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48" r:id="rId5"/>
    <p:sldMasterId id="2147483672" r:id="rId6"/>
  </p:sldMasterIdLst>
  <p:notesMasterIdLst>
    <p:notesMasterId r:id="rId18"/>
  </p:notesMasterIdLst>
  <p:sldIdLst>
    <p:sldId id="256" r:id="rId7"/>
    <p:sldId id="267" r:id="rId8"/>
    <p:sldId id="259" r:id="rId9"/>
    <p:sldId id="268" r:id="rId10"/>
    <p:sldId id="261" r:id="rId11"/>
    <p:sldId id="262" r:id="rId12"/>
    <p:sldId id="266" r:id="rId13"/>
    <p:sldId id="301" r:id="rId14"/>
    <p:sldId id="263" r:id="rId15"/>
    <p:sldId id="265" r:id="rId16"/>
    <p:sldId id="264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25BD6A-5261-9B91-6678-623AA7B30788}" v="1" dt="2025-09-04T14:32:50.354"/>
    <p1510:client id="{A86C6242-18E0-7466-BBFB-321372C8EAD6}" v="27" dt="2025-09-04T10:58:09.5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E1A14-9380-4E9A-A647-E9340EA54006}" type="datetimeFigureOut">
              <a:t>9/5/2025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D5280-EB54-4843-8019-7F2647E5F70A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877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Maanantai</a:t>
            </a:r>
            <a:r>
              <a:rPr lang="en-US">
                <a:ea typeface="Calibri"/>
                <a:cs typeface="Calibri"/>
              </a:rPr>
              <a:t>: 25A Golf</a:t>
            </a:r>
          </a:p>
          <a:p>
            <a:r>
              <a:rPr lang="en-US">
                <a:ea typeface="Calibri"/>
                <a:cs typeface="Calibri"/>
              </a:rPr>
              <a:t>25E Musa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25D lautapelit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158A1-B8D0-4060-986E-515DB8F22C9D}" type="slidenum">
              <a:rPr lang="fi-FI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863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1D227D51-204B-ED48-AF9A-0BE9633FE04A}"/>
              </a:ext>
            </a:extLst>
          </p:cNvPr>
          <p:cNvSpPr/>
          <p:nvPr/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57A23F45-CDAE-8A40-8DE7-92A0BBC119B7}"/>
              </a:ext>
            </a:extLst>
          </p:cNvPr>
          <p:cNvSpPr/>
          <p:nvPr/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546383-CCC4-544B-B0D8-DE78DE39BB78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D1728-714F-2942-A0D1-82FF9419B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106" y="1625608"/>
            <a:ext cx="8035342" cy="2722164"/>
          </a:xfrm>
        </p:spPr>
        <p:txBody>
          <a:bodyPr anchor="b"/>
          <a:lstStyle>
            <a:lvl1pPr algn="l">
              <a:defRPr sz="8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072D4-1496-3347-BBF8-5879DF263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106" y="4466845"/>
            <a:ext cx="8035342" cy="88290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FC724-B499-364B-AEB5-B6517F6A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7105" y="5708747"/>
            <a:ext cx="3882843" cy="365125"/>
          </a:xfrm>
        </p:spPr>
        <p:txBody>
          <a:bodyPr/>
          <a:lstStyle>
            <a:lvl1pPr>
              <a:defRPr sz="1400"/>
            </a:lvl1pPr>
          </a:lstStyle>
          <a:p>
            <a:fld id="{73C3BD54-29B9-3D42-B178-776ED395AA85}" type="datetimeFigureOut">
              <a:rPr lang="en-US" smtClean="0"/>
              <a:pPr/>
              <a:t>9/5/2025</a:t>
            </a:fld>
            <a:endParaRPr lang="en-US" sz="1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3889C-A4E9-B24E-818F-46A1124C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0F50F-250E-6D45-AEBC-2573FED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7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9F6C0E12-251D-EA44-BF81-4ABDFBB94321}"/>
              </a:ext>
            </a:extLst>
          </p:cNvPr>
          <p:cNvSpPr/>
          <p:nvPr/>
        </p:nvSpPr>
        <p:spPr>
          <a:xfrm>
            <a:off x="7087169" y="1096772"/>
            <a:ext cx="465222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C5FF4-095A-114E-87B6-73C7ADFF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E6EC9-9650-2042-8581-5B4082F94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A0800-B373-3B40-B187-30AFE44C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A4C1C-C790-B449-8C06-78E8303F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3E620-F86B-F447-AB06-DDAB3919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487CB5-43E0-974C-9DDC-252A8A37107F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E9CB83EF-4143-5A45-9B3A-9E70DD50253B}"/>
              </a:ext>
            </a:extLst>
          </p:cNvPr>
          <p:cNvSpPr/>
          <p:nvPr/>
        </p:nvSpPr>
        <p:spPr>
          <a:xfrm>
            <a:off x="11415183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2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DF801-FF8E-6247-9065-D9304CD60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55667" y="1204722"/>
            <a:ext cx="1853360" cy="46766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E2615-7E4D-AB47-ACE6-236D716D7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73667" y="1204722"/>
            <a:ext cx="8274047" cy="46969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F0223-5AC9-374E-BD0C-344F67E2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EDD42-54A1-E648-8829-140EC4C5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FDF8F-8DBC-8A47-8000-5BA35DF9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CE2A98-5154-A544-BE2A-FDC0811C19A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C4EC832-8181-5643-8A62-117E43F0E498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24AF3281-BC22-374D-A461-8B3181F600AA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83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9788" y="1828799"/>
            <a:ext cx="7512424" cy="1761845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88" y="3682720"/>
            <a:ext cx="7512424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0" y="952093"/>
            <a:ext cx="7495903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770" y="3831818"/>
            <a:ext cx="749590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0" y="952093"/>
            <a:ext cx="7495903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770" y="3831818"/>
            <a:ext cx="749590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0" y="952093"/>
            <a:ext cx="7495903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770" y="3831818"/>
            <a:ext cx="749590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0" y="952093"/>
            <a:ext cx="7495903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770" y="3831818"/>
            <a:ext cx="749590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0" y="952093"/>
            <a:ext cx="7495903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770" y="3831818"/>
            <a:ext cx="749590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0" y="952093"/>
            <a:ext cx="7495903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770" y="3831818"/>
            <a:ext cx="749590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9F291BE0-7A7E-D04F-974F-9F4577FB2F46}"/>
              </a:ext>
            </a:extLst>
          </p:cNvPr>
          <p:cNvSpPr/>
          <p:nvPr/>
        </p:nvSpPr>
        <p:spPr>
          <a:xfrm>
            <a:off x="6163735" y="1096772"/>
            <a:ext cx="557106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BD33FF1F-6094-0B4A-A3E4-6B0D9283DB44}"/>
              </a:ext>
            </a:extLst>
          </p:cNvPr>
          <p:cNvSpPr/>
          <p:nvPr/>
        </p:nvSpPr>
        <p:spPr>
          <a:xfrm>
            <a:off x="11529484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8A6D9C-C7A5-414B-8CB7-E31470D7D28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D850E-6310-C04D-8CAC-B7FA9F33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7FB3-5DFC-6547-9567-C0ABE874C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7D2DB-A7B1-204E-8416-E938952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24BA1-E2D0-1E4B-9DB3-664FE273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E64B2-36E4-5A4E-A78A-A629829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15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402771" y="1860643"/>
            <a:ext cx="5460148" cy="1097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err="1"/>
              <a:t>Vaatimattomasti</a:t>
            </a:r>
            <a:r>
              <a:rPr lang="en-US"/>
              <a:t> paras</a:t>
            </a:r>
          </a:p>
          <a:p>
            <a:r>
              <a:rPr lang="fi-FI" noProof="0">
                <a:solidFill>
                  <a:srgbClr val="00974B"/>
                </a:solidFill>
              </a:rPr>
              <a:t>elinympäristö.</a:t>
            </a:r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402771" y="1860643"/>
            <a:ext cx="5460148" cy="11963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err="1"/>
              <a:t>Vaatimattomasti</a:t>
            </a:r>
            <a:r>
              <a:rPr lang="en-US"/>
              <a:t> paras</a:t>
            </a:r>
          </a:p>
          <a:p>
            <a:r>
              <a:rPr lang="en-US" err="1">
                <a:solidFill>
                  <a:schemeClr val="accent5"/>
                </a:solidFill>
              </a:rPr>
              <a:t>talous</a:t>
            </a:r>
            <a:r>
              <a:rPr lang="en-US">
                <a:solidFill>
                  <a:schemeClr val="accent5"/>
                </a:solidFill>
              </a:rPr>
              <a:t>.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402771" y="1573260"/>
            <a:ext cx="5460148" cy="11251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err="1">
                <a:solidFill>
                  <a:schemeClr val="bg1"/>
                </a:solidFill>
              </a:rPr>
              <a:t>Vaatimattomasti</a:t>
            </a:r>
            <a:r>
              <a:rPr lang="en-US">
                <a:solidFill>
                  <a:schemeClr val="bg1"/>
                </a:solidFill>
              </a:rPr>
              <a:t> paras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noProof="0">
                <a:solidFill>
                  <a:schemeClr val="accent2"/>
                </a:solidFill>
              </a:rPr>
              <a:t>elinkeinoelämän tuki.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1682931" y="1595719"/>
            <a:ext cx="5460148" cy="10993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err="1">
                <a:solidFill>
                  <a:schemeClr val="bg1"/>
                </a:solidFill>
              </a:rPr>
              <a:t>Vaatimattomasti</a:t>
            </a:r>
            <a:r>
              <a:rPr lang="en-US">
                <a:solidFill>
                  <a:schemeClr val="bg1"/>
                </a:solidFill>
              </a:rPr>
              <a:t> paras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noProof="0">
                <a:solidFill>
                  <a:schemeClr val="accent4"/>
                </a:solidFill>
              </a:rPr>
              <a:t>palveluasenne.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585651" y="1372963"/>
            <a:ext cx="5460148" cy="1092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err="1">
                <a:solidFill>
                  <a:schemeClr val="tx1"/>
                </a:solidFill>
              </a:rPr>
              <a:t>Vaatimattomasti</a:t>
            </a:r>
            <a:r>
              <a:rPr lang="en-US">
                <a:solidFill>
                  <a:schemeClr val="tx1"/>
                </a:solidFill>
              </a:rPr>
              <a:t> paras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noProof="0">
                <a:solidFill>
                  <a:schemeClr val="accent6"/>
                </a:solidFill>
              </a:rPr>
              <a:t>välittäminen.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585651" y="1372963"/>
            <a:ext cx="5460148" cy="1253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err="1">
                <a:solidFill>
                  <a:schemeClr val="tx1"/>
                </a:solidFill>
              </a:rPr>
              <a:t>Vaatimattomasti</a:t>
            </a:r>
            <a:r>
              <a:rPr lang="en-US">
                <a:solidFill>
                  <a:schemeClr val="tx1"/>
                </a:solidFill>
              </a:rPr>
              <a:t> paras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noProof="0">
                <a:solidFill>
                  <a:schemeClr val="tx2"/>
                </a:solidFill>
              </a:rPr>
              <a:t>Kangasala.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771" y="1825625"/>
            <a:ext cx="5617029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49537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1" y="365125"/>
            <a:ext cx="11477114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772" y="1681163"/>
            <a:ext cx="57977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772" y="2505075"/>
            <a:ext cx="5797732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8699" y="1681163"/>
            <a:ext cx="53711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8699" y="2505075"/>
            <a:ext cx="5371186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92F8D38-1D88-40FC-9B8D-33E109E7F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2771" y="1792941"/>
            <a:ext cx="11329519" cy="43478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77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C97F6C6D-13AE-FD40-841C-4AB96460C390}"/>
              </a:ext>
            </a:extLst>
          </p:cNvPr>
          <p:cNvSpPr/>
          <p:nvPr/>
        </p:nvSpPr>
        <p:spPr>
          <a:xfrm>
            <a:off x="4291015" y="1096772"/>
            <a:ext cx="7436404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24E27617-2112-2342-9FF1-39F2A241CCCC}"/>
              </a:ext>
            </a:extLst>
          </p:cNvPr>
          <p:cNvSpPr/>
          <p:nvPr/>
        </p:nvSpPr>
        <p:spPr>
          <a:xfrm>
            <a:off x="408637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33CE582-7AFE-D048-B5BC-212A12A28F25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EAEF4-E84F-CF40-B27B-01E1D2AF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1881951"/>
            <a:ext cx="7335836" cy="1987707"/>
          </a:xfrm>
        </p:spPr>
        <p:txBody>
          <a:bodyPr anchor="b"/>
          <a:lstStyle>
            <a:lvl1pPr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7B7E1-CC48-2441-975D-F1A5412B8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3869661"/>
            <a:ext cx="7335836" cy="948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6218-1FCF-7A4D-B138-D1B1DE91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4204-038C-FD4B-8E1C-0A9967BF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59AB9-E1C6-C841-B423-FD2BB13C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233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5.9.2025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5.9.2025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5.9.2025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5.9.2025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5.9.2025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057A-C120-5E4E-BB74-223EB6D0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EB7BE-6258-C84C-8242-9865D1361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11" y="2691637"/>
            <a:ext cx="4946643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D23CD-80DB-5740-AE68-76414CA31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6903" y="2691637"/>
            <a:ext cx="4946639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E0921-9102-1440-B315-77888872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7802F-1937-2F43-8FF4-846135D6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09C72-E794-4F4F-8E09-D4883EED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EFA3E2-0F30-664C-AAE4-DE6526B5C71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3D7AFF-BC7E-BA41-9C64-B5F9619C0EA1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671D2311-E9B8-F041-A7B8-D5696903F22A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8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5.9.2025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CA91-F119-0244-888A-95539A84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10" y="1204721"/>
            <a:ext cx="8266175" cy="14447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A3EAC-4422-D548-8D7F-E9944566F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11" y="2691638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40CA2-88A9-CC42-A375-8B87E47CC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111" y="3515550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F960C-714E-2E4A-8141-A88F38274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6866" y="2691162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7BC24-C907-EC4B-872D-17429A657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6866" y="3515074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2A045-4283-3C47-B125-68CF3B19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C25BC-2C98-574D-BCCD-E36CAB07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A5C95A-7789-E042-8471-D442D9BB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F1BA5B-EDD8-B648-8A3E-E2B3570B1EA0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7476360-629C-DE48-85B7-F4BE6CC457D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C5F6C588-FC1B-3147-AFA1-CD7D76C5AEAC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5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5401-5318-7045-8AE3-B1A99F2D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2F55F-EB76-AE49-B554-12B65B63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B6E6E-D81E-C44A-AC54-CBE0134C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025B9-9F46-3049-9977-0119B96D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5760068-EADA-2B4B-9819-CF981184FAE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DA7622-137E-184A-A93C-8DBB10318AE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54FB0990-6F8D-B048-8309-19B0D1A41033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5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AF81DD-2B1F-3444-8023-DD52318F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27EE3-DAA3-D948-B8FD-48417540B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532D4-FFBF-6C47-A6C9-D55196D9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B8D5541-7726-BA46-8BFA-BF6AA8D42BD7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ross 47">
            <a:extLst>
              <a:ext uri="{FF2B5EF4-FFF2-40B4-BE49-F238E27FC236}">
                <a16:creationId xmlns:a16="http://schemas.microsoft.com/office/drawing/2014/main" id="{97F434CF-7503-CE4F-8426-C312C6315AD0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EDBFB2F-FE34-E349-9484-C275FBE3161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3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DCFD-BEE6-AC49-BABD-D8B89C3B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DE035-8260-4443-B1D9-A9C8D5840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813" y="1508252"/>
            <a:ext cx="5606518" cy="4045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1AA53-7507-D04B-9B8E-6A4F7122E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68295"/>
            <a:ext cx="4114800" cy="31858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6E11F-3003-0745-ACAB-FAA4E676E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C11A6-59AC-FE45-8A1C-9DDC00582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6F51E-1A94-034C-BBEE-C26A3AF0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0B7D330-76C0-224C-9C3C-27C4D2B0DDB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5464D55-5C51-844B-A38A-8143590FB934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FD988250-C554-DE44-B887-57D0B2AA8E37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9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6C7C-36AD-9A4E-8524-8F44E883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15248-4C80-3348-A8A9-6C9F5D32F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31151" y="1096772"/>
            <a:ext cx="6096270" cy="576122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B3083-CA16-C54A-B130-7BEE6DF9D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70666"/>
            <a:ext cx="4114800" cy="31834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C6EB5-D7D1-E247-B9D7-D319E5AA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BF6CC-F5C4-9847-BADB-8B7441C8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63FE4-B2F5-7741-B517-533F1C98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80A771-7D8E-0F4A-93A3-B977667D338E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C9320FA-0E3A-2749-9085-DF30FA26F4BD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5A3DF5D0-8A2C-A049-9132-EE1EF7D014D4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5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52BFD-D607-6845-9C7B-1C8D3B4E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8267296" cy="1446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B52FF-3B04-8245-BF0B-89C9E2933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691638"/>
            <a:ext cx="8267296" cy="318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99BFE-CBDD-C344-A21E-44A52F11B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149" y="59496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 smtClean="0">
                <a:latin typeface="+mn-lt"/>
              </a:defRPr>
            </a:lvl1pPr>
          </a:lstStyle>
          <a:p>
            <a:fld id="{73C3BD54-29B9-3D42-B178-776ED395AA85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371C0-3DCE-0743-946F-C7540DD78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543179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32ADB-4517-194F-8B4B-A9D26B3C0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3024" y="511175"/>
            <a:ext cx="914400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System Font Regular"/>
        <a:buChar char="–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771" y="365125"/>
            <a:ext cx="113189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771" y="1825625"/>
            <a:ext cx="113189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88878" y="6356350"/>
            <a:ext cx="138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227B5-43F4-5248-9383-66597D700702}" type="datetimeFigureOut">
              <a:rPr lang="en-GB" smtClean="0"/>
              <a:pPr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1417" y="6356350"/>
            <a:ext cx="58249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2771" y="6356350"/>
            <a:ext cx="616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75FF6-563C-454D-AA21-5BDCFEF64C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52" r:id="rId15"/>
    <p:sldLayoutId id="2147483653" r:id="rId16"/>
    <p:sldLayoutId id="2147483654" r:id="rId17"/>
    <p:sldLayoutId id="2147483671" r:id="rId18"/>
    <p:sldLayoutId id="2147483656" r:id="rId19"/>
    <p:sldLayoutId id="214748365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5.9.2025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ngasalanlukio.fi/opiskelijalle/opiskelun-kaytanteita/poissaolot/" TargetMode="Externa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A2C65D-0168-1245-86C8-62A8A6F7B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459292" y="463236"/>
            <a:ext cx="5159413" cy="2760909"/>
          </a:xfrm>
        </p:spPr>
        <p:txBody>
          <a:bodyPr>
            <a:normAutofit/>
          </a:bodyPr>
          <a:lstStyle/>
          <a:p>
            <a:r>
              <a:rPr lang="fi-FI" sz="5400">
                <a:cs typeface="Calibri Light"/>
              </a:rPr>
              <a:t>Ensimmäinen lukiovuosi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355970" y="3819747"/>
            <a:ext cx="5366057" cy="27963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000" b="1"/>
              <a:t>Kättä pidempää huoltajille :-)</a:t>
            </a:r>
          </a:p>
          <a:p>
            <a:r>
              <a:rPr lang="fi-FI" sz="2000" b="1"/>
              <a:t>Kuka on kuka? </a:t>
            </a:r>
          </a:p>
          <a:p>
            <a:pPr marL="342900" indent="-342900">
              <a:buFont typeface="Wingdings"/>
              <a:buChar char="Ø"/>
            </a:pPr>
            <a:r>
              <a:rPr lang="fi-FI" sz="2000" b="1"/>
              <a:t>Esittelykierros :-)</a:t>
            </a:r>
            <a:endParaRPr lang="fi-FI" sz="2000"/>
          </a:p>
          <a:p>
            <a:r>
              <a:rPr lang="fi-FI" sz="2000" b="1"/>
              <a:t>Nuoren ensivaikutelma lukiosta? </a:t>
            </a:r>
          </a:p>
          <a:p>
            <a:pPr marL="342900" indent="-342900">
              <a:buFont typeface="Wingdings"/>
              <a:buChar char="Ø"/>
            </a:pPr>
            <a:r>
              <a:rPr lang="fi-FI" sz="2000" b="1"/>
              <a:t>Koulun ja kodin tuntuma lukioaloituksesta</a:t>
            </a:r>
            <a:endParaRPr lang="fi-FI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F0662D-996A-9DE8-0586-E076B0FCFE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17" r="25699" b="-3"/>
          <a:stretch/>
        </p:blipFill>
        <p:spPr>
          <a:xfrm>
            <a:off x="20" y="10"/>
            <a:ext cx="6038037" cy="6857990"/>
          </a:xfrm>
          <a:prstGeom prst="rect">
            <a:avLst/>
          </a:prstGeom>
        </p:spPr>
      </p:pic>
      <p:sp>
        <p:nvSpPr>
          <p:cNvPr id="11" name="Cross 10">
            <a:extLst>
              <a:ext uri="{FF2B5EF4-FFF2-40B4-BE49-F238E27FC236}">
                <a16:creationId xmlns:a16="http://schemas.microsoft.com/office/drawing/2014/main" id="{12E8ED90-6D42-AE40-963A-3924EE207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30625" y="562356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5E9273-3717-C94C-9BFF-75E87E47C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BBF0498-2FE2-3A75-EFAE-43109F0CD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11061460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err="1">
                <a:solidFill>
                  <a:srgbClr val="FFFFFF"/>
                </a:solidFill>
                <a:ea typeface="Calibri Light"/>
                <a:cs typeface="Calibri Light"/>
              </a:rPr>
              <a:t>Lukiolaisten</a:t>
            </a:r>
            <a:r>
              <a:rPr lang="en-US" sz="3700">
                <a:solidFill>
                  <a:srgbClr val="FFFFFF"/>
                </a:solidFill>
                <a:ea typeface="Calibri Light"/>
                <a:cs typeface="Calibri Light"/>
              </a:rPr>
              <a:t> </a:t>
            </a:r>
            <a:r>
              <a:rPr lang="en-US" sz="3700" err="1">
                <a:solidFill>
                  <a:srgbClr val="FFFFFF"/>
                </a:solidFill>
                <a:ea typeface="Calibri Light"/>
                <a:cs typeface="Calibri Light"/>
              </a:rPr>
              <a:t>vastauksia</a:t>
            </a:r>
            <a:r>
              <a:rPr lang="en-US" sz="3700">
                <a:solidFill>
                  <a:srgbClr val="FFFFFF"/>
                </a:solidFill>
                <a:ea typeface="Calibri Light"/>
                <a:cs typeface="Calibri Light"/>
              </a:rPr>
              <a:t> </a:t>
            </a:r>
            <a:r>
              <a:rPr lang="en-US" sz="3700" err="1">
                <a:solidFill>
                  <a:srgbClr val="FFFFFF"/>
                </a:solidFill>
                <a:ea typeface="Calibri Light"/>
                <a:cs typeface="Calibri Light"/>
              </a:rPr>
              <a:t>edelliseen</a:t>
            </a:r>
            <a:r>
              <a:rPr lang="en-US" sz="3700">
                <a:solidFill>
                  <a:srgbClr val="FFFFFF"/>
                </a:solidFill>
                <a:ea typeface="Calibri Light"/>
                <a:cs typeface="Calibri Light"/>
              </a:rPr>
              <a:t>...</a:t>
            </a:r>
            <a:r>
              <a:rPr lang="en-US" sz="3700" err="1">
                <a:solidFill>
                  <a:srgbClr val="FFFFFF"/>
                </a:solidFill>
                <a:ea typeface="Calibri Light"/>
                <a:cs typeface="Calibri Light"/>
              </a:rPr>
              <a:t>mikä</a:t>
            </a:r>
            <a:r>
              <a:rPr lang="en-US" sz="3700">
                <a:solidFill>
                  <a:srgbClr val="FFFFFF"/>
                </a:solidFill>
                <a:ea typeface="Calibri Light"/>
                <a:cs typeface="Calibri Light"/>
              </a:rPr>
              <a:t> on </a:t>
            </a:r>
            <a:r>
              <a:rPr lang="en-US" sz="3700" err="1">
                <a:solidFill>
                  <a:srgbClr val="FFFFFF"/>
                </a:solidFill>
                <a:ea typeface="Calibri Light"/>
                <a:cs typeface="Calibri Light"/>
              </a:rPr>
              <a:t>kodin</a:t>
            </a:r>
            <a:r>
              <a:rPr lang="en-US" sz="3700">
                <a:solidFill>
                  <a:srgbClr val="FFFFFF"/>
                </a:solidFill>
                <a:ea typeface="Calibri Light"/>
                <a:cs typeface="Calibri Light"/>
              </a:rPr>
              <a:t> </a:t>
            </a:r>
            <a:r>
              <a:rPr lang="en-US" sz="3700" err="1">
                <a:solidFill>
                  <a:srgbClr val="FFFFFF"/>
                </a:solidFill>
                <a:ea typeface="Calibri Light"/>
                <a:cs typeface="Calibri Light"/>
              </a:rPr>
              <a:t>tuntuma</a:t>
            </a:r>
            <a:r>
              <a:rPr lang="en-US" sz="3700">
                <a:solidFill>
                  <a:srgbClr val="FFFFFF"/>
                </a:solidFill>
                <a:ea typeface="Calibri Light"/>
                <a:cs typeface="Calibri Light"/>
              </a:rPr>
              <a:t> </a:t>
            </a:r>
            <a:r>
              <a:rPr lang="en-US" sz="3700" err="1">
                <a:solidFill>
                  <a:srgbClr val="FFFFFF"/>
                </a:solidFill>
                <a:ea typeface="Calibri Light"/>
                <a:cs typeface="Calibri Light"/>
              </a:rPr>
              <a:t>tilanteesta</a:t>
            </a:r>
            <a:r>
              <a:rPr lang="en-US" sz="3700">
                <a:solidFill>
                  <a:srgbClr val="FFFFFF"/>
                </a:solidFill>
                <a:ea typeface="Calibri Light"/>
                <a:cs typeface="Calibri Light"/>
              </a:rPr>
              <a:t>?</a:t>
            </a:r>
            <a:endParaRPr lang="en-US" sz="3700" kern="1200">
              <a:solidFill>
                <a:srgbClr val="FFFFFF"/>
              </a:solidFill>
              <a:latin typeface="+mj-lt"/>
              <a:ea typeface="Calibri Light"/>
              <a:cs typeface="Calibri Light"/>
            </a:endParaRPr>
          </a:p>
        </p:txBody>
      </p:sp>
      <p:pic>
        <p:nvPicPr>
          <p:cNvPr id="4" name="Sisällön paikkamerkki 3" descr="Kuva, joka sisältää kohteen teksti, kuvakaappaus, numero, Fontti&#10;&#10;Kuvaus luotu automaattisesti">
            <a:extLst>
              <a:ext uri="{FF2B5EF4-FFF2-40B4-BE49-F238E27FC236}">
                <a16:creationId xmlns:a16="http://schemas.microsoft.com/office/drawing/2014/main" id="{5263CD12-CD04-E36D-908F-CFAC684A0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337" y="1716309"/>
            <a:ext cx="11468660" cy="485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77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695BFF9-2B1A-A688-4B84-4454D04F2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  <a:ea typeface="Calibri Light"/>
                <a:cs typeface="Calibri Light"/>
              </a:rPr>
              <a:t>KIITOS!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A34E0A26-3D98-DE6B-73CA-724A72C5C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i-FI" b="1">
                <a:solidFill>
                  <a:schemeClr val="accent1"/>
                </a:solidFill>
                <a:ea typeface="Calibri"/>
                <a:cs typeface="Calibri"/>
              </a:rPr>
              <a:t>KYSYMYKSIÄ?</a:t>
            </a:r>
          </a:p>
          <a:p>
            <a:endParaRPr lang="fi-FI" b="1">
              <a:solidFill>
                <a:schemeClr val="accent1"/>
              </a:solidFill>
              <a:ea typeface="Calibri"/>
              <a:cs typeface="Calibri"/>
            </a:endParaRPr>
          </a:p>
          <a:p>
            <a:r>
              <a:rPr lang="fi-FI" b="1">
                <a:solidFill>
                  <a:schemeClr val="accent1"/>
                </a:solidFill>
                <a:ea typeface="Calibri"/>
                <a:cs typeface="Calibri"/>
              </a:rPr>
              <a:t>Mukavaa kotimatkaa</a:t>
            </a:r>
            <a:endParaRPr lang="fi-FI">
              <a:solidFill>
                <a:schemeClr val="accent1"/>
              </a:solidFill>
            </a:endParaRPr>
          </a:p>
          <a:p>
            <a:r>
              <a:rPr lang="fi-FI" b="1">
                <a:solidFill>
                  <a:schemeClr val="accent1"/>
                </a:solidFill>
                <a:ea typeface="Calibri"/>
                <a:cs typeface="Calibri"/>
              </a:rPr>
              <a:t>Pidetään yhdessä huolta nuorista</a:t>
            </a:r>
          </a:p>
          <a:p>
            <a:endParaRPr lang="fi-FI" b="1">
              <a:solidFill>
                <a:schemeClr val="accent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7897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Kuva 3" descr="Vuoristo Peaks kynttilöitä aurinko">
            <a:extLst>
              <a:ext uri="{FF2B5EF4-FFF2-40B4-BE49-F238E27FC236}">
                <a16:creationId xmlns:a16="http://schemas.microsoft.com/office/drawing/2014/main" id="{0D317FAD-805B-88EE-2736-F160D0049C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519" b="39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92D7B3DE-E4A7-1782-D674-FD62495530D1}"/>
              </a:ext>
            </a:extLst>
          </p:cNvPr>
          <p:cNvSpPr txBox="1"/>
          <p:nvPr/>
        </p:nvSpPr>
        <p:spPr>
          <a:xfrm>
            <a:off x="366255" y="358945"/>
            <a:ext cx="334264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sz="2400">
                <a:solidFill>
                  <a:schemeClr val="bg1"/>
                </a:solidFill>
                <a:ea typeface="Calibri" panose="020F0502020204030204"/>
                <a:cs typeface="Calibri" panose="020F0502020204030204"/>
              </a:rPr>
              <a:t>Ryhmäytymistä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C03C5EC-5C48-2536-B077-297FB1090B49}"/>
              </a:ext>
            </a:extLst>
          </p:cNvPr>
          <p:cNvSpPr txBox="1"/>
          <p:nvPr/>
        </p:nvSpPr>
        <p:spPr>
          <a:xfrm>
            <a:off x="180774" y="1253893"/>
            <a:ext cx="401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400">
                <a:solidFill>
                  <a:schemeClr val="bg1"/>
                </a:solidFill>
                <a:ea typeface="Calibri"/>
                <a:cs typeface="Calibri"/>
              </a:rPr>
              <a:t>Opiskelijakunnan tapahtumia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562FC067-5C22-F1C6-B694-F2F7891D253D}"/>
              </a:ext>
            </a:extLst>
          </p:cNvPr>
          <p:cNvSpPr txBox="1"/>
          <p:nvPr/>
        </p:nvSpPr>
        <p:spPr>
          <a:xfrm>
            <a:off x="366008" y="2117864"/>
            <a:ext cx="321923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400">
                <a:solidFill>
                  <a:schemeClr val="bg1"/>
                </a:solidFill>
                <a:ea typeface="Calibri"/>
                <a:cs typeface="Calibri"/>
              </a:rPr>
              <a:t>Henkilökohtaista opiskelun suunnittelua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EE0162CB-3448-C45F-AC54-85181BE009A2}"/>
              </a:ext>
            </a:extLst>
          </p:cNvPr>
          <p:cNvSpPr txBox="1"/>
          <p:nvPr/>
        </p:nvSpPr>
        <p:spPr>
          <a:xfrm>
            <a:off x="5224718" y="590767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400">
                <a:solidFill>
                  <a:schemeClr val="bg1"/>
                </a:solidFill>
                <a:ea typeface="Calibri"/>
                <a:cs typeface="Calibri"/>
              </a:rPr>
              <a:t>Opiskelun tukea tarvittaessa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37D159B8-0B8F-EA5D-9383-6D5B65DD17F1}"/>
              </a:ext>
            </a:extLst>
          </p:cNvPr>
          <p:cNvSpPr txBox="1"/>
          <p:nvPr/>
        </p:nvSpPr>
        <p:spPr>
          <a:xfrm>
            <a:off x="5923280" y="1889760"/>
            <a:ext cx="246888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sz="2400">
                <a:solidFill>
                  <a:schemeClr val="bg1"/>
                </a:solidFill>
                <a:ea typeface="Calibri"/>
                <a:cs typeface="Calibri"/>
              </a:rPr>
              <a:t>Ryhmänohjausta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1345AED0-3976-3326-C573-E6ADD68E1A5D}"/>
              </a:ext>
            </a:extLst>
          </p:cNvPr>
          <p:cNvSpPr txBox="1"/>
          <p:nvPr/>
        </p:nvSpPr>
        <p:spPr>
          <a:xfrm>
            <a:off x="1044994" y="3692664"/>
            <a:ext cx="401121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400">
                <a:solidFill>
                  <a:schemeClr val="bg1"/>
                </a:solidFill>
                <a:ea typeface="Calibri"/>
                <a:cs typeface="Calibri"/>
              </a:rPr>
              <a:t>Vapaavalintaisia opintoja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95049B06-60F1-C7C0-3962-049D5F7DF7BF}"/>
              </a:ext>
            </a:extLst>
          </p:cNvPr>
          <p:cNvSpPr txBox="1"/>
          <p:nvPr/>
        </p:nvSpPr>
        <p:spPr>
          <a:xfrm>
            <a:off x="3811735" y="2165938"/>
            <a:ext cx="256032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400">
                <a:solidFill>
                  <a:schemeClr val="bg1"/>
                </a:solidFill>
                <a:ea typeface="Calibri"/>
                <a:cs typeface="Calibri"/>
              </a:rPr>
              <a:t>Lukiolaiseksi kasvua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1D70DC1A-CD27-BE0C-7845-532306CFC0F4}"/>
              </a:ext>
            </a:extLst>
          </p:cNvPr>
          <p:cNvSpPr txBox="1"/>
          <p:nvPr/>
        </p:nvSpPr>
        <p:spPr>
          <a:xfrm>
            <a:off x="3907759" y="4517236"/>
            <a:ext cx="304192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400">
                <a:solidFill>
                  <a:schemeClr val="bg1"/>
                </a:solidFill>
                <a:ea typeface="Calibri"/>
                <a:cs typeface="Calibri"/>
              </a:rPr>
              <a:t>Pakollisia opintoja</a:t>
            </a:r>
          </a:p>
        </p:txBody>
      </p:sp>
    </p:spTree>
    <p:extLst>
      <p:ext uri="{BB962C8B-B14F-4D97-AF65-F5344CB8AC3E}">
        <p14:creationId xmlns:p14="http://schemas.microsoft.com/office/powerpoint/2010/main" val="3812675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1122" y="1201862"/>
            <a:ext cx="9377106" cy="1034115"/>
          </a:xfrm>
        </p:spPr>
        <p:txBody>
          <a:bodyPr>
            <a:normAutofit fontScale="90000"/>
          </a:bodyPr>
          <a:lstStyle/>
          <a:p>
            <a:r>
              <a:rPr lang="fi-FI">
                <a:ea typeface="+mj-lt"/>
                <a:cs typeface="+mj-lt"/>
              </a:rPr>
              <a:t>Lukio-opiskelijaksi OP7 2025-2026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788" y="2557863"/>
            <a:ext cx="10221757" cy="401433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342900">
              <a:buFont typeface="Calibri"/>
              <a:buChar char="-"/>
            </a:pPr>
            <a:r>
              <a:rPr lang="fi-FI"/>
              <a:t>Lukiotulokkaiden</a:t>
            </a:r>
            <a:r>
              <a:rPr lang="fi-FI">
                <a:ea typeface="+mn-lt"/>
                <a:cs typeface="+mn-lt"/>
              </a:rPr>
              <a:t> tukeminen pedagogisen yhteistyön keinoin</a:t>
            </a:r>
            <a:endParaRPr lang="fi-FI"/>
          </a:p>
          <a:p>
            <a:pPr marL="342900" indent="-342900">
              <a:buFont typeface="Calibri"/>
              <a:buChar char="-"/>
            </a:pPr>
            <a:endParaRPr lang="fi-FI">
              <a:ea typeface="+mn-lt"/>
              <a:cs typeface="+mn-lt"/>
            </a:endParaRPr>
          </a:p>
          <a:p>
            <a:pPr marL="342900" indent="-342900">
              <a:buFont typeface="Arial,Sans-Serif"/>
              <a:buChar char="•"/>
            </a:pPr>
            <a:r>
              <a:rPr lang="fi-FI">
                <a:ea typeface="+mn-lt"/>
                <a:cs typeface="+mn-lt"/>
              </a:rPr>
              <a:t>Alkanut ensimmäisen periodin 3-koodille rakennetulla kokonaisuudella, jonka toteuttamisesta vastaavat opinto-ohjaajat, ryhmänohjaajat, tutorit, tukipalvelut, rehtorit ja tuen hanke.</a:t>
            </a:r>
          </a:p>
          <a:p>
            <a:pPr marL="342900" indent="-342900">
              <a:buFont typeface="Arial,Sans-Serif"/>
              <a:buChar char="•"/>
            </a:pPr>
            <a:endParaRPr lang="fi-FI">
              <a:ea typeface="+mn-lt"/>
              <a:cs typeface="+mn-lt"/>
            </a:endParaRPr>
          </a:p>
          <a:p>
            <a:pPr marL="342900" indent="-342900">
              <a:buFont typeface="Arial,Sans-Serif"/>
              <a:buChar char="•"/>
            </a:pPr>
            <a:r>
              <a:rPr lang="fi-FI">
                <a:ea typeface="+mn-lt"/>
                <a:cs typeface="+mn-lt"/>
              </a:rPr>
              <a:t>Opintojakso jatkuu em. tahojen yhteistyönä ensimmäisen lukiovuoden ajan</a:t>
            </a:r>
            <a:endParaRPr lang="en-US">
              <a:ea typeface="+mn-lt"/>
              <a:cs typeface="+mn-lt"/>
            </a:endParaRPr>
          </a:p>
          <a:p>
            <a:pPr marL="342900" indent="-342900">
              <a:buFont typeface="Arial,Sans-Serif"/>
              <a:buChar char="•"/>
            </a:pPr>
            <a:endParaRPr lang="fi-FI">
              <a:ea typeface="+mn-lt"/>
              <a:cs typeface="+mn-lt"/>
            </a:endParaRPr>
          </a:p>
          <a:p>
            <a:pPr marL="342900" indent="-342900">
              <a:buFont typeface="Arial,Sans-Serif"/>
              <a:buChar char="•"/>
            </a:pPr>
            <a:r>
              <a:rPr lang="fi-FI">
                <a:ea typeface="+mn-lt"/>
                <a:cs typeface="+mn-lt"/>
              </a:rPr>
              <a:t>Opiskelijat saavat 2 opintopisteen suorituksen, joka edellyttää aktiivista  osallistumista opintokokonaisuuden toteutukseen.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3596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6C4538-5EEB-4445-BBB5-EBCE78C4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48" y="276777"/>
            <a:ext cx="10515600" cy="1325563"/>
          </a:xfrm>
        </p:spPr>
        <p:txBody>
          <a:bodyPr/>
          <a:lstStyle/>
          <a:p>
            <a:r>
              <a:rPr lang="fi-FI" sz="3600">
                <a:ea typeface="Calibri Light"/>
                <a:cs typeface="Calibri Light"/>
              </a:rPr>
              <a:t>5.vko 1.-5.9.2023 hyvinvointi ja vuorovaikutus (viikko 36)</a:t>
            </a:r>
            <a:endParaRPr lang="fi-FI" sz="3600">
              <a:ea typeface="+mj-lt"/>
              <a:cs typeface="+mj-lt"/>
            </a:endParaRPr>
          </a:p>
          <a:p>
            <a:endParaRPr lang="fi-FI">
              <a:ea typeface="Calibri Light"/>
              <a:cs typeface="Calibri Light"/>
            </a:endParaRP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BB8AA6FF-020A-4E1D-ACAC-961F3F8F1C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960230"/>
              </p:ext>
            </p:extLst>
          </p:nvPr>
        </p:nvGraphicFramePr>
        <p:xfrm>
          <a:off x="243312" y="940566"/>
          <a:ext cx="11712919" cy="6079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999">
                  <a:extLst>
                    <a:ext uri="{9D8B030D-6E8A-4147-A177-3AD203B41FA5}">
                      <a16:colId xmlns:a16="http://schemas.microsoft.com/office/drawing/2014/main" val="3677328160"/>
                    </a:ext>
                  </a:extLst>
                </a:gridCol>
                <a:gridCol w="1931044">
                  <a:extLst>
                    <a:ext uri="{9D8B030D-6E8A-4147-A177-3AD203B41FA5}">
                      <a16:colId xmlns:a16="http://schemas.microsoft.com/office/drawing/2014/main" val="3942799581"/>
                    </a:ext>
                  </a:extLst>
                </a:gridCol>
                <a:gridCol w="3104982">
                  <a:extLst>
                    <a:ext uri="{9D8B030D-6E8A-4147-A177-3AD203B41FA5}">
                      <a16:colId xmlns:a16="http://schemas.microsoft.com/office/drawing/2014/main" val="3038505649"/>
                    </a:ext>
                  </a:extLst>
                </a:gridCol>
                <a:gridCol w="1176128">
                  <a:extLst>
                    <a:ext uri="{9D8B030D-6E8A-4147-A177-3AD203B41FA5}">
                      <a16:colId xmlns:a16="http://schemas.microsoft.com/office/drawing/2014/main" val="2530526976"/>
                    </a:ext>
                  </a:extLst>
                </a:gridCol>
                <a:gridCol w="3087766">
                  <a:extLst>
                    <a:ext uri="{9D8B030D-6E8A-4147-A177-3AD203B41FA5}">
                      <a16:colId xmlns:a16="http://schemas.microsoft.com/office/drawing/2014/main" val="3254680299"/>
                    </a:ext>
                  </a:extLst>
                </a:gridCol>
              </a:tblGrid>
              <a:tr h="497896"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Maanantai 1.9</a:t>
                      </a:r>
                      <a:endParaRPr lang="fi-FI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Tiistai 2.9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Keskiviikko 3.9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Torstai 4.9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Perjantai 5.9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080635"/>
                  </a:ext>
                </a:extLst>
              </a:tr>
              <a:tr h="1110693">
                <a:tc>
                  <a:txBody>
                    <a:bodyPr/>
                    <a:lstStyle/>
                    <a:p>
                      <a:pPr algn="r"/>
                      <a:r>
                        <a:rPr lang="fi-FI">
                          <a:effectLst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fi-FI" sz="1800" b="1" i="0" u="none" strike="noStrike" noProof="0">
                          <a:solidFill>
                            <a:srgbClr val="FF0000"/>
                          </a:solidFill>
                          <a:latin typeface="Calibri"/>
                        </a:rPr>
                        <a:t>RO Aktiviteetti 2 DE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r">
                        <a:buNone/>
                      </a:pPr>
                      <a:r>
                        <a:rPr lang="fi-FI" sz="1800" b="1" i="0" u="none" strike="noStrike" noProof="0">
                          <a:solidFill>
                            <a:srgbClr val="FF0000"/>
                          </a:solidFill>
                          <a:latin typeface="Calibri"/>
                        </a:rPr>
                        <a:t>Hyvinvointi 2 ABC</a:t>
                      </a:r>
                      <a:endParaRPr lang="fi-FI" sz="18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r">
                        <a:buNone/>
                      </a:pPr>
                      <a:r>
                        <a:rPr lang="fi-FI" sz="18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Kaikki </a:t>
                      </a:r>
                      <a:r>
                        <a:rPr lang="fi-FI" sz="1800" b="0" i="0" u="none" strike="noStrike" noProof="0" err="1">
                          <a:solidFill>
                            <a:schemeClr val="tx1"/>
                          </a:solidFill>
                          <a:latin typeface="Calibri"/>
                        </a:rPr>
                        <a:t>Ro:t</a:t>
                      </a:r>
                      <a:r>
                        <a:rPr lang="fi-FI" sz="18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 paikalle</a:t>
                      </a:r>
                      <a:endParaRPr lang="fi-FI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6415062"/>
                  </a:ext>
                </a:extLst>
              </a:tr>
              <a:tr h="523430">
                <a:tc>
                  <a:txBody>
                    <a:bodyPr/>
                    <a:lstStyle/>
                    <a:p>
                      <a:pPr algn="r"/>
                      <a:r>
                        <a:rPr lang="fi-FI">
                          <a:effectLst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1311087"/>
                  </a:ext>
                </a:extLst>
              </a:tr>
              <a:tr h="523430"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ruoka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/>
                        <a:t>ruoka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/>
                        <a:t>ruoka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/>
                        <a:t>ruoka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/>
                        <a:t>ruoka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9565141"/>
                  </a:ext>
                </a:extLst>
              </a:tr>
              <a:tr h="1110693">
                <a:tc>
                  <a:txBody>
                    <a:bodyPr/>
                    <a:lstStyle/>
                    <a:p>
                      <a:pPr algn="r"/>
                      <a:r>
                        <a:rPr lang="fi-FI">
                          <a:effectLst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fi-FI" sz="1800" b="1" i="0" u="none" strike="noStrike" noProof="0">
                          <a:solidFill>
                            <a:srgbClr val="FF0000"/>
                          </a:solidFill>
                          <a:latin typeface="Calibri"/>
                        </a:rPr>
                        <a:t>TVT-opetus</a:t>
                      </a:r>
                    </a:p>
                    <a:p>
                      <a:pPr lvl="0" algn="r">
                        <a:buNone/>
                      </a:pPr>
                      <a:r>
                        <a:rPr lang="fi-FI" sz="1800" b="1" i="0" u="none" strike="noStrike" noProof="0" err="1">
                          <a:solidFill>
                            <a:srgbClr val="FF0000"/>
                          </a:solidFill>
                          <a:latin typeface="Calibri"/>
                        </a:rPr>
                        <a:t>Abitti</a:t>
                      </a:r>
                      <a:r>
                        <a:rPr lang="fi-FI" sz="1800" b="1" i="0" u="none" strike="noStrike" noProof="0">
                          <a:solidFill>
                            <a:srgbClr val="FF0000"/>
                          </a:solidFill>
                          <a:latin typeface="Calibri"/>
                        </a:rPr>
                        <a:t> (Toni+ Mikael), 20 min</a:t>
                      </a:r>
                    </a:p>
                    <a:p>
                      <a:pPr lvl="0" algn="r">
                        <a:buNone/>
                      </a:pPr>
                      <a:r>
                        <a:rPr lang="fi-FI" sz="1800" b="1" i="0" u="none" strike="noStrike" noProof="0">
                          <a:solidFill>
                            <a:srgbClr val="FF0000"/>
                          </a:solidFill>
                          <a:latin typeface="Calibri"/>
                        </a:rPr>
                        <a:t> - Synkkaaminen OP1 koeviikkotuntiin?</a:t>
                      </a:r>
                    </a:p>
                    <a:p>
                      <a:pPr lvl="0" algn="r">
                        <a:buNone/>
                      </a:pPr>
                      <a:endParaRPr lang="fi-FI" sz="1800" b="1" i="0" u="none" strike="sngStrike" noProof="0">
                        <a:solidFill>
                          <a:srgbClr val="FF0000"/>
                        </a:solidFill>
                        <a:latin typeface="Calibri"/>
                      </a:endParaRPr>
                    </a:p>
                    <a:p>
                      <a:pPr lvl="0" algn="r">
                        <a:buNone/>
                      </a:pPr>
                      <a:endParaRPr lang="fi-FI" sz="1800" b="1" i="0" u="none" strike="noStrike" noProof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4764581"/>
                  </a:ext>
                </a:extLst>
              </a:tr>
              <a:tr h="497896">
                <a:tc>
                  <a:txBody>
                    <a:bodyPr/>
                    <a:lstStyle/>
                    <a:p>
                      <a:pPr algn="r"/>
                      <a:r>
                        <a:rPr lang="fi-FI">
                          <a:effectLst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4849050"/>
                  </a:ext>
                </a:extLst>
              </a:tr>
              <a:tr h="995794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fi-FI" sz="1800" b="1" i="0" u="none" strike="noStrike" noProof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RO Aktiviteetti2 ABC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lvl="0" algn="r">
                        <a:buNone/>
                      </a:pPr>
                      <a:r>
                        <a:rPr lang="fi-FI" sz="1800" b="1" i="0" u="none" strike="noStrike" noProof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Hyvinvointi 2 DE</a:t>
                      </a:r>
                      <a:endParaRPr lang="fi-FI" sz="18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lvl="0" algn="r">
                        <a:buNone/>
                      </a:pPr>
                      <a:r>
                        <a:rPr lang="fi-FI" sz="18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Kaikki </a:t>
                      </a:r>
                      <a:r>
                        <a:rPr lang="fi-FI" sz="1800" b="0" i="0" u="none" strike="noStrike" noProof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Ro:t</a:t>
                      </a:r>
                      <a:r>
                        <a:rPr lang="fi-FI" sz="18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paikalle</a:t>
                      </a:r>
                      <a:endParaRPr lang="fi-FI" sz="18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lvl="0" algn="r">
                        <a:buNone/>
                      </a:pPr>
                      <a:endParaRPr lang="fi-FI" sz="1800" b="1" i="0" u="none" strike="noStrike" noProof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205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001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alkoinen palapeli, jossa on yksi punainen pala">
            <a:extLst>
              <a:ext uri="{FF2B5EF4-FFF2-40B4-BE49-F238E27FC236}">
                <a16:creationId xmlns:a16="http://schemas.microsoft.com/office/drawing/2014/main" id="{E93A155F-9B43-2ABC-7F4C-720059350A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52" r="24205" b="-2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C39973B-3F5B-C380-FC4C-AEDA0092E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fi-FI" sz="4000">
                <a:cs typeface="Calibri Light"/>
              </a:rPr>
              <a:t>Ryhmänohjaajan rooli</a:t>
            </a:r>
            <a:endParaRPr lang="fi-FI" sz="40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641841-C1D8-5DDA-AB19-AC6A0BF36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1600">
                <a:ea typeface="+mn-lt"/>
                <a:cs typeface="+mn-lt"/>
              </a:rPr>
              <a:t>perehdyttää uuden opiskelijan lukion käytänteisiin</a:t>
            </a:r>
            <a:endParaRPr lang="fi-FI" sz="1600">
              <a:cs typeface="Calibri" panose="020F0502020204030204"/>
            </a:endParaRPr>
          </a:p>
          <a:p>
            <a:r>
              <a:rPr lang="fi-FI" sz="1600">
                <a:ea typeface="+mn-lt"/>
                <a:cs typeface="+mn-lt"/>
              </a:rPr>
              <a:t>haastattelee opiskelijan ensimmäisen opiskeluvuoden aikana</a:t>
            </a:r>
            <a:endParaRPr lang="fi-FI" sz="1600"/>
          </a:p>
          <a:p>
            <a:r>
              <a:rPr lang="fi-FI" sz="1600">
                <a:ea typeface="+mn-lt"/>
                <a:cs typeface="+mn-lt"/>
              </a:rPr>
              <a:t>pitää ryhmänohjaustuokiot</a:t>
            </a:r>
            <a:endParaRPr lang="fi-FI" sz="1600">
              <a:cs typeface="Calibri" panose="020F0502020204030204"/>
            </a:endParaRPr>
          </a:p>
          <a:p>
            <a:r>
              <a:rPr lang="fi-FI" sz="1600">
                <a:ea typeface="+mn-lt"/>
                <a:cs typeface="+mn-lt"/>
              </a:rPr>
              <a:t>seuraa opiskelijan opintomenestystä ja edistymistä</a:t>
            </a:r>
            <a:endParaRPr lang="fi-FI" sz="1600"/>
          </a:p>
          <a:p>
            <a:r>
              <a:rPr lang="fi-FI" sz="1600">
                <a:ea typeface="+mn-lt"/>
                <a:cs typeface="+mn-lt"/>
              </a:rPr>
              <a:t>järjestää mahdollisuuden henkilökohtaisiin tapaamisiin</a:t>
            </a:r>
            <a:endParaRPr lang="fi-FI" sz="1600"/>
          </a:p>
          <a:p>
            <a:r>
              <a:rPr lang="fi-FI" sz="1600">
                <a:ea typeface="+mn-lt"/>
                <a:cs typeface="+mn-lt"/>
              </a:rPr>
              <a:t>organisoi ryhmänsä toiminnan eri tilaisuuksissa</a:t>
            </a:r>
            <a:endParaRPr lang="fi-FI" sz="1600"/>
          </a:p>
          <a:p>
            <a:r>
              <a:rPr lang="fi-FI" sz="1600">
                <a:ea typeface="+mn-lt"/>
                <a:cs typeface="+mn-lt"/>
              </a:rPr>
              <a:t>hoitaa yhteyksiä opiskelijan kotiin</a:t>
            </a:r>
            <a:endParaRPr lang="fi-FI" sz="1600"/>
          </a:p>
        </p:txBody>
      </p:sp>
    </p:spTree>
    <p:extLst>
      <p:ext uri="{BB962C8B-B14F-4D97-AF65-F5344CB8AC3E}">
        <p14:creationId xmlns:p14="http://schemas.microsoft.com/office/powerpoint/2010/main" val="572462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A1D99BB-8D1A-09FE-25B2-1AAD76A17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955" y="624984"/>
            <a:ext cx="4368602" cy="975766"/>
          </a:xfrm>
        </p:spPr>
        <p:txBody>
          <a:bodyPr anchor="b">
            <a:normAutofit fontScale="90000"/>
          </a:bodyPr>
          <a:lstStyle/>
          <a:p>
            <a:r>
              <a:rPr lang="fi-FI" sz="3600" b="1">
                <a:solidFill>
                  <a:srgbClr val="FF0000"/>
                </a:solidFill>
                <a:ea typeface="Calibri Light"/>
                <a:cs typeface="Calibri Light"/>
              </a:rPr>
              <a:t>Huoltajan rooli – nuoresi on oppivelvollinen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B77772-D1DC-00E2-A256-DA0506B83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7111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err="1">
                <a:ea typeface="Calibri"/>
                <a:cs typeface="Calibri"/>
              </a:rPr>
              <a:t>Seuraa</a:t>
            </a:r>
            <a:r>
              <a:rPr lang="en-US" sz="2200">
                <a:ea typeface="Calibri"/>
                <a:cs typeface="Calibri"/>
              </a:rPr>
              <a:t> </a:t>
            </a:r>
            <a:r>
              <a:rPr lang="en-US" sz="2200" err="1">
                <a:ea typeface="Calibri"/>
                <a:cs typeface="Calibri"/>
              </a:rPr>
              <a:t>opintojen</a:t>
            </a:r>
            <a:r>
              <a:rPr lang="en-US" sz="2200">
                <a:ea typeface="Calibri"/>
                <a:cs typeface="Calibri"/>
              </a:rPr>
              <a:t> </a:t>
            </a:r>
            <a:r>
              <a:rPr lang="en-US" sz="2200" err="1">
                <a:ea typeface="Calibri"/>
                <a:cs typeface="Calibri"/>
              </a:rPr>
              <a:t>etenemistä</a:t>
            </a:r>
            <a:r>
              <a:rPr lang="en-US" sz="2200">
                <a:ea typeface="Calibri"/>
                <a:cs typeface="Calibri"/>
              </a:rPr>
              <a:t> </a:t>
            </a:r>
            <a:r>
              <a:rPr lang="en-US" sz="2200" err="1">
                <a:ea typeface="Calibri"/>
                <a:cs typeface="Calibri"/>
              </a:rPr>
              <a:t>Wilmassa</a:t>
            </a:r>
            <a:endParaRPr lang="en-US" sz="2200">
              <a:ea typeface="Calibri"/>
              <a:cs typeface="Calibri"/>
            </a:endParaRPr>
          </a:p>
          <a:p>
            <a:r>
              <a:rPr lang="en-US" sz="2200" err="1">
                <a:ea typeface="Calibri"/>
                <a:cs typeface="Calibri"/>
              </a:rPr>
              <a:t>Kuittaa</a:t>
            </a:r>
            <a:r>
              <a:rPr lang="en-US" sz="2200">
                <a:ea typeface="Calibri"/>
                <a:cs typeface="Calibri"/>
              </a:rPr>
              <a:t> </a:t>
            </a:r>
            <a:r>
              <a:rPr lang="en-US" sz="2200" err="1">
                <a:ea typeface="Calibri"/>
                <a:cs typeface="Calibri"/>
              </a:rPr>
              <a:t>poissaolot</a:t>
            </a:r>
            <a:r>
              <a:rPr lang="en-US" sz="2200">
                <a:ea typeface="Calibri"/>
                <a:cs typeface="Calibri"/>
              </a:rPr>
              <a:t> </a:t>
            </a:r>
            <a:r>
              <a:rPr lang="en-US" sz="2200" err="1">
                <a:ea typeface="Calibri"/>
                <a:cs typeface="Calibri"/>
              </a:rPr>
              <a:t>ajoissa</a:t>
            </a:r>
            <a:endParaRPr lang="en-US" sz="2200">
              <a:ea typeface="Calibri"/>
              <a:cs typeface="Calibri"/>
            </a:endParaRPr>
          </a:p>
          <a:p>
            <a:r>
              <a:rPr lang="en-US" sz="2200">
                <a:ea typeface="Calibri"/>
                <a:cs typeface="Calibri"/>
              </a:rPr>
              <a:t>Ole </a:t>
            </a:r>
            <a:r>
              <a:rPr lang="en-US" sz="2200" err="1">
                <a:ea typeface="Calibri"/>
                <a:cs typeface="Calibri"/>
              </a:rPr>
              <a:t>tarvittaessa</a:t>
            </a:r>
            <a:r>
              <a:rPr lang="en-US" sz="2200">
                <a:ea typeface="Calibri"/>
                <a:cs typeface="Calibri"/>
              </a:rPr>
              <a:t> </a:t>
            </a:r>
            <a:r>
              <a:rPr lang="en-US" sz="2200" err="1">
                <a:ea typeface="Calibri"/>
                <a:cs typeface="Calibri"/>
              </a:rPr>
              <a:t>yhteydessä</a:t>
            </a:r>
            <a:r>
              <a:rPr lang="en-US" sz="2200">
                <a:ea typeface="Calibri"/>
                <a:cs typeface="Calibri"/>
              </a:rPr>
              <a:t> </a:t>
            </a:r>
            <a:r>
              <a:rPr lang="en-US" sz="2200" err="1">
                <a:ea typeface="Calibri"/>
                <a:cs typeface="Calibri"/>
              </a:rPr>
              <a:t>kouluun</a:t>
            </a:r>
            <a:r>
              <a:rPr lang="en-US" sz="2200">
                <a:ea typeface="Calibri"/>
                <a:cs typeface="Calibri"/>
              </a:rPr>
              <a:t> </a:t>
            </a:r>
            <a:r>
              <a:rPr lang="en-US" sz="2200" err="1">
                <a:ea typeface="Calibri"/>
                <a:cs typeface="Calibri"/>
              </a:rPr>
              <a:t>matalalla</a:t>
            </a:r>
            <a:r>
              <a:rPr lang="en-US" sz="2200">
                <a:ea typeface="Calibri"/>
                <a:cs typeface="Calibri"/>
              </a:rPr>
              <a:t> </a:t>
            </a:r>
            <a:r>
              <a:rPr lang="en-US" sz="2200" err="1">
                <a:ea typeface="Calibri"/>
                <a:cs typeface="Calibri"/>
              </a:rPr>
              <a:t>kynnyksellä</a:t>
            </a:r>
            <a:endParaRPr lang="en-US" sz="2200">
              <a:ea typeface="Calibri"/>
              <a:cs typeface="Calibri"/>
            </a:endParaRPr>
          </a:p>
          <a:p>
            <a:r>
              <a:rPr lang="en-US" sz="2200" err="1">
                <a:ea typeface="Calibri"/>
                <a:cs typeface="Calibri"/>
              </a:rPr>
              <a:t>Seuraa</a:t>
            </a:r>
            <a:r>
              <a:rPr lang="en-US" sz="2200">
                <a:ea typeface="Calibri"/>
                <a:cs typeface="Calibri"/>
              </a:rPr>
              <a:t> Wilman </a:t>
            </a:r>
            <a:r>
              <a:rPr lang="en-US" sz="2200" err="1">
                <a:ea typeface="Calibri"/>
                <a:cs typeface="Calibri"/>
              </a:rPr>
              <a:t>tiedotteita</a:t>
            </a:r>
          </a:p>
          <a:p>
            <a:r>
              <a:rPr lang="en-US" sz="2200">
                <a:ea typeface="Calibri"/>
                <a:cs typeface="Calibri"/>
              </a:rPr>
              <a:t>Tue ja </a:t>
            </a:r>
            <a:r>
              <a:rPr lang="en-US" sz="2200" err="1">
                <a:ea typeface="Calibri"/>
                <a:cs typeface="Calibri"/>
              </a:rPr>
              <a:t>kannusta</a:t>
            </a:r>
            <a:r>
              <a:rPr lang="en-US" sz="2200">
                <a:ea typeface="Calibri"/>
                <a:cs typeface="Calibri"/>
              </a:rPr>
              <a:t> " </a:t>
            </a:r>
            <a:r>
              <a:rPr lang="en-US" sz="2200" err="1">
                <a:ea typeface="Calibri"/>
                <a:cs typeface="Calibri"/>
              </a:rPr>
              <a:t>vaikka</a:t>
            </a:r>
            <a:r>
              <a:rPr lang="en-US" sz="2200">
                <a:ea typeface="Calibri"/>
                <a:cs typeface="Calibri"/>
              </a:rPr>
              <a:t> </a:t>
            </a:r>
            <a:r>
              <a:rPr lang="en-US" sz="2200" err="1">
                <a:ea typeface="Calibri"/>
                <a:cs typeface="Calibri"/>
              </a:rPr>
              <a:t>nuoresi</a:t>
            </a:r>
            <a:r>
              <a:rPr lang="en-US" sz="2200">
                <a:ea typeface="Calibri"/>
                <a:cs typeface="Calibri"/>
              </a:rPr>
              <a:t> </a:t>
            </a:r>
            <a:r>
              <a:rPr lang="en-US" sz="2200" err="1">
                <a:ea typeface="Calibri"/>
                <a:cs typeface="Calibri"/>
              </a:rPr>
              <a:t>olisi</a:t>
            </a:r>
            <a:r>
              <a:rPr lang="en-US" sz="2200">
                <a:ea typeface="Calibri"/>
                <a:cs typeface="Calibri"/>
              </a:rPr>
              <a:t> </a:t>
            </a:r>
            <a:r>
              <a:rPr lang="en-US" sz="2200" err="1">
                <a:ea typeface="Calibri"/>
                <a:cs typeface="Calibri"/>
              </a:rPr>
              <a:t>mörökölli</a:t>
            </a:r>
            <a:r>
              <a:rPr lang="en-US" sz="2200">
                <a:ea typeface="Calibri"/>
                <a:cs typeface="Calibri"/>
              </a:rPr>
              <a:t> :-)"</a:t>
            </a:r>
          </a:p>
        </p:txBody>
      </p:sp>
      <p:pic>
        <p:nvPicPr>
          <p:cNvPr id="4" name="Sisällön paikkamerkki 3" descr="Kuva, joka sisältää kohteen teksti, kuvakaappaus, ohjelmisto, Verkkosivusto&#10;&#10;Kuvaus luotu automaattisesti">
            <a:extLst>
              <a:ext uri="{FF2B5EF4-FFF2-40B4-BE49-F238E27FC236}">
                <a16:creationId xmlns:a16="http://schemas.microsoft.com/office/drawing/2014/main" id="{92043946-1A64-C6EC-ADA1-A9B9BF18D4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556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83540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CD43BA-5622-C4D7-E6D1-F5DAE01E16F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i-FI" b="1">
                <a:solidFill>
                  <a:schemeClr val="bg1"/>
                </a:solidFill>
                <a:ea typeface="Calibri Light"/>
                <a:cs typeface="Calibri Light"/>
              </a:rPr>
              <a:t>Wilmasta löytyy huoltajillekin jo</a:t>
            </a:r>
            <a:endParaRPr lang="fi-FI" b="1">
              <a:solidFill>
                <a:schemeClr val="bg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096763-CA7B-4F05-F142-B0D0B3CE3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>
                <a:ea typeface="Calibri"/>
                <a:cs typeface="Calibri"/>
              </a:rPr>
              <a:t>Alustava lukio-ajan opiskelusuunnitelma (HOPS)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fi-FI">
                <a:ea typeface="Calibri"/>
                <a:cs typeface="Calibri"/>
              </a:rPr>
              <a:t>Lukion oppimäärä min  150 op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fi-FI">
                <a:ea typeface="Calibri"/>
                <a:cs typeface="Calibri"/>
              </a:rPr>
              <a:t>Pakollisia oltava 94/102 op (matematiikan tason mukaan)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fi-FI">
                <a:ea typeface="Calibri"/>
                <a:cs typeface="Calibri"/>
              </a:rPr>
              <a:t>Valtakunnallisia valinnaisia 20 op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fi-FI">
                <a:ea typeface="Calibri"/>
                <a:cs typeface="Calibri"/>
              </a:rPr>
              <a:t>Ensimmäisen lukiovuoden lukujärjestys (Kurssitarjotin)</a:t>
            </a:r>
          </a:p>
          <a:p>
            <a:pPr marL="0" indent="0">
              <a:buNone/>
            </a:pPr>
            <a:r>
              <a:rPr lang="fi-FI">
                <a:ea typeface="Calibri"/>
                <a:cs typeface="Calibri"/>
              </a:rPr>
              <a:t>KAIKKEA EDESSÄ OLEVAA VOI MUUTTAA HARKITUSTI JA OHJATUSTI OPISKELIJAN, OPINTO-OHJAAJAN JA KODIN YHTEISTYÖNÄ!</a:t>
            </a:r>
          </a:p>
          <a:p>
            <a:pPr marL="0" indent="0">
              <a:buNone/>
            </a:pPr>
            <a:endParaRPr lang="fi-FI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5043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4FC55A-F53D-1849-82CB-26B55B7F7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737"/>
            <a:ext cx="10515600" cy="1325563"/>
          </a:xfrm>
        </p:spPr>
        <p:txBody>
          <a:bodyPr/>
          <a:lstStyle/>
          <a:p>
            <a:r>
              <a:rPr lang="fi-FI">
                <a:cs typeface="Posterama"/>
              </a:rPr>
              <a:t>Arjen käytänteitä...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A79B31-62CE-2477-8471-6F9A7BBCD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7069"/>
            <a:ext cx="10515600" cy="56023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400" b="1"/>
              <a:t>Ohjeet poissaolojen selvittämiseen</a:t>
            </a:r>
            <a:endParaRPr lang="fi-FI" sz="2400" b="1">
              <a:ea typeface="Calibri"/>
              <a:cs typeface="Calibri"/>
            </a:endParaRPr>
          </a:p>
          <a:p>
            <a:r>
              <a:rPr lang="fi-FI" sz="2400">
                <a:ea typeface="+mn-lt"/>
                <a:cs typeface="+mn-lt"/>
              </a:rPr>
              <a:t>Poissaolot selvitetään sähköisesti Wilmassa. Opettaja merkitsee poissaolot opiskelijan sivulle, jossa ne on selvitettävä mahdollisimman pian poissaolon jälkeen.</a:t>
            </a:r>
            <a:endParaRPr lang="fi-FI" sz="2400">
              <a:ea typeface="Calibri"/>
              <a:cs typeface="Calibri"/>
            </a:endParaRPr>
          </a:p>
          <a:p>
            <a:r>
              <a:rPr lang="fi-FI" sz="2400" b="1">
                <a:ea typeface="+mn-lt"/>
                <a:cs typeface="+mn-lt"/>
              </a:rPr>
              <a:t>3. poissaolo</a:t>
            </a:r>
            <a:r>
              <a:rPr lang="fi-FI" sz="2400">
                <a:ea typeface="+mn-lt"/>
                <a:cs typeface="+mn-lt"/>
              </a:rPr>
              <a:t> -&gt; Keskustelu opettajan kanssa ja tieto </a:t>
            </a:r>
            <a:r>
              <a:rPr lang="fi-FI" sz="2400" err="1">
                <a:ea typeface="+mn-lt"/>
                <a:cs typeface="+mn-lt"/>
              </a:rPr>
              <a:t>RO:lle</a:t>
            </a:r>
            <a:r>
              <a:rPr lang="fi-FI" sz="2400">
                <a:ea typeface="+mn-lt"/>
                <a:cs typeface="+mn-lt"/>
              </a:rPr>
              <a:t>. </a:t>
            </a:r>
          </a:p>
          <a:p>
            <a:r>
              <a:rPr lang="fi-FI" sz="2400" b="1">
                <a:ea typeface="+mn-lt"/>
                <a:cs typeface="+mn-lt"/>
              </a:rPr>
              <a:t>4. poissaolo</a:t>
            </a:r>
            <a:r>
              <a:rPr lang="fi-FI" sz="2400">
                <a:ea typeface="+mn-lt"/>
                <a:cs typeface="+mn-lt"/>
              </a:rPr>
              <a:t> -&gt; RO on yhteydessä kotiin ja tarvittaessa ohjataan tukipalveluiden piiriin. </a:t>
            </a:r>
            <a:endParaRPr lang="fi-FI" sz="2400">
              <a:ea typeface="Calibri"/>
              <a:cs typeface="Calibri"/>
            </a:endParaRPr>
          </a:p>
          <a:p>
            <a:r>
              <a:rPr lang="fi-FI" sz="2400" b="1">
                <a:ea typeface="+mn-lt"/>
                <a:cs typeface="+mn-lt"/>
              </a:rPr>
              <a:t>5.  poissaolo </a:t>
            </a:r>
            <a:r>
              <a:rPr lang="fi-FI" sz="2400">
                <a:ea typeface="+mn-lt"/>
                <a:cs typeface="+mn-lt"/>
              </a:rPr>
              <a:t>-&gt; Opintojakso keskeytyy. </a:t>
            </a:r>
            <a:endParaRPr lang="fi-FI" sz="2400">
              <a:ea typeface="Calibri"/>
              <a:cs typeface="Calibri"/>
            </a:endParaRPr>
          </a:p>
          <a:p>
            <a:r>
              <a:rPr lang="fi-FI" sz="2400" b="1">
                <a:ea typeface="+mn-lt"/>
                <a:cs typeface="+mn-lt"/>
              </a:rPr>
              <a:t>Koulun poissaolo:</a:t>
            </a:r>
            <a:endParaRPr lang="fi-FI" sz="2400">
              <a:ea typeface="+mn-lt"/>
              <a:cs typeface="+mn-lt"/>
            </a:endParaRPr>
          </a:p>
          <a:p>
            <a:pPr lvl="1">
              <a:buFont typeface="Wingdings" panose="020B0604020202020204" pitchFamily="34" charset="0"/>
              <a:buChar char="Ø"/>
            </a:pPr>
            <a:r>
              <a:rPr lang="fi-FI">
                <a:ea typeface="+mn-lt"/>
                <a:cs typeface="+mn-lt"/>
              </a:rPr>
              <a:t>Jos opiskelija on opon, terveydenhoitajan, kuraattorin tai erityisopettajan luona, niin he kuittaavat poissaolon. Koulun poissaoloja ovat myös retket, musalinjan harjoitukset tms.</a:t>
            </a:r>
            <a:endParaRPr lang="fi-FI">
              <a:ea typeface="Calibri"/>
              <a:cs typeface="Calibri"/>
            </a:endParaRPr>
          </a:p>
          <a:p>
            <a:endParaRPr lang="fi-FI" sz="1400">
              <a:ea typeface="+mn-lt"/>
              <a:cs typeface="+mn-lt"/>
            </a:endParaRPr>
          </a:p>
          <a:p>
            <a:pPr marL="0" indent="0" algn="r">
              <a:buNone/>
            </a:pPr>
            <a:r>
              <a:rPr lang="fi-FI" sz="1800">
                <a:ea typeface="+mn-lt"/>
                <a:cs typeface="+mn-lt"/>
                <a:hlinkClick r:id="rId2"/>
              </a:rPr>
              <a:t>https://www.kangasalanlukio.fi/opiskelijalle/opiskelun-kaytanteita/poissaolot/</a:t>
            </a:r>
            <a:endParaRPr lang="fi-FI" sz="1800">
              <a:latin typeface="Calibri" panose="020F0502020204030204"/>
              <a:ea typeface="Calibri"/>
              <a:cs typeface="Calibri"/>
            </a:endParaRPr>
          </a:p>
          <a:p>
            <a:endParaRPr lang="fi-FI">
              <a:latin typeface="Avenir Next LT Pro"/>
              <a:ea typeface="Calibri"/>
              <a:cs typeface="Calibri"/>
            </a:endParaRPr>
          </a:p>
          <a:p>
            <a:pPr indent="-255905">
              <a:spcBef>
                <a:spcPct val="20000"/>
              </a:spcBef>
            </a:pPr>
            <a:endParaRPr lang="fi-FI" b="1">
              <a:latin typeface="Georgia"/>
            </a:endParaRPr>
          </a:p>
          <a:p>
            <a:pPr marL="697230" lvl="1" indent="-285750">
              <a:spcBef>
                <a:spcPct val="20000"/>
              </a:spcBef>
              <a:buFont typeface="Wingdings" panose="020B0504020202020204" pitchFamily="34" charset="0"/>
              <a:buChar char="Ø"/>
            </a:pPr>
            <a:endParaRPr lang="fi-FI">
              <a:latin typeface="Georgia"/>
            </a:endParaRPr>
          </a:p>
          <a:p>
            <a:pPr marL="697230" lvl="1" indent="-285750">
              <a:spcBef>
                <a:spcPct val="20000"/>
              </a:spcBef>
              <a:buFont typeface="Wingdings" panose="020B0504020202020204" pitchFamily="34" charset="0"/>
              <a:buChar char="Ø"/>
            </a:pPr>
            <a:endParaRPr lang="fi-FI">
              <a:latin typeface="Georgia"/>
              <a:ea typeface="Calibri" panose="020F0502020204030204"/>
              <a:cs typeface="Calibri" panose="020F0502020204030204"/>
            </a:endParaRPr>
          </a:p>
          <a:p>
            <a:endParaRPr lang="fi-FI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75354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916CB091-4F83-F813-C1E6-1AF1B852C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224" y="362611"/>
            <a:ext cx="10270251" cy="1837349"/>
          </a:xfrm>
        </p:spPr>
        <p:txBody>
          <a:bodyPr>
            <a:normAutofit/>
          </a:bodyPr>
          <a:lstStyle/>
          <a:p>
            <a:pPr algn="ctr"/>
            <a:r>
              <a:rPr lang="fi-FI" sz="3600" b="1">
                <a:solidFill>
                  <a:schemeClr val="tx2"/>
                </a:solidFill>
                <a:ea typeface="Calibri Light"/>
                <a:cs typeface="Calibri Light"/>
              </a:rPr>
              <a:t>Perusasiat kunnossa? Vinkit jakoon kodin arkeen :-)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84310B-3F2D-3C5C-B636-9A0916D26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087" y="1708241"/>
            <a:ext cx="6995596" cy="28404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3200">
                <a:solidFill>
                  <a:schemeClr val="tx2"/>
                </a:solidFill>
                <a:ea typeface="Calibri"/>
                <a:cs typeface="Calibri"/>
              </a:rPr>
              <a:t>Lepo</a:t>
            </a:r>
          </a:p>
          <a:p>
            <a:r>
              <a:rPr lang="fi-FI" sz="3200">
                <a:solidFill>
                  <a:schemeClr val="tx2"/>
                </a:solidFill>
                <a:ea typeface="Calibri"/>
                <a:cs typeface="Calibri"/>
              </a:rPr>
              <a:t>Ravinto</a:t>
            </a:r>
          </a:p>
          <a:p>
            <a:r>
              <a:rPr lang="fi-FI" sz="3200">
                <a:solidFill>
                  <a:schemeClr val="tx2"/>
                </a:solidFill>
                <a:ea typeface="Calibri"/>
                <a:cs typeface="Calibri"/>
              </a:rPr>
              <a:t>Fyysinen aktiivisuus</a:t>
            </a:r>
          </a:p>
          <a:p>
            <a:r>
              <a:rPr lang="fi-FI" sz="3200">
                <a:solidFill>
                  <a:schemeClr val="tx2"/>
                </a:solidFill>
                <a:ea typeface="Calibri"/>
                <a:cs typeface="Calibri"/>
              </a:rPr>
              <a:t>Sosiaalinen aktiivisuus</a:t>
            </a:r>
          </a:p>
          <a:p>
            <a:r>
              <a:rPr lang="fi-FI" sz="3200">
                <a:solidFill>
                  <a:schemeClr val="tx2"/>
                </a:solidFill>
                <a:ea typeface="Calibri"/>
                <a:cs typeface="Calibri"/>
              </a:rPr>
              <a:t>Harrastukset</a:t>
            </a:r>
          </a:p>
          <a:p>
            <a:r>
              <a:rPr lang="fi-FI" sz="3200" b="1">
                <a:solidFill>
                  <a:srgbClr val="FF0000"/>
                </a:solidFill>
                <a:ea typeface="Calibri"/>
                <a:cs typeface="Calibri"/>
              </a:rPr>
              <a:t>Ajankäytön hallinta (kalenterin käyttö)</a:t>
            </a:r>
          </a:p>
          <a:p>
            <a:r>
              <a:rPr lang="fi-FI" sz="3200">
                <a:solidFill>
                  <a:schemeClr val="tx2"/>
                </a:solidFill>
                <a:ea typeface="Calibri"/>
                <a:cs typeface="Calibri"/>
              </a:rPr>
              <a:t>Läksyjen teko/ oma kertaus</a:t>
            </a:r>
          </a:p>
          <a:p>
            <a:r>
              <a:rPr lang="fi-FI" sz="3200">
                <a:solidFill>
                  <a:schemeClr val="tx2"/>
                </a:solidFill>
                <a:ea typeface="Calibri"/>
                <a:cs typeface="Calibri"/>
              </a:rPr>
              <a:t>Asenne ja motivaatio</a:t>
            </a:r>
          </a:p>
          <a:p>
            <a:r>
              <a:rPr lang="fi-FI" sz="3200">
                <a:solidFill>
                  <a:schemeClr val="tx2"/>
                </a:solidFill>
                <a:ea typeface="Calibri"/>
                <a:cs typeface="Calibri"/>
              </a:rPr>
              <a:t>Some-kontrolli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8760278"/>
      </p:ext>
    </p:extLst>
  </p:cSld>
  <p:clrMapOvr>
    <a:masterClrMapping/>
  </p:clrMapOvr>
</p:sld>
</file>

<file path=ppt/theme/theme1.xml><?xml version="1.0" encoding="utf-8"?>
<a:theme xmlns:a="http://schemas.openxmlformats.org/drawingml/2006/main" name="MadridVTI">
  <a:themeElements>
    <a:clrScheme name="AnalogousFromRegularSeedLeftStep">
      <a:dk1>
        <a:srgbClr val="000000"/>
      </a:dk1>
      <a:lt1>
        <a:srgbClr val="FFFFFF"/>
      </a:lt1>
      <a:dk2>
        <a:srgbClr val="1B2830"/>
      </a:dk2>
      <a:lt2>
        <a:srgbClr val="F0F1F3"/>
      </a:lt2>
      <a:accent1>
        <a:srgbClr val="D69526"/>
      </a:accent1>
      <a:accent2>
        <a:srgbClr val="D54017"/>
      </a:accent2>
      <a:accent3>
        <a:srgbClr val="E72950"/>
      </a:accent3>
      <a:accent4>
        <a:srgbClr val="D5178D"/>
      </a:accent4>
      <a:accent5>
        <a:srgbClr val="E029E7"/>
      </a:accent5>
      <a:accent6>
        <a:srgbClr val="7F17D5"/>
      </a:accent6>
      <a:hlink>
        <a:srgbClr val="4371C0"/>
      </a:hlink>
      <a:folHlink>
        <a:srgbClr val="7F7F7F"/>
      </a:folHlink>
    </a:clrScheme>
    <a:fontScheme name="Madrid">
      <a:majorFont>
        <a:latin typeface="Seaford Display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ridVTI" id="{5F675924-ADDD-6B4C-A2D4-69150D1F0C16}" vid="{BEA84270-19BD-7342-8ABF-EFF1668AF117}"/>
    </a:ext>
  </a:extLst>
</a:theme>
</file>

<file path=ppt/theme/theme2.xml><?xml version="1.0" encoding="utf-8"?>
<a:theme xmlns:a="http://schemas.openxmlformats.org/drawingml/2006/main" name="Office-teema">
  <a:themeElements>
    <a:clrScheme name="Kangasala - värit">
      <a:dk1>
        <a:srgbClr val="000000"/>
      </a:dk1>
      <a:lt1>
        <a:srgbClr val="FFFFFF"/>
      </a:lt1>
      <a:dk2>
        <a:srgbClr val="E01F27"/>
      </a:dk2>
      <a:lt2>
        <a:srgbClr val="ECECED"/>
      </a:lt2>
      <a:accent1>
        <a:srgbClr val="2C3B83"/>
      </a:accent1>
      <a:accent2>
        <a:srgbClr val="E64924"/>
      </a:accent2>
      <a:accent3>
        <a:srgbClr val="A5A5A5"/>
      </a:accent3>
      <a:accent4>
        <a:srgbClr val="FCB316"/>
      </a:accent4>
      <a:accent5>
        <a:srgbClr val="2C3B83"/>
      </a:accent5>
      <a:accent6>
        <a:srgbClr val="00ADC5"/>
      </a:accent6>
      <a:hlink>
        <a:srgbClr val="2C3B83"/>
      </a:hlink>
      <a:folHlink>
        <a:srgbClr val="2C3B8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gasala_template_laajakuva" id="{A388CC6D-70E6-45B0-A29F-5DB9D3829FE1}" vid="{2211852E-9B1E-44C4-BD1E-A31B55BF0E99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249AC9FFDCF2A4B9890B71DA950D12C" ma:contentTypeVersion="" ma:contentTypeDescription="Luo uusi asiakirja." ma:contentTypeScope="" ma:versionID="dac50e44e7286899e87127674b5f1635">
  <xsd:schema xmlns:xsd="http://www.w3.org/2001/XMLSchema" xmlns:xs="http://www.w3.org/2001/XMLSchema" xmlns:p="http://schemas.microsoft.com/office/2006/metadata/properties" xmlns:ns2="14671227-b1b7-48a1-a8d9-b6c227918efc" xmlns:ns3="e7ce424a-e944-4f76-85f8-2a270d0d9f93" xmlns:ns4="076f0f81-dc01-48b7-a9bb-ebf4fd9b74e0" xmlns:ns5="2fc36758-8f38-45ae-b7c9-e034d8c685d2" targetNamespace="http://schemas.microsoft.com/office/2006/metadata/properties" ma:root="true" ma:fieldsID="77760fb505b7f3d487cb1d977956089d" ns2:_="" ns3:_="" ns4:_="" ns5:_="">
    <xsd:import namespace="14671227-b1b7-48a1-a8d9-b6c227918efc"/>
    <xsd:import namespace="e7ce424a-e944-4f76-85f8-2a270d0d9f93"/>
    <xsd:import namespace="076f0f81-dc01-48b7-a9bb-ebf4fd9b74e0"/>
    <xsd:import namespace="2fc36758-8f38-45ae-b7c9-e034d8c685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Purkukoodi" minOccurs="0"/>
                <xsd:element ref="ns4:LIS_x00c4_HUOMIOI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Arviokokeeseenosallistuvienopiskelijoidenm_x00e4__x00e4_r_x00e4_" minOccurs="0"/>
                <xsd:element ref="ns4:MediaLengthInSeconds" minOccurs="0"/>
                <xsd:element ref="ns4:lcf76f155ced4ddcb4097134ff3c332f" minOccurs="0"/>
                <xsd:element ref="ns5:TaxCatchAll" minOccurs="0"/>
                <xsd:element ref="ns4:MediaServiceObjectDetectorVersions" minOccurs="0"/>
                <xsd:element ref="ns4:MediaServiceLocation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71227-b1b7-48a1-a8d9-b6c227918ef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ce424a-e944-4f76-85f8-2a270d0d9f93" elementFormDefault="qualified">
    <xsd:import namespace="http://schemas.microsoft.com/office/2006/documentManagement/types"/>
    <xsd:import namespace="http://schemas.microsoft.com/office/infopath/2007/PartnerControls"/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6f0f81-dc01-48b7-a9bb-ebf4fd9b74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urkukoodi" ma:index="16" nillable="true" ma:displayName="Purkukoodi" ma:description="tieosuus ylipaine huitoa fiilinki" ma:format="Dropdown" ma:internalName="Purkukoodi">
      <xsd:simpleType>
        <xsd:restriction base="dms:Text">
          <xsd:maxLength value="255"/>
        </xsd:restriction>
      </xsd:simpleType>
    </xsd:element>
    <xsd:element name="LIS_x00c4_HUOMIOITA" ma:index="17" nillable="true" ma:displayName="LISÄHUOMIOITA" ma:description="olen laittanut kokeen jo aiemmin, joten tämä mahdollisesti turha" ma:format="Dropdown" ma:internalName="LIS_x00c4_HUOMIOITA">
      <xsd:simpleType>
        <xsd:restriction base="dms:Text">
          <xsd:maxLength value="255"/>
        </xsd:restriction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Arviokokeeseenosallistuvienopiskelijoidenm_x00e4__x00e4_r_x00e4_" ma:index="21" nillable="true" ma:displayName="Arvio kokeeseen osallistuvien opiskelijoiden määrästä" ma:format="Dropdown" ma:internalName="Arviokokeeseenosallistuvienopiskelijoidenm_x00e4__x00e4_r_x00e4_">
      <xsd:simpleType>
        <xsd:union memberTypes="dms:Text">
          <xsd:simpleType>
            <xsd:restriction base="dms:Choice">
              <xsd:enumeration value="&lt;5"/>
              <xsd:enumeration value="6-10"/>
              <xsd:enumeration value="11-15"/>
              <xsd:enumeration value="16-20"/>
              <xsd:enumeration value="21-25"/>
              <xsd:enumeration value="26-30"/>
              <xsd:enumeration value="31-35"/>
              <xsd:enumeration value="36-40"/>
              <xsd:enumeration value="41-50"/>
              <xsd:enumeration value="51-60"/>
              <xsd:enumeration value="61-70"/>
              <xsd:enumeration value="71-80"/>
              <xsd:enumeration value="81-90"/>
              <xsd:enumeration value="91-100"/>
              <xsd:enumeration value="100&lt;"/>
            </xsd:restriction>
          </xsd:simpleType>
        </xsd:un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Kuvien tunnisteet" ma:readOnly="false" ma:fieldId="{5cf76f15-5ced-4ddc-b409-7134ff3c332f}" ma:taxonomyMulti="true" ma:sspId="d07a74f8-dd10-41ee-a75c-8639b406b7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7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c36758-8f38-45ae-b7c9-e034d8c685d2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1c282883-8b68-46da-a2de-c204c0424819}" ma:internalName="TaxCatchAll" ma:showField="CatchAllData" ma:web="2fc36758-8f38-45ae-b7c9-e034d8c685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viokokeeseenosallistuvienopiskelijoidenm_x00e4__x00e4_r_x00e4_ xmlns="076f0f81-dc01-48b7-a9bb-ebf4fd9b74e0" xsi:nil="true"/>
    <LIS_x00c4_HUOMIOITA xmlns="076f0f81-dc01-48b7-a9bb-ebf4fd9b74e0" xsi:nil="true"/>
    <lcf76f155ced4ddcb4097134ff3c332f xmlns="076f0f81-dc01-48b7-a9bb-ebf4fd9b74e0">
      <Terms xmlns="http://schemas.microsoft.com/office/infopath/2007/PartnerControls"/>
    </lcf76f155ced4ddcb4097134ff3c332f>
    <TaxCatchAll xmlns="2fc36758-8f38-45ae-b7c9-e034d8c685d2" xsi:nil="true"/>
    <Purkukoodi xmlns="076f0f81-dc01-48b7-a9bb-ebf4fd9b74e0" xsi:nil="true"/>
  </documentManagement>
</p:properties>
</file>

<file path=customXml/itemProps1.xml><?xml version="1.0" encoding="utf-8"?>
<ds:datastoreItem xmlns:ds="http://schemas.openxmlformats.org/officeDocument/2006/customXml" ds:itemID="{CE8E6B9B-ADBA-42A2-9D94-35DEE4F44EA9}">
  <ds:schemaRefs>
    <ds:schemaRef ds:uri="076f0f81-dc01-48b7-a9bb-ebf4fd9b74e0"/>
    <ds:schemaRef ds:uri="14671227-b1b7-48a1-a8d9-b6c227918efc"/>
    <ds:schemaRef ds:uri="2fc36758-8f38-45ae-b7c9-e034d8c685d2"/>
    <ds:schemaRef ds:uri="e7ce424a-e944-4f76-85f8-2a270d0d9f9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70D38E4-8CBC-4AF3-93CD-6069098914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FA2D9D-F514-46B2-8D53-2D34EB51CFFC}">
  <ds:schemaRefs>
    <ds:schemaRef ds:uri="076f0f81-dc01-48b7-a9bb-ebf4fd9b74e0"/>
    <ds:schemaRef ds:uri="2fc36758-8f38-45ae-b7c9-e034d8c685d2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1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MadridVTI</vt:lpstr>
      <vt:lpstr>Office-teema</vt:lpstr>
      <vt:lpstr>Office-teema</vt:lpstr>
      <vt:lpstr>Ensimmäinen lukiovuosi</vt:lpstr>
      <vt:lpstr>PowerPoint Presentation</vt:lpstr>
      <vt:lpstr>Lukio-opiskelijaksi OP7 2025-2026</vt:lpstr>
      <vt:lpstr>5.vko 1.-5.9.2023 hyvinvointi ja vuorovaikutus (viikko 36) </vt:lpstr>
      <vt:lpstr>Ryhmänohjaajan rooli</vt:lpstr>
      <vt:lpstr>Huoltajan rooli – nuoresi on oppivelvollinen</vt:lpstr>
      <vt:lpstr>Wilmasta löytyy huoltajillekin jo</vt:lpstr>
      <vt:lpstr>Arjen käytänteitä...</vt:lpstr>
      <vt:lpstr>Perusasiat kunnossa? Vinkit jakoon kodin arkeen :-)</vt:lpstr>
      <vt:lpstr>Lukiolaisten vastauksia edelliseen...mikä on kodin tuntuma tilanteesta?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revision>2</cp:revision>
  <dcterms:created xsi:type="dcterms:W3CDTF">2023-08-29T06:25:23Z</dcterms:created>
  <dcterms:modified xsi:type="dcterms:W3CDTF">2025-09-05T09:46:09Z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0x0101009249AC9FFDCF2A4B9890B71DA950D12C</vt:lpwstr>
  </property>
  <property fmtid="{D5CDD505-2E9C-101B-9397-08002B2CF9AE}" pid="3" name="MediaServiceImageTags">
    <vt:lpwstr/>
  </property>
</Properties>
</file>