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2" r:id="rId3"/>
    <p:sldId id="285" r:id="rId4"/>
    <p:sldId id="282" r:id="rId5"/>
    <p:sldId id="260" r:id="rId6"/>
    <p:sldId id="284" r:id="rId7"/>
    <p:sldId id="278" r:id="rId8"/>
    <p:sldId id="264" r:id="rId9"/>
    <p:sldId id="258" r:id="rId10"/>
    <p:sldId id="277" r:id="rId11"/>
    <p:sldId id="275" r:id="rId12"/>
    <p:sldId id="274" r:id="rId13"/>
    <p:sldId id="281" r:id="rId14"/>
    <p:sldId id="279" r:id="rId15"/>
    <p:sldId id="280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BB17F8C8-FA40-43D9-B07F-D0DD7B57E007}">
          <p14:sldIdLst>
            <p14:sldId id="256"/>
            <p14:sldId id="272"/>
            <p14:sldId id="285"/>
            <p14:sldId id="282"/>
            <p14:sldId id="260"/>
            <p14:sldId id="284"/>
            <p14:sldId id="278"/>
            <p14:sldId id="264"/>
            <p14:sldId id="258"/>
            <p14:sldId id="277"/>
            <p14:sldId id="275"/>
            <p14:sldId id="274"/>
            <p14:sldId id="281"/>
            <p14:sldId id="279"/>
            <p14:sldId id="280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94131" autoAdjust="0"/>
  </p:normalViewPr>
  <p:slideViewPr>
    <p:cSldViewPr snapToGrid="0" snapToObjects="1">
      <p:cViewPr varScale="1">
        <p:scale>
          <a:sx n="106" d="100"/>
          <a:sy n="106" d="100"/>
        </p:scale>
        <p:origin x="18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E6BFC-E069-BF44-9F67-1C355F99E13B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382FE-4691-A545-BD2F-E24BB0BFF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79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2823" y="1828806"/>
            <a:ext cx="5238354" cy="1761845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2823" y="3682720"/>
            <a:ext cx="5238354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980"/>
          <a:stretch/>
        </p:blipFill>
        <p:spPr>
          <a:xfrm>
            <a:off x="0" y="-1"/>
            <a:ext cx="1952823" cy="6888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601" y="403412"/>
            <a:ext cx="2118798" cy="8253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533399" y="2159725"/>
            <a:ext cx="3263538" cy="5770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000" noProof="0" dirty="0">
                <a:solidFill>
                  <a:schemeClr val="accent5"/>
                </a:solidFill>
              </a:rPr>
              <a:t>talous.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533399" y="1634219"/>
            <a:ext cx="4761412" cy="6300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Vaatimattomasti paras</a:t>
            </a:r>
            <a:endParaRPr lang="en-GB" sz="30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167638" y="2072640"/>
            <a:ext cx="5257801" cy="5770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000" noProof="0" dirty="0">
                <a:solidFill>
                  <a:schemeClr val="accent2"/>
                </a:solidFill>
              </a:rPr>
              <a:t>elinkeinoelämän tuki.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7639" y="1547134"/>
            <a:ext cx="4761412" cy="6300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</a:rPr>
              <a:t>Vaatimattomasti paras</a:t>
            </a:r>
            <a:endParaRPr lang="en-GB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1944188" y="2159725"/>
            <a:ext cx="3263538" cy="5770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000" noProof="0" dirty="0">
                <a:solidFill>
                  <a:schemeClr val="accent4"/>
                </a:solidFill>
              </a:rPr>
              <a:t>palveluasenne.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944188" y="1634219"/>
            <a:ext cx="4761412" cy="6300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</a:rPr>
              <a:t>Vaatimattomasti paras</a:t>
            </a:r>
            <a:endParaRPr lang="en-GB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620485" y="1576251"/>
            <a:ext cx="3263538" cy="5770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000" noProof="0" dirty="0">
                <a:solidFill>
                  <a:schemeClr val="accent6"/>
                </a:solidFill>
              </a:rPr>
              <a:t>välittäminen.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20485" y="1050745"/>
            <a:ext cx="4761412" cy="6300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tx1"/>
                </a:solidFill>
              </a:rPr>
              <a:t>Vaatimattomasti paras</a:t>
            </a:r>
            <a:endParaRPr lang="en-GB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620485" y="1306285"/>
            <a:ext cx="3263538" cy="5770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000" noProof="0" dirty="0">
                <a:solidFill>
                  <a:schemeClr val="tx2"/>
                </a:solidFill>
              </a:rPr>
              <a:t>Kangasala.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20485" y="780779"/>
            <a:ext cx="4761412" cy="6300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tx1"/>
                </a:solidFill>
              </a:rPr>
              <a:t>Vaatimattomasti paras</a:t>
            </a:r>
            <a:endParaRPr lang="en-GB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2" r="12757"/>
          <a:stretch/>
        </p:blipFill>
        <p:spPr>
          <a:xfrm>
            <a:off x="5662756" y="0"/>
            <a:ext cx="3481244" cy="68928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2079" y="1825625"/>
            <a:ext cx="4212772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3" y="1825625"/>
            <a:ext cx="416215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287" y="6373768"/>
            <a:ext cx="1515398" cy="373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2" r="12757"/>
          <a:stretch/>
        </p:blipFill>
        <p:spPr>
          <a:xfrm>
            <a:off x="5662756" y="0"/>
            <a:ext cx="3481244" cy="68928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82" y="365129"/>
            <a:ext cx="860267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81" y="1857385"/>
            <a:ext cx="4393981" cy="6476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081" y="2505075"/>
            <a:ext cx="439398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4045" y="1857385"/>
            <a:ext cx="4070711" cy="6476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34045" y="2505075"/>
            <a:ext cx="407071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287" y="6373768"/>
            <a:ext cx="1515398" cy="373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2" r="12757"/>
          <a:stretch/>
        </p:blipFill>
        <p:spPr>
          <a:xfrm>
            <a:off x="5662756" y="0"/>
            <a:ext cx="3481244" cy="68928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287" y="6373768"/>
            <a:ext cx="1515398" cy="373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2" r="12757"/>
          <a:stretch/>
        </p:blipFill>
        <p:spPr>
          <a:xfrm>
            <a:off x="5662756" y="0"/>
            <a:ext cx="3481244" cy="68928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287" y="6373768"/>
            <a:ext cx="1515398" cy="373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2" r="12757"/>
          <a:stretch/>
        </p:blipFill>
        <p:spPr>
          <a:xfrm>
            <a:off x="5662756" y="0"/>
            <a:ext cx="3481244" cy="68928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050"/>
            </a:lvl2pPr>
            <a:lvl3pPr marL="685749" indent="0">
              <a:buNone/>
              <a:defRPr sz="900"/>
            </a:lvl3pPr>
            <a:lvl4pPr marL="1028624" indent="0">
              <a:buNone/>
              <a:defRPr sz="750"/>
            </a:lvl4pPr>
            <a:lvl5pPr marL="1371498" indent="0">
              <a:buNone/>
              <a:defRPr sz="750"/>
            </a:lvl5pPr>
            <a:lvl6pPr marL="1714373" indent="0">
              <a:buNone/>
              <a:defRPr sz="750"/>
            </a:lvl6pPr>
            <a:lvl7pPr marL="2057246" indent="0">
              <a:buNone/>
              <a:defRPr sz="750"/>
            </a:lvl7pPr>
            <a:lvl8pPr marL="2400120" indent="0">
              <a:buNone/>
              <a:defRPr sz="750"/>
            </a:lvl8pPr>
            <a:lvl9pPr marL="274299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287" y="6373768"/>
            <a:ext cx="1515398" cy="373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2" r="12757"/>
          <a:stretch/>
        </p:blipFill>
        <p:spPr>
          <a:xfrm>
            <a:off x="5662756" y="0"/>
            <a:ext cx="3481244" cy="689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287" y="6373768"/>
            <a:ext cx="1515398" cy="3731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2" r="12757"/>
          <a:stretch/>
        </p:blipFill>
        <p:spPr>
          <a:xfrm>
            <a:off x="5662756" y="0"/>
            <a:ext cx="3481244" cy="68928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050"/>
            </a:lvl2pPr>
            <a:lvl3pPr marL="685749" indent="0">
              <a:buNone/>
              <a:defRPr sz="900"/>
            </a:lvl3pPr>
            <a:lvl4pPr marL="1028624" indent="0">
              <a:buNone/>
              <a:defRPr sz="750"/>
            </a:lvl4pPr>
            <a:lvl5pPr marL="1371498" indent="0">
              <a:buNone/>
              <a:defRPr sz="750"/>
            </a:lvl5pPr>
            <a:lvl6pPr marL="1714373" indent="0">
              <a:buNone/>
              <a:defRPr sz="750"/>
            </a:lvl6pPr>
            <a:lvl7pPr marL="2057246" indent="0">
              <a:buNone/>
              <a:defRPr sz="750"/>
            </a:lvl7pPr>
            <a:lvl8pPr marL="2400120" indent="0">
              <a:buNone/>
              <a:defRPr sz="750"/>
            </a:lvl8pPr>
            <a:lvl9pPr marL="274299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287" y="6373768"/>
            <a:ext cx="1515398" cy="373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7" r="12653"/>
          <a:stretch/>
        </p:blipFill>
        <p:spPr>
          <a:xfrm>
            <a:off x="5686697" y="0"/>
            <a:ext cx="3457303" cy="69022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81" y="952100"/>
            <a:ext cx="5306239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81" y="3831825"/>
            <a:ext cx="5306239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82" y="952100"/>
            <a:ext cx="5201736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82" y="3831825"/>
            <a:ext cx="5201736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7" r="12653"/>
          <a:stretch/>
        </p:blipFill>
        <p:spPr>
          <a:xfrm>
            <a:off x="5686697" y="0"/>
            <a:ext cx="3457303" cy="6902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7" r="12653"/>
          <a:stretch/>
        </p:blipFill>
        <p:spPr>
          <a:xfrm>
            <a:off x="5686697" y="0"/>
            <a:ext cx="3457303" cy="69022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82" y="952100"/>
            <a:ext cx="5236570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82" y="3831825"/>
            <a:ext cx="523657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7" r="12653"/>
          <a:stretch/>
        </p:blipFill>
        <p:spPr>
          <a:xfrm>
            <a:off x="5686697" y="0"/>
            <a:ext cx="3457303" cy="69022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81" y="952100"/>
            <a:ext cx="5271405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81" y="3831825"/>
            <a:ext cx="527140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 5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7" r="12653"/>
          <a:stretch/>
        </p:blipFill>
        <p:spPr>
          <a:xfrm>
            <a:off x="5686697" y="0"/>
            <a:ext cx="3457303" cy="69022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82" y="952100"/>
            <a:ext cx="5236570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82" y="3831825"/>
            <a:ext cx="523657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 6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7" r="12653"/>
          <a:stretch/>
        </p:blipFill>
        <p:spPr>
          <a:xfrm>
            <a:off x="5686697" y="0"/>
            <a:ext cx="3457303" cy="69022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82" y="952100"/>
            <a:ext cx="5140776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82" y="3831825"/>
            <a:ext cx="5140776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272142" y="2368731"/>
            <a:ext cx="3263538" cy="5770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000" noProof="0" dirty="0">
                <a:solidFill>
                  <a:srgbClr val="00974B"/>
                </a:solidFill>
              </a:rPr>
              <a:t>elinympäristö.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272142" y="1843225"/>
            <a:ext cx="4761412" cy="6300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Vaatimattomasti paras</a:t>
            </a:r>
            <a:endParaRPr lang="en-GB" sz="30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2081" y="365129"/>
            <a:ext cx="8489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81" y="1825625"/>
            <a:ext cx="84892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16661" y="6356357"/>
            <a:ext cx="1036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227B5-43F4-5248-9383-66597D700702}" type="datetimeFigureOut">
              <a:rPr lang="en-GB" smtClean="0"/>
              <a:pPr/>
              <a:t>22/01/2025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56063" y="6356357"/>
            <a:ext cx="4368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078" y="6356357"/>
            <a:ext cx="4620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75FF6-563C-454D-AA21-5BDCFEF64C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tyollisyyspalvelut.seutu@tampere.fi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INFO ABEILLE 21.1.2025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2823" y="3965524"/>
            <a:ext cx="5238354" cy="1655762"/>
          </a:xfrm>
        </p:spPr>
        <p:txBody>
          <a:bodyPr/>
          <a:lstStyle/>
          <a:p>
            <a:r>
              <a:rPr lang="en-GB" dirty="0" err="1"/>
              <a:t>Tampereen</a:t>
            </a:r>
            <a:r>
              <a:rPr lang="en-GB" dirty="0"/>
              <a:t> </a:t>
            </a:r>
            <a:r>
              <a:rPr lang="en-GB" dirty="0" err="1"/>
              <a:t>Työllisyysalue</a:t>
            </a:r>
            <a:endParaRPr lang="en-GB" dirty="0"/>
          </a:p>
          <a:p>
            <a:r>
              <a:rPr lang="en-GB" dirty="0" err="1"/>
              <a:t>Seudun</a:t>
            </a:r>
            <a:r>
              <a:rPr lang="en-GB" dirty="0"/>
              <a:t> </a:t>
            </a:r>
            <a:r>
              <a:rPr lang="en-GB" dirty="0" err="1"/>
              <a:t>lähipalvelut</a:t>
            </a:r>
            <a:endParaRPr lang="en-GB" dirty="0"/>
          </a:p>
          <a:p>
            <a:r>
              <a:rPr lang="en-GB" dirty="0" err="1"/>
              <a:t>Kangasala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02082" y="551639"/>
            <a:ext cx="5236570" cy="400839"/>
          </a:xfrm>
        </p:spPr>
        <p:txBody>
          <a:bodyPr>
            <a:normAutofit fontScale="90000"/>
          </a:bodyPr>
          <a:lstStyle/>
          <a:p>
            <a:r>
              <a:rPr lang="fi-FI" dirty="0"/>
              <a:t>MUUTA HUOMIOITAVAA: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02082" y="1418253"/>
            <a:ext cx="5236570" cy="4767943"/>
          </a:xfrm>
        </p:spPr>
        <p:txBody>
          <a:bodyPr>
            <a:normAutofit/>
          </a:bodyPr>
          <a:lstStyle/>
          <a:p>
            <a:pPr lvl="1">
              <a:buClr>
                <a:schemeClr val="bg1"/>
              </a:buClr>
            </a:pPr>
            <a:endParaRPr lang="fi-FI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dirty="0"/>
              <a:t>Armeija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i-FI" dirty="0"/>
          </a:p>
          <a:p>
            <a:pPr marL="628625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Armeijassa olo ei poista koulutushakuvelvollisuutta – myös asepalveluksessa ollessa tulee hakea kahta koulutuspaikkaa</a:t>
            </a:r>
          </a:p>
          <a:p>
            <a:pPr marL="628625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i-FI" dirty="0">
              <a:solidFill>
                <a:schemeClr val="tx1"/>
              </a:solidFill>
            </a:endParaRPr>
          </a:p>
          <a:p>
            <a:pPr marL="628625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i-FI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2100" dirty="0">
                <a:solidFill>
                  <a:schemeClr val="bg1"/>
                </a:solidFill>
              </a:rPr>
              <a:t>Kahden koulutuspaikan hakeminen</a:t>
            </a:r>
          </a:p>
          <a:p>
            <a:pPr marL="628625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bg1"/>
                </a:solidFill>
              </a:rPr>
              <a:t>Esim. fysioterapia opinnot TAMK ja XAMK -&gt; täyttää hakuvelvollisuuden</a:t>
            </a:r>
          </a:p>
          <a:p>
            <a:pPr marL="628625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286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02082" y="551639"/>
            <a:ext cx="5236570" cy="400839"/>
          </a:xfrm>
        </p:spPr>
        <p:txBody>
          <a:bodyPr>
            <a:normAutofit fontScale="90000"/>
          </a:bodyPr>
          <a:lstStyle/>
          <a:p>
            <a:r>
              <a:rPr lang="fi-FI" dirty="0"/>
              <a:t>MUUTA HUOMIOITAVAA: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02082" y="1418253"/>
            <a:ext cx="5236570" cy="4767943"/>
          </a:xfrm>
        </p:spPr>
        <p:txBody>
          <a:bodyPr>
            <a:normAutofit lnSpcReduction="10000"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dirty="0"/>
              <a:t>Opinnot avoimessa yliopistossa/amk:ssa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i-FI" dirty="0"/>
          </a:p>
          <a:p>
            <a:pPr marL="628625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Opintojen päätoimisuus/sivutoimisuus selvitetään aina erikseen selvityspyynnöllä, </a:t>
            </a:r>
          </a:p>
          <a:p>
            <a:pPr marL="628625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nyrkkisääntö : yli 5 op/kk – päätoiminen opiskelija, ei oikeutta työttömyysetuuteen </a:t>
            </a:r>
          </a:p>
          <a:p>
            <a:pPr marL="628625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i-FI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dirty="0"/>
              <a:t>Polkuopinnot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i-FI" dirty="0"/>
          </a:p>
          <a:p>
            <a:pPr marL="628625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Polku-opinnot käytännössä aina päätoimisia (60 op), opiskelija ei ole oikeutettu työttömyysturvaan eikä opintotukeen</a:t>
            </a:r>
          </a:p>
          <a:p>
            <a:pPr marL="628625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i-FI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dirty="0"/>
              <a:t>Odotusaika</a:t>
            </a:r>
          </a:p>
          <a:p>
            <a:pPr marL="628625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i-FI" dirty="0"/>
          </a:p>
          <a:p>
            <a:pPr marL="628625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Ammattikouluttamattomalla nuorella odotusaika Kelan puolesta työttömyysetuuden saamiseksi 5 kk. </a:t>
            </a:r>
          </a:p>
          <a:p>
            <a:pPr marL="628625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Odotusaika alkaa sillä päivämäärällä kun henkilö ilmoittautuu työttömäksi</a:t>
            </a:r>
          </a:p>
        </p:txBody>
      </p:sp>
    </p:spTree>
    <p:extLst>
      <p:ext uri="{BB962C8B-B14F-4D97-AF65-F5344CB8AC3E}">
        <p14:creationId xmlns:p14="http://schemas.microsoft.com/office/powerpoint/2010/main" val="971816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76727" y="280296"/>
            <a:ext cx="5140776" cy="774063"/>
          </a:xfrm>
        </p:spPr>
        <p:txBody>
          <a:bodyPr/>
          <a:lstStyle/>
          <a:p>
            <a:r>
              <a:rPr lang="fi-FI" dirty="0"/>
              <a:t>Ylioppilaan muistilista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02082" y="1782147"/>
            <a:ext cx="5140776" cy="4469363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2000" dirty="0"/>
              <a:t>Hae yhteishaussa vähintään kahteen jatkokoulutukseen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2000" dirty="0"/>
              <a:t>Ilmoittaudu työnhakijaksi kun saat yo-todistuksen, mikäli sinulla ei ole jo varma jatkopolku tiedossa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628625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bg1"/>
                </a:solidFill>
              </a:rPr>
              <a:t>Toimita yo-todistus Työllisyyspalveluihin</a:t>
            </a:r>
          </a:p>
          <a:p>
            <a:pPr marL="971499" lvl="2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i-FI" sz="165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2000" dirty="0"/>
              <a:t>Hae työttömyysturvaa Kelasta, odotusaika 5 kk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2000" dirty="0"/>
              <a:t>Ilmoita Työllisyyspalveluille mikäli saat koulupaikan/aloitat armeijan </a:t>
            </a:r>
            <a:r>
              <a:rPr lang="fi-FI" sz="2000" dirty="0" err="1"/>
              <a:t>tms</a:t>
            </a:r>
            <a:endParaRPr lang="fi-FI" sz="2000" dirty="0"/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2000" dirty="0"/>
              <a:t>Mikäli olet työttömänä työnhakijana 1.9. - vastaa koulutushakukyselyyn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3384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D6321C7-660A-16A4-DF97-FA95B44F5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2081" y="848413"/>
            <a:ext cx="6899997" cy="4600280"/>
          </a:xfrm>
        </p:spPr>
        <p:txBody>
          <a:bodyPr>
            <a:normAutofit/>
          </a:bodyPr>
          <a:lstStyle/>
          <a:p>
            <a:r>
              <a:rPr lang="fi-FI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fi-FI" b="1" dirty="0">
                <a:solidFill>
                  <a:schemeClr val="tx1"/>
                </a:solidFill>
              </a:rPr>
              <a:t>Jos/kun ilmoittaudun työttömäksi, mitä silloin tapahtuu?</a:t>
            </a:r>
          </a:p>
          <a:p>
            <a:endParaRPr lang="fi-FI" sz="18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i-FI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i-FI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Uusiin työnhakijoihin otetaan yhteyttä ja sovitaan alkuhaastattelu toimistolle n. 5 vrk kuluessa ilmoittautumisesta</a:t>
            </a:r>
          </a:p>
          <a:p>
            <a:pPr marL="628625" lvl="1" indent="-285750">
              <a:buFont typeface="Wingdings" panose="05000000000000000000" pitchFamily="2" charset="2"/>
              <a:buChar char="q"/>
            </a:pPr>
            <a:r>
              <a:rPr lang="fi-FI" b="1" dirty="0">
                <a:solidFill>
                  <a:schemeClr val="tx1"/>
                </a:solidFill>
              </a:rPr>
              <a:t>Laaditaan yhdessä työllistymissuunnitelma</a:t>
            </a:r>
            <a:endParaRPr lang="fi-FI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i-FI" sz="18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i-FI" b="1" dirty="0">
                <a:solidFill>
                  <a:schemeClr val="tx1"/>
                </a:solidFill>
              </a:rPr>
              <a:t>Täydentäviä työnhakukeskusteluja tarpeen mukaan</a:t>
            </a:r>
          </a:p>
          <a:p>
            <a:pPr marL="285750" indent="-285750">
              <a:buFontTx/>
              <a:buChar char="-"/>
            </a:pPr>
            <a:endParaRPr lang="fi-FI" sz="18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i-FI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Työnhakuvelvollisuus 4 työpaikkaa/kk </a:t>
            </a:r>
          </a:p>
          <a:p>
            <a:endParaRPr lang="fi-FI" sz="18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i-FI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Suunnitelma päivitetään = aikavaraus toimistolla tai puhelimitse 3 kuukauden välein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0001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ruutu 7">
            <a:extLst>
              <a:ext uri="{FF2B5EF4-FFF2-40B4-BE49-F238E27FC236}">
                <a16:creationId xmlns:a16="http://schemas.microsoft.com/office/drawing/2014/main" id="{F44CB963-07BF-4486-8494-F4F6C0B666E7}"/>
              </a:ext>
            </a:extLst>
          </p:cNvPr>
          <p:cNvSpPr txBox="1"/>
          <p:nvPr/>
        </p:nvSpPr>
        <p:spPr>
          <a:xfrm>
            <a:off x="576470" y="367748"/>
            <a:ext cx="738477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KEVÄÄN 2025 HAKUAJAT  </a:t>
            </a:r>
            <a:br>
              <a:rPr lang="fi-FI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br>
              <a:rPr lang="fi-FI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br>
              <a:rPr lang="fi-FI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Korkeakoulujen 1. hakuaika 	</a:t>
            </a:r>
            <a:r>
              <a:rPr lang="fi-FI" sz="18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8.1.–</a:t>
            </a:r>
            <a:r>
              <a:rPr lang="fi-FI" b="1"/>
              <a:t>22</a:t>
            </a:r>
            <a:r>
              <a:rPr lang="fi-FI" sz="18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.1.2025 </a:t>
            </a:r>
            <a:br>
              <a:rPr lang="fi-FI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br>
              <a:rPr lang="fi-FI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Koskee vieraskielisiä koulutuksia sekä Taideyliopiston koulutuksia ja Tampereen yliopiston teatterityön koulutusta.  </a:t>
            </a:r>
            <a:br>
              <a:rPr lang="fi-FI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fi-FI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br>
              <a:rPr lang="fi-FI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Ammatillinen koulutus 		18.2.–18.3.2025</a:t>
            </a:r>
            <a:br>
              <a:rPr lang="fi-FI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fi-FI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fi-FI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br>
              <a:rPr lang="fi-FI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Korkeakoulujen 2. hakuaika	11.3.–25.3.2025</a:t>
            </a:r>
            <a:br>
              <a:rPr lang="fi-FI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fi-FI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Koskee muita ammattikorkeakoulututkintoon johtavia koulutuksia ja yliopistojen pelkästään alempaan korkeakoulututkintoon tai sekä alempaan että ylempään korkeakoulututkintoon johtavaa koulutusta.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86132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02081" y="365129"/>
            <a:ext cx="8489225" cy="1325563"/>
          </a:xfrm>
        </p:spPr>
        <p:txBody>
          <a:bodyPr anchor="ctr">
            <a:normAutofit/>
          </a:bodyPr>
          <a:lstStyle/>
          <a:p>
            <a:r>
              <a:rPr lang="fi-FI" dirty="0"/>
              <a:t>KYSYMYKSIÄ??!!</a:t>
            </a:r>
          </a:p>
        </p:txBody>
      </p:sp>
      <p:pic>
        <p:nvPicPr>
          <p:cNvPr id="4" name="Sisällön paikkamerkki 4" descr="Kuva, joka sisältää kohteen teksti, vektorigrafiikka&#10;&#10;Kuvaus luotu automaattisesti">
            <a:extLst>
              <a:ext uri="{FF2B5EF4-FFF2-40B4-BE49-F238E27FC236}">
                <a16:creationId xmlns:a16="http://schemas.microsoft.com/office/drawing/2014/main" id="{8023E25A-EA67-4B90-9DB2-B7281571B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798" y="1354285"/>
            <a:ext cx="2991544" cy="4351338"/>
          </a:xfrm>
          <a:prstGeom prst="rect">
            <a:avLst/>
          </a:prstGeom>
          <a:noFill/>
        </p:spPr>
      </p:pic>
      <p:sp>
        <p:nvSpPr>
          <p:cNvPr id="3" name="Tekstin paikkamerkki 2"/>
          <p:cNvSpPr>
            <a:spLocks noGrp="1"/>
          </p:cNvSpPr>
          <p:nvPr>
            <p:ph sz="half" idx="2"/>
          </p:nvPr>
        </p:nvSpPr>
        <p:spPr>
          <a:xfrm>
            <a:off x="4629153" y="1825625"/>
            <a:ext cx="4162153" cy="4351338"/>
          </a:xfrm>
        </p:spPr>
        <p:txBody>
          <a:bodyPr>
            <a:normAutofit/>
          </a:bodyPr>
          <a:lstStyle/>
          <a:p>
            <a:pPr lvl="1">
              <a:buClr>
                <a:schemeClr val="bg1"/>
              </a:buClr>
            </a:pPr>
            <a:endParaRPr lang="fi-FI" sz="2000" dirty="0"/>
          </a:p>
          <a:p>
            <a:pPr lvl="1">
              <a:buClr>
                <a:schemeClr val="bg1"/>
              </a:buClr>
            </a:pPr>
            <a:endParaRPr lang="fi-FI" sz="2000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542B17AF-226A-5DF5-5BAE-0919134880DD}"/>
              </a:ext>
            </a:extLst>
          </p:cNvPr>
          <p:cNvSpPr txBox="1"/>
          <p:nvPr/>
        </p:nvSpPr>
        <p:spPr>
          <a:xfrm>
            <a:off x="3223967" y="5806911"/>
            <a:ext cx="16308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Kuva: </a:t>
            </a:r>
            <a:r>
              <a:rPr lang="fi-FI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Pixabay</a:t>
            </a:r>
            <a:endParaRPr lang="fi-FI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225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057" y="-1296577"/>
            <a:ext cx="5306239" cy="2852737"/>
          </a:xfrm>
        </p:spPr>
        <p:txBody>
          <a:bodyPr/>
          <a:lstStyle/>
          <a:p>
            <a:r>
              <a:rPr lang="en-GB" dirty="0" err="1"/>
              <a:t>Kiitos</a:t>
            </a:r>
            <a:r>
              <a:rPr lang="en-GB" dirty="0"/>
              <a:t>.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374010" y="1817225"/>
            <a:ext cx="5306239" cy="2641653"/>
          </a:xfrm>
        </p:spPr>
        <p:txBody>
          <a:bodyPr>
            <a:normAutofit fontScale="92500" lnSpcReduction="10000"/>
          </a:bodyPr>
          <a:lstStyle/>
          <a:p>
            <a:pPr algn="ctr"/>
            <a:endParaRPr lang="en-GB" sz="2600" dirty="0"/>
          </a:p>
          <a:p>
            <a:pPr algn="ctr"/>
            <a:r>
              <a:rPr lang="en-GB" sz="2600" dirty="0"/>
              <a:t>+358 </a:t>
            </a:r>
            <a:r>
              <a:rPr lang="fi-FI" sz="2600" dirty="0"/>
              <a:t>405812210</a:t>
            </a:r>
          </a:p>
          <a:p>
            <a:pPr algn="ctr"/>
            <a:endParaRPr lang="fi-FI" sz="2600" dirty="0"/>
          </a:p>
          <a:p>
            <a:pPr marL="0" marR="0" lvl="0" indent="0" algn="ctr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01F27"/>
              </a:buClr>
              <a:buSzTx/>
              <a:buFont typeface="Arial"/>
              <a:buNone/>
              <a:tabLst/>
              <a:defRPr/>
            </a:pPr>
            <a:r>
              <a:rPr lang="en-GB" sz="2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tyollisyyspalvelut.seutu@tampere.fi</a:t>
            </a:r>
            <a:endParaRPr lang="en-GB" sz="2600" dirty="0"/>
          </a:p>
          <a:p>
            <a:pPr marL="0" marR="0" lvl="0" indent="0" algn="ctr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01F27"/>
              </a:buClr>
              <a:buSzTx/>
              <a:buFont typeface="Arial"/>
              <a:buNone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ctr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01F27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jonna.larjo@tampere.fi</a:t>
            </a:r>
          </a:p>
          <a:p>
            <a:pPr marL="0" marR="0" lvl="0" indent="0" algn="ctr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01F27"/>
              </a:buClr>
              <a:buSzTx/>
              <a:buFont typeface="Arial"/>
              <a:buNone/>
              <a:tabLst/>
              <a:defRPr/>
            </a:pPr>
            <a:r>
              <a:rPr lang="en-GB" sz="2000" dirty="0">
                <a:solidFill>
                  <a:srgbClr val="FFFFFF"/>
                </a:solidFill>
                <a:latin typeface="Century Gothic" panose="020F0302020204030204"/>
              </a:rPr>
              <a:t>j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aana.santaharju@tampere.fi</a:t>
            </a:r>
          </a:p>
          <a:p>
            <a:pPr algn="ctr"/>
            <a:endParaRPr lang="en-GB" sz="2600" dirty="0"/>
          </a:p>
          <a:p>
            <a:pPr algn="ctr"/>
            <a:endParaRPr lang="en-GB" sz="2600" dirty="0"/>
          </a:p>
          <a:p>
            <a:pPr algn="ctr"/>
            <a:endParaRPr lang="en-GB" sz="26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kstiruutu 3"/>
          <p:cNvSpPr txBox="1"/>
          <p:nvPr/>
        </p:nvSpPr>
        <p:spPr>
          <a:xfrm>
            <a:off x="796450" y="4886640"/>
            <a:ext cx="5138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Kangasalan asiointipiste: </a:t>
            </a:r>
          </a:p>
          <a:p>
            <a:endParaRPr lang="fi-FI" dirty="0"/>
          </a:p>
          <a:p>
            <a:r>
              <a:rPr lang="fi-FI" dirty="0"/>
              <a:t>Kuohunharjuntie 26, 2 krs. </a:t>
            </a:r>
          </a:p>
          <a:p>
            <a:r>
              <a:rPr lang="fi-FI" dirty="0"/>
              <a:t>Avoinna  ma-pe klo 9-11 ja 12-15</a:t>
            </a:r>
          </a:p>
        </p:txBody>
      </p:sp>
    </p:spTree>
    <p:extLst>
      <p:ext uri="{BB962C8B-B14F-4D97-AF65-F5344CB8AC3E}">
        <p14:creationId xmlns:p14="http://schemas.microsoft.com/office/powerpoint/2010/main" val="494516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0CF5E96-3F48-3079-F319-8EF852E34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72" y="1273522"/>
            <a:ext cx="8614656" cy="417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89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79C35A-D1F3-4BA5-4F66-B2D3ED276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Työnhakusivustoja netissä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70B6B1F-F5A2-FB4C-B5B1-789259174E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5537" y="3534569"/>
            <a:ext cx="1762125" cy="933450"/>
          </a:xfr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B29CCDA8-9522-40F3-CCA8-32245E3E1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437" y="2409031"/>
            <a:ext cx="2324100" cy="91440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F10E3FE-FABB-DDA7-3464-B930314F7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855" y="1468837"/>
            <a:ext cx="2676525" cy="116205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4C55825-385B-E8B5-31BD-BF6754B145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2374" y="4819251"/>
            <a:ext cx="2562225" cy="110490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974A1634-0717-EC6A-12E2-79D71B1102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7700" y="4626394"/>
            <a:ext cx="206692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95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E8350486-A6C3-029E-FB23-0A4144CAC4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2615" y="1386160"/>
            <a:ext cx="8854290" cy="1341049"/>
          </a:xfr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A60EFB73-4E91-1265-12AA-730DBDAA3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35" y="0"/>
            <a:ext cx="8854290" cy="1341049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C27E7539-F6E6-5D67-3246-44392CD26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35" y="2727209"/>
            <a:ext cx="8854290" cy="138616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183E2195-4B54-5FF5-2946-C9BD9846DD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855" y="4113369"/>
            <a:ext cx="8854290" cy="1386160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CD785E78-E19F-334E-B581-9F7F95FF34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855" y="5454418"/>
            <a:ext cx="8782050" cy="131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92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6727" y="2394408"/>
            <a:ext cx="5201736" cy="4034671"/>
          </a:xfrm>
        </p:spPr>
        <p:txBody>
          <a:bodyPr>
            <a:normAutofit fontScale="90000"/>
          </a:bodyPr>
          <a:lstStyle/>
          <a:p>
            <a:pPr marL="342875" lvl="1">
              <a:lnSpc>
                <a:spcPct val="150000"/>
              </a:lnSpc>
            </a:pPr>
            <a:r>
              <a:rPr lang="en-GB" sz="3100" b="1" dirty="0">
                <a:solidFill>
                  <a:schemeClr val="bg1"/>
                </a:solidFill>
                <a:latin typeface="+mj-lt"/>
              </a:rPr>
              <a:t>Nuorten </a:t>
            </a:r>
            <a:r>
              <a:rPr lang="en-GB" sz="3100" b="1" dirty="0" err="1">
                <a:solidFill>
                  <a:schemeClr val="bg1"/>
                </a:solidFill>
                <a:latin typeface="+mj-lt"/>
              </a:rPr>
              <a:t>työllisyyspalvelut</a:t>
            </a:r>
            <a:br>
              <a:rPr lang="en-GB" sz="3100" b="1" dirty="0">
                <a:solidFill>
                  <a:schemeClr val="bg1"/>
                </a:solidFill>
              </a:rPr>
            </a:br>
            <a:br>
              <a:rPr lang="en-GB" sz="3100" b="1" dirty="0">
                <a:solidFill>
                  <a:schemeClr val="bg1"/>
                </a:solidFill>
              </a:rPr>
            </a:br>
            <a:r>
              <a:rPr lang="en-GB" sz="2000" dirty="0" err="1">
                <a:solidFill>
                  <a:schemeClr val="bg1"/>
                </a:solidFill>
                <a:latin typeface="+mn-lt"/>
              </a:rPr>
              <a:t>Mikäli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</a:rPr>
              <a:t>jäät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</a:rPr>
              <a:t>ilman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</a:rPr>
              <a:t>kesätyöpaikkaa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/ </a:t>
            </a:r>
            <a:r>
              <a:rPr lang="en-GB" sz="2000" dirty="0" err="1">
                <a:solidFill>
                  <a:schemeClr val="bg1"/>
                </a:solidFill>
                <a:latin typeface="+mn-lt"/>
              </a:rPr>
              <a:t>jatkokoulutuspaikkaa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GB" sz="2000" dirty="0" err="1">
                <a:solidFill>
                  <a:schemeClr val="bg1"/>
                </a:solidFill>
                <a:latin typeface="+mn-lt"/>
              </a:rPr>
              <a:t>niin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</a:rPr>
              <a:t>voidaan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</a:rPr>
              <a:t>yhdessä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</a:rPr>
              <a:t>miettiä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</a:rPr>
              <a:t>sopivia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</a:rPr>
              <a:t>vaihtoehtoja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:</a:t>
            </a:r>
            <a:br>
              <a:rPr lang="en-GB" sz="2000" dirty="0">
                <a:solidFill>
                  <a:schemeClr val="bg1"/>
                </a:solidFill>
                <a:latin typeface="+mn-lt"/>
              </a:rPr>
            </a:br>
            <a:br>
              <a:rPr lang="en-GB" sz="2000" dirty="0">
                <a:solidFill>
                  <a:schemeClr val="bg1"/>
                </a:solidFill>
                <a:latin typeface="+mn-lt"/>
              </a:rPr>
            </a:br>
            <a:r>
              <a:rPr lang="en-GB" sz="2000" dirty="0">
                <a:solidFill>
                  <a:schemeClr val="bg1"/>
                </a:solidFill>
                <a:latin typeface="+mn-lt"/>
              </a:rPr>
              <a:t>- </a:t>
            </a:r>
            <a:r>
              <a:rPr lang="en-GB" sz="2000" dirty="0" err="1">
                <a:solidFill>
                  <a:schemeClr val="bg1"/>
                </a:solidFill>
                <a:latin typeface="+mn-lt"/>
              </a:rPr>
              <a:t>Apua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</a:rPr>
              <a:t>työnhakuun</a:t>
            </a:r>
            <a:br>
              <a:rPr lang="en-GB" sz="2000" dirty="0">
                <a:solidFill>
                  <a:schemeClr val="bg1"/>
                </a:solidFill>
                <a:latin typeface="+mn-lt"/>
              </a:rPr>
            </a:br>
            <a:r>
              <a:rPr lang="en-GB" sz="2000" dirty="0">
                <a:solidFill>
                  <a:schemeClr val="bg1"/>
                </a:solidFill>
                <a:latin typeface="+mn-lt"/>
              </a:rPr>
              <a:t>- </a:t>
            </a:r>
            <a:r>
              <a:rPr lang="en-GB" sz="2000" dirty="0" err="1">
                <a:solidFill>
                  <a:schemeClr val="bg1"/>
                </a:solidFill>
                <a:latin typeface="+mn-lt"/>
              </a:rPr>
              <a:t>Ammatinvalinnan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</a:rPr>
              <a:t>ohjaus</a:t>
            </a:r>
            <a:br>
              <a:rPr lang="en-GB" sz="2000" dirty="0">
                <a:solidFill>
                  <a:schemeClr val="bg1"/>
                </a:solidFill>
                <a:latin typeface="+mn-lt"/>
              </a:rPr>
            </a:br>
            <a:r>
              <a:rPr lang="en-GB" sz="2000" dirty="0">
                <a:solidFill>
                  <a:schemeClr val="bg1"/>
                </a:solidFill>
                <a:latin typeface="+mn-lt"/>
              </a:rPr>
              <a:t>- </a:t>
            </a:r>
            <a:r>
              <a:rPr lang="en-GB" sz="2000" dirty="0" err="1">
                <a:solidFill>
                  <a:schemeClr val="bg1"/>
                </a:solidFill>
                <a:latin typeface="+mn-lt"/>
              </a:rPr>
              <a:t>Työkokeilu</a:t>
            </a:r>
            <a:br>
              <a:rPr lang="en-GB" sz="2000" dirty="0">
                <a:solidFill>
                  <a:schemeClr val="bg1"/>
                </a:solidFill>
                <a:latin typeface="+mn-lt"/>
              </a:rPr>
            </a:br>
            <a:r>
              <a:rPr lang="en-GB" sz="2000" dirty="0">
                <a:solidFill>
                  <a:schemeClr val="bg1"/>
                </a:solidFill>
                <a:latin typeface="+mn-lt"/>
              </a:rPr>
              <a:t>- </a:t>
            </a:r>
            <a:r>
              <a:rPr lang="en-GB" sz="2000" dirty="0" err="1">
                <a:solidFill>
                  <a:schemeClr val="bg1"/>
                </a:solidFill>
                <a:latin typeface="+mn-lt"/>
              </a:rPr>
              <a:t>Uravalmennus</a:t>
            </a:r>
            <a:br>
              <a:rPr lang="en-GB" sz="2000" dirty="0">
                <a:solidFill>
                  <a:schemeClr val="bg1"/>
                </a:solidFill>
                <a:latin typeface="+mn-lt"/>
              </a:rPr>
            </a:br>
            <a:r>
              <a:rPr lang="en-GB" sz="2000" dirty="0">
                <a:solidFill>
                  <a:schemeClr val="bg1"/>
                </a:solidFill>
                <a:latin typeface="+mn-lt"/>
              </a:rPr>
              <a:t>- Muut </a:t>
            </a:r>
            <a:r>
              <a:rPr lang="en-GB" sz="2000" dirty="0" err="1">
                <a:solidFill>
                  <a:schemeClr val="bg1"/>
                </a:solidFill>
                <a:latin typeface="+mn-lt"/>
              </a:rPr>
              <a:t>Työllisyyspalveluiden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</a:rPr>
              <a:t>palvelut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/</a:t>
            </a:r>
            <a:r>
              <a:rPr lang="en-GB" sz="2000" dirty="0" err="1">
                <a:solidFill>
                  <a:schemeClr val="bg1"/>
                </a:solidFill>
                <a:latin typeface="+mn-lt"/>
              </a:rPr>
              <a:t>kurssit</a:t>
            </a:r>
            <a:br>
              <a:rPr lang="en-GB" sz="2000" dirty="0">
                <a:solidFill>
                  <a:schemeClr val="bg1"/>
                </a:solidFill>
                <a:latin typeface="+mn-lt"/>
              </a:rPr>
            </a:br>
            <a:r>
              <a:rPr lang="en-GB" sz="2000" dirty="0">
                <a:solidFill>
                  <a:schemeClr val="bg1"/>
                </a:solidFill>
                <a:latin typeface="+mn-lt"/>
              </a:rPr>
              <a:t>- </a:t>
            </a:r>
            <a:r>
              <a:rPr lang="en-GB" sz="2000" dirty="0" err="1">
                <a:solidFill>
                  <a:schemeClr val="bg1"/>
                </a:solidFill>
                <a:latin typeface="+mn-lt"/>
              </a:rPr>
              <a:t>Kuntouttava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</a:rPr>
              <a:t>työtoiminta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: </a:t>
            </a:r>
            <a:br>
              <a:rPr lang="en-GB" sz="2000" dirty="0">
                <a:solidFill>
                  <a:schemeClr val="bg1"/>
                </a:solidFill>
                <a:latin typeface="+mn-lt"/>
              </a:rPr>
            </a:br>
            <a:r>
              <a:rPr lang="en-GB" sz="2000" dirty="0">
                <a:solidFill>
                  <a:schemeClr val="bg1"/>
                </a:solidFill>
                <a:latin typeface="+mn-lt"/>
              </a:rPr>
              <a:t>		</a:t>
            </a:r>
            <a:r>
              <a:rPr lang="en-GB" sz="2000" dirty="0" err="1">
                <a:solidFill>
                  <a:schemeClr val="bg1"/>
                </a:solidFill>
                <a:latin typeface="+mn-lt"/>
              </a:rPr>
              <a:t>Pajatoiminta</a:t>
            </a:r>
            <a:br>
              <a:rPr lang="en-GB" sz="2000" dirty="0">
                <a:solidFill>
                  <a:schemeClr val="bg1"/>
                </a:solidFill>
                <a:latin typeface="+mn-lt"/>
              </a:rPr>
            </a:br>
            <a:r>
              <a:rPr lang="en-GB" sz="2000" dirty="0">
                <a:solidFill>
                  <a:schemeClr val="bg1"/>
                </a:solidFill>
                <a:latin typeface="+mn-lt"/>
              </a:rPr>
              <a:t>	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3148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37A1F3-397B-78C9-69CD-E37D010D1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Jotta voit saada myös työttömyysetuutta,</a:t>
            </a:r>
            <a:br>
              <a:rPr lang="fi-FI" dirty="0"/>
            </a:br>
            <a:br>
              <a:rPr lang="fi-FI" dirty="0"/>
            </a:br>
            <a:r>
              <a:rPr lang="fi-FI" dirty="0"/>
              <a:t>muista koulutushakuvelvollisuus!</a:t>
            </a:r>
          </a:p>
        </p:txBody>
      </p:sp>
    </p:spTree>
    <p:extLst>
      <p:ext uri="{BB962C8B-B14F-4D97-AF65-F5344CB8AC3E}">
        <p14:creationId xmlns:p14="http://schemas.microsoft.com/office/powerpoint/2010/main" val="1473511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BAAD63-9A97-4834-8AEF-38F87563F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81" y="365130"/>
            <a:ext cx="8489225" cy="1011184"/>
          </a:xfrm>
        </p:spPr>
        <p:txBody>
          <a:bodyPr/>
          <a:lstStyle/>
          <a:p>
            <a:r>
              <a:rPr lang="fi-FI" dirty="0"/>
              <a:t>Koulutushakuvelvollisuus    </a:t>
            </a:r>
            <a:r>
              <a:rPr lang="fi-FI" sz="2000" b="0" dirty="0"/>
              <a:t>Lakipykälät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95A3D35-48CF-4CDF-B5EE-41E4EACA4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081" y="1555423"/>
            <a:ext cx="8489225" cy="4621540"/>
          </a:xfrm>
        </p:spPr>
        <p:txBody>
          <a:bodyPr>
            <a:normAutofit/>
          </a:bodyPr>
          <a:lstStyle/>
          <a:p>
            <a:r>
              <a:rPr lang="fi-FI" b="1" u="sng" dirty="0"/>
              <a:t>TTL 2:13.1</a:t>
            </a:r>
            <a:r>
              <a:rPr lang="fi-FI" b="1" dirty="0"/>
              <a:t>: Alle 25-vuotiaan nuoren, joka ei ole suorittanut peruskoulun tai lukion jälkeistä tutkintoon johtavaa, ammatillisia valmiuksia antavaa koulutusta, on tullut hakea edellisessä syyslukukaudella alkavia opintoja koskevassa haussa </a:t>
            </a:r>
            <a:r>
              <a:rPr lang="fi-FI" b="1" u="sng" dirty="0"/>
              <a:t>vähintään kahta </a:t>
            </a:r>
            <a:r>
              <a:rPr lang="fi-FI" b="1" dirty="0"/>
              <a:t>opiskelupaikkaa, joiden opiskelijaksi ottamisen perusteet nuori täyttää.</a:t>
            </a:r>
          </a:p>
          <a:p>
            <a:r>
              <a:rPr lang="fi-FI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TTL 2:16.1</a:t>
            </a:r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fi-FI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Koulutusta vailla olevalla nuorella, joka on menettänyt oikeutensa työttömyysetuuteen 13 §:n 2-3 mom. taikka 14 §:n 3 mom. säädettyjen rajoitusten takia, on oikeus työttömyyden perusteella maksettavaan työttömyysetuuteen, jos</a:t>
            </a:r>
          </a:p>
          <a:p>
            <a:r>
              <a:rPr lang="fi-FI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1) hän on suorittanut tutkintoon johtavan, ammatillisia valmiuksia antavan koulutuksen</a:t>
            </a:r>
          </a:p>
          <a:p>
            <a:r>
              <a:rPr lang="fi-FI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tai </a:t>
            </a:r>
          </a:p>
          <a:p>
            <a:r>
              <a:rPr lang="fi-FI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2) hän on toiminut vähintään 21 kalenteriviikon ajan 2 a luvun 14 §:n 2 mom. tarkoitetulla tavalla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8474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2080" y="351691"/>
            <a:ext cx="7984081" cy="58029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/>
                </a:solidFill>
              </a:rPr>
              <a:t>Eli </a:t>
            </a:r>
            <a:r>
              <a:rPr lang="en-GB" dirty="0" err="1">
                <a:solidFill>
                  <a:schemeClr val="tx1"/>
                </a:solidFill>
              </a:rPr>
              <a:t>siis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mitä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häh</a:t>
            </a:r>
            <a:r>
              <a:rPr lang="en-GB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02082" y="1147665"/>
            <a:ext cx="5464236" cy="5421086"/>
          </a:xfrm>
        </p:spPr>
        <p:txBody>
          <a:bodyPr>
            <a:normAutofit fontScale="85000" lnSpcReduction="20000"/>
          </a:bodyPr>
          <a:lstStyle/>
          <a:p>
            <a:pPr marL="342900" lvl="0" indent="-342900">
              <a:buClrTx/>
              <a:buFont typeface="Arial" panose="020B0604020202020204" pitchFamily="34" charset="0"/>
              <a:buChar char="•"/>
              <a:defRPr/>
            </a:pPr>
            <a:r>
              <a:rPr lang="fi-FI" sz="1900" dirty="0">
                <a:solidFill>
                  <a:schemeClr val="tx1"/>
                </a:solidFill>
              </a:rPr>
              <a:t>Joka kevät (abikeväästä alkaen) tulee hakea vähintään kahteen jatkokoulutukseen kunnes täyttää 25 vuotta tai on suorittanut ammatillisen tutkinnon - </a:t>
            </a:r>
            <a:r>
              <a:rPr lang="fi-FI" sz="1900" b="1" dirty="0">
                <a:solidFill>
                  <a:schemeClr val="tx1"/>
                </a:solidFill>
              </a:rPr>
              <a:t>koulutus on nuorille ensisijaista työhön </a:t>
            </a:r>
            <a:r>
              <a:rPr lang="fi-FI" sz="1900" b="1" dirty="0" err="1">
                <a:solidFill>
                  <a:schemeClr val="tx1"/>
                </a:solidFill>
              </a:rPr>
              <a:t>tms</a:t>
            </a:r>
            <a:r>
              <a:rPr lang="fi-FI" sz="1900" b="1" dirty="0">
                <a:solidFill>
                  <a:schemeClr val="tx1"/>
                </a:solidFill>
              </a:rPr>
              <a:t> verrattuna</a:t>
            </a:r>
          </a:p>
          <a:p>
            <a:pPr marL="342900" lvl="0" indent="-342900">
              <a:buClrTx/>
              <a:buFont typeface="Arial" panose="020B0604020202020204" pitchFamily="34" charset="0"/>
              <a:buChar char="•"/>
              <a:defRPr/>
            </a:pPr>
            <a:endParaRPr lang="fi-FI" sz="1900" dirty="0">
              <a:solidFill>
                <a:schemeClr val="tx1"/>
              </a:solidFill>
            </a:endParaRPr>
          </a:p>
          <a:p>
            <a:pPr marL="628625" lvl="1" indent="-285750">
              <a:buClrTx/>
              <a:buFont typeface="Arial" panose="020B0604020202020204" pitchFamily="34" charset="0"/>
              <a:buChar char="•"/>
              <a:defRPr/>
            </a:pPr>
            <a:r>
              <a:rPr lang="fi-FI" sz="1700" dirty="0">
                <a:solidFill>
                  <a:schemeClr val="tx1"/>
                </a:solidFill>
              </a:rPr>
              <a:t>Syksyllä ei tarvitse hakea koulutukseen työttömyysetuuden saamisen edellytyksenä</a:t>
            </a:r>
          </a:p>
          <a:p>
            <a:pPr marL="342900" lvl="0" indent="-342900">
              <a:buClrTx/>
              <a:buFont typeface="Arial" panose="020B0604020202020204" pitchFamily="34" charset="0"/>
              <a:buChar char="•"/>
              <a:defRPr/>
            </a:pPr>
            <a:endParaRPr lang="fi-FI" sz="1900" dirty="0">
              <a:solidFill>
                <a:schemeClr val="tx1"/>
              </a:solidFill>
            </a:endParaRPr>
          </a:p>
          <a:p>
            <a:pPr marL="342900" lvl="0" indent="-342900">
              <a:buClrTx/>
              <a:buFont typeface="Arial" panose="020B0604020202020204" pitchFamily="34" charset="0"/>
              <a:buChar char="•"/>
              <a:defRPr/>
            </a:pPr>
            <a:r>
              <a:rPr lang="fi-FI" sz="1900" dirty="0">
                <a:solidFill>
                  <a:schemeClr val="tx1"/>
                </a:solidFill>
              </a:rPr>
              <a:t>Koulutukseen hakemisen lisäksi tulee osallistua pääsykokeisiin/palauttaa ennakkotehtävät. </a:t>
            </a:r>
          </a:p>
          <a:p>
            <a:pPr marL="342900" lvl="0" indent="-342900">
              <a:buClrTx/>
              <a:buFont typeface="Arial" panose="020B0604020202020204" pitchFamily="34" charset="0"/>
              <a:buChar char="•"/>
              <a:defRPr/>
            </a:pPr>
            <a:endParaRPr lang="fi-FI" sz="1900" dirty="0">
              <a:solidFill>
                <a:schemeClr val="tx1"/>
              </a:solidFill>
            </a:endParaRPr>
          </a:p>
          <a:p>
            <a:pPr marL="342900" lvl="0" indent="-342900">
              <a:buClrTx/>
              <a:buFont typeface="Arial" panose="020B0604020202020204" pitchFamily="34" charset="0"/>
              <a:buChar char="•"/>
              <a:defRPr/>
            </a:pPr>
            <a:r>
              <a:rPr lang="fi-FI" sz="1900" dirty="0">
                <a:solidFill>
                  <a:schemeClr val="tx1"/>
                </a:solidFill>
              </a:rPr>
              <a:t>Koulutuspaikka tulee myös vastaanottaa</a:t>
            </a:r>
          </a:p>
          <a:p>
            <a:pPr marL="342900" lvl="0" indent="-342900">
              <a:buClrTx/>
              <a:buFont typeface="Arial" panose="020B0604020202020204" pitchFamily="34" charset="0"/>
              <a:buChar char="•"/>
              <a:defRPr/>
            </a:pPr>
            <a:endParaRPr lang="fi-FI" sz="1900" dirty="0">
              <a:solidFill>
                <a:schemeClr val="tx1"/>
              </a:solidFill>
            </a:endParaRPr>
          </a:p>
          <a:p>
            <a:pPr marL="342900" lvl="0" indent="-342900">
              <a:buClrTx/>
              <a:buFont typeface="Arial" panose="020B0604020202020204" pitchFamily="34" charset="0"/>
              <a:buChar char="•"/>
              <a:defRPr/>
            </a:pPr>
            <a:r>
              <a:rPr lang="fi-FI" sz="1900" dirty="0">
                <a:solidFill>
                  <a:schemeClr val="tx1"/>
                </a:solidFill>
              </a:rPr>
              <a:t>Koulutukseen hakeutuminen tutkitaan syyslukukauden alkaessa, 1.9 alkaen niiltä nuorilta, jotka ovat hakijoina        etuuden mahdollinen menetys 1.9. alkaen </a:t>
            </a:r>
          </a:p>
          <a:p>
            <a:pPr marL="342900" lvl="0" indent="-342900">
              <a:buClrTx/>
              <a:buFont typeface="Arial" panose="020B0604020202020204" pitchFamily="34" charset="0"/>
              <a:buChar char="•"/>
              <a:defRPr/>
            </a:pPr>
            <a:endParaRPr lang="fi-FI" sz="1900" dirty="0">
              <a:solidFill>
                <a:schemeClr val="tx1"/>
              </a:solidFill>
            </a:endParaRPr>
          </a:p>
          <a:p>
            <a:pPr marL="342900" lvl="0" indent="-342900">
              <a:buClrTx/>
              <a:buFont typeface="Arial" panose="020B0604020202020204" pitchFamily="34" charset="0"/>
              <a:buChar char="•"/>
              <a:defRPr/>
            </a:pPr>
            <a:r>
              <a:rPr lang="fi-FI" sz="1900" dirty="0">
                <a:solidFill>
                  <a:schemeClr val="tx1"/>
                </a:solidFill>
              </a:rPr>
              <a:t>Koulutushakuvelvollisuuden täyttämättä jättämisestä annetaan 21 viikon työssäolovelvoite</a:t>
            </a:r>
          </a:p>
          <a:p>
            <a:pPr marL="342900" lvl="0" indent="-342900">
              <a:buClrTx/>
              <a:buFont typeface="Arial" panose="020B0604020202020204" pitchFamily="34" charset="0"/>
              <a:buChar char="•"/>
              <a:defRPr/>
            </a:pPr>
            <a:endParaRPr lang="fi-FI" sz="1900" dirty="0">
              <a:solidFill>
                <a:schemeClr val="tx1"/>
              </a:solidFill>
            </a:endParaRPr>
          </a:p>
          <a:p>
            <a:pPr marL="628625" lvl="1" indent="-285750">
              <a:buClrTx/>
              <a:buFont typeface="Arial" panose="020B0604020202020204" pitchFamily="34" charset="0"/>
              <a:buChar char="•"/>
              <a:defRPr/>
            </a:pPr>
            <a:r>
              <a:rPr lang="fi-FI" sz="1700" dirty="0">
                <a:solidFill>
                  <a:schemeClr val="tx1"/>
                </a:solidFill>
              </a:rPr>
              <a:t>Myös opintojen keskeyttäminen aiheuttaa 21 viikon työssäolovelvoitteen </a:t>
            </a:r>
          </a:p>
          <a:p>
            <a:endParaRPr lang="en-GB" dirty="0"/>
          </a:p>
        </p:txBody>
      </p:sp>
      <p:sp>
        <p:nvSpPr>
          <p:cNvPr id="2" name="Nuoli: Oikea 1">
            <a:extLst>
              <a:ext uri="{FF2B5EF4-FFF2-40B4-BE49-F238E27FC236}">
                <a16:creationId xmlns:a16="http://schemas.microsoft.com/office/drawing/2014/main" id="{FF10F60B-D1BC-4039-9AC8-5D9B3C8E1F34}"/>
              </a:ext>
            </a:extLst>
          </p:cNvPr>
          <p:cNvSpPr/>
          <p:nvPr/>
        </p:nvSpPr>
        <p:spPr>
          <a:xfrm>
            <a:off x="2779676" y="4703975"/>
            <a:ext cx="25452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615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8208" y="961053"/>
            <a:ext cx="5306239" cy="502919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i-FI" b="1" dirty="0"/>
              <a:t>Työttömyysturvalain mukaan oikeus etuuteen palautuu (=työssäolovelvoite purkautuu), </a:t>
            </a:r>
          </a:p>
          <a:p>
            <a:pPr>
              <a:defRPr/>
            </a:pPr>
            <a:r>
              <a:rPr lang="fi-FI" b="1" dirty="0"/>
              <a:t>kun hakija:</a:t>
            </a:r>
          </a:p>
          <a:p>
            <a:pPr>
              <a:defRPr/>
            </a:pPr>
            <a:endParaRPr lang="fi-FI" b="1" dirty="0"/>
          </a:p>
          <a:p>
            <a:pPr>
              <a:defRPr/>
            </a:pPr>
            <a:endParaRPr lang="fi-FI" b="1" dirty="0"/>
          </a:p>
          <a:p>
            <a:pPr marL="628625" lvl="1" indent="-28575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fi-FI" b="1" dirty="0">
                <a:solidFill>
                  <a:schemeClr val="bg1"/>
                </a:solidFill>
              </a:rPr>
              <a:t>Suorittaa ammatillisen tutkinnon</a:t>
            </a:r>
          </a:p>
          <a:p>
            <a:pPr marL="628625" lvl="1" indent="-28575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fi-FI" b="1" dirty="0">
                <a:solidFill>
                  <a:schemeClr val="bg1"/>
                </a:solidFill>
              </a:rPr>
              <a:t>On ollut vähintään 21 kalenteriviikkoa työssäoloehtoon luettavassa</a:t>
            </a:r>
          </a:p>
          <a:p>
            <a:pPr marL="628625" lvl="1" indent="-28575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lang="fi-FI" b="1" dirty="0">
              <a:solidFill>
                <a:schemeClr val="bg1"/>
              </a:solidFill>
            </a:endParaRPr>
          </a:p>
          <a:p>
            <a:pPr marL="971499" lvl="2" indent="-285750"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fi-FI" b="1" dirty="0">
                <a:solidFill>
                  <a:schemeClr val="bg1"/>
                </a:solidFill>
              </a:rPr>
              <a:t>työssä</a:t>
            </a:r>
          </a:p>
          <a:p>
            <a:pPr marL="971499" lvl="2" indent="-285750"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fi-FI" b="1" dirty="0">
                <a:solidFill>
                  <a:schemeClr val="bg1"/>
                </a:solidFill>
              </a:rPr>
              <a:t>työkokeilussa</a:t>
            </a:r>
          </a:p>
          <a:p>
            <a:pPr marL="971499" lvl="2" indent="-285750"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fi-FI" b="1" dirty="0">
                <a:solidFill>
                  <a:schemeClr val="bg1"/>
                </a:solidFill>
              </a:rPr>
              <a:t>työvoimakoulutuksessa</a:t>
            </a:r>
          </a:p>
          <a:p>
            <a:pPr marL="971499" lvl="2" indent="-285750"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fi-FI" b="1">
                <a:solidFill>
                  <a:schemeClr val="bg1"/>
                </a:solidFill>
              </a:rPr>
              <a:t>kuntouttavassa työtoiminnassa</a:t>
            </a:r>
          </a:p>
          <a:p>
            <a:pPr lvl="2">
              <a:buClr>
                <a:schemeClr val="bg1"/>
              </a:buClr>
              <a:defRPr/>
            </a:pPr>
            <a:endParaRPr lang="fi-FI" b="1" dirty="0">
              <a:solidFill>
                <a:schemeClr val="bg1"/>
              </a:solidFill>
            </a:endParaRPr>
          </a:p>
          <a:p>
            <a:pPr marL="685748" lvl="2">
              <a:defRPr/>
            </a:pPr>
            <a:endParaRPr lang="fi-FI" b="1" dirty="0">
              <a:solidFill>
                <a:schemeClr val="bg1"/>
              </a:solidFill>
            </a:endParaRPr>
          </a:p>
          <a:p>
            <a:pPr marL="628625" lvl="1" indent="-28575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fi-FI" b="1" dirty="0">
                <a:solidFill>
                  <a:schemeClr val="bg1"/>
                </a:solidFill>
              </a:rPr>
              <a:t>Täyttää 25 vuotta</a:t>
            </a:r>
          </a:p>
          <a:p>
            <a:endParaRPr lang="fi-FI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7177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angasala - värit">
      <a:dk1>
        <a:srgbClr val="000000"/>
      </a:dk1>
      <a:lt1>
        <a:srgbClr val="FFFFFF"/>
      </a:lt1>
      <a:dk2>
        <a:srgbClr val="E01F27"/>
      </a:dk2>
      <a:lt2>
        <a:srgbClr val="ECECED"/>
      </a:lt2>
      <a:accent1>
        <a:srgbClr val="2C3B83"/>
      </a:accent1>
      <a:accent2>
        <a:srgbClr val="E64924"/>
      </a:accent2>
      <a:accent3>
        <a:srgbClr val="A5A5A5"/>
      </a:accent3>
      <a:accent4>
        <a:srgbClr val="FCB316"/>
      </a:accent4>
      <a:accent5>
        <a:srgbClr val="2C3B83"/>
      </a:accent5>
      <a:accent6>
        <a:srgbClr val="00ADC5"/>
      </a:accent6>
      <a:hlink>
        <a:srgbClr val="2C3B83"/>
      </a:hlink>
      <a:folHlink>
        <a:srgbClr val="2C3B8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ngasala_template_4-3" id="{8E8D58BD-47C8-9148-9C12-D3EA5A08564B}" vid="{5056DB4B-E7B1-D645-A6BB-11DE461D5D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627</Words>
  <Application>Microsoft Office PowerPoint</Application>
  <PresentationFormat>Näytössä katseltava diaesitys (4:3)</PresentationFormat>
  <Paragraphs>104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Wingdings</vt:lpstr>
      <vt:lpstr>Office Theme</vt:lpstr>
      <vt:lpstr>INFO ABEILLE 21.1.2025 </vt:lpstr>
      <vt:lpstr>PowerPoint-esitys</vt:lpstr>
      <vt:lpstr>Työnhakusivustoja netissä</vt:lpstr>
      <vt:lpstr>PowerPoint-esitys</vt:lpstr>
      <vt:lpstr>Nuorten työllisyyspalvelut  Mikäli jäät ilman kesätyöpaikkaa/ jatkokoulutuspaikkaa, niin voidaan yhdessä miettiä sopivia vaihtoehtoja:  - Apua työnhakuun - Ammatinvalinnan ohjaus - Työkokeilu - Uravalmennus - Muut Työllisyyspalveluiden palvelut/kurssit - Kuntouttava työtoiminta:    Pajatoiminta   </vt:lpstr>
      <vt:lpstr>Jotta voit saada myös työttömyysetuutta,  muista koulutushakuvelvollisuus!</vt:lpstr>
      <vt:lpstr>Koulutushakuvelvollisuus    Lakipykälät</vt:lpstr>
      <vt:lpstr>Eli siis mitä häh?</vt:lpstr>
      <vt:lpstr>PowerPoint-esitys</vt:lpstr>
      <vt:lpstr>MUUTA HUOMIOITAVAA:</vt:lpstr>
      <vt:lpstr>MUUTA HUOMIOITAVAA:</vt:lpstr>
      <vt:lpstr>Ylioppilaan muistilista</vt:lpstr>
      <vt:lpstr>PowerPoint-esitys</vt:lpstr>
      <vt:lpstr>PowerPoint-esitys</vt:lpstr>
      <vt:lpstr>KYSYMYKSIÄ??!!</vt:lpstr>
      <vt:lpstr>Kiitos.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Janne Jormanainen</dc:creator>
  <cp:lastModifiedBy>Tahvanainen Ismo</cp:lastModifiedBy>
  <cp:revision>100</cp:revision>
  <dcterms:created xsi:type="dcterms:W3CDTF">2018-05-02T11:11:57Z</dcterms:created>
  <dcterms:modified xsi:type="dcterms:W3CDTF">2025-01-22T08:13:27Z</dcterms:modified>
</cp:coreProperties>
</file>