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1" r:id="rId6"/>
    <p:sldId id="257" r:id="rId7"/>
    <p:sldId id="258" r:id="rId8"/>
    <p:sldId id="259" r:id="rId9"/>
    <p:sldId id="260" r:id="rId10"/>
    <p:sldId id="288" r:id="rId11"/>
    <p:sldId id="286" r:id="rId12"/>
    <p:sldId id="263" r:id="rId13"/>
    <p:sldId id="287" r:id="rId14"/>
    <p:sldId id="264" r:id="rId15"/>
    <p:sldId id="272" r:id="rId16"/>
    <p:sldId id="265" r:id="rId17"/>
    <p:sldId id="261" r:id="rId18"/>
    <p:sldId id="28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54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1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56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7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70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05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3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17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83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38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6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00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56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60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11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64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81BB-1AAB-4FC0-AAAB-4E511E57550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1074-B9BA-4F84-AEA9-A42AD83C3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145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gasalanlukio.fi/uutiset/lukuvuoden-2022-2023-vuosikertomu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ngasalanlukio.fi/esittel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n.yhdistysavain.fi/1588862/qzZNPcdIiqqsomJqTdmo0Zu3gb/Opiskelusuunnitelma_250823versio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18A2B-1725-40D8-B436-211B7B58C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16.1.2024 TERVETULOA    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8F016F8-1B09-4F9E-B439-EE2FD36B3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Infoilta lukio-opintojen rakentamisesta ja mahdollisuuksista yksilöllisiin painotettuihin opiskelupolkuihin Kangasalan lukiossa</a:t>
            </a:r>
          </a:p>
        </p:txBody>
      </p:sp>
    </p:spTree>
    <p:extLst>
      <p:ext uri="{BB962C8B-B14F-4D97-AF65-F5344CB8AC3E}">
        <p14:creationId xmlns:p14="http://schemas.microsoft.com/office/powerpoint/2010/main" val="6835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1E84D-CED3-FB88-DEDB-4FD41C34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Reaaliaineet kiinnostavat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F9F9489-9A18-4857-A80E-A14F48205F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" y="2336873"/>
            <a:ext cx="5047743" cy="3365162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A8074FE-7D8B-4E17-8951-28E8D2483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03" y="2336873"/>
            <a:ext cx="4700588" cy="3133725"/>
          </a:xfrm>
        </p:spPr>
      </p:pic>
    </p:spTree>
    <p:extLst>
      <p:ext uri="{BB962C8B-B14F-4D97-AF65-F5344CB8AC3E}">
        <p14:creationId xmlns:p14="http://schemas.microsoft.com/office/powerpoint/2010/main" val="225545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E8C08A-BB7E-4A18-96C4-172E3D99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4000" dirty="0"/>
            </a:br>
            <a:r>
              <a:rPr lang="fi-FI" sz="4000" dirty="0"/>
              <a:t>Kangasalan lukiossa, jos reaaliaineet kiinnostavat </a:t>
            </a:r>
            <a:br>
              <a:rPr lang="fi-FI" sz="4000" dirty="0"/>
            </a:br>
            <a:r>
              <a:rPr lang="fi-FI" sz="4000" dirty="0"/>
              <a:t>               </a:t>
            </a:r>
            <a:br>
              <a:rPr lang="fi-FI" dirty="0"/>
            </a:br>
            <a:endParaRPr lang="fi-FI" sz="27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9CEF5E-2D26-46B5-9EB2-95720F621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1700" b="1"/>
              <a:t>PITKÄ MATEMATIIKKA/LUONNONTIETEET kiinnostavat</a:t>
            </a:r>
          </a:p>
          <a:p>
            <a:r>
              <a:rPr lang="fi-FI"/>
              <a:t>Pakolliset                     102 op</a:t>
            </a:r>
          </a:p>
          <a:p>
            <a:r>
              <a:rPr lang="fi-FI"/>
              <a:t>YO- </a:t>
            </a:r>
            <a:r>
              <a:rPr lang="fi-FI" err="1"/>
              <a:t>äi</a:t>
            </a:r>
            <a:r>
              <a:rPr lang="fi-FI"/>
              <a:t>, en                      10 op</a:t>
            </a:r>
          </a:p>
          <a:p>
            <a:r>
              <a:rPr lang="fi-FI"/>
              <a:t>YO-pitkä ma                  11  op</a:t>
            </a:r>
          </a:p>
          <a:p>
            <a:r>
              <a:rPr lang="fi-FI"/>
              <a:t>YO-fysiikka                    16 op</a:t>
            </a:r>
          </a:p>
          <a:p>
            <a:r>
              <a:rPr lang="fi-FI" u="sng"/>
              <a:t>YO-kemia                      12 op</a:t>
            </a:r>
          </a:p>
          <a:p>
            <a:r>
              <a:rPr lang="fi-FI"/>
              <a:t>Yhteensä                      151 op             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057C56-8A81-47AF-9699-5E2A1736C6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1700" b="1"/>
              <a:t>YHTEISKUNNALLISET/HUMANISTISET AINEET kiinnostavat</a:t>
            </a:r>
          </a:p>
          <a:p>
            <a:r>
              <a:rPr lang="fi-FI"/>
              <a:t>Pakolliset            94 op</a:t>
            </a:r>
          </a:p>
          <a:p>
            <a:r>
              <a:rPr lang="fi-FI"/>
              <a:t>YO- </a:t>
            </a:r>
            <a:r>
              <a:rPr lang="fi-FI" err="1"/>
              <a:t>äi</a:t>
            </a:r>
            <a:r>
              <a:rPr lang="fi-FI"/>
              <a:t>, en           10 op</a:t>
            </a:r>
          </a:p>
          <a:p>
            <a:r>
              <a:rPr lang="fi-FI"/>
              <a:t>YO- lyhyt ma        6 op</a:t>
            </a:r>
          </a:p>
          <a:p>
            <a:r>
              <a:rPr lang="fi-FI"/>
              <a:t>YO-historia           8 op</a:t>
            </a:r>
          </a:p>
          <a:p>
            <a:r>
              <a:rPr lang="fi-FI"/>
              <a:t>YO-</a:t>
            </a:r>
            <a:r>
              <a:rPr lang="fi-FI" err="1"/>
              <a:t>yht.k</a:t>
            </a:r>
            <a:r>
              <a:rPr lang="fi-FI"/>
              <a:t>. oppi      4 op</a:t>
            </a:r>
          </a:p>
          <a:p>
            <a:r>
              <a:rPr lang="fi-FI"/>
              <a:t>YO-psykologia      10 op</a:t>
            </a:r>
          </a:p>
          <a:p>
            <a:r>
              <a:rPr lang="fi-FI"/>
              <a:t>YO-uskonto           8 op</a:t>
            </a:r>
          </a:p>
          <a:p>
            <a:r>
              <a:rPr lang="fi-FI" u="sng"/>
              <a:t>Jotain muuta       10 op</a:t>
            </a:r>
          </a:p>
          <a:p>
            <a:r>
              <a:rPr lang="fi-FI"/>
              <a:t>Yhteensä             150 op</a:t>
            </a:r>
          </a:p>
        </p:txBody>
      </p:sp>
    </p:spTree>
    <p:extLst>
      <p:ext uri="{BB962C8B-B14F-4D97-AF65-F5344CB8AC3E}">
        <p14:creationId xmlns:p14="http://schemas.microsoft.com/office/powerpoint/2010/main" val="84801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812343A-6717-4E92-876D-B6EE4B095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1" r="2" b="14836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ADB9F72-7ACF-48BA-AC56-4D16622EC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84" r="-2" b="15625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2050" name="Picture 2" descr="Kuvassa voi olla 2 henkilöä, seisovat ihmiset ja sisätila">
            <a:extLst>
              <a:ext uri="{FF2B5EF4-FFF2-40B4-BE49-F238E27FC236}">
                <a16:creationId xmlns:a16="http://schemas.microsoft.com/office/drawing/2014/main" id="{067BC652-72A1-4DA0-A977-890CE48DB98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9" r="-1" b="21074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C4DDC05-8729-445A-8F42-D66489114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4387427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fi-FI" sz="4400" b="1" dirty="0"/>
              <a:t>Taito- ja taideaineet kiinnostavat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1D083-5D2F-A7B8-9B2B-6FC773FA7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964337"/>
            <a:ext cx="5505814" cy="646785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E8C08A-BB7E-4A18-96C4-172E3D99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/>
              <a:t>Kangasalan lukiossa, jos taito- ja taideaineet kiinnostavat</a:t>
            </a:r>
            <a:br>
              <a:rPr lang="fi-FI"/>
            </a:br>
            <a:endParaRPr lang="fi-FI" sz="27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9CEF5E-2D26-46B5-9EB2-95720F621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200" b="1"/>
              <a:t>KUVATAIDE- JA MUSIIKKI/lyhyt ma</a:t>
            </a:r>
          </a:p>
          <a:p>
            <a:r>
              <a:rPr lang="fi-FI"/>
              <a:t>Pakolliset                     94 op</a:t>
            </a:r>
          </a:p>
          <a:p>
            <a:r>
              <a:rPr lang="fi-FI"/>
              <a:t>YO- </a:t>
            </a:r>
            <a:r>
              <a:rPr lang="fi-FI" err="1"/>
              <a:t>äi</a:t>
            </a:r>
            <a:r>
              <a:rPr lang="fi-FI"/>
              <a:t>, en                    10 op</a:t>
            </a:r>
          </a:p>
          <a:p>
            <a:r>
              <a:rPr lang="fi-FI"/>
              <a:t>YO- lyhyt ma                  6  op</a:t>
            </a:r>
          </a:p>
          <a:p>
            <a:r>
              <a:rPr lang="fi-FI"/>
              <a:t>YO- kaksi muuta           12 op</a:t>
            </a:r>
          </a:p>
          <a:p>
            <a:r>
              <a:rPr lang="fi-FI"/>
              <a:t>Liikunta vanhat tanssit   2 op</a:t>
            </a:r>
          </a:p>
          <a:p>
            <a:r>
              <a:rPr lang="fi-FI"/>
              <a:t>Musiikki                        14 op</a:t>
            </a:r>
          </a:p>
          <a:p>
            <a:r>
              <a:rPr lang="fi-FI" u="sng"/>
              <a:t>Kuvataide                     12 op</a:t>
            </a:r>
          </a:p>
          <a:p>
            <a:r>
              <a:rPr lang="fi-FI"/>
              <a:t>Yhteensä                      150 op             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057C56-8A81-47AF-9699-5E2A1736C6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/>
              <a:t>LIIKUNTA/pitkä matematiikka</a:t>
            </a:r>
          </a:p>
          <a:p>
            <a:r>
              <a:rPr lang="fi-FI"/>
              <a:t>Pakolliset              94 op</a:t>
            </a:r>
          </a:p>
          <a:p>
            <a:r>
              <a:rPr lang="fi-FI"/>
              <a:t>YO- </a:t>
            </a:r>
            <a:r>
              <a:rPr lang="fi-FI" err="1"/>
              <a:t>äi</a:t>
            </a:r>
            <a:r>
              <a:rPr lang="fi-FI"/>
              <a:t>, en             10 op</a:t>
            </a:r>
          </a:p>
          <a:p>
            <a:r>
              <a:rPr lang="fi-FI"/>
              <a:t>YO- lyhyt ma          6 op</a:t>
            </a:r>
          </a:p>
          <a:p>
            <a:r>
              <a:rPr lang="fi-FI"/>
              <a:t>YO-kaksi muuta     12 op</a:t>
            </a:r>
          </a:p>
          <a:p>
            <a:r>
              <a:rPr lang="fi-FI"/>
              <a:t>Liikunta                 16 op</a:t>
            </a:r>
          </a:p>
          <a:p>
            <a:r>
              <a:rPr lang="fi-FI" u="sng"/>
              <a:t>Urheiluvalmennus   16 op</a:t>
            </a:r>
          </a:p>
          <a:p>
            <a:r>
              <a:rPr lang="fi-FI"/>
              <a:t>Yhteensä              154 op</a:t>
            </a:r>
          </a:p>
        </p:txBody>
      </p:sp>
    </p:spTree>
    <p:extLst>
      <p:ext uri="{BB962C8B-B14F-4D97-AF65-F5344CB8AC3E}">
        <p14:creationId xmlns:p14="http://schemas.microsoft.com/office/powerpoint/2010/main" val="162738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4651F-CA72-4000-A93C-67DEDF11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lukion valitseva pohtii?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9A97DB-5A72-46B4-B801-8626B23D2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Kulkemiseen käytetty aika/pvä/lukuvuosi ( 30 min vs. 2 h/pvä &gt;mitä se tekee lukuvuodessa)?</a:t>
            </a:r>
          </a:p>
          <a:p>
            <a:r>
              <a:rPr lang="fi-FI" dirty="0"/>
              <a:t>Kulkeminen julkisilla vai omilla kulkuvälineillä?</a:t>
            </a:r>
          </a:p>
          <a:p>
            <a:r>
              <a:rPr lang="fi-FI" dirty="0"/>
              <a:t>Harrastusten linkittäminen koulunkäyntiin?</a:t>
            </a:r>
          </a:p>
          <a:p>
            <a:r>
              <a:rPr lang="fi-FI" dirty="0"/>
              <a:t>Kavereiden merkitys?</a:t>
            </a:r>
          </a:p>
          <a:p>
            <a:r>
              <a:rPr lang="fi-FI" dirty="0"/>
              <a:t>Uutuuden viehätys?</a:t>
            </a:r>
          </a:p>
          <a:p>
            <a:r>
              <a:rPr lang="fi-FI" dirty="0"/>
              <a:t>Kustannukset?</a:t>
            </a:r>
          </a:p>
          <a:p>
            <a:r>
              <a:rPr lang="fi-FI" dirty="0"/>
              <a:t>Tarjonta eri lukioissa vs. pakollisuus ja yo-kirjoitukset?</a:t>
            </a:r>
          </a:p>
          <a:p>
            <a:r>
              <a:rPr lang="fi-FI" dirty="0"/>
              <a:t>Jaksaminen?</a:t>
            </a:r>
          </a:p>
          <a:p>
            <a:r>
              <a:rPr lang="fi-FI" dirty="0"/>
              <a:t>Voinko vaihtaa lukiota kesken, jos ajatukset muuttuvat?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12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4651F-CA72-4000-A93C-67DEDF11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Kangasalaan lukioon hakeva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9A97DB-5A72-46B4-B801-8626B23D2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Kangasalalaiset 1. sijalla hakevat täyttävät yhteishaun yhteydessä sähköisen </a:t>
            </a:r>
            <a:r>
              <a:rPr lang="fi-FI" dirty="0" err="1"/>
              <a:t>Forms</a:t>
            </a:r>
            <a:r>
              <a:rPr lang="fi-FI" dirty="0"/>
              <a:t>-kyselyn lukiovalinnoistaan omien oppilaanohjaajiensa ohjauksella.</a:t>
            </a:r>
          </a:p>
          <a:p>
            <a:r>
              <a:rPr lang="fi-FI" dirty="0"/>
              <a:t>Muut 1. sijalla hakevat täyttävät kotisivujen Hakijalle –välilehdeltä löytyvän Opintokortin ja lähettävät sen lukiolle oppilaanohjaajansa kautta sähköpostilla tai paperipostilla</a:t>
            </a:r>
          </a:p>
          <a:p>
            <a:r>
              <a:rPr lang="fi-FI" dirty="0"/>
              <a:t>2-6. sijoilla hakevat eivät täytä tässä vaiheessa Opintokorttia – jos tulevat valituksi niin heille lähetetään hyväksymistiedon yhteydessä linkki </a:t>
            </a:r>
            <a:r>
              <a:rPr lang="fi-FI" dirty="0" err="1"/>
              <a:t>Forms</a:t>
            </a:r>
            <a:r>
              <a:rPr lang="fi-FI"/>
              <a:t>-kyselyyn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62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8BB2119-6800-476D-BAE7-5982F3DFD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12" y="2123666"/>
            <a:ext cx="3087310" cy="43878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FBF689-E57A-409E-B33C-DE25B028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 OSALLISTUMISESTA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ECB8C3-A622-47F6-AFFB-95C62947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2" y="2004979"/>
            <a:ext cx="7683750" cy="4240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Vastaamme mielellämme kysymyksiin myöhemmin</a:t>
            </a:r>
          </a:p>
          <a:p>
            <a:r>
              <a:rPr lang="fi-FI" dirty="0"/>
              <a:t> Wilmalla, sähköpostilla tai puhelimitse</a:t>
            </a:r>
          </a:p>
          <a:p>
            <a:r>
              <a:rPr lang="fi-FI" dirty="0"/>
              <a:t>Oman oppilaanohjaajan kautta sopien lukiollemme voi tulla vierailemaan koulupäivän aikana pienryhmissä</a:t>
            </a:r>
          </a:p>
          <a:p>
            <a:r>
              <a:rPr lang="fi-FI" dirty="0">
                <a:hlinkClick r:id="rId3"/>
              </a:rPr>
              <a:t>Vuosi ja kertomus 2022-2023</a:t>
            </a:r>
            <a:endParaRPr lang="fi-FI" dirty="0"/>
          </a:p>
          <a:p>
            <a:r>
              <a:rPr lang="fi-FI">
                <a:hlinkClick r:id="rId4"/>
              </a:rPr>
              <a:t>Lukion esittely kuvin ja vanhoja vuosikertomuksia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29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EFDB27E-16B1-171F-853C-DB9B65ECC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" r="2" b="1554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Picture 2" descr="Kuva joulujuhlasta lukion aulassa">
            <a:extLst>
              <a:ext uri="{FF2B5EF4-FFF2-40B4-BE49-F238E27FC236}">
                <a16:creationId xmlns:a16="http://schemas.microsoft.com/office/drawing/2014/main" id="{396EF140-C592-4889-AFE9-9B059BCFD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r="6749" b="-1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Aktiivinen oppilaskunta tarjoilee välillä piristystä lukiolaisten arkeen erilaisia tempauksia järjestämällä. Tässä keväinen jäätelötarjoilu.">
            <a:extLst>
              <a:ext uri="{FF2B5EF4-FFF2-40B4-BE49-F238E27FC236}">
                <a16:creationId xmlns:a16="http://schemas.microsoft.com/office/drawing/2014/main" id="{895E4A5A-D41B-4B7C-BBFB-891297CE548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9" r="-1" b="36891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153FE2-6DB8-3150-56C3-21308EAC4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4548" y="4478787"/>
            <a:ext cx="5505814" cy="2546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 err="1">
                <a:ea typeface="+mn-lt"/>
                <a:cs typeface="+mn-lt"/>
              </a:rPr>
              <a:t>Kangasalan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lukiossa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teemme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kaikki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yhdessä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korkeatasoista</a:t>
            </a:r>
            <a:r>
              <a:rPr lang="en-US" b="1" dirty="0">
                <a:ea typeface="+mn-lt"/>
                <a:cs typeface="+mn-lt"/>
              </a:rPr>
              <a:t> ja </a:t>
            </a:r>
            <a:r>
              <a:rPr lang="en-US" b="1" dirty="0" err="1">
                <a:ea typeface="+mn-lt"/>
                <a:cs typeface="+mn-lt"/>
              </a:rPr>
              <a:t>hyväntuulista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oppimisympäristöä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jossa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viihdymme</a:t>
            </a:r>
            <a:r>
              <a:rPr lang="en-US" b="1" dirty="0">
                <a:ea typeface="+mn-lt"/>
                <a:cs typeface="+mn-lt"/>
              </a:rPr>
              <a:t>. </a:t>
            </a:r>
            <a:r>
              <a:rPr lang="en-US" b="1" dirty="0" err="1">
                <a:ea typeface="+mn-lt"/>
                <a:cs typeface="+mn-lt"/>
              </a:rPr>
              <a:t>Luomme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kaikille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tasa-arvoiset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mahdollisuudet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menestymiseen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omien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tavoitteiden</a:t>
            </a:r>
            <a:r>
              <a:rPr lang="en-US" b="1" dirty="0">
                <a:ea typeface="+mn-lt"/>
                <a:cs typeface="+mn-lt"/>
              </a:rPr>
              <a:t> ja </a:t>
            </a:r>
            <a:r>
              <a:rPr lang="en-US" b="1" dirty="0" err="1">
                <a:ea typeface="+mn-lt"/>
                <a:cs typeface="+mn-lt"/>
              </a:rPr>
              <a:t>kiinnostuksen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kohteiden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mukaan</a:t>
            </a:r>
            <a:r>
              <a:rPr lang="en-US" b="1" dirty="0">
                <a:ea typeface="+mn-lt"/>
                <a:cs typeface="+mn-lt"/>
              </a:rPr>
              <a:t>.</a:t>
            </a:r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916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C6804A-3406-4566-8599-6921418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Lukio-opinnot Kangasalan lukiossa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59A6C8-F2BB-4059-BD21-E1DFC8A0A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Lukion suoritusaika yksilöllisen opiskelusuunnitelman (HOPS) mukaan 2- 4 vuotta . Sisäänotto 135 opiskelijaa (115 yleislinja + 20 musiikkilinja) </a:t>
            </a:r>
          </a:p>
          <a:p>
            <a:r>
              <a:rPr lang="fi-FI" dirty="0"/>
              <a:t>3. vuodessa opiskelee n. 100, 3.5 vuodessa n. 5-10 ja 4. vuodessa n. 30 </a:t>
            </a:r>
          </a:p>
          <a:p>
            <a:r>
              <a:rPr lang="fi-FI" dirty="0"/>
              <a:t>Lukion oppimäärä 150 opintopistettä 3. vuodessa tarkoittaa peruskoulukielellä n. 30 viikkotuntia läpi lukion.</a:t>
            </a:r>
          </a:p>
          <a:p>
            <a:r>
              <a:rPr lang="fi-FI" dirty="0"/>
              <a:t>Opiskelusuunnitelman ja jaksottaisen lukujärjestyksen suunnittelu ja muuttaminen joustavasti mahdollista.</a:t>
            </a:r>
          </a:p>
          <a:p>
            <a:r>
              <a:rPr lang="fi-FI" dirty="0"/>
              <a:t>Lukio-opiskelun ulkopuolisten harrastusten ja elämäntilanteiden huomioiminen tehdään räätälöidysti yhdessä opinto-ohjaajien ja tukipalveluiden kanssa.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448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4ACAC-F6F1-458F-95C9-A1F91402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Näin panostamme opiskelijoihimme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CB4E56-A94C-4583-AF55-6B8E1BC1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877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Lukiolaisen tehostettuun ohjaukseen ja ryhmäytymiseen lukion alussa (OP7- opintojakso ja ryhmänohjaus)</a:t>
            </a:r>
          </a:p>
          <a:p>
            <a:r>
              <a:rPr lang="fi-FI" dirty="0"/>
              <a:t>Monipuoliseen </a:t>
            </a:r>
            <a:r>
              <a:rPr lang="fi-FI" dirty="0" err="1"/>
              <a:t>opintojaksotarjontaan</a:t>
            </a:r>
            <a:r>
              <a:rPr lang="fi-FI" dirty="0"/>
              <a:t> eri oppiaineissa (kts. kangasalanlukio.fi)</a:t>
            </a:r>
          </a:p>
          <a:p>
            <a:r>
              <a:rPr lang="fi-FI" dirty="0"/>
              <a:t>Yhteisöllisyyden rakentamiseen (</a:t>
            </a:r>
            <a:r>
              <a:rPr lang="fi-FI"/>
              <a:t>mm. yhteiset</a:t>
            </a:r>
            <a:r>
              <a:rPr lang="fi-FI" dirty="0"/>
              <a:t> tilaisuudet jaksoittain, kouluvalmentaja)</a:t>
            </a:r>
          </a:p>
          <a:p>
            <a:r>
              <a:rPr lang="fi-FI" dirty="0"/>
              <a:t>Opiskelijoiden osallistamiseen (tutorit, opiskelijakunta, KETU-ryhmä, liikuttajaopiskelijat, </a:t>
            </a:r>
            <a:r>
              <a:rPr lang="fi-FI" dirty="0" err="1"/>
              <a:t>hyvinvointipäivät</a:t>
            </a:r>
            <a:r>
              <a:rPr lang="fi-FI" dirty="0"/>
              <a:t> </a:t>
            </a:r>
            <a:r>
              <a:rPr lang="fi-FI" dirty="0" err="1"/>
              <a:t>jne</a:t>
            </a:r>
            <a:r>
              <a:rPr lang="fi-FI" dirty="0"/>
              <a:t>)</a:t>
            </a:r>
          </a:p>
          <a:p>
            <a:r>
              <a:rPr lang="fi-FI" dirty="0"/>
              <a:t>Pakollisissa opinnoissa kontrolloidusti keskimääräisesti pieniin ryhmäkokoihin (27 opiskelijaa)</a:t>
            </a:r>
          </a:p>
          <a:p>
            <a:r>
              <a:rPr lang="fi-FI" dirty="0"/>
              <a:t>Opiskelijoiden tukemiseen opinnoissa (matikkapaja, T-tupa, tukiopetus,  kielten </a:t>
            </a:r>
            <a:r>
              <a:rPr lang="fi-FI" dirty="0" err="1"/>
              <a:t>tukiopintojaksot</a:t>
            </a:r>
            <a:r>
              <a:rPr lang="fi-FI" dirty="0"/>
              <a:t>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65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045F9D-5ECF-4823-AE95-9F17E9A5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Nämä ovat vahvuuksiamme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2DBEAD-4DC8-4786-A4CE-EE21760A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747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Kansainvälisyysohjelma</a:t>
            </a:r>
          </a:p>
          <a:p>
            <a:r>
              <a:rPr lang="fi-FI" dirty="0"/>
              <a:t>Laaja </a:t>
            </a:r>
            <a:r>
              <a:rPr lang="fi-FI" dirty="0" err="1"/>
              <a:t>kielitarjonta</a:t>
            </a:r>
            <a:r>
              <a:rPr lang="fi-FI" dirty="0"/>
              <a:t> (en, </a:t>
            </a:r>
            <a:r>
              <a:rPr lang="fi-FI" dirty="0" err="1"/>
              <a:t>ru</a:t>
            </a:r>
            <a:r>
              <a:rPr lang="fi-FI" dirty="0"/>
              <a:t>, </a:t>
            </a:r>
            <a:r>
              <a:rPr lang="fi-FI" dirty="0" err="1"/>
              <a:t>sa</a:t>
            </a:r>
            <a:r>
              <a:rPr lang="fi-FI" dirty="0"/>
              <a:t>, es, it, ra)</a:t>
            </a:r>
          </a:p>
          <a:p>
            <a:r>
              <a:rPr lang="fi-FI" dirty="0"/>
              <a:t>Koulukohtaiset opintojaksot, </a:t>
            </a:r>
            <a:r>
              <a:rPr lang="fi-FI" dirty="0" err="1"/>
              <a:t>kertausopintojaksot</a:t>
            </a:r>
            <a:r>
              <a:rPr lang="fi-FI" dirty="0"/>
              <a:t> yo-kokeisiin, työ- ja </a:t>
            </a:r>
            <a:r>
              <a:rPr lang="fi-FI" dirty="0" err="1"/>
              <a:t>menetelmäopintojaksot</a:t>
            </a:r>
            <a:r>
              <a:rPr lang="fi-FI" dirty="0"/>
              <a:t> ( mm. kemia, fysiikka, biologia, psykologia, </a:t>
            </a:r>
            <a:r>
              <a:rPr lang="fi-FI" dirty="0" err="1"/>
              <a:t>taito-ja</a:t>
            </a:r>
            <a:r>
              <a:rPr lang="fi-FI" dirty="0"/>
              <a:t> taideaineet)</a:t>
            </a:r>
          </a:p>
          <a:p>
            <a:r>
              <a:rPr lang="fi-FI" dirty="0"/>
              <a:t>Muissa oppilaitoksissa suoritettujen opintojen hyväksiluku</a:t>
            </a:r>
          </a:p>
          <a:p>
            <a:r>
              <a:rPr lang="fi-FI" dirty="0"/>
              <a:t>Modernit tilat</a:t>
            </a:r>
          </a:p>
          <a:p>
            <a:r>
              <a:rPr lang="fi-FI" sz="30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Musiikista kiinnostuneille oma musiikkilinja</a:t>
            </a:r>
          </a:p>
          <a:p>
            <a:r>
              <a:rPr lang="fi-FI" dirty="0"/>
              <a:t>Tukipalvelut (kuraattori, psykologi, terveydenhoitaja, ryhmänohjaustiimit, kouluvalmentaja, työyhteisökoordinaattori)</a:t>
            </a:r>
          </a:p>
          <a:p>
            <a:r>
              <a:rPr lang="fi-FI" dirty="0"/>
              <a:t>Leirikoulumaisesti toteutetut liikunnan laskettelun ja elämysliikunnan opintojaksot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524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41D5E-18CB-4585-BAEF-7D716D70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Lukion opiskelusuunnitelma 150 opintopistettä (op) – miten se rakentuu minimissään?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DA90F6-2034-4D70-9C58-595E483D5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Pakollisia                           94/102 op     (lyhyt/pitkä ma)</a:t>
            </a:r>
          </a:p>
          <a:p>
            <a:r>
              <a:rPr lang="fi-FI"/>
              <a:t>Syventäviä (5 yo-koetta )    </a:t>
            </a:r>
            <a:r>
              <a:rPr lang="fi-FI" u="sng"/>
              <a:t>24-34   op     </a:t>
            </a:r>
            <a:r>
              <a:rPr lang="fi-FI" sz="2000"/>
              <a:t>(valtakunnalliset+ kertaus)</a:t>
            </a:r>
          </a:p>
          <a:p>
            <a:r>
              <a:rPr lang="fi-FI" sz="2000"/>
              <a:t>Yhteensä                                    116-136  op       </a:t>
            </a:r>
            <a:r>
              <a:rPr lang="fi-FI" sz="1800"/>
              <a:t>(lyhyt </a:t>
            </a:r>
            <a:r>
              <a:rPr lang="fi-FI" sz="1800" err="1"/>
              <a:t>ma+min</a:t>
            </a:r>
            <a:r>
              <a:rPr lang="fi-FI" sz="1800"/>
              <a:t>/pitkä </a:t>
            </a:r>
            <a:r>
              <a:rPr lang="fi-FI" sz="1800" err="1"/>
              <a:t>ma+ps</a:t>
            </a:r>
            <a:r>
              <a:rPr lang="fi-FI" sz="1800"/>
              <a:t>/ke)</a:t>
            </a:r>
          </a:p>
          <a:p>
            <a:r>
              <a:rPr lang="fi-FI" sz="1800"/>
              <a:t>Oppimäärän täydentävät                   </a:t>
            </a:r>
            <a:r>
              <a:rPr lang="fi-FI" sz="1800" u="sng"/>
              <a:t>34-14      op         </a:t>
            </a:r>
            <a:r>
              <a:rPr lang="fi-FI" sz="1800"/>
              <a:t>(kiinnostus/pakko?)</a:t>
            </a:r>
          </a:p>
          <a:p>
            <a:r>
              <a:rPr lang="fi-FI" sz="1800"/>
              <a:t>                                                         150         op</a:t>
            </a:r>
          </a:p>
          <a:p>
            <a:endParaRPr lang="fi-FI" sz="1800"/>
          </a:p>
          <a:p>
            <a:r>
              <a:rPr lang="fi-FI" sz="1800"/>
              <a:t>MITEN LUKIOLAINEN VOI RAKENTAA ITSELLEEN KIINNOSTUKSENSA MUKAISEN PAINOTETUN OPISKELUSUUNNITELMAN KANGASALAN LUKIOSSA?</a:t>
            </a:r>
          </a:p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243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41D5E-18CB-4585-BAEF-7D716D70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806631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Opintojaksotarjonta</a:t>
            </a:r>
            <a:r>
              <a:rPr lang="fi-FI" dirty="0"/>
              <a:t> Kangasalan lukiossa</a:t>
            </a:r>
            <a:br>
              <a:rPr lang="fi-FI" dirty="0"/>
            </a:br>
            <a:r>
              <a:rPr lang="fi-FI" dirty="0"/>
              <a:t>(</a:t>
            </a:r>
            <a:r>
              <a:rPr lang="fi-FI" sz="2000" dirty="0"/>
              <a:t>kangasalanlukio.fi&gt;Opiskelijalle&gt;Tiedostot&gt;</a:t>
            </a:r>
            <a:r>
              <a:rPr lang="fi-FI" sz="2000" dirty="0">
                <a:hlinkClick r:id="rId2"/>
              </a:rPr>
              <a:t>Opiskelusuunnitelma_250823versio.pdf</a:t>
            </a:r>
            <a:r>
              <a:rPr lang="fi-FI" sz="2000" dirty="0"/>
              <a:t>)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EE98459-135B-421B-8707-A81E3196E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320" y="2058161"/>
            <a:ext cx="10026059" cy="47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iha-, taivas, vaate, rakennus&#10;&#10;Kuvaus luotu automaattisesti">
            <a:extLst>
              <a:ext uri="{FF2B5EF4-FFF2-40B4-BE49-F238E27FC236}">
                <a16:creationId xmlns:a16="http://schemas.microsoft.com/office/drawing/2014/main" id="{42D2619A-7B8A-C148-9E7B-8333C1D30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" r="15457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EDBB8A8-CC7E-4FEF-9032-7CC9DC10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785" y="4683211"/>
            <a:ext cx="5505814" cy="2177589"/>
          </a:xfrm>
        </p:spPr>
        <p:txBody>
          <a:bodyPr anchor="b">
            <a:normAutofit/>
          </a:bodyPr>
          <a:lstStyle/>
          <a:p>
            <a:pPr algn="l"/>
            <a:r>
              <a:rPr lang="fi-FI" sz="3700" b="1" dirty="0"/>
              <a:t>Yhteistyökumppaneita 13 Euroopan maassa -</a:t>
            </a:r>
            <a:br>
              <a:rPr lang="fi-FI" sz="3700" b="1" dirty="0"/>
            </a:br>
            <a:r>
              <a:rPr lang="fi-FI" sz="3700" b="1" dirty="0">
                <a:cs typeface="Calibri Light"/>
              </a:rPr>
              <a:t>ryhmävaihdoista EU-harjoitteluun</a:t>
            </a:r>
            <a:endParaRPr lang="fi-FI" sz="3700" b="1" dirty="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D56F5-82E4-BB90-0F07-C90C2A23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941" y="190660"/>
            <a:ext cx="4211786" cy="6467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b="1" dirty="0" err="1">
                <a:ea typeface="Calibri"/>
                <a:cs typeface="Calibri"/>
              </a:rPr>
              <a:t>Kansainvälisyys</a:t>
            </a:r>
            <a:r>
              <a:rPr lang="en-US" sz="3600" b="1" dirty="0">
                <a:ea typeface="Calibri"/>
                <a:cs typeface="Calibri"/>
              </a:rPr>
              <a:t> ja </a:t>
            </a:r>
            <a:r>
              <a:rPr lang="en-US" sz="3600" b="1" dirty="0" err="1">
                <a:ea typeface="Calibri"/>
                <a:cs typeface="Calibri"/>
              </a:rPr>
              <a:t>kielet</a:t>
            </a:r>
            <a:r>
              <a:rPr lang="en-US" sz="3600" b="1" dirty="0">
                <a:ea typeface="Calibri"/>
                <a:cs typeface="Calibri"/>
              </a:rPr>
              <a:t> </a:t>
            </a:r>
            <a:r>
              <a:rPr lang="en-US" sz="3600" b="1" dirty="0" err="1">
                <a:ea typeface="Calibri"/>
                <a:cs typeface="Calibri"/>
              </a:rPr>
              <a:t>kiinnostavat</a:t>
            </a:r>
            <a:endParaRPr lang="en-US" sz="3600" b="1" dirty="0"/>
          </a:p>
        </p:txBody>
      </p:sp>
      <p:pic>
        <p:nvPicPr>
          <p:cNvPr id="6" name="Kuva 5" descr="Kuva, joka sisältää kohteen piha-, lumi, puu, henkilö&#10;&#10;Kuvaus luotu automaattisesti">
            <a:extLst>
              <a:ext uri="{FF2B5EF4-FFF2-40B4-BE49-F238E27FC236}">
                <a16:creationId xmlns:a16="http://schemas.microsoft.com/office/drawing/2014/main" id="{28C4346C-52EC-3820-4AA7-3124B0EE7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09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61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E8C08A-BB7E-4A18-96C4-172E3D99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Kangasalan lukiossa, jos kielet ja kansainvälisyys kiinnostavat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9CEF5E-2D26-46B5-9EB2-95720F6213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LYHYT MATEMATIIKKA</a:t>
            </a:r>
          </a:p>
          <a:p>
            <a:r>
              <a:rPr lang="fi-FI"/>
              <a:t>Pakolliset          94 op</a:t>
            </a:r>
          </a:p>
          <a:p>
            <a:r>
              <a:rPr lang="fi-FI"/>
              <a:t>YO-tutkinto       26 op</a:t>
            </a:r>
          </a:p>
          <a:p>
            <a:r>
              <a:rPr lang="fi-FI"/>
              <a:t>Saksan kieli       16 op</a:t>
            </a:r>
          </a:p>
          <a:p>
            <a:r>
              <a:rPr lang="fi-FI"/>
              <a:t>Ranskan kieli     16 op</a:t>
            </a:r>
          </a:p>
          <a:p>
            <a:r>
              <a:rPr lang="fi-FI" u="sng" err="1"/>
              <a:t>Kv</a:t>
            </a:r>
            <a:r>
              <a:rPr lang="fi-FI" u="sng"/>
              <a:t>-opintojaksot  6 op</a:t>
            </a:r>
          </a:p>
          <a:p>
            <a:r>
              <a:rPr lang="fi-FI"/>
              <a:t>Yhteensä            158 op             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057C56-8A81-47AF-9699-5E2A1736C6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PITKÄ MATEMATIIKKA</a:t>
            </a:r>
          </a:p>
          <a:p>
            <a:r>
              <a:rPr lang="fi-FI"/>
              <a:t>Pakolliset           102 op</a:t>
            </a:r>
          </a:p>
          <a:p>
            <a:r>
              <a:rPr lang="fi-FI"/>
              <a:t>YO-tutkinto          30 op</a:t>
            </a:r>
          </a:p>
          <a:p>
            <a:r>
              <a:rPr lang="fi-FI"/>
              <a:t>Italian kieli          12  op</a:t>
            </a:r>
          </a:p>
          <a:p>
            <a:r>
              <a:rPr lang="fi-FI"/>
              <a:t>Espanjan kieli      16 op</a:t>
            </a:r>
          </a:p>
          <a:p>
            <a:r>
              <a:rPr lang="fi-FI" u="sng" err="1"/>
              <a:t>Kv</a:t>
            </a:r>
            <a:r>
              <a:rPr lang="fi-FI" u="sng"/>
              <a:t>-opintojaksot     4  op</a:t>
            </a:r>
          </a:p>
          <a:p>
            <a:r>
              <a:rPr lang="fi-FI"/>
              <a:t>Yhteensä             162 op</a:t>
            </a:r>
          </a:p>
        </p:txBody>
      </p:sp>
    </p:spTree>
    <p:extLst>
      <p:ext uri="{BB962C8B-B14F-4D97-AF65-F5344CB8AC3E}">
        <p14:creationId xmlns:p14="http://schemas.microsoft.com/office/powerpoint/2010/main" val="4534464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ini">
  <a:themeElements>
    <a:clrScheme name="Berliini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ini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in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EAA120BCA02944A85E0642B0AA2157B" ma:contentTypeVersion="17" ma:contentTypeDescription="Luo uusi asiakirja." ma:contentTypeScope="" ma:versionID="4739411604d3e4d723d97ea3a8336c10">
  <xsd:schema xmlns:xsd="http://www.w3.org/2001/XMLSchema" xmlns:xs="http://www.w3.org/2001/XMLSchema" xmlns:p="http://schemas.microsoft.com/office/2006/metadata/properties" xmlns:ns1="http://schemas.microsoft.com/sharepoint/v3" xmlns:ns3="036126a5-ab2d-4183-aa74-a7ff663e4d6f" xmlns:ns4="9ea13c04-50d2-423f-8954-a3fb63f4f97b" targetNamespace="http://schemas.microsoft.com/office/2006/metadata/properties" ma:root="true" ma:fieldsID="a24934ac4c56bbe4af08af64407ccb2f" ns1:_="" ns3:_="" ns4:_="">
    <xsd:import namespace="http://schemas.microsoft.com/sharepoint/v3"/>
    <xsd:import namespace="036126a5-ab2d-4183-aa74-a7ff663e4d6f"/>
    <xsd:import namespace="9ea13c04-50d2-423f-8954-a3fb63f4f9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126a5-ab2d-4183-aa74-a7ff663e4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13c04-50d2-423f-8954-a3fb63f4f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36371-9A82-42E4-B66D-5E7234B0938F}">
  <ds:schemaRefs>
    <ds:schemaRef ds:uri="http://schemas.microsoft.com/office/2006/documentManagement/types"/>
    <ds:schemaRef ds:uri="9ea13c04-50d2-423f-8954-a3fb63f4f97b"/>
    <ds:schemaRef ds:uri="036126a5-ab2d-4183-aa74-a7ff663e4d6f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81E2FD-EB28-481D-8296-1C79158DC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658628-4DEB-4B96-931A-04918E1AF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6126a5-ab2d-4183-aa74-a7ff663e4d6f"/>
    <ds:schemaRef ds:uri="9ea13c04-50d2-423f-8954-a3fb63f4f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Berliini</Template>
  <TotalTime>0</TotalTime>
  <Words>750</Words>
  <Application>Microsoft Office PowerPoint</Application>
  <PresentationFormat>Laajakuva</PresentationFormat>
  <Paragraphs>110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Berliini</vt:lpstr>
      <vt:lpstr>16.1.2024 TERVETULOA     </vt:lpstr>
      <vt:lpstr>PowerPoint-esitys</vt:lpstr>
      <vt:lpstr>Lukio-opinnot Kangasalan lukiossa</vt:lpstr>
      <vt:lpstr>Näin panostamme opiskelijoihimme</vt:lpstr>
      <vt:lpstr>Nämä ovat vahvuuksiamme</vt:lpstr>
      <vt:lpstr>Lukion opiskelusuunnitelma 150 opintopistettä (op) – miten se rakentuu minimissään?</vt:lpstr>
      <vt:lpstr>Opintojaksotarjonta Kangasalan lukiossa (kangasalanlukio.fi&gt;Opiskelijalle&gt;Tiedostot&gt;Opiskelusuunnitelma_250823versio.pdf)</vt:lpstr>
      <vt:lpstr>Yhteistyökumppaneita 13 Euroopan maassa - ryhmävaihdoista EU-harjoitteluun</vt:lpstr>
      <vt:lpstr>Kangasalan lukiossa, jos kielet ja kansainvälisyys kiinnostavat</vt:lpstr>
      <vt:lpstr>Reaaliaineet kiinnostavat</vt:lpstr>
      <vt:lpstr> Kangasalan lukiossa, jos reaaliaineet kiinnostavat                  </vt:lpstr>
      <vt:lpstr>Taito- ja taideaineet kiinnostavat</vt:lpstr>
      <vt:lpstr>Kangasalan lukiossa, jos taito- ja taideaineet kiinnostavat </vt:lpstr>
      <vt:lpstr>Mitä lukion valitseva pohtii?</vt:lpstr>
      <vt:lpstr>Kangasalaan lukioon hakeva</vt:lpstr>
      <vt:lpstr>KIITOS OSALLISTUMISESTA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Tahvanainen Ismo</dc:creator>
  <cp:lastModifiedBy>Tahvanainen Ismo</cp:lastModifiedBy>
  <cp:revision>51</cp:revision>
  <dcterms:created xsi:type="dcterms:W3CDTF">2023-12-14T08:29:18Z</dcterms:created>
  <dcterms:modified xsi:type="dcterms:W3CDTF">2024-01-30T14:08:47Z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0x0101002EAA120BCA02944A85E0642B0AA2157B</vt:lpwstr>
  </property>
  <property fmtid="{D5CDD505-2E9C-101B-9397-08002B2CF9AE}" pid="3" name="MediaServiceImageTags">
    <vt:lpwstr/>
  </property>
</Properties>
</file>