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2" r:id="rId8"/>
    <p:sldId id="264" r:id="rId9"/>
    <p:sldId id="261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hvanainen Ismo" userId="f7d76aac-17c0-48d4-99f6-6345da055f26" providerId="ADAL" clId="{923B9D22-0323-41DC-B1C4-354725DF5FF6}"/>
    <pc:docChg chg="custSel addSld delSld modSld">
      <pc:chgData name="Tahvanainen Ismo" userId="f7d76aac-17c0-48d4-99f6-6345da055f26" providerId="ADAL" clId="{923B9D22-0323-41DC-B1C4-354725DF5FF6}" dt="2024-11-11T12:55:36.507" v="437" actId="20577"/>
      <pc:docMkLst>
        <pc:docMk/>
      </pc:docMkLst>
      <pc:sldChg chg="delSp mod">
        <pc:chgData name="Tahvanainen Ismo" userId="f7d76aac-17c0-48d4-99f6-6345da055f26" providerId="ADAL" clId="{923B9D22-0323-41DC-B1C4-354725DF5FF6}" dt="2024-11-11T12:48:13.836" v="1"/>
        <pc:sldMkLst>
          <pc:docMk/>
          <pc:sldMk cId="1217138280" sldId="266"/>
        </pc:sldMkLst>
        <pc:spChg chg="del">
          <ac:chgData name="Tahvanainen Ismo" userId="f7d76aac-17c0-48d4-99f6-6345da055f26" providerId="ADAL" clId="{923B9D22-0323-41DC-B1C4-354725DF5FF6}" dt="2024-11-11T12:48:13.836" v="1"/>
          <ac:spMkLst>
            <pc:docMk/>
            <pc:sldMk cId="1217138280" sldId="266"/>
            <ac:spMk id="4" creationId="{CEE2212B-3670-44C3-1681-3141624FAC2F}"/>
          </ac:spMkLst>
        </pc:spChg>
      </pc:sldChg>
      <pc:sldChg chg="modSp add mod">
        <pc:chgData name="Tahvanainen Ismo" userId="f7d76aac-17c0-48d4-99f6-6345da055f26" providerId="ADAL" clId="{923B9D22-0323-41DC-B1C4-354725DF5FF6}" dt="2024-11-11T12:55:36.507" v="437" actId="20577"/>
        <pc:sldMkLst>
          <pc:docMk/>
          <pc:sldMk cId="1465856558" sldId="267"/>
        </pc:sldMkLst>
        <pc:spChg chg="mod">
          <ac:chgData name="Tahvanainen Ismo" userId="f7d76aac-17c0-48d4-99f6-6345da055f26" providerId="ADAL" clId="{923B9D22-0323-41DC-B1C4-354725DF5FF6}" dt="2024-11-11T12:52:38.183" v="103" actId="20577"/>
          <ac:spMkLst>
            <pc:docMk/>
            <pc:sldMk cId="1465856558" sldId="267"/>
            <ac:spMk id="2" creationId="{180793F6-B36E-D047-C7E4-89820634DAAA}"/>
          </ac:spMkLst>
        </pc:spChg>
        <pc:spChg chg="mod">
          <ac:chgData name="Tahvanainen Ismo" userId="f7d76aac-17c0-48d4-99f6-6345da055f26" providerId="ADAL" clId="{923B9D22-0323-41DC-B1C4-354725DF5FF6}" dt="2024-11-11T12:55:36.507" v="437" actId="20577"/>
          <ac:spMkLst>
            <pc:docMk/>
            <pc:sldMk cId="1465856558" sldId="267"/>
            <ac:spMk id="3" creationId="{C3BF05F2-8D4A-F20F-2DD8-C5069C561617}"/>
          </ac:spMkLst>
        </pc:spChg>
      </pc:sldChg>
      <pc:sldChg chg="add del">
        <pc:chgData name="Tahvanainen Ismo" userId="f7d76aac-17c0-48d4-99f6-6345da055f26" providerId="ADAL" clId="{923B9D22-0323-41DC-B1C4-354725DF5FF6}" dt="2024-11-11T12:51:30.410" v="3" actId="2696"/>
        <pc:sldMkLst>
          <pc:docMk/>
          <pc:sldMk cId="2725091652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648262-E4B1-446F-FA08-9E2EDAAD6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F43757C-EB9B-F70B-C8D0-75EA0A232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D7F63A-AE83-6242-00B6-B6C0751DE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6179B3E-A1DC-348D-5AFD-5B8B1D528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0F50AB-0880-B384-52B6-78EF0728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22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D5B77F-D082-B1F0-10A6-5EF03006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95E4AA4-C2D6-9F68-0D6D-0CD217DE4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311C6C-24EF-BBE3-C548-DCA2A34DD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FBB445-8A12-73B9-EF6A-65F80E8F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CCCDA7-BEE0-FBE5-1A64-49948BD6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548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11F614B-775B-3572-1C6E-A746D090E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7390D8-2C9E-F43B-0ABE-E57669BA3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5EEFD7-32CC-CF7D-45BB-3E0506322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803694-E31D-C84E-8212-BBEE8725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C3106F-C54F-2F51-3CE6-9F3EEE344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886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A198B6-102D-146C-FBAA-2B2FBE34A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EC4E51-1102-8AE4-6CFB-7F00BCAFB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E572A14-E6F4-80E7-BDB5-08D18EED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A677FD-A077-FED1-7B82-010674D1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5B3339-8946-427A-8EC0-53A62F6D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42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53363A-F9B2-BBEF-3860-0DFC404A6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F7C89B-E3BE-A077-1DCC-D022C4515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D5E1C7-E630-B0C9-6105-C53C4900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256501-E03B-2A0A-B1B7-B745963ED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48D0A61-8BF8-BB98-3C66-75167E02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883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8E69A0-731E-F60B-5B76-9A87A4A60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13A268-B6F6-F5D7-D664-1C0E58EE7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8ED0FA1-6E05-0478-8B4B-0A28B2E47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7FEDE61-71A1-FD97-0C6B-DF8C64E3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4F52C6-8347-49A4-D354-4F179C1F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E1C6581-4CF4-107F-1D98-880B3E9A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720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3EE7A3-BD4E-33AF-E7F4-01645FDCE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A8B1A45-88B1-6716-AB3E-56DF96492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7FBE50-5424-9C0C-EAC7-2144B9ABD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8C9A3ED-2815-2580-EBC4-D970A1809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7068DB8-5EA0-3A57-F1C6-D0DDE0922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65A6E62-286E-E450-5FA7-47C10C9A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6C14739-86E4-1B84-5AF0-146D55B7D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820B408-1573-F421-4660-5D2E5F187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32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C8AF90-F522-F68C-7E4A-603A0C98B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93D2834-0043-231B-4094-CC0F277E8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5B256C9-C736-BBEE-A634-67E84E871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59E393D-778F-A4B8-55C3-22BA5536F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894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39F0897-C5A8-AF33-3550-9E5E98DC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5694AD3-D547-C588-055A-D80B5DFB6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19838DC-7953-29D0-DC14-02975EE5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911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5B18DB-79D7-55EB-FDB4-2B6EB4D3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86569D-00CB-9731-5ECF-FB6EB925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9EE11D2-BABF-514C-0E42-FB06F4659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3B64C0-0EAE-B61E-5EFB-FEB256AF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36E382-D03A-BBF7-FD5E-AFC0AD6C5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D159599-72B6-4A94-4BE2-CF970141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386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0852B-AA78-C8C0-B522-7BB83BCF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6378754-C321-94E7-AE9A-5059F2812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783398D-BDA0-ABAF-6CC5-8964B5B34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2BFFE5C-A419-D7CF-FBF4-F3EEAD581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EFF3B1D-70B9-5858-1AF4-79672E52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B673564-666E-3F7D-A687-F758D119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45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A4209C-248C-F9C6-80E2-46A5361A6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5512728-A230-5AF8-0FB6-F7D5AAB8C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5E9AC2-6B5B-4EAB-211F-3F446D557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3DC07-96F1-4EF2-8F27-522D6EFCC59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4068B5-0ADD-E3F7-9A3E-C78296066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2659D6C-81D5-593F-34C9-17C01AEC90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6FA6F-127A-4C4E-9454-BB6BCEED669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995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pintopolku.fi/konfo/fi/sivu/Erasmus+-nuorisovaihdot-ja-DiscoverEU" TargetMode="External"/><Relationship Id="rId2" Type="http://schemas.openxmlformats.org/officeDocument/2006/relationships/hyperlink" Target="https://opintopolku.fi/konfo/fi/sivu/vapaaehtoistyo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pintopolku.fi/konfo/fi/sivu/kansainvalisia-kokemuksia-alle-18-vuotiaana" TargetMode="External"/><Relationship Id="rId4" Type="http://schemas.openxmlformats.org/officeDocument/2006/relationships/hyperlink" Target="https://www.oph.fi/fi/eun-nuoriso-ohjelmien-tarjoamat-mahdollisuudet-nuorill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Maailmallenet-fx2ft" TargetMode="External"/><Relationship Id="rId2" Type="http://schemas.openxmlformats.org/officeDocument/2006/relationships/hyperlink" Target="https://opintopolku.fi/konfo/fi/sivu/kokemuksia-kansainvalisyydest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6XGJZ0kJbl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ilmalle.net/kokemukset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maailmalle.net/opiskel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pintoihinulkomaille.fi/" TargetMode="External"/><Relationship Id="rId5" Type="http://schemas.openxmlformats.org/officeDocument/2006/relationships/hyperlink" Target="https://www.bachelorstudies.fi/" TargetMode="External"/><Relationship Id="rId4" Type="http://schemas.openxmlformats.org/officeDocument/2006/relationships/hyperlink" Target="https://www.bachelorsportal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intopolku.fi/konfo/fi/sivu/korkeakoulusta-haettava-harjoittelutuki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opintopolku.fi/konfo/fi/sivu/ammattiin-opiskelevien-tyopaikalla-tapahtuva-oppiminen-ja-vastavalmistuneiden-harjoittel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pintopolku.fi/konfo/fi/sivu/tyoskentely-ulkomailla" TargetMode="External"/><Relationship Id="rId5" Type="http://schemas.openxmlformats.org/officeDocument/2006/relationships/hyperlink" Target="https://opintopolku.fi/konfo/fi/sivu/muita-harjoittelumahdollisuuksia" TargetMode="External"/><Relationship Id="rId4" Type="http://schemas.openxmlformats.org/officeDocument/2006/relationships/hyperlink" Target="https://opintopolku.fi/konfo/fi/sivu/korkeakouluopiskelijoiden-ja-vastavalmistuneiden-harjoitteluohjelmi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868" y="265252"/>
            <a:ext cx="10523957" cy="1183738"/>
          </a:xfrm>
        </p:spPr>
        <p:txBody>
          <a:bodyPr>
            <a:normAutofit/>
          </a:bodyPr>
          <a:lstStyle/>
          <a:p>
            <a:r>
              <a:rPr lang="fi-FI" sz="5200" b="1" i="1" dirty="0">
                <a:solidFill>
                  <a:schemeClr val="tx2"/>
                </a:solidFill>
              </a:rPr>
              <a:t>Miksi maailmalle?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r>
              <a:rPr lang="fi-FI" sz="2800" b="1" dirty="0"/>
              <a:t>Kansainvälistä osaamista tarvitaan kaikenlaisissa työtehtävissä ja elämässä. Kansainväliset kokemukset vahvistavat kielitaitoa ja kulttuurien tuntemista, mutta näiden lisäksi kokemukset lisäävät myös muita tärkeitä taitoja, kuten esimerkiksi sitkeyttä, tuottavuutta ja uteliaisuutta</a:t>
            </a:r>
            <a:r>
              <a:rPr lang="fi-FI" sz="2400" dirty="0"/>
              <a:t>.</a:t>
            </a:r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94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/>
          </a:bodyPr>
          <a:lstStyle/>
          <a:p>
            <a:r>
              <a:rPr lang="fi-FI" sz="4400" b="1" i="1" dirty="0">
                <a:solidFill>
                  <a:schemeClr val="tx2"/>
                </a:solidFill>
              </a:rPr>
              <a:t>Linkkejä muuhun kansainvälistymiseen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Lue lisää vapaaehtoistyöstä</a:t>
            </a:r>
            <a:endParaRPr kumimoji="0" lang="fi-FI" altLang="fi-FI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Lue lisää nuorisovaihdoista ja </a:t>
            </a:r>
            <a:r>
              <a:rPr kumimoji="0" lang="fi-FI" altLang="fi-FI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DiscoverEU</a:t>
            </a: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-ohjelmasta</a:t>
            </a:r>
            <a:endParaRPr kumimoji="0" lang="fi-FI" altLang="fi-FI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 tooltip="EU:n nuoriso-ohjelmien tarjoamat mahdollisuudet nuorille oph.fi-sivustolla"/>
              </a:rPr>
              <a:t>Tutustu EU:n nuoriso-ohjelmien tarjoamiin mahdollisuuksiin Opetushallituksen verkkosivuilla</a:t>
            </a:r>
            <a:endParaRPr kumimoji="0" lang="fi-FI" altLang="fi-FI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/>
              </a:rPr>
              <a:t>Vaihtoehtoja alle 18-vuotiaille</a:t>
            </a: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70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/>
          </a:bodyPr>
          <a:lstStyle/>
          <a:p>
            <a:r>
              <a:rPr lang="fi-FI" sz="4400" b="1" i="1" dirty="0">
                <a:solidFill>
                  <a:schemeClr val="tx2"/>
                </a:solidFill>
              </a:rPr>
              <a:t>Kokemuksia maailmalta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Lue kansainvälisistä kokemuksista Suomessa ja maailmalla</a:t>
            </a:r>
            <a:endParaRPr kumimoji="0" lang="fi-FI" altLang="fi-FI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Katso videoita </a:t>
            </a:r>
            <a:r>
              <a:rPr kumimoji="0" lang="fi-FI" altLang="fi-FI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Maailmalle.netin</a:t>
            </a: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 YouTube-kanavalla</a:t>
            </a:r>
            <a:r>
              <a:rPr kumimoji="0" lang="fi-FI" altLang="fi-FI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38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/>
          </a:bodyPr>
          <a:lstStyle/>
          <a:p>
            <a:r>
              <a:rPr lang="fi-FI" sz="4400" b="1" i="1" dirty="0" err="1">
                <a:solidFill>
                  <a:schemeClr val="tx2"/>
                </a:solidFill>
              </a:rPr>
              <a:t>What</a:t>
            </a:r>
            <a:r>
              <a:rPr lang="fi-FI" sz="4400" b="1" i="1" dirty="0">
                <a:solidFill>
                  <a:schemeClr val="tx2"/>
                </a:solidFill>
              </a:rPr>
              <a:t> </a:t>
            </a:r>
            <a:r>
              <a:rPr lang="fi-FI" sz="4400" b="1" i="1" dirty="0" err="1">
                <a:solidFill>
                  <a:schemeClr val="tx2"/>
                </a:solidFill>
              </a:rPr>
              <a:t>next</a:t>
            </a:r>
            <a:r>
              <a:rPr lang="fi-FI" sz="4400" b="1" i="1" dirty="0">
                <a:solidFill>
                  <a:schemeClr val="tx2"/>
                </a:solidFill>
              </a:rPr>
              <a:t> – KPL 8 </a:t>
            </a:r>
            <a:r>
              <a:rPr lang="fi-FI" sz="4400" b="1" i="1" dirty="0" err="1">
                <a:solidFill>
                  <a:schemeClr val="tx2"/>
                </a:solidFill>
              </a:rPr>
              <a:t>Studeo</a:t>
            </a:r>
            <a:r>
              <a:rPr lang="fi-FI" sz="4400" b="1" i="1" dirty="0">
                <a:solidFill>
                  <a:schemeClr val="tx2"/>
                </a:solidFill>
              </a:rPr>
              <a:t> OP2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 fontScale="92500" lnSpcReduction="10000"/>
          </a:bodyPr>
          <a:lstStyle/>
          <a:p>
            <a:endParaRPr lang="fi-FI" sz="3200" b="1" dirty="0">
              <a:solidFill>
                <a:schemeClr val="tx2"/>
              </a:solidFill>
            </a:endParaRPr>
          </a:p>
          <a:p>
            <a:r>
              <a:rPr lang="fi-FI" sz="3200" b="1" dirty="0">
                <a:solidFill>
                  <a:schemeClr val="tx2"/>
                </a:solidFill>
              </a:rPr>
              <a:t>Jos haluat lähteä suorittamaan tutkinnon kokonaan ulkomaille lukion jälkeen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 </a:t>
            </a:r>
            <a:r>
              <a:rPr lang="fi-FI" sz="3200" b="1" dirty="0">
                <a:solidFill>
                  <a:srgbClr val="FF0000"/>
                </a:solidFill>
              </a:rPr>
              <a:t>&gt; ALOITA TIEDONHAKU NYT!</a:t>
            </a:r>
          </a:p>
          <a:p>
            <a:r>
              <a:rPr lang="fi-FI" sz="3200" b="1" dirty="0"/>
              <a:t>Jos haluat lähteä vaihtoon suomalaisen tutkinnon aikana</a:t>
            </a:r>
          </a:p>
          <a:p>
            <a:r>
              <a:rPr lang="fi-FI" sz="3200" b="1" dirty="0"/>
              <a:t>&gt;</a:t>
            </a:r>
            <a:r>
              <a:rPr lang="fi-FI" sz="3200" b="1" dirty="0">
                <a:solidFill>
                  <a:schemeClr val="accent2">
                    <a:lumMod val="75000"/>
                  </a:schemeClr>
                </a:solidFill>
              </a:rPr>
              <a:t>vertaile eri </a:t>
            </a:r>
            <a:r>
              <a:rPr lang="fi-FI" sz="3200" b="1">
                <a:solidFill>
                  <a:schemeClr val="accent2">
                    <a:lumMod val="75000"/>
                  </a:schemeClr>
                </a:solidFill>
              </a:rPr>
              <a:t>jatko-oppilaitosten vaihto-ohjelmia</a:t>
            </a:r>
            <a:endParaRPr lang="fi-FI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5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868" y="265252"/>
            <a:ext cx="10523957" cy="1183738"/>
          </a:xfrm>
        </p:spPr>
        <p:txBody>
          <a:bodyPr>
            <a:normAutofit/>
          </a:bodyPr>
          <a:lstStyle/>
          <a:p>
            <a:r>
              <a:rPr lang="fi-FI" sz="5200" b="1" i="1" dirty="0">
                <a:solidFill>
                  <a:schemeClr val="tx2"/>
                </a:solidFill>
              </a:rPr>
              <a:t>Miksi ulkomaille opiskelemaan?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 fontScale="92500" lnSpcReduction="10000"/>
          </a:bodyPr>
          <a:lstStyle/>
          <a:p>
            <a:r>
              <a:rPr lang="fi-FI" sz="3200" b="1" dirty="0">
                <a:solidFill>
                  <a:schemeClr val="tx2"/>
                </a:solidFill>
              </a:rPr>
              <a:t>Suosiollisempi valintamenettely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Helpompi sisäänpääsy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Suomessa ei tarjolla ao. alaa?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Huippuyliopisto?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Työelämää varten kansainväliset kokemukset ja kontaktit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Kiinnostus maata kohtaan muuten?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Seikkailunhalu </a:t>
            </a:r>
            <a:r>
              <a:rPr lang="fi-FI" sz="3200" b="1" dirty="0">
                <a:solidFill>
                  <a:schemeClr val="tx2"/>
                </a:solidFill>
                <a:sym typeface="Wingdings" panose="05000000000000000000" pitchFamily="2" charset="2"/>
              </a:rPr>
              <a:t></a:t>
            </a:r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6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868" y="265252"/>
            <a:ext cx="10523957" cy="1183738"/>
          </a:xfrm>
        </p:spPr>
        <p:txBody>
          <a:bodyPr>
            <a:normAutofit/>
          </a:bodyPr>
          <a:lstStyle/>
          <a:p>
            <a:r>
              <a:rPr lang="fi-FI" sz="5200" b="1" i="1" dirty="0">
                <a:solidFill>
                  <a:schemeClr val="tx2"/>
                </a:solidFill>
              </a:rPr>
              <a:t>Miten maailmalle?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chemeClr val="tx2"/>
                </a:solidFill>
                <a:hlinkClick r:id="rId2"/>
              </a:rPr>
              <a:t>https://youtu.be/6XGJZ0kJblU</a:t>
            </a:r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66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868" y="265252"/>
            <a:ext cx="10523957" cy="1183738"/>
          </a:xfrm>
        </p:spPr>
        <p:txBody>
          <a:bodyPr>
            <a:normAutofit/>
          </a:bodyPr>
          <a:lstStyle/>
          <a:p>
            <a:r>
              <a:rPr lang="fi-FI" sz="5200" b="1" i="1" dirty="0">
                <a:solidFill>
                  <a:schemeClr val="tx2"/>
                </a:solidFill>
              </a:rPr>
              <a:t>Tutkinnon suorittaminen ulkomailla?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chemeClr val="tx2"/>
                </a:solidFill>
              </a:rPr>
              <a:t>Suoraan lukion jälkeen ulkomaille suorittamaan koko tutkinto?</a:t>
            </a:r>
          </a:p>
          <a:p>
            <a:r>
              <a:rPr lang="fi-FI" sz="3200" b="1" dirty="0">
                <a:solidFill>
                  <a:schemeClr val="accent2">
                    <a:lumMod val="75000"/>
                  </a:schemeClr>
                </a:solidFill>
              </a:rPr>
              <a:t>Kandidaatin tutkinnon jälkeen ulkomaille maisterin tutkintoon tai päinvastoin?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Tutkinto valmiiksi Suomessa ja tohtorin tutkinto ulkomailla?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5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/>
          </a:bodyPr>
          <a:lstStyle/>
          <a:p>
            <a:r>
              <a:rPr lang="fi-FI" sz="4400" b="1" i="1" dirty="0">
                <a:solidFill>
                  <a:schemeClr val="tx2"/>
                </a:solidFill>
              </a:rPr>
              <a:t>Ulkomailla suoritetun tutkinnon tunnustaminen?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chemeClr val="tx2"/>
                </a:solidFill>
              </a:rPr>
              <a:t>Työnantaja tai korkeakoulu arvioi pätevyyden.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Riippuu ammatista ja työtehtävistä.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Opetushallitus tai viranomainen arvioi säänneltyjen ammattien  ja tehtävien tunnustamisen.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78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 fontScale="90000"/>
          </a:bodyPr>
          <a:lstStyle/>
          <a:p>
            <a:r>
              <a:rPr lang="fi-FI" sz="4400" b="1" i="1" dirty="0">
                <a:solidFill>
                  <a:schemeClr val="tx2"/>
                </a:solidFill>
              </a:rPr>
              <a:t>Vaihto-opiskelu Suomalaisen korkeakoulun opiskelijana?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chemeClr val="tx2"/>
                </a:solidFill>
              </a:rPr>
              <a:t>&gt;Lyhyempi vaihtoehto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&gt;Taloudellisesti helpompi vaihtoehto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&gt;Ei lukukausimaksuja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&gt;Mahdollisuus apurahoihin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&gt;Myös harjoittelu mahdollista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&gt;Voi liittää osaksi Suomessa opiskeltavaa tutkintoa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9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/>
          </a:bodyPr>
          <a:lstStyle/>
          <a:p>
            <a:r>
              <a:rPr lang="fi-FI" sz="4400" b="1" i="1" dirty="0">
                <a:solidFill>
                  <a:schemeClr val="tx2"/>
                </a:solidFill>
              </a:rPr>
              <a:t>Linkkejä opiskeluun ulkomailla?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play"/>
              </a:rPr>
              <a:t>Tutustu lisää eri maiden opintovaihtoehtoihin </a:t>
            </a:r>
            <a:r>
              <a:rPr lang="fi-FI" sz="2400" u="sng" dirty="0">
                <a:effectLst/>
                <a:latin typeface="play"/>
                <a:hlinkClick r:id="rId2"/>
              </a:rPr>
              <a:t>Maailmalle.net -sivuston maaoppaista</a:t>
            </a:r>
            <a:r>
              <a:rPr lang="fi-FI" sz="2400" dirty="0">
                <a:effectLst/>
                <a:latin typeface="play"/>
              </a:rPr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play"/>
              </a:rPr>
              <a:t>Tutustu tarinoihin kokemuksia maailmalta </a:t>
            </a:r>
            <a:r>
              <a:rPr lang="fi-FI" sz="2400" u="sng" dirty="0">
                <a:effectLst/>
                <a:latin typeface="play"/>
              </a:rPr>
              <a:t>M</a:t>
            </a:r>
            <a:r>
              <a:rPr lang="fi-FI" sz="2400" u="sng" dirty="0">
                <a:effectLst/>
                <a:latin typeface="play"/>
                <a:hlinkClick r:id="rId3"/>
              </a:rPr>
              <a:t>aailmalle.net</a:t>
            </a:r>
            <a:r>
              <a:rPr lang="fi-FI" sz="2400" dirty="0">
                <a:effectLst/>
                <a:latin typeface="play"/>
              </a:rPr>
              <a:t> -sivustolta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play"/>
              </a:rPr>
              <a:t>Tutki ulkomaisia kandidaattitutkintovaihtoehtoja kansainvälisestä </a:t>
            </a:r>
            <a:r>
              <a:rPr lang="fi-FI" sz="2400" u="sng" dirty="0" err="1">
                <a:effectLst/>
                <a:latin typeface="play"/>
                <a:hlinkClick r:id="rId4"/>
              </a:rPr>
              <a:t>Studyportalista</a:t>
            </a:r>
            <a:endParaRPr lang="fi-FI" sz="2400" dirty="0">
              <a:effectLst/>
              <a:latin typeface="play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u="sng" dirty="0">
                <a:effectLst/>
                <a:latin typeface="play"/>
              </a:rPr>
              <a:t>​</a:t>
            </a:r>
            <a:r>
              <a:rPr lang="fi-FI" sz="2400" dirty="0">
                <a:effectLst/>
                <a:latin typeface="play"/>
              </a:rPr>
              <a:t>Etsi kandidaattitutkintoja ulkomailta maailmanlaajuisesta </a:t>
            </a:r>
            <a:r>
              <a:rPr lang="fi-FI" sz="2400" u="sng" dirty="0" err="1">
                <a:effectLst/>
                <a:latin typeface="play"/>
                <a:hlinkClick r:id="rId5"/>
              </a:rPr>
              <a:t>Bachelorstudies</a:t>
            </a:r>
            <a:r>
              <a:rPr lang="fi-FI" sz="2400" u="sng" dirty="0">
                <a:effectLst/>
                <a:latin typeface="play"/>
                <a:hlinkClick r:id="rId5"/>
              </a:rPr>
              <a:t> -sivustolta</a:t>
            </a:r>
            <a:endParaRPr lang="fi-FI" sz="2400" dirty="0">
              <a:effectLst/>
              <a:latin typeface="play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effectLst/>
                <a:latin typeface="play"/>
              </a:rPr>
              <a:t>Perehdy laajan tietopankin avulla opiskeluun eri maissa, hakemiseen, käytännön järjestelyihin, rahoitusvaihtoehtoihin, jne. </a:t>
            </a:r>
            <a:r>
              <a:rPr lang="fi-FI" sz="2400" u="sng" dirty="0">
                <a:effectLst/>
                <a:latin typeface="play"/>
                <a:hlinkClick r:id="rId6"/>
              </a:rPr>
              <a:t>Opintoihinulkomaille.fi</a:t>
            </a:r>
            <a:r>
              <a:rPr lang="fi-FI" sz="2400" dirty="0">
                <a:effectLst/>
                <a:latin typeface="play"/>
              </a:rPr>
              <a:t> - sivuston avulla</a:t>
            </a:r>
          </a:p>
          <a:p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4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/>
          </a:bodyPr>
          <a:lstStyle/>
          <a:p>
            <a:r>
              <a:rPr lang="fi-FI" sz="4400" b="1" i="1" dirty="0">
                <a:solidFill>
                  <a:schemeClr val="tx2"/>
                </a:solidFill>
              </a:rPr>
              <a:t>Harjoittelu ja työskentely ulkomailla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hlinkClick r:id="rId2"/>
              </a:rPr>
              <a:t>Ammattiin opiskelevien työpaikalla tapahtuva oppiminen ja vastavalmistuneiden harjoittelu</a:t>
            </a: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hlinkClick r:id="rId3"/>
              </a:rPr>
              <a:t>Korkeakoulusta haettava harjoittelutuki</a:t>
            </a: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hlinkClick r:id="rId4"/>
              </a:rPr>
              <a:t>Korkeakouluopiskelijoiden ja vastavalmistuneiden harjoitteluohjelmia</a:t>
            </a: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hlinkClick r:id="rId5"/>
              </a:rPr>
              <a:t>Muita harjoittelumahdollisuuksia</a:t>
            </a:r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hlinkClick r:id="rId6"/>
              </a:rPr>
              <a:t>Työskentely ulkomailla</a:t>
            </a:r>
            <a:endParaRPr lang="fi-FI" sz="2400" dirty="0"/>
          </a:p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37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80793F6-B36E-D047-C7E4-89820634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5252"/>
            <a:ext cx="11438467" cy="1183738"/>
          </a:xfrm>
        </p:spPr>
        <p:txBody>
          <a:bodyPr>
            <a:normAutofit/>
          </a:bodyPr>
          <a:lstStyle/>
          <a:p>
            <a:r>
              <a:rPr lang="fi-FI" sz="4400" b="1" i="1" dirty="0">
                <a:solidFill>
                  <a:schemeClr val="tx2"/>
                </a:solidFill>
              </a:rPr>
              <a:t>Muita vaihtoehtoja kansainvälistyä lukion jälkeen?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F05F2-8D4A-F20F-2DD8-C5069C561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23361"/>
            <a:ext cx="6545681" cy="411703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chemeClr val="tx2"/>
                </a:solidFill>
              </a:rPr>
              <a:t>&gt;Vapaaehtoistyö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&gt;Nuorisotyö</a:t>
            </a:r>
          </a:p>
          <a:p>
            <a:r>
              <a:rPr lang="fi-FI" sz="3200" b="1" dirty="0">
                <a:solidFill>
                  <a:schemeClr val="tx2"/>
                </a:solidFill>
              </a:rPr>
              <a:t>&gt;Matkustelu esim. </a:t>
            </a:r>
            <a:r>
              <a:rPr lang="fi-FI" sz="3200" b="1" dirty="0" err="1">
                <a:solidFill>
                  <a:schemeClr val="tx2"/>
                </a:solidFill>
              </a:rPr>
              <a:t>Backpacking</a:t>
            </a:r>
            <a:endParaRPr lang="fi-FI" sz="3200" b="1" dirty="0">
              <a:solidFill>
                <a:schemeClr val="tx2"/>
              </a:solidFill>
            </a:endParaRPr>
          </a:p>
          <a:p>
            <a:r>
              <a:rPr lang="fi-FI" sz="3200" b="1" dirty="0">
                <a:solidFill>
                  <a:schemeClr val="tx2"/>
                </a:solidFill>
              </a:rPr>
              <a:t>&gt;Au </a:t>
            </a:r>
            <a:r>
              <a:rPr lang="fi-FI" sz="3200" b="1" dirty="0" err="1">
                <a:solidFill>
                  <a:schemeClr val="tx2"/>
                </a:solidFill>
              </a:rPr>
              <a:t>pair</a:t>
            </a:r>
            <a:endParaRPr lang="fi-FI" sz="3200" b="1" dirty="0">
              <a:solidFill>
                <a:schemeClr val="tx2"/>
              </a:solidFill>
            </a:endParaRPr>
          </a:p>
          <a:p>
            <a:r>
              <a:rPr lang="fi-FI" sz="3200" b="1" dirty="0">
                <a:solidFill>
                  <a:schemeClr val="tx2"/>
                </a:solidFill>
              </a:rPr>
              <a:t>&gt;</a:t>
            </a:r>
            <a:r>
              <a:rPr lang="fi-FI" sz="3200" b="1" dirty="0" err="1">
                <a:solidFill>
                  <a:schemeClr val="tx2"/>
                </a:solidFill>
              </a:rPr>
              <a:t>Work&amp;Travel</a:t>
            </a:r>
            <a:r>
              <a:rPr lang="fi-FI" sz="3200" b="1" dirty="0">
                <a:solidFill>
                  <a:schemeClr val="tx2"/>
                </a:solidFill>
              </a:rPr>
              <a:t> (googleta)</a:t>
            </a:r>
          </a:p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  <a:p>
            <a:endParaRPr lang="fi-FI" sz="3200" b="1" dirty="0">
              <a:solidFill>
                <a:schemeClr val="tx2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5288B1-552B-341C-C60E-70FA48769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777" y="2070100"/>
            <a:ext cx="45053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7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Laajakuva</PresentationFormat>
  <Paragraphs>65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play</vt:lpstr>
      <vt:lpstr>Wingdings</vt:lpstr>
      <vt:lpstr>Office-teema</vt:lpstr>
      <vt:lpstr>Miksi maailmalle?</vt:lpstr>
      <vt:lpstr>Miksi ulkomaille opiskelemaan?</vt:lpstr>
      <vt:lpstr>Miten maailmalle?</vt:lpstr>
      <vt:lpstr>Tutkinnon suorittaminen ulkomailla?</vt:lpstr>
      <vt:lpstr>Ulkomailla suoritetun tutkinnon tunnustaminen?</vt:lpstr>
      <vt:lpstr>Vaihto-opiskelu Suomalaisen korkeakoulun opiskelijana?</vt:lpstr>
      <vt:lpstr>Linkkejä opiskeluun ulkomailla?</vt:lpstr>
      <vt:lpstr>Harjoittelu ja työskentely ulkomailla</vt:lpstr>
      <vt:lpstr>Muita vaihtoehtoja kansainvälistyä lukion jälkeen?</vt:lpstr>
      <vt:lpstr>Linkkejä muuhun kansainvälistymiseen</vt:lpstr>
      <vt:lpstr>Kokemuksia maailmalta</vt:lpstr>
      <vt:lpstr>What next – KPL 8 Studeo OP2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Miksi maailmalle?</dc:title>
  <dc:creator>Tahvanainen Ismo</dc:creator>
  <cp:lastModifiedBy>Tahvanainen Ismo</cp:lastModifiedBy>
  <cp:revision>1</cp:revision>
  <dcterms:created xsi:type="dcterms:W3CDTF">2024-11-11T11:14:45Z</dcterms:created>
  <dcterms:modified xsi:type="dcterms:W3CDTF">2024-11-11T12:55:40Z</dcterms:modified>
</cp:coreProperties>
</file>