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72" r:id="rId6"/>
    <p:sldId id="269" r:id="rId7"/>
    <p:sldId id="273" r:id="rId8"/>
    <p:sldId id="274" r:id="rId9"/>
    <p:sldId id="261" r:id="rId10"/>
    <p:sldId id="257" r:id="rId11"/>
    <p:sldId id="258" r:id="rId12"/>
    <p:sldId id="259" r:id="rId13"/>
    <p:sldId id="260" r:id="rId14"/>
    <p:sldId id="263" r:id="rId15"/>
    <p:sldId id="264" r:id="rId16"/>
    <p:sldId id="265" r:id="rId17"/>
    <p:sldId id="267" r:id="rId18"/>
    <p:sldId id="268" r:id="rId19"/>
    <p:sldId id="270" r:id="rId20"/>
    <p:sldId id="310" r:id="rId2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A4B7F-F6D9-1CFA-0A3C-E364476F6055}" v="1461" dt="2024-12-09T12:03:47.749"/>
    <p1510:client id="{5B861FDC-10A2-FFB7-80C0-BB649450628C}" v="38" dt="2024-12-10T11:35:14.577"/>
    <p1510:client id="{6239AA02-FD60-9C67-0466-DDE4235FB4F5}" v="236" dt="2024-12-10T08:25:11.3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13.1.2025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13.1.2025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13.1.2025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13.1.2025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13.1.2025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13.1.2025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13.1.2025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13.1.2025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13.1.2025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13.1.2025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13.1.2025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13.1.2025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mattikorkeakouluun.fi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yliopistovalinnat.fi/todistusvalinta" TargetMode="External"/><Relationship Id="rId2" Type="http://schemas.openxmlformats.org/officeDocument/2006/relationships/hyperlink" Target="https://yliopistovalinnat.fi/valintakokee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odistusvalinta.fi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helsinki.fi/valintahanke/" TargetMode="External"/><Relationship Id="rId2" Type="http://schemas.openxmlformats.org/officeDocument/2006/relationships/hyperlink" Target="https://yliopistovalinnat.fi/valintakokee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liopistovalinnat.fi/todistusvalint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05" y="1530908"/>
            <a:ext cx="3922391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Jatko-opintoihin hakeutuminen 2025</a:t>
            </a:r>
            <a:br>
              <a:rPr lang="fi-FI" dirty="0">
                <a:solidFill>
                  <a:srgbClr val="FFFFFF"/>
                </a:solidFill>
              </a:rPr>
            </a:br>
            <a:endParaRPr lang="fi-FI" dirty="0">
              <a:solidFill>
                <a:srgbClr val="000000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400642"/>
            <a:ext cx="6332658" cy="479373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/>
              <a:t>Korkea-asteen valintatavat</a:t>
            </a:r>
          </a:p>
          <a:p>
            <a:pPr marL="0" indent="0">
              <a:buNone/>
            </a:pPr>
            <a:r>
              <a:rPr lang="fi-FI" dirty="0"/>
              <a:t>Korkea-asteen valintauudistukset</a:t>
            </a:r>
          </a:p>
          <a:p>
            <a:pPr marL="0" indent="0">
              <a:buNone/>
            </a:pPr>
            <a:r>
              <a:rPr lang="fi-FI" dirty="0"/>
              <a:t>Yhteishaun aikataulut</a:t>
            </a:r>
          </a:p>
          <a:p>
            <a:pPr marL="0" indent="0">
              <a:buNone/>
            </a:pPr>
            <a:r>
              <a:rPr lang="fi-FI" dirty="0"/>
              <a:t>Haku ammatilliseen peruskoulutukseen</a:t>
            </a:r>
          </a:p>
          <a:p>
            <a:pPr marL="0" indent="0">
              <a:buNone/>
            </a:pPr>
            <a:r>
              <a:rPr lang="fi-FI" dirty="0"/>
              <a:t>Yhteishaun ulkopuoliset koulutukset</a:t>
            </a:r>
          </a:p>
          <a:p>
            <a:pPr marL="0" indent="0">
              <a:buNone/>
            </a:pPr>
            <a:r>
              <a:rPr lang="fi-FI" dirty="0"/>
              <a:t>Paikan vastaanottaminen</a:t>
            </a:r>
          </a:p>
          <a:p>
            <a:pPr marL="0" indent="0">
              <a:buNone/>
            </a:pPr>
            <a:r>
              <a:rPr lang="fi-FI" dirty="0"/>
              <a:t>Valintatapojen eroja</a:t>
            </a:r>
          </a:p>
          <a:p>
            <a:pPr marL="0" indent="0">
              <a:buNone/>
            </a:pPr>
            <a:r>
              <a:rPr lang="fi-FI" dirty="0"/>
              <a:t>Ammattikorkeakoulun valintatavat</a:t>
            </a:r>
          </a:p>
          <a:p>
            <a:pPr marL="0" indent="0">
              <a:buNone/>
            </a:pPr>
            <a:r>
              <a:rPr lang="fi-FI" dirty="0"/>
              <a:t>Pääsykoevalinta yliopistoon 2025</a:t>
            </a:r>
          </a:p>
          <a:p>
            <a:pPr marL="0" indent="0">
              <a:buNone/>
            </a:pPr>
            <a:r>
              <a:rPr lang="fi-FI" dirty="0"/>
              <a:t>Tärkeää muistaa! </a:t>
            </a:r>
            <a:r>
              <a:rPr lang="fi-FI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Mieluisuusjärjestyksen merkitys</a:t>
            </a: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Ensikertalaisuus ?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82216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378" y="1396686"/>
            <a:ext cx="4272581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Paikan vastaanottaminen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fi-FI" b="1" dirty="0">
                <a:ea typeface="+mn-lt"/>
                <a:cs typeface="+mn-lt"/>
              </a:rPr>
              <a:t>Muistathan, että vaikka sinulle tarjottaisiin useampaa paikkaa syksyllä alkavista koulutuksista kevään yhteishauissa, voit ottaa vastaan vain yhden paikan samana lukukautena alkavasta koulutuksesta.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830010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378" y="1396686"/>
            <a:ext cx="4272581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Valinta-tavat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902928" cy="457188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buFont typeface="Wingdings" panose="020B0604020202020204" pitchFamily="34" charset="0"/>
              <a:buChar char="Ø"/>
            </a:pPr>
            <a:r>
              <a:rPr lang="fi-FI" b="1" dirty="0"/>
              <a:t>TODISTUSVALINTA - tehdään automaattisesti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b="1" dirty="0"/>
              <a:t>PÄÄSYKOEVALINTA - sinua ei kutsuta &gt; ota selvää milloin, missä, miten valmistaudun, mitä varusteita, erityisjärjestelyt?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b="1" dirty="0"/>
              <a:t>AVOIMEN VÄYLÄ- ei tällä hetkellä sinun väyläsi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b="1" dirty="0"/>
              <a:t>NÄYTTÖREITTI -  ao. alan joku kurssi hakuajan jälkeen. Kysy opoltasi, missä tällainen mahdollisuus.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b="1" dirty="0"/>
              <a:t>KILPAILUMENESTYS TAI YKSITTÄINEN YO-ARVOSANA (matemaattiset aineet yliopistoon)</a:t>
            </a:r>
          </a:p>
        </p:txBody>
      </p:sp>
    </p:spTree>
    <p:extLst>
      <p:ext uri="{BB962C8B-B14F-4D97-AF65-F5344CB8AC3E}">
        <p14:creationId xmlns:p14="http://schemas.microsoft.com/office/powerpoint/2010/main" val="2967108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568" y="1396686"/>
            <a:ext cx="4639113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AMK- valinta 2025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902928" cy="45718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b="1" dirty="0"/>
              <a:t>SÄILYNYT ENNALLAAN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b="1" dirty="0"/>
              <a:t>Todistusvalinta 5 yo-koetta 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b="1" dirty="0"/>
              <a:t>Pääsykoevalinta = alakohtainen digitaalinen valtakunnallinen valintakoe (paikka ja aika valitaan hakulomakkeessa)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b="1" dirty="0"/>
              <a:t>Kulttuurialalla ei todistusvalintaa (medianomi </a:t>
            </a:r>
            <a:r>
              <a:rPr lang="fi-FI" b="1" dirty="0" err="1"/>
              <a:t>jne</a:t>
            </a:r>
            <a:r>
              <a:rPr lang="fi-FI" b="1" dirty="0"/>
              <a:t>)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b="1" dirty="0">
                <a:hlinkClick r:id="rId2"/>
              </a:rPr>
              <a:t>ammattikorkeakouluun.fi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332917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568" y="1396686"/>
            <a:ext cx="4639113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Yliopistovalinnat</a:t>
            </a:r>
            <a:br>
              <a:rPr lang="fi-FI" dirty="0">
                <a:solidFill>
                  <a:srgbClr val="FFFFFF"/>
                </a:solidFill>
              </a:rPr>
            </a:br>
            <a:r>
              <a:rPr lang="fi-FI" dirty="0">
                <a:solidFill>
                  <a:srgbClr val="FFFFFF"/>
                </a:solidFill>
              </a:rPr>
              <a:t>2025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902928" cy="457188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fi-FI" b="1" dirty="0"/>
              <a:t>Pääsykoevalinta uudistuu!!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/>
              <a:t>Uudet valintakokeet  jo 2025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dirty="0">
                <a:ea typeface="+mn-lt"/>
                <a:cs typeface="+mn-lt"/>
                <a:hlinkClick r:id="rId2"/>
              </a:rPr>
              <a:t>Yliopistojen valintakokeet 2025</a:t>
            </a:r>
          </a:p>
          <a:p>
            <a:pPr marL="0" indent="0">
              <a:buNone/>
            </a:pPr>
            <a:r>
              <a:rPr lang="fi-FI" b="1" dirty="0"/>
              <a:t>Todistusvalinta ennallaan – uudistuu vasta 2026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dirty="0">
                <a:ea typeface="+mn-lt"/>
                <a:cs typeface="+mn-lt"/>
                <a:hlinkClick r:id="rId3"/>
              </a:rPr>
              <a:t>Yliopistojen todistusvalinnan uudistus</a:t>
            </a:r>
          </a:p>
          <a:p>
            <a:pPr marL="0" indent="0">
              <a:buNone/>
            </a:pPr>
            <a:r>
              <a:rPr lang="fi-FI" dirty="0"/>
              <a:t>Todistusvalinnan tulos tulee ennen mahdollista pääsykoetta!</a:t>
            </a:r>
          </a:p>
          <a:p>
            <a:pPr marL="0" indent="0">
              <a:buNone/>
            </a:pPr>
            <a:r>
              <a:rPr lang="fi-FI" dirty="0"/>
              <a:t>Miten valmistaudun pääsykokeisiin?</a:t>
            </a:r>
          </a:p>
        </p:txBody>
      </p:sp>
    </p:spTree>
    <p:extLst>
      <p:ext uri="{BB962C8B-B14F-4D97-AF65-F5344CB8AC3E}">
        <p14:creationId xmlns:p14="http://schemas.microsoft.com/office/powerpoint/2010/main" val="1373109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568" y="1396686"/>
            <a:ext cx="4639113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Tärkeää!!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902928" cy="457188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/>
              <a:t>Kutsua pääsykokeisiin ei tule</a:t>
            </a:r>
            <a:endParaRPr lang="fi-FI" dirty="0"/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/>
              <a:t>Vastuu on hakijalla!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/>
              <a:t>Muista hakea, mennä tarvittaessa  pääsykokeisiin ja ottaa paikka vastaan!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/>
              <a:t> Voit tehdä hakemuksen yhdessä oposi kanssa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/>
              <a:t>Tarkista mahdolliset ennakkotehtävät, materiaalit, aikataulut jne.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/>
              <a:t>Oma tietokone oltava pääsykokeissa</a:t>
            </a:r>
          </a:p>
          <a:p>
            <a:pPr marL="0" indent="0"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4229725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568" y="1396686"/>
            <a:ext cx="4639113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Miksi mieluisuus-järjestys tärkeä olla oikein?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902928" cy="457188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>
                <a:solidFill>
                  <a:schemeClr val="accent2">
                    <a:lumMod val="76000"/>
                  </a:schemeClr>
                </a:solidFill>
              </a:rPr>
              <a:t>Haet kuuteen kohteeseen kevään 2. korkea-asteen yhteishaussa:</a:t>
            </a:r>
          </a:p>
          <a:p>
            <a:pPr marL="0" indent="0">
              <a:buNone/>
            </a:pPr>
            <a:r>
              <a:rPr lang="fi-FI" b="1" dirty="0"/>
              <a:t>    * pääset todistuvalinnalla 3. vaihtoehtoosi </a:t>
            </a:r>
            <a:r>
              <a:rPr lang="fi-FI" sz="2000" b="1" dirty="0"/>
              <a:t>= sinulla on opiskelupaikka!!</a:t>
            </a:r>
          </a:p>
          <a:p>
            <a:pPr marL="0" indent="0">
              <a:buNone/>
            </a:pPr>
            <a:r>
              <a:rPr lang="fi-FI" b="1" dirty="0"/>
              <a:t>           - 4-6 vaihtoehdot pois</a:t>
            </a:r>
          </a:p>
          <a:p>
            <a:pPr marL="0" indent="0">
              <a:buNone/>
            </a:pPr>
            <a:r>
              <a:rPr lang="fi-FI" b="1" dirty="0"/>
              <a:t>     * menet 1- ja 2- vaihtoehtosi pääsykokeisiin</a:t>
            </a:r>
          </a:p>
          <a:p>
            <a:pPr marL="0" indent="0">
              <a:buNone/>
            </a:pPr>
            <a:r>
              <a:rPr lang="fi-FI" b="1" dirty="0"/>
              <a:t>           - pääset 2-vaihtoehtoosi &gt; 3. vaihtoehtosi pois</a:t>
            </a:r>
          </a:p>
          <a:p>
            <a:pPr marL="0" indent="0">
              <a:buNone/>
            </a:pPr>
            <a:r>
              <a:rPr lang="fi-FI" b="1" dirty="0"/>
              <a:t>           - voit jäädä jonottamaan 1-vaihtoehtoasi varasijoilta ( ja jos pääset niin 2. vaihtoehto pois)</a:t>
            </a:r>
          </a:p>
          <a:p>
            <a:pPr marL="0" indent="0"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2525633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568" y="1396686"/>
            <a:ext cx="4639113" cy="4064628"/>
          </a:xfrm>
        </p:spPr>
        <p:txBody>
          <a:bodyPr>
            <a:normAutofit/>
          </a:bodyPr>
          <a:lstStyle/>
          <a:p>
            <a:r>
              <a:rPr lang="fi-FI" dirty="0" err="1">
                <a:solidFill>
                  <a:srgbClr val="FFFFFF"/>
                </a:solidFill>
              </a:rPr>
              <a:t>EnSiKeRtAlAiNeN</a:t>
            </a:r>
            <a:r>
              <a:rPr lang="fi-FI" dirty="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902928" cy="45718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>
                <a:solidFill>
                  <a:schemeClr val="accent2">
                    <a:lumMod val="76000"/>
                  </a:schemeClr>
                </a:solidFill>
              </a:rPr>
              <a:t>Ensikertalaisia suositaan korkea-asteen valinnoissa (kiintiöt todistusvalinnassa ja pääsykoevalinnassa)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>
                <a:solidFill>
                  <a:schemeClr val="accent2">
                    <a:lumMod val="76000"/>
                  </a:schemeClr>
                </a:solidFill>
              </a:rPr>
              <a:t>Hakemalla, menemällä pääsykokeisiin, saamalla opiskelupaikan ET menetä vielä ensikertalaisuutta.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>
                <a:solidFill>
                  <a:schemeClr val="accent2">
                    <a:lumMod val="76000"/>
                  </a:schemeClr>
                </a:solidFill>
              </a:rPr>
              <a:t>Menetät ensikertalaisuuden jos/kun otat opiskelupaikan vastaan.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endParaRPr lang="fi-FI" b="1" dirty="0">
              <a:solidFill>
                <a:schemeClr val="accent2">
                  <a:lumMod val="76000"/>
                </a:schemeClr>
              </a:solidFill>
            </a:endParaRPr>
          </a:p>
          <a:p>
            <a:pPr marL="0" indent="0"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284828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883A5B-BBF7-2931-45F8-339D5685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ea typeface="+mj-lt"/>
                <a:cs typeface="+mj-lt"/>
              </a:rPr>
              <a:t>Koulutushakuvelvollisuus    </a:t>
            </a:r>
            <a:r>
              <a:rPr lang="fi-FI" b="0" dirty="0">
                <a:ea typeface="+mj-lt"/>
                <a:cs typeface="+mj-lt"/>
              </a:rPr>
              <a:t>Lakipykälät</a:t>
            </a:r>
            <a:br>
              <a:rPr lang="fi-FI" b="0" dirty="0">
                <a:ea typeface="+mj-lt"/>
                <a:cs typeface="+mj-lt"/>
              </a:rPr>
            </a:br>
            <a:r>
              <a:rPr lang="fi-FI" sz="3200" b="0" dirty="0">
                <a:solidFill>
                  <a:schemeClr val="accent5">
                    <a:lumMod val="60000"/>
                    <a:lumOff val="40000"/>
                  </a:schemeClr>
                </a:solidFill>
                <a:ea typeface="+mj-lt"/>
                <a:cs typeface="+mj-lt"/>
              </a:rPr>
              <a:t>Abeille tästä info 21.1. koululla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E33A4B-BF40-A9A1-0BB0-70F9A572A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151" y="1709878"/>
            <a:ext cx="11318966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750"/>
              </a:spcBef>
            </a:pPr>
            <a:r>
              <a:rPr lang="fi-FI" sz="2400" b="1" u="sng" dirty="0">
                <a:ea typeface="+mn-lt"/>
                <a:cs typeface="+mn-lt"/>
              </a:rPr>
              <a:t>TTL 2:13.1</a:t>
            </a:r>
            <a:r>
              <a:rPr lang="fi-FI" sz="2400" b="1" dirty="0">
                <a:ea typeface="+mn-lt"/>
                <a:cs typeface="+mn-lt"/>
              </a:rPr>
              <a:t>: Alle 25-vuotiaan nuoren, joka ei ole suorittanut peruskoulun tai lukion jälkeistä tutkintoon johtavaa, ammatillisia valmiuksia antavaa koulutusta, on tullut hakea edellisessä syyslukukaudella alkavia opintoja koskevassa haussa </a:t>
            </a:r>
            <a:r>
              <a:rPr lang="fi-FI" sz="2400" b="1" u="sng" dirty="0">
                <a:ea typeface="+mn-lt"/>
                <a:cs typeface="+mn-lt"/>
              </a:rPr>
              <a:t>vähintään kahta </a:t>
            </a:r>
            <a:r>
              <a:rPr lang="fi-FI" sz="2400" b="1" dirty="0">
                <a:ea typeface="+mn-lt"/>
                <a:cs typeface="+mn-lt"/>
              </a:rPr>
              <a:t>opiskelupaikkaa, joiden opiskelijaksi ottamisen perusteet nuori täyttää.</a:t>
            </a:r>
            <a:endParaRPr lang="en-US" sz="2400" dirty="0">
              <a:ea typeface="+mn-lt"/>
              <a:cs typeface="+mn-lt"/>
            </a:endParaRPr>
          </a:p>
          <a:p>
            <a:pPr>
              <a:spcBef>
                <a:spcPts val="750"/>
              </a:spcBef>
            </a:pPr>
            <a:r>
              <a:rPr lang="fi-FI" sz="2400" b="1" u="sng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TTL 2:16.1</a:t>
            </a:r>
            <a:r>
              <a:rPr lang="fi-FI" sz="2400" b="1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: </a:t>
            </a:r>
            <a:r>
              <a:rPr lang="fi-FI" sz="2400" b="1" i="1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Koulutusta vailla olevalla nuorella, joka on menettänyt oikeutensa työttömyysetuuteen 13 §:n 2-3 mom. taikka 14 §:n 3 mom. säädettyjen rajoitusten takia, on oikeus työttömyyden perusteella maksettavaan työttömyysetuuteen, jos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ea typeface="+mn-lt"/>
              <a:cs typeface="+mn-lt"/>
            </a:endParaRPr>
          </a:p>
          <a:p>
            <a:pPr marL="742950" lvl="1" indent="-342900">
              <a:spcBef>
                <a:spcPts val="750"/>
              </a:spcBef>
              <a:buAutoNum type="arabicPeriod"/>
            </a:pPr>
            <a:r>
              <a:rPr lang="fi-FI" sz="2000" b="1" i="1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hän on suorittanut tutkintoon johtavan, ammatillisia valmiuksia antavan koulutuksen tai 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ea typeface="+mn-lt"/>
              <a:cs typeface="+mn-lt"/>
            </a:endParaRPr>
          </a:p>
          <a:p>
            <a:pPr marL="742950" lvl="1" indent="-342900">
              <a:spcBef>
                <a:spcPts val="750"/>
              </a:spcBef>
              <a:buAutoNum type="arabicPeriod"/>
            </a:pPr>
            <a:r>
              <a:rPr lang="fi-FI" sz="2000" b="1" i="1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hän on toiminut vähintään 21 kalenteriviikon ajan 2 a luvun 14 §:n 2 mom. tarkoitetulla tavalla</a:t>
            </a:r>
          </a:p>
          <a:p>
            <a:pPr marL="400050" lvl="1" indent="0">
              <a:spcBef>
                <a:spcPts val="750"/>
              </a:spcBef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2717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470FF9-4A4B-0009-E255-FA55F3C78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>
                <a:ea typeface="Calibri Light"/>
                <a:cs typeface="Calibri Light"/>
              </a:rPr>
              <a:t>Korkea-asteen opiskelijoiden</a:t>
            </a:r>
            <a:br>
              <a:rPr lang="fi-FI" b="1" dirty="0">
                <a:ea typeface="Calibri Light"/>
                <a:cs typeface="Calibri Light"/>
              </a:rPr>
            </a:br>
            <a:r>
              <a:rPr lang="fi-FI" b="1" dirty="0">
                <a:ea typeface="Calibri Light"/>
                <a:cs typeface="Calibri Light"/>
              </a:rPr>
              <a:t>valinta-tavat  </a:t>
            </a:r>
            <a:br>
              <a:rPr lang="fi-FI" dirty="0">
                <a:ea typeface="Calibri Light"/>
                <a:cs typeface="Calibri Light"/>
              </a:rPr>
            </a:br>
            <a:endParaRPr lang="fi-FI" dirty="0">
              <a:ea typeface="Calibri Light"/>
              <a:cs typeface="Calibri Light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7AF9D2-CF60-1417-3E80-B828C82DCD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i-FI"/>
          </a:p>
          <a:p>
            <a:endParaRPr lang="fi-FI" dirty="0">
              <a:ea typeface="Calibri"/>
              <a:cs typeface="Calibri"/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C534803-3FF0-76C2-F998-CFFB77AE3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21709" y="1930074"/>
            <a:ext cx="6634008" cy="450773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400" dirty="0">
                <a:ea typeface="+mn-lt"/>
                <a:cs typeface="+mn-lt"/>
              </a:rPr>
              <a:t>Todistusvalinta</a:t>
            </a:r>
          </a:p>
          <a:p>
            <a:r>
              <a:rPr lang="fi-FI" sz="2400" dirty="0">
                <a:ea typeface="+mn-lt"/>
                <a:cs typeface="+mn-lt"/>
              </a:rPr>
              <a:t> </a:t>
            </a:r>
            <a:r>
              <a:rPr lang="fi-FI" sz="2400" dirty="0">
                <a:ea typeface="+mn-lt"/>
                <a:cs typeface="+mn-lt"/>
                <a:hlinkClick r:id="rId2"/>
              </a:rPr>
              <a:t>https://todistusvalinta.fi/</a:t>
            </a:r>
            <a:endParaRPr lang="fi-FI" sz="2400" dirty="0">
              <a:ea typeface="+mn-lt"/>
              <a:cs typeface="+mn-lt"/>
            </a:endParaRPr>
          </a:p>
          <a:p>
            <a:r>
              <a:rPr lang="fi-FI" sz="2400" dirty="0">
                <a:ea typeface="+mn-lt"/>
                <a:cs typeface="+mn-lt"/>
              </a:rPr>
              <a:t> Pääsykoevalinta</a:t>
            </a:r>
          </a:p>
          <a:p>
            <a:r>
              <a:rPr lang="fi-FI" sz="2400" dirty="0">
                <a:ea typeface="+mn-lt"/>
                <a:cs typeface="+mn-lt"/>
              </a:rPr>
              <a:t> Avoimen väylä</a:t>
            </a:r>
          </a:p>
          <a:p>
            <a:r>
              <a:rPr lang="fi-FI" sz="2400" dirty="0">
                <a:ea typeface="+mn-lt"/>
                <a:cs typeface="+mn-lt"/>
              </a:rPr>
              <a:t> Näyttöreittivalinta</a:t>
            </a:r>
          </a:p>
          <a:p>
            <a:r>
              <a:rPr lang="fi-FI" sz="2400" dirty="0">
                <a:ea typeface="+mn-lt"/>
                <a:cs typeface="+mn-lt"/>
              </a:rPr>
              <a:t> </a:t>
            </a:r>
            <a:r>
              <a:rPr lang="fi-FI" sz="2400" dirty="0">
                <a:ea typeface="+mn-lt"/>
                <a:cs typeface="+mn-lt"/>
                <a:hlinkClick r:id="" action="ppaction://noaction"/>
              </a:rPr>
              <a:t>https://www.ammattikorkeakoul uun.fi/hakijalle/valintatavat/</a:t>
            </a:r>
          </a:p>
          <a:p>
            <a:r>
              <a:rPr lang="fi-FI" sz="2400" dirty="0">
                <a:ea typeface="+mn-lt"/>
                <a:cs typeface="+mn-lt"/>
              </a:rPr>
              <a:t> </a:t>
            </a:r>
            <a:r>
              <a:rPr lang="fi-FI" sz="2400" dirty="0">
                <a:ea typeface="+mn-lt"/>
                <a:cs typeface="+mn-lt"/>
                <a:hlinkClick r:id="" action="ppaction://noaction"/>
              </a:rPr>
              <a:t>https://yliopistovalinnat.fi/</a:t>
            </a:r>
            <a:r>
              <a:rPr lang="fi-FI" sz="2400" dirty="0">
                <a:ea typeface="+mn-lt"/>
                <a:cs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9290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C366EC-8ED0-B9D6-005B-2E462D8D7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ea typeface="Calibri Light"/>
                <a:cs typeface="Calibri Light"/>
              </a:rPr>
              <a:t>Yliopistojen valintakoevalintauudistus 2025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3D87C0-98AD-4FD4-CF43-BF3F48C30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5900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fi-FI" b="1" dirty="0">
                <a:ea typeface="+mn-lt"/>
                <a:cs typeface="+mn-lt"/>
              </a:rPr>
              <a:t>                 Tavoitteena on, että vuodesta 2025 alkaen</a:t>
            </a:r>
            <a:endParaRPr lang="fi-FI" b="1" dirty="0">
              <a:ea typeface="Calibri" panose="020F0502020204030204"/>
              <a:cs typeface="Calibri" panose="020F0502020204030204"/>
            </a:endParaRPr>
          </a:p>
          <a:p>
            <a:r>
              <a:rPr lang="fi-FI" dirty="0">
                <a:ea typeface="+mn-lt"/>
                <a:cs typeface="+mn-lt"/>
              </a:rPr>
              <a:t>samalla valintakokeella voi hakea </a:t>
            </a:r>
            <a:r>
              <a:rPr lang="fi-FI" b="1" dirty="0">
                <a:ea typeface="+mn-lt"/>
                <a:cs typeface="+mn-lt"/>
              </a:rPr>
              <a:t>entistä useammalle alalle</a:t>
            </a:r>
            <a:r>
              <a:rPr lang="fi-FI" dirty="0">
                <a:ea typeface="+mn-lt"/>
                <a:cs typeface="+mn-lt"/>
              </a:rPr>
              <a:t> ja </a:t>
            </a:r>
            <a:r>
              <a:rPr lang="fi-FI" b="1" dirty="0">
                <a:ea typeface="+mn-lt"/>
                <a:cs typeface="+mn-lt"/>
              </a:rPr>
              <a:t>entistä useampaan yliopistoon</a:t>
            </a:r>
            <a:r>
              <a:rPr lang="fi-FI" dirty="0">
                <a:ea typeface="+mn-lt"/>
                <a:cs typeface="+mn-lt"/>
              </a:rPr>
              <a:t>.</a:t>
            </a:r>
            <a:endParaRPr lang="fi-FI" dirty="0"/>
          </a:p>
          <a:p>
            <a:r>
              <a:rPr lang="fi-FI" dirty="0">
                <a:ea typeface="+mn-lt"/>
                <a:cs typeface="+mn-lt"/>
              </a:rPr>
              <a:t>vähentäisi valintakokeiden määrää noin 120 valintakokeesta yhdeksään valintakokeeseen.</a:t>
            </a:r>
          </a:p>
          <a:p>
            <a:r>
              <a:rPr lang="fi-FI" dirty="0">
                <a:ea typeface="+mn-lt"/>
                <a:cs typeface="+mn-lt"/>
              </a:rPr>
              <a:t>eri valintakokeita </a:t>
            </a:r>
            <a:r>
              <a:rPr lang="fi-FI" b="1" dirty="0">
                <a:ea typeface="+mn-lt"/>
                <a:cs typeface="+mn-lt"/>
              </a:rPr>
              <a:t>ei järjestetä samaan aikaan</a:t>
            </a:r>
            <a:r>
              <a:rPr lang="fi-FI" dirty="0">
                <a:ea typeface="+mn-lt"/>
                <a:cs typeface="+mn-lt"/>
              </a:rPr>
              <a:t>.</a:t>
            </a:r>
            <a:endParaRPr lang="fi-FI" dirty="0"/>
          </a:p>
          <a:p>
            <a:r>
              <a:rPr lang="fi-FI" dirty="0">
                <a:ea typeface="+mn-lt"/>
                <a:cs typeface="+mn-lt"/>
              </a:rPr>
              <a:t>valintakokeet järjestetään kesäkuussa vasta </a:t>
            </a:r>
            <a:r>
              <a:rPr lang="fi-FI" b="1" dirty="0">
                <a:ea typeface="+mn-lt"/>
                <a:cs typeface="+mn-lt"/>
              </a:rPr>
              <a:t>todistusvalinnan tulosten julkaisun jälkeen</a:t>
            </a:r>
            <a:r>
              <a:rPr lang="fi-FI" dirty="0">
                <a:ea typeface="+mn-lt"/>
                <a:cs typeface="+mn-lt"/>
              </a:rPr>
              <a:t>.</a:t>
            </a:r>
            <a:endParaRPr lang="fi-FI" dirty="0"/>
          </a:p>
          <a:p>
            <a:r>
              <a:rPr lang="fi-FI" dirty="0">
                <a:ea typeface="+mn-lt"/>
                <a:cs typeface="+mn-lt"/>
              </a:rPr>
              <a:t>Uusista kansallisista valintakokeista julkaistaan lisää tietoa yliopistovalinnat.fi-sivustolla sekä Opintopolku.fi-palvelussa lokakuun 2024 loppuun mennessä.</a:t>
            </a:r>
          </a:p>
          <a:p>
            <a:r>
              <a:rPr lang="fi-FI" dirty="0">
                <a:ea typeface="+mn-lt"/>
                <a:cs typeface="+mn-lt"/>
                <a:hlinkClick r:id="rId2"/>
              </a:rPr>
              <a:t>https://yliopistovalinnat.fi/valintakokeet</a:t>
            </a:r>
          </a:p>
          <a:p>
            <a:r>
              <a:rPr lang="fi-FI" dirty="0">
                <a:ea typeface="+mn-lt"/>
                <a:cs typeface="+mn-lt"/>
                <a:hlinkClick r:id="rId3"/>
              </a:rPr>
              <a:t>https://blogs.helsinki.fi/valintahanke/</a:t>
            </a:r>
            <a:endParaRPr lang="fi-FI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2004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06E06A-0ED1-1A76-085A-61E130D4F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ea typeface="Calibri Light"/>
                <a:cs typeface="Calibri Light"/>
              </a:rPr>
              <a:t>Yliopistojen todistusvalinnan uudistus 2026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A498140-C4C2-539F-5B15-F6EDF9AD2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b="1" dirty="0">
                <a:ea typeface="Calibri"/>
                <a:cs typeface="Calibri"/>
              </a:rPr>
              <a:t>"</a:t>
            </a:r>
            <a:r>
              <a:rPr lang="fi-FI" b="1" i="1" dirty="0">
                <a:ea typeface="+mn-lt"/>
                <a:cs typeface="+mn-lt"/>
              </a:rPr>
              <a:t>Esitetty pisteytysmalli vähentää lukiolaisten paineita ja antaa heille paremman mahdollisuuden keskittyä itseään kiinnostaviin aineisiin."</a:t>
            </a:r>
          </a:p>
          <a:p>
            <a:r>
              <a:rPr lang="fi-FI" b="1" dirty="0">
                <a:ea typeface="+mn-lt"/>
                <a:cs typeface="+mn-lt"/>
              </a:rPr>
              <a:t>äidinkielestä saa entistä enemmän pisteitä</a:t>
            </a:r>
            <a:endParaRPr lang="fi-FI" b="1" i="1" dirty="0">
              <a:ea typeface="+mn-lt"/>
              <a:cs typeface="+mn-lt"/>
            </a:endParaRPr>
          </a:p>
          <a:p>
            <a:r>
              <a:rPr lang="fi-FI" b="1" dirty="0">
                <a:ea typeface="+mn-lt"/>
                <a:cs typeface="+mn-lt"/>
              </a:rPr>
              <a:t>reaaliaineiden piste-eroja on poistettu</a:t>
            </a:r>
          </a:p>
          <a:p>
            <a:r>
              <a:rPr lang="fi-FI" b="1" dirty="0">
                <a:ea typeface="+mn-lt"/>
                <a:cs typeface="+mn-lt"/>
              </a:rPr>
              <a:t>kielten pisteytystä nostettu</a:t>
            </a:r>
          </a:p>
          <a:p>
            <a:r>
              <a:rPr lang="fi-FI" b="1" err="1">
                <a:ea typeface="+mn-lt"/>
                <a:cs typeface="+mn-lt"/>
              </a:rPr>
              <a:t>atematiikan</a:t>
            </a:r>
            <a:r>
              <a:rPr lang="fi-FI" b="1" dirty="0">
                <a:ea typeface="+mn-lt"/>
                <a:cs typeface="+mn-lt"/>
              </a:rPr>
              <a:t> oppimäärien painotus muuttuu</a:t>
            </a:r>
          </a:p>
          <a:p>
            <a:r>
              <a:rPr lang="fi-FI" b="1" dirty="0">
                <a:ea typeface="+mn-lt"/>
                <a:cs typeface="+mn-lt"/>
              </a:rPr>
              <a:t>"Vuodesta 2026 alkaen todistusvalinnan pisteytys perustuu selkeämmin siihen, mitkä lukioaineet osoittavat haetun alan kannalta keskeistä osaamista"</a:t>
            </a:r>
          </a:p>
          <a:p>
            <a:r>
              <a:rPr lang="fi-FI" dirty="0">
                <a:ea typeface="+mn-lt"/>
                <a:cs typeface="+mn-lt"/>
                <a:hlinkClick r:id="rId2"/>
              </a:rPr>
              <a:t>https://yliopistovalinnat.fi/todistusvalinta</a:t>
            </a:r>
          </a:p>
          <a:p>
            <a:endParaRPr lang="fi-FI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181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Kevään 2025 hakuajat</a:t>
            </a:r>
            <a:br>
              <a:rPr lang="fi-FI" dirty="0">
                <a:solidFill>
                  <a:srgbClr val="FFFFFF"/>
                </a:solidFill>
              </a:rPr>
            </a:br>
            <a:endParaRPr lang="fi-FI">
              <a:solidFill>
                <a:srgbClr val="000000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400642"/>
            <a:ext cx="6076548" cy="4793735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fi-FI" b="1" dirty="0">
                <a:ea typeface="+mn-lt"/>
                <a:cs typeface="+mn-lt"/>
              </a:rPr>
              <a:t>Kevään 2025 ensimmäinen korkea-asteen yhteishaku tammikuussa 2025.</a:t>
            </a:r>
            <a:endParaRPr lang="fi-FI" b="1"/>
          </a:p>
          <a:p>
            <a:pPr>
              <a:buFont typeface="Wingdings" panose="020B0604020202020204" pitchFamily="34" charset="0"/>
              <a:buChar char="Ø"/>
            </a:pPr>
            <a:r>
              <a:rPr lang="fi-FI" dirty="0">
                <a:ea typeface="+mn-lt"/>
                <a:cs typeface="+mn-lt"/>
              </a:rPr>
              <a:t>Hakuaika on 8.1.2025 klo 8.00 − 22.1.2025 klo 15.00</a:t>
            </a:r>
            <a:endParaRPr lang="fi-FI"/>
          </a:p>
          <a:p>
            <a:pPr>
              <a:buFont typeface="Wingdings" panose="020B0604020202020204" pitchFamily="34" charset="0"/>
              <a:buChar char="Ø"/>
            </a:pPr>
            <a:r>
              <a:rPr lang="fi-FI" dirty="0">
                <a:ea typeface="+mn-lt"/>
                <a:cs typeface="+mn-lt"/>
              </a:rPr>
              <a:t>Ensimmäiseen kevään yhteishakuun kuuluvat ammattikorkeakoulujen ja yliopistojen vieraskieliset koulutukset sekä</a:t>
            </a:r>
            <a:endParaRPr lang="fi-FI" dirty="0"/>
          </a:p>
          <a:p>
            <a:pPr>
              <a:buFont typeface="Wingdings" panose="020B0604020202020204" pitchFamily="34" charset="0"/>
              <a:buChar char="Ø"/>
            </a:pPr>
            <a:r>
              <a:rPr lang="fi-FI" dirty="0">
                <a:ea typeface="+mn-lt"/>
                <a:cs typeface="+mn-lt"/>
              </a:rPr>
              <a:t>Taideyliopiston koulutukset ja Tampereen yliopiston teatterityön koulutus.</a:t>
            </a:r>
            <a:endParaRPr lang="fi-FI"/>
          </a:p>
          <a:p>
            <a:pPr marL="0" indent="0">
              <a:buNone/>
            </a:pPr>
            <a:r>
              <a:rPr lang="fi-FI" b="1" dirty="0">
                <a:ea typeface="+mn-lt"/>
                <a:cs typeface="+mn-lt"/>
              </a:rPr>
              <a:t>Kevään toinen korkea-asteen yhteishaku maaliskuussa 2025.</a:t>
            </a:r>
            <a:endParaRPr lang="fi-FI" b="1" dirty="0"/>
          </a:p>
          <a:p>
            <a:pPr>
              <a:buFont typeface="Wingdings" panose="020B0604020202020204" pitchFamily="34" charset="0"/>
              <a:buChar char="Ø"/>
            </a:pPr>
            <a:r>
              <a:rPr lang="fi-FI" dirty="0">
                <a:ea typeface="+mn-lt"/>
                <a:cs typeface="+mn-lt"/>
              </a:rPr>
              <a:t>Hakuaika: 11.3.2025 klo 8.00 − 25.3.2025 klo 15.00.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dirty="0">
                <a:ea typeface="+mn-lt"/>
                <a:cs typeface="+mn-lt"/>
              </a:rPr>
              <a:t>Kevään toiseen yhteishakuun kuuluvat ammattikorkeakoulujen ja yliopistojen suomen- ja ruotsinkieliset koulutukset.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42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Kevään 2025 hakuajat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fi-FI" b="1" dirty="0">
                <a:ea typeface="+mn-lt"/>
                <a:cs typeface="+mn-lt"/>
              </a:rPr>
              <a:t>Kevään 2025 ensimmäinen korkea-asteen yhteishaku tammikuussa 2025.</a:t>
            </a:r>
            <a:endParaRPr lang="fi-FI" b="1"/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sz="2400" dirty="0">
                <a:latin typeface="Aptos Display"/>
              </a:rPr>
              <a:t>https://opintopolku.fi/konfo/fi/</a:t>
            </a:r>
            <a:endParaRPr lang="fi-FI" sz="2400" b="1" dirty="0"/>
          </a:p>
          <a:p>
            <a:pPr>
              <a:buFont typeface="Wingdings" panose="020B0604020202020204" pitchFamily="34" charset="0"/>
              <a:buChar char="Ø"/>
            </a:pPr>
            <a:r>
              <a:rPr lang="fi-FI" dirty="0"/>
              <a:t>Sinut voidaan valita useampaan hakemaasi koulutukseen!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dirty="0"/>
              <a:t>Voit hakea kuuteen koulutukseen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dirty="0"/>
              <a:t>Ei tarvitse laittaa mieluisuusjärjestykseen!</a:t>
            </a:r>
          </a:p>
          <a:p>
            <a:pPr marL="0" indent="0"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784670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Kevään 2025 hakuajat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b="1" dirty="0">
                <a:ea typeface="+mn-lt"/>
                <a:cs typeface="+mn-lt"/>
              </a:rPr>
              <a:t>Kevään toinen korkea-asteen yhteishaku maaliskuussa 2025.</a:t>
            </a:r>
            <a:endParaRPr lang="fi-FI" b="1" dirty="0"/>
          </a:p>
          <a:p>
            <a:pPr>
              <a:buFont typeface="Wingdings" panose="020B0604020202020204" pitchFamily="34" charset="0"/>
              <a:buChar char="Ø"/>
            </a:pPr>
            <a:r>
              <a:rPr lang="fi-FI" sz="2400" dirty="0">
                <a:latin typeface="Aptos Display"/>
              </a:rPr>
              <a:t>https://opintopolku.fi/konfo/fi/</a:t>
            </a:r>
            <a:endParaRPr lang="fi-FI" sz="2400" b="1" dirty="0"/>
          </a:p>
          <a:p>
            <a:pPr>
              <a:buFont typeface="Wingdings" panose="020B0604020202020204" pitchFamily="34" charset="0"/>
              <a:buChar char="Ø"/>
            </a:pPr>
            <a:r>
              <a:rPr lang="fi-FI" dirty="0"/>
              <a:t>Maksimissaan kuusi hakukohdetta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dirty="0"/>
              <a:t>Aseta koulutukset mieluisuusjärjestykseen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dirty="0"/>
              <a:t>Sinulle tarjotaan vain yhtä paikka – korkeinta johon pisteesi riittävät!</a:t>
            </a:r>
          </a:p>
        </p:txBody>
      </p:sp>
    </p:spTree>
    <p:extLst>
      <p:ext uri="{BB962C8B-B14F-4D97-AF65-F5344CB8AC3E}">
        <p14:creationId xmlns:p14="http://schemas.microsoft.com/office/powerpoint/2010/main" val="3272697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Kevään 2025 hakuajat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fi-FI" b="1" dirty="0">
                <a:ea typeface="+mn-lt"/>
                <a:cs typeface="+mn-lt"/>
              </a:rPr>
              <a:t>Yhteishaku ammatilliseen koulutukseen helmi-maaliskuussa 2025</a:t>
            </a:r>
            <a:endParaRPr lang="fi-FI" b="1" dirty="0"/>
          </a:p>
          <a:p>
            <a:pPr>
              <a:buNone/>
            </a:pPr>
            <a:r>
              <a:rPr lang="fi-FI" dirty="0">
                <a:ea typeface="+mn-lt"/>
                <a:cs typeface="+mn-lt"/>
              </a:rPr>
              <a:t>Haku helmi-maaliskuussa 2024 hakuaikana tai jatkuvana hakuna (lue lisää opintopolku.fi).</a:t>
            </a:r>
            <a:endParaRPr lang="fi-FI" dirty="0"/>
          </a:p>
          <a:p>
            <a:pPr marL="0" indent="0">
              <a:buNone/>
            </a:pPr>
            <a:r>
              <a:rPr lang="fi-FI" dirty="0">
                <a:ea typeface="+mn-lt"/>
                <a:cs typeface="+mn-lt"/>
              </a:rPr>
              <a:t>Lukion jälkeen voit hakea vain yo-pohjaisiin koulutuksiin.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5141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Kevään 2025 hakuajat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fi-FI" b="1" dirty="0">
                <a:ea typeface="+mn-lt"/>
                <a:cs typeface="+mn-lt"/>
              </a:rPr>
              <a:t>Haku yhteishaun ulkopuolisiin oppilaitoksiin kuten poliisiala suoraan ao. oppilaitoksen ohjeiden mukaan jne. </a:t>
            </a:r>
          </a:p>
          <a:p>
            <a:pPr>
              <a:buNone/>
            </a:pPr>
            <a:r>
              <a:rPr lang="fi-FI" b="1" dirty="0">
                <a:ea typeface="+mn-lt"/>
                <a:cs typeface="+mn-lt"/>
              </a:rPr>
              <a:t>Ota tarvittaessa yhteys opinto-ohjaajaasi!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377917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viokokeeseenosallistuvienopiskelijoidenm_x00e4__x00e4_r_x00e4_ xmlns="076f0f81-dc01-48b7-a9bb-ebf4fd9b74e0" xsi:nil="true"/>
    <LIS_x00c4_HUOMIOITA xmlns="076f0f81-dc01-48b7-a9bb-ebf4fd9b74e0" xsi:nil="true"/>
    <lcf76f155ced4ddcb4097134ff3c332f xmlns="076f0f81-dc01-48b7-a9bb-ebf4fd9b74e0">
      <Terms xmlns="http://schemas.microsoft.com/office/infopath/2007/PartnerControls"/>
    </lcf76f155ced4ddcb4097134ff3c332f>
    <TaxCatchAll xmlns="2fc36758-8f38-45ae-b7c9-e034d8c685d2" xsi:nil="true"/>
    <Purkukoodi xmlns="076f0f81-dc01-48b7-a9bb-ebf4fd9b74e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9249AC9FFDCF2A4B9890B71DA950D12C" ma:contentTypeVersion="" ma:contentTypeDescription="Luo uusi asiakirja." ma:contentTypeScope="" ma:versionID="dac50e44e7286899e87127674b5f1635">
  <xsd:schema xmlns:xsd="http://www.w3.org/2001/XMLSchema" xmlns:xs="http://www.w3.org/2001/XMLSchema" xmlns:p="http://schemas.microsoft.com/office/2006/metadata/properties" xmlns:ns2="14671227-b1b7-48a1-a8d9-b6c227918efc" xmlns:ns3="e7ce424a-e944-4f76-85f8-2a270d0d9f93" xmlns:ns4="076f0f81-dc01-48b7-a9bb-ebf4fd9b74e0" xmlns:ns5="2fc36758-8f38-45ae-b7c9-e034d8c685d2" targetNamespace="http://schemas.microsoft.com/office/2006/metadata/properties" ma:root="true" ma:fieldsID="77760fb505b7f3d487cb1d977956089d" ns2:_="" ns3:_="" ns4:_="" ns5:_="">
    <xsd:import namespace="14671227-b1b7-48a1-a8d9-b6c227918efc"/>
    <xsd:import namespace="e7ce424a-e944-4f76-85f8-2a270d0d9f93"/>
    <xsd:import namespace="076f0f81-dc01-48b7-a9bb-ebf4fd9b74e0"/>
    <xsd:import namespace="2fc36758-8f38-45ae-b7c9-e034d8c685d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Purkukoodi" minOccurs="0"/>
                <xsd:element ref="ns4:LIS_x00c4_HUOMIOI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Arviokokeeseenosallistuvienopiskelijoidenm_x00e4__x00e4_r_x00e4_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ObjectDetectorVersions" minOccurs="0"/>
                <xsd:element ref="ns4:MediaServiceLocation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671227-b1b7-48a1-a8d9-b6c227918ef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ce424a-e944-4f76-85f8-2a270d0d9f93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6f0f81-dc01-48b7-a9bb-ebf4fd9b74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urkukoodi" ma:index="16" nillable="true" ma:displayName="Purkukoodi" ma:description="tieosuus ylipaine huitoa fiilinki" ma:format="Dropdown" ma:internalName="Purkukoodi">
      <xsd:simpleType>
        <xsd:restriction base="dms:Text">
          <xsd:maxLength value="255"/>
        </xsd:restriction>
      </xsd:simpleType>
    </xsd:element>
    <xsd:element name="LIS_x00c4_HUOMIOITA" ma:index="17" nillable="true" ma:displayName="LISÄHUOMIOITA" ma:description="olen laittanut kokeen jo aiemmin, joten tämä mahdollisesti turha" ma:format="Dropdown" ma:internalName="LIS_x00c4_HUOMIOITA">
      <xsd:simpleType>
        <xsd:restriction base="dms:Text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Arviokokeeseenosallistuvienopiskelijoidenm_x00e4__x00e4_r_x00e4_" ma:index="21" nillable="true" ma:displayName="Arvio kokeeseen osallistuvien opiskelijoiden määrästä" ma:format="Dropdown" ma:internalName="Arviokokeeseenosallistuvienopiskelijoidenm_x00e4__x00e4_r_x00e4_">
      <xsd:simpleType>
        <xsd:union memberTypes="dms:Text">
          <xsd:simpleType>
            <xsd:restriction base="dms:Choice">
              <xsd:enumeration value="&lt;5"/>
              <xsd:enumeration value="6-10"/>
              <xsd:enumeration value="11-15"/>
              <xsd:enumeration value="16-20"/>
              <xsd:enumeration value="21-25"/>
              <xsd:enumeration value="26-30"/>
              <xsd:enumeration value="31-35"/>
              <xsd:enumeration value="36-40"/>
              <xsd:enumeration value="41-50"/>
              <xsd:enumeration value="51-60"/>
              <xsd:enumeration value="61-70"/>
              <xsd:enumeration value="71-80"/>
              <xsd:enumeration value="81-90"/>
              <xsd:enumeration value="91-100"/>
              <xsd:enumeration value="100&lt;"/>
            </xsd:restriction>
          </xsd:simpleType>
        </xsd:un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Kuvien tunnisteet" ma:readOnly="false" ma:fieldId="{5cf76f15-5ced-4ddc-b409-7134ff3c332f}" ma:taxonomyMulti="true" ma:sspId="d07a74f8-dd10-41ee-a75c-8639b406b7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c36758-8f38-45ae-b7c9-e034d8c685d2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1c282883-8b68-46da-a2de-c204c0424819}" ma:internalName="TaxCatchAll" ma:showField="CatchAllData" ma:web="2fc36758-8f38-45ae-b7c9-e034d8c685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D903D5-D2D5-4CE1-9FE3-C1BBFFE061EC}">
  <ds:schemaRefs>
    <ds:schemaRef ds:uri="http://schemas.microsoft.com/office/2006/metadata/properties"/>
    <ds:schemaRef ds:uri="http://schemas.microsoft.com/office/infopath/2007/PartnerControls"/>
    <ds:schemaRef ds:uri="076f0f81-dc01-48b7-a9bb-ebf4fd9b74e0"/>
    <ds:schemaRef ds:uri="2fc36758-8f38-45ae-b7c9-e034d8c685d2"/>
  </ds:schemaRefs>
</ds:datastoreItem>
</file>

<file path=customXml/itemProps2.xml><?xml version="1.0" encoding="utf-8"?>
<ds:datastoreItem xmlns:ds="http://schemas.openxmlformats.org/officeDocument/2006/customXml" ds:itemID="{1805E610-BB6A-448B-9873-DBE907DC94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A5FC51-DA5B-4EBD-B738-2AE53CA704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671227-b1b7-48a1-a8d9-b6c227918efc"/>
    <ds:schemaRef ds:uri="e7ce424a-e944-4f76-85f8-2a270d0d9f93"/>
    <ds:schemaRef ds:uri="076f0f81-dc01-48b7-a9bb-ebf4fd9b74e0"/>
    <ds:schemaRef ds:uri="2fc36758-8f38-45ae-b7c9-e034d8c685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821</Words>
  <Application>Microsoft Office PowerPoint</Application>
  <PresentationFormat>Laajakuva</PresentationFormat>
  <Paragraphs>111</Paragraphs>
  <Slides>17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Calibri Light</vt:lpstr>
      <vt:lpstr>Wingdings</vt:lpstr>
      <vt:lpstr>Office-teema</vt:lpstr>
      <vt:lpstr>Jatko-opintoihin hakeutuminen 2025 </vt:lpstr>
      <vt:lpstr>Korkea-asteen opiskelijoiden valinta-tavat   </vt:lpstr>
      <vt:lpstr>Yliopistojen valintakoevalintauudistus 2025</vt:lpstr>
      <vt:lpstr>Yliopistojen todistusvalinnan uudistus 2026</vt:lpstr>
      <vt:lpstr>Kevään 2025 hakuajat </vt:lpstr>
      <vt:lpstr>Kevään 2025 hakuajat</vt:lpstr>
      <vt:lpstr>Kevään 2025 hakuajat</vt:lpstr>
      <vt:lpstr>Kevään 2025 hakuajat</vt:lpstr>
      <vt:lpstr>Kevään 2025 hakuajat</vt:lpstr>
      <vt:lpstr>Paikan vastaanottaminen</vt:lpstr>
      <vt:lpstr>Valinta-tavat</vt:lpstr>
      <vt:lpstr>AMK- valinta 2025</vt:lpstr>
      <vt:lpstr>Yliopistovalinnat 2025</vt:lpstr>
      <vt:lpstr>Tärkeää!!</vt:lpstr>
      <vt:lpstr>Miksi mieluisuus-järjestys tärkeä olla oikein?</vt:lpstr>
      <vt:lpstr>EnSiKeRtAlAiNeN?</vt:lpstr>
      <vt:lpstr>Koulutushakuvelvollisuus    Lakipykälät Abeille tästä info 21.1. koululla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Kevään 2025 hakuajat</dc:title>
  <dc:creator>Tahvanainen Ismo</dc:creator>
  <cp:lastModifiedBy>Tahvanainen Ismo</cp:lastModifiedBy>
  <cp:revision>333</cp:revision>
  <dcterms:created xsi:type="dcterms:W3CDTF">2024-12-09T10:33:08Z</dcterms:created>
  <dcterms:modified xsi:type="dcterms:W3CDTF">2025-01-13T12:27:25Z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0x0101009249AC9FFDCF2A4B9890B71DA950D12C</vt:lpwstr>
  </property>
  <property fmtid="{D5CDD505-2E9C-101B-9397-08002B2CF9AE}" pid="3" name="MediaServiceImageTags">
    <vt:lpwstr/>
  </property>
</Properties>
</file>