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2"/>
  </p:notesMasterIdLst>
  <p:sldIdLst>
    <p:sldId id="258" r:id="rId5"/>
    <p:sldId id="257" r:id="rId6"/>
    <p:sldId id="263" r:id="rId7"/>
    <p:sldId id="260" r:id="rId8"/>
    <p:sldId id="259" r:id="rId9"/>
    <p:sldId id="264" r:id="rId10"/>
    <p:sldId id="26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7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93BE7A5-29D6-5045-CEAE-DEA641897F75}" v="140" dt="2025-09-04T07:04:43.839"/>
    <p1510:client id="{899D1B1A-3DD2-B9EE-43E9-DFD93F186E6A}" v="36" dt="2025-09-04T14:30:42.738"/>
    <p1510:client id="{A2747718-DBB5-BB21-A99C-C3DCC353ED11}" v="3" dt="2025-09-04T12:30:54.349"/>
    <p1510:client id="{A317EABD-7EDF-FC2A-1F3B-1C86E221ACA7}" v="2" dt="2025-09-05T09:45:00.60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1E6BFC-E069-BF44-9F67-1C355F99E13B}" type="datetimeFigureOut">
              <a:rPr lang="en-GB" smtClean="0"/>
              <a:t>05/09/2025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1382FE-4691-A545-BD2F-E24BB0BFFF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0796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39788" y="1828799"/>
            <a:ext cx="7512424" cy="1761845"/>
          </a:xfrm>
        </p:spPr>
        <p:txBody>
          <a:bodyPr anchor="b">
            <a:normAutofit/>
          </a:bodyPr>
          <a:lstStyle>
            <a:lvl1pPr algn="ctr"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39788" y="3682720"/>
            <a:ext cx="7512424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7279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itus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 userDrawn="1"/>
        </p:nvSpPr>
        <p:spPr>
          <a:xfrm>
            <a:off x="402771" y="1860643"/>
            <a:ext cx="5460148" cy="119632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err="1"/>
              <a:t>Vaatimattomasti</a:t>
            </a:r>
            <a:r>
              <a:rPr lang="en-US"/>
              <a:t> paras</a:t>
            </a:r>
          </a:p>
          <a:p>
            <a:r>
              <a:rPr lang="en-US" err="1">
                <a:solidFill>
                  <a:schemeClr val="accent5"/>
                </a:solidFill>
              </a:rPr>
              <a:t>talous</a:t>
            </a:r>
            <a:r>
              <a:rPr lang="en-US">
                <a:solidFill>
                  <a:schemeClr val="accent5"/>
                </a:solidFill>
              </a:rPr>
              <a:t>.</a:t>
            </a:r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itus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 userDrawn="1"/>
        </p:nvSpPr>
        <p:spPr>
          <a:xfrm>
            <a:off x="402771" y="1573260"/>
            <a:ext cx="5460148" cy="11251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err="1">
                <a:solidFill>
                  <a:schemeClr val="bg1"/>
                </a:solidFill>
              </a:rPr>
              <a:t>Vaatimattomasti</a:t>
            </a:r>
            <a:r>
              <a:rPr lang="en-US">
                <a:solidFill>
                  <a:schemeClr val="bg1"/>
                </a:solidFill>
              </a:rPr>
              <a:t> paras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noProof="0">
                <a:solidFill>
                  <a:schemeClr val="accent2"/>
                </a:solidFill>
              </a:rPr>
              <a:t>elinkeinoelämän tuki.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itus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 userDrawn="1"/>
        </p:nvSpPr>
        <p:spPr>
          <a:xfrm>
            <a:off x="1682931" y="1595719"/>
            <a:ext cx="5460148" cy="10993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err="1">
                <a:solidFill>
                  <a:schemeClr val="bg1"/>
                </a:solidFill>
              </a:rPr>
              <a:t>Vaatimattomasti</a:t>
            </a:r>
            <a:r>
              <a:rPr lang="en-US">
                <a:solidFill>
                  <a:schemeClr val="bg1"/>
                </a:solidFill>
              </a:rPr>
              <a:t> paras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noProof="0">
                <a:solidFill>
                  <a:schemeClr val="accent4"/>
                </a:solidFill>
              </a:rPr>
              <a:t>palveluasenne.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itus 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 userDrawn="1"/>
        </p:nvSpPr>
        <p:spPr>
          <a:xfrm>
            <a:off x="585651" y="1372963"/>
            <a:ext cx="5460148" cy="109233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err="1">
                <a:solidFill>
                  <a:schemeClr val="tx1"/>
                </a:solidFill>
              </a:rPr>
              <a:t>Vaatimattomasti</a:t>
            </a:r>
            <a:r>
              <a:rPr lang="en-US">
                <a:solidFill>
                  <a:schemeClr val="tx1"/>
                </a:solidFill>
              </a:rPr>
              <a:t> paras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noProof="0">
                <a:solidFill>
                  <a:schemeClr val="accent6"/>
                </a:solidFill>
              </a:rPr>
              <a:t>välittäminen.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itus 6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 userDrawn="1"/>
        </p:nvSpPr>
        <p:spPr>
          <a:xfrm>
            <a:off x="585651" y="1372963"/>
            <a:ext cx="5460148" cy="12536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err="1">
                <a:solidFill>
                  <a:schemeClr val="tx1"/>
                </a:solidFill>
              </a:rPr>
              <a:t>Vaatimattomasti</a:t>
            </a:r>
            <a:r>
              <a:rPr lang="en-US">
                <a:solidFill>
                  <a:schemeClr val="tx1"/>
                </a:solidFill>
              </a:rPr>
              <a:t> paras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noProof="0">
                <a:solidFill>
                  <a:schemeClr val="tx2"/>
                </a:solidFill>
              </a:rPr>
              <a:t>Kangasala.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2771" y="1825625"/>
            <a:ext cx="5617029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549537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227B5-43F4-5248-9383-66597D700702}" type="datetimeFigureOut">
              <a:rPr lang="en-GB" smtClean="0"/>
              <a:t>05/09/2025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75FF6-563C-454D-AA21-5BDCFEF64C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78437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771" y="365125"/>
            <a:ext cx="11477114" cy="1325563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2772" y="1681163"/>
            <a:ext cx="579773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2772" y="2505075"/>
            <a:ext cx="5797732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08699" y="1681163"/>
            <a:ext cx="537118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8699" y="2505075"/>
            <a:ext cx="5371186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227B5-43F4-5248-9383-66597D700702}" type="datetimeFigureOut">
              <a:rPr lang="en-GB" smtClean="0"/>
              <a:t>05/09/2025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75FF6-563C-454D-AA21-5BDCFEF64C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67203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227B5-43F4-5248-9383-66597D700702}" type="datetimeFigureOut">
              <a:rPr lang="en-GB" smtClean="0"/>
              <a:t>05/09/2025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75FF6-563C-454D-AA21-5BDCFEF64C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26807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492F8D38-1D88-40FC-9B8D-33E109E7FA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02771" y="1792941"/>
            <a:ext cx="11329519" cy="434788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227B5-43F4-5248-9383-66597D700702}" type="datetimeFigureOut">
              <a:rPr lang="en-GB" smtClean="0"/>
              <a:t>05/09/2025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75FF6-563C-454D-AA21-5BDCFEF64C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97769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227B5-43F4-5248-9383-66597D700702}" type="datetimeFigureOut">
              <a:rPr lang="en-GB" smtClean="0"/>
              <a:t>05/09/2025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75FF6-563C-454D-AA21-5BDCFEF64C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29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227B5-43F4-5248-9383-66597D700702}" type="datetimeFigureOut">
              <a:rPr lang="en-GB" smtClean="0"/>
              <a:t>05/09/2025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75FF6-563C-454D-AA21-5BDCFEF64C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9517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227B5-43F4-5248-9383-66597D700702}" type="datetimeFigureOut">
              <a:rPr lang="en-GB" smtClean="0"/>
              <a:t>05/09/2025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75FF6-563C-454D-AA21-5BDCFEF64C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9753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ion otsikko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770" y="952093"/>
            <a:ext cx="7495903" cy="2852737"/>
          </a:xfrm>
        </p:spPr>
        <p:txBody>
          <a:bodyPr anchor="b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2770" y="3831818"/>
            <a:ext cx="7495903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</p:spTree>
    <p:extLst>
      <p:ext uri="{BB962C8B-B14F-4D97-AF65-F5344CB8AC3E}">
        <p14:creationId xmlns:p14="http://schemas.microsoft.com/office/powerpoint/2010/main" val="999890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ion otsikko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770" y="952093"/>
            <a:ext cx="7495903" cy="2852737"/>
          </a:xfrm>
        </p:spPr>
        <p:txBody>
          <a:bodyPr anchor="b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2770" y="3831818"/>
            <a:ext cx="7495903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ion otsikko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770" y="952093"/>
            <a:ext cx="7495903" cy="2852737"/>
          </a:xfrm>
        </p:spPr>
        <p:txBody>
          <a:bodyPr anchor="b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2770" y="3831818"/>
            <a:ext cx="7495903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ion otsikko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770" y="952093"/>
            <a:ext cx="7495903" cy="2852737"/>
          </a:xfrm>
        </p:spPr>
        <p:txBody>
          <a:bodyPr anchor="b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2770" y="3831818"/>
            <a:ext cx="7495903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ion otsikko 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770" y="952093"/>
            <a:ext cx="7495903" cy="2852737"/>
          </a:xfrm>
        </p:spPr>
        <p:txBody>
          <a:bodyPr anchor="b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2770" y="3831818"/>
            <a:ext cx="7495903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ion otsikko 6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770" y="952093"/>
            <a:ext cx="7495903" cy="2852737"/>
          </a:xfrm>
        </p:spPr>
        <p:txBody>
          <a:bodyPr anchor="b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2770" y="3831818"/>
            <a:ext cx="7495903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itus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 userDrawn="1"/>
        </p:nvSpPr>
        <p:spPr>
          <a:xfrm>
            <a:off x="402771" y="1860643"/>
            <a:ext cx="5460148" cy="109771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err="1"/>
              <a:t>Vaatimattomasti</a:t>
            </a:r>
            <a:r>
              <a:rPr lang="en-US"/>
              <a:t> paras</a:t>
            </a:r>
          </a:p>
          <a:p>
            <a:r>
              <a:rPr lang="fi-FI" noProof="0">
                <a:solidFill>
                  <a:srgbClr val="00974B"/>
                </a:solidFill>
              </a:rPr>
              <a:t>elinympäristö.</a:t>
            </a:r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2771" y="365125"/>
            <a:ext cx="1131896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2771" y="1825625"/>
            <a:ext cx="1131896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88878" y="6356350"/>
            <a:ext cx="138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0227B5-43F4-5248-9383-66597D700702}" type="datetimeFigureOut">
              <a:rPr lang="en-GB" smtClean="0"/>
              <a:pPr/>
              <a:t>05/09/2025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41417" y="6356350"/>
            <a:ext cx="58249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2771" y="6356350"/>
            <a:ext cx="616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575FF6-563C-454D-AA21-5BDCFEF64C6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69" r:id="rId13"/>
    <p:sldLayoutId id="2147483670" r:id="rId14"/>
    <p:sldLayoutId id="2147483652" r:id="rId15"/>
    <p:sldLayoutId id="2147483653" r:id="rId16"/>
    <p:sldLayoutId id="2147483654" r:id="rId17"/>
    <p:sldLayoutId id="2147483671" r:id="rId18"/>
    <p:sldLayoutId id="2147483656" r:id="rId19"/>
    <p:sldLayoutId id="2147483657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2452552-DA7B-4340-B55E-A1E1E19F5A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TERVETULOA VANHEMPAINILTAAN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9DBE62F-F4BA-424B-9A04-4CFBC1D509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i-FI" b="1" dirty="0">
                <a:latin typeface="Arial Nova"/>
              </a:rPr>
              <a:t>17:30 – 18:00 kahvittelua</a:t>
            </a:r>
          </a:p>
          <a:p>
            <a:pPr marL="0" indent="0">
              <a:buNone/>
            </a:pPr>
            <a:endParaRPr lang="fi-FI" b="1">
              <a:latin typeface="Arial Nova"/>
            </a:endParaRPr>
          </a:p>
          <a:p>
            <a:r>
              <a:rPr lang="fi-FI" b="1" dirty="0">
                <a:latin typeface="Arial Nova"/>
              </a:rPr>
              <a:t>18:00 – 18.40 Yhteinen tilaisuus auditoriossa</a:t>
            </a:r>
          </a:p>
          <a:p>
            <a:endParaRPr lang="fi-FI" b="1">
              <a:latin typeface="Arial Nova"/>
            </a:endParaRPr>
          </a:p>
          <a:p>
            <a:r>
              <a:rPr lang="fi-FI" b="1" dirty="0">
                <a:latin typeface="Arial Nova"/>
              </a:rPr>
              <a:t>18.45 - 19.30  Vuosiluokittaiset tilaisuudet</a:t>
            </a:r>
            <a:endParaRPr lang="fi-FI">
              <a:latin typeface="Arial Nova"/>
            </a:endParaRPr>
          </a:p>
          <a:p>
            <a:pPr lvl="7"/>
            <a:r>
              <a:rPr lang="fi-FI" dirty="0">
                <a:latin typeface="Arial Nova"/>
              </a:rPr>
              <a:t>ykköset ryhmänohjaajien kanssa</a:t>
            </a:r>
          </a:p>
          <a:p>
            <a:pPr lvl="7"/>
            <a:r>
              <a:rPr lang="fi-FI" dirty="0">
                <a:latin typeface="Arial Nova"/>
              </a:rPr>
              <a:t>kakkoset vihreillä portailla aulassa</a:t>
            </a:r>
          </a:p>
          <a:p>
            <a:pPr lvl="7"/>
            <a:r>
              <a:rPr lang="fi-FI" dirty="0">
                <a:latin typeface="Arial Nova"/>
              </a:rPr>
              <a:t>Kolmoset jäävät auditorioon</a:t>
            </a:r>
          </a:p>
          <a:p>
            <a:pPr lvl="7"/>
            <a:endParaRPr lang="fi-FI" dirty="0">
              <a:latin typeface="Arial Nova"/>
            </a:endParaRPr>
          </a:p>
        </p:txBody>
      </p:sp>
    </p:spTree>
    <p:extLst>
      <p:ext uri="{BB962C8B-B14F-4D97-AF65-F5344CB8AC3E}">
        <p14:creationId xmlns:p14="http://schemas.microsoft.com/office/powerpoint/2010/main" val="18469432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Tärkeää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ajankohtaista</a:t>
            </a:r>
            <a:r>
              <a:rPr lang="en-GB" dirty="0"/>
              <a:t> 2. </a:t>
            </a:r>
            <a:r>
              <a:rPr lang="en-GB" dirty="0" err="1"/>
              <a:t>lukiovuonna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 err="1">
                <a:latin typeface="Arial Nova"/>
              </a:rPr>
              <a:t>Toinen</a:t>
            </a:r>
            <a:r>
              <a:rPr lang="en-GB" dirty="0">
                <a:latin typeface="Arial Nova"/>
              </a:rPr>
              <a:t> </a:t>
            </a:r>
            <a:r>
              <a:rPr lang="en-GB" dirty="0" err="1">
                <a:latin typeface="Arial Nova"/>
              </a:rPr>
              <a:t>vuosi</a:t>
            </a:r>
            <a:r>
              <a:rPr lang="en-GB" dirty="0">
                <a:latin typeface="Arial Nova"/>
              </a:rPr>
              <a:t> </a:t>
            </a:r>
            <a:r>
              <a:rPr lang="en-GB" dirty="0" err="1">
                <a:latin typeface="Arial Nova"/>
              </a:rPr>
              <a:t>suuntaa</a:t>
            </a:r>
            <a:r>
              <a:rPr lang="en-GB" dirty="0">
                <a:latin typeface="Arial Nova"/>
              </a:rPr>
              <a:t> </a:t>
            </a:r>
            <a:r>
              <a:rPr lang="en-GB" dirty="0" err="1">
                <a:latin typeface="Arial Nova"/>
              </a:rPr>
              <a:t>opintoja</a:t>
            </a:r>
            <a:r>
              <a:rPr lang="en-GB" dirty="0">
                <a:latin typeface="Arial Nova"/>
              </a:rPr>
              <a:t>, </a:t>
            </a:r>
            <a:r>
              <a:rPr lang="en-GB" dirty="0" err="1">
                <a:latin typeface="Arial Nova"/>
              </a:rPr>
              <a:t>aiempaa</a:t>
            </a:r>
            <a:r>
              <a:rPr lang="en-GB" dirty="0">
                <a:latin typeface="Arial Nova"/>
              </a:rPr>
              <a:t> </a:t>
            </a:r>
            <a:r>
              <a:rPr lang="en-GB" dirty="0" err="1">
                <a:latin typeface="Arial Nova"/>
              </a:rPr>
              <a:t>enemmän</a:t>
            </a:r>
            <a:r>
              <a:rPr lang="en-GB" dirty="0">
                <a:latin typeface="Arial Nova"/>
              </a:rPr>
              <a:t> </a:t>
            </a:r>
            <a:r>
              <a:rPr lang="en-GB" dirty="0" err="1">
                <a:latin typeface="Arial Nova"/>
              </a:rPr>
              <a:t>valinnaisuutta</a:t>
            </a:r>
            <a:endParaRPr lang="en-GB" dirty="0">
              <a:latin typeface="Arial Nova"/>
            </a:endParaRPr>
          </a:p>
          <a:p>
            <a:r>
              <a:rPr lang="en-GB" dirty="0">
                <a:latin typeface="Arial Nova"/>
              </a:rPr>
              <a:t>Minne </a:t>
            </a:r>
            <a:r>
              <a:rPr lang="en-GB" dirty="0" err="1">
                <a:latin typeface="Arial Nova"/>
              </a:rPr>
              <a:t>menisin</a:t>
            </a:r>
            <a:r>
              <a:rPr lang="en-GB" dirty="0">
                <a:latin typeface="Arial Nova"/>
              </a:rPr>
              <a:t> </a:t>
            </a:r>
            <a:r>
              <a:rPr lang="en-GB" dirty="0" err="1">
                <a:latin typeface="Arial Nova"/>
              </a:rPr>
              <a:t>lukion</a:t>
            </a:r>
            <a:r>
              <a:rPr lang="en-GB" dirty="0">
                <a:latin typeface="Arial Nova"/>
              </a:rPr>
              <a:t> </a:t>
            </a:r>
            <a:r>
              <a:rPr lang="en-GB" dirty="0" err="1">
                <a:latin typeface="Arial Nova"/>
              </a:rPr>
              <a:t>jälkeen</a:t>
            </a:r>
            <a:r>
              <a:rPr lang="en-GB" dirty="0">
                <a:latin typeface="Arial Nova"/>
              </a:rPr>
              <a:t>? (OP2 </a:t>
            </a:r>
            <a:r>
              <a:rPr lang="en-GB" dirty="0" err="1">
                <a:latin typeface="Arial Nova"/>
              </a:rPr>
              <a:t>Jatko-opinnot</a:t>
            </a:r>
            <a:r>
              <a:rPr lang="en-GB" dirty="0">
                <a:latin typeface="Arial Nova"/>
              </a:rPr>
              <a:t>, </a:t>
            </a:r>
            <a:r>
              <a:rPr lang="en-GB" dirty="0" err="1">
                <a:latin typeface="Arial Nova"/>
              </a:rPr>
              <a:t>työelämä</a:t>
            </a:r>
            <a:r>
              <a:rPr lang="en-GB" dirty="0">
                <a:latin typeface="Arial Nova"/>
              </a:rPr>
              <a:t> </a:t>
            </a:r>
            <a:r>
              <a:rPr lang="en-GB" dirty="0" err="1">
                <a:latin typeface="Arial Nova"/>
              </a:rPr>
              <a:t>ja</a:t>
            </a:r>
            <a:r>
              <a:rPr lang="en-GB" dirty="0">
                <a:latin typeface="Arial Nova"/>
              </a:rPr>
              <a:t> </a:t>
            </a:r>
            <a:r>
              <a:rPr lang="en-GB" dirty="0" err="1">
                <a:latin typeface="Arial Nova"/>
              </a:rPr>
              <a:t>tulevaisuus</a:t>
            </a:r>
            <a:r>
              <a:rPr lang="en-GB" dirty="0">
                <a:latin typeface="Arial Nova"/>
              </a:rPr>
              <a:t> </a:t>
            </a:r>
            <a:r>
              <a:rPr lang="en-GB" dirty="0" err="1">
                <a:latin typeface="Arial Nova"/>
              </a:rPr>
              <a:t>alkaa</a:t>
            </a:r>
            <a:r>
              <a:rPr lang="en-GB" dirty="0">
                <a:latin typeface="Arial Nova"/>
              </a:rPr>
              <a:t> 2. </a:t>
            </a:r>
            <a:r>
              <a:rPr lang="en-GB" dirty="0" err="1">
                <a:latin typeface="Arial Nova"/>
              </a:rPr>
              <a:t>periodissa</a:t>
            </a:r>
            <a:r>
              <a:rPr lang="en-GB" dirty="0">
                <a:latin typeface="Arial Nova"/>
              </a:rPr>
              <a:t>)</a:t>
            </a:r>
          </a:p>
          <a:p>
            <a:r>
              <a:rPr lang="en-GB" dirty="0">
                <a:latin typeface="Arial Nova"/>
              </a:rPr>
              <a:t>YO-</a:t>
            </a:r>
            <a:r>
              <a:rPr lang="en-GB" dirty="0" err="1">
                <a:latin typeface="Arial Nova"/>
              </a:rPr>
              <a:t>tutkinto</a:t>
            </a:r>
            <a:r>
              <a:rPr lang="en-GB" dirty="0">
                <a:latin typeface="Arial Nova"/>
              </a:rPr>
              <a:t>, </a:t>
            </a:r>
            <a:r>
              <a:rPr lang="en-GB" dirty="0" err="1">
                <a:latin typeface="Arial Nova"/>
              </a:rPr>
              <a:t>mitä</a:t>
            </a:r>
            <a:r>
              <a:rPr lang="en-GB" dirty="0">
                <a:latin typeface="Arial Nova"/>
              </a:rPr>
              <a:t> </a:t>
            </a:r>
            <a:r>
              <a:rPr lang="en-GB" dirty="0" err="1">
                <a:latin typeface="Arial Nova"/>
              </a:rPr>
              <a:t>kirjoittaisin</a:t>
            </a:r>
            <a:r>
              <a:rPr lang="en-GB" dirty="0">
                <a:latin typeface="Arial Nova"/>
              </a:rPr>
              <a:t> </a:t>
            </a:r>
            <a:r>
              <a:rPr lang="en-GB" dirty="0" err="1">
                <a:latin typeface="Arial Nova"/>
              </a:rPr>
              <a:t>ja</a:t>
            </a:r>
            <a:r>
              <a:rPr lang="en-GB" dirty="0">
                <a:latin typeface="Arial Nova"/>
              </a:rPr>
              <a:t> </a:t>
            </a:r>
            <a:r>
              <a:rPr lang="en-GB" dirty="0" err="1">
                <a:latin typeface="Arial Nova"/>
              </a:rPr>
              <a:t>milloin</a:t>
            </a:r>
            <a:r>
              <a:rPr lang="en-GB" dirty="0">
                <a:latin typeface="Arial Nova"/>
              </a:rPr>
              <a:t>? </a:t>
            </a:r>
            <a:r>
              <a:rPr lang="en-GB" dirty="0" err="1">
                <a:latin typeface="Arial Nova"/>
              </a:rPr>
              <a:t>Hajautanko</a:t>
            </a:r>
            <a:r>
              <a:rPr lang="en-GB" dirty="0">
                <a:latin typeface="Arial Nova"/>
              </a:rPr>
              <a:t> </a:t>
            </a:r>
            <a:r>
              <a:rPr lang="en-GB" dirty="0" err="1">
                <a:latin typeface="Arial Nova"/>
              </a:rPr>
              <a:t>ja</a:t>
            </a:r>
            <a:r>
              <a:rPr lang="en-GB" dirty="0">
                <a:latin typeface="Arial Nova"/>
              </a:rPr>
              <a:t> </a:t>
            </a:r>
            <a:r>
              <a:rPr lang="en-GB" dirty="0" err="1">
                <a:latin typeface="Arial Nova"/>
              </a:rPr>
              <a:t>miten</a:t>
            </a:r>
            <a:r>
              <a:rPr lang="en-GB" dirty="0">
                <a:latin typeface="Arial Nova"/>
              </a:rPr>
              <a:t>? </a:t>
            </a:r>
          </a:p>
          <a:p>
            <a:r>
              <a:rPr lang="en-GB" dirty="0">
                <a:latin typeface="Arial Nova"/>
              </a:rPr>
              <a:t>"</a:t>
            </a:r>
            <a:r>
              <a:rPr lang="en-GB" err="1">
                <a:latin typeface="Arial Nova"/>
              </a:rPr>
              <a:t>Kaikki</a:t>
            </a:r>
            <a:r>
              <a:rPr lang="en-GB" dirty="0">
                <a:latin typeface="Arial Nova"/>
              </a:rPr>
              <a:t> </a:t>
            </a:r>
            <a:r>
              <a:rPr lang="en-GB" err="1">
                <a:latin typeface="Arial Nova"/>
              </a:rPr>
              <a:t>tietää</a:t>
            </a:r>
            <a:r>
              <a:rPr lang="en-GB" dirty="0">
                <a:latin typeface="Arial Nova"/>
              </a:rPr>
              <a:t> </a:t>
            </a:r>
            <a:r>
              <a:rPr lang="en-GB" err="1">
                <a:latin typeface="Arial Nova"/>
              </a:rPr>
              <a:t>minä</a:t>
            </a:r>
            <a:r>
              <a:rPr lang="en-GB" dirty="0">
                <a:latin typeface="Arial Nova"/>
              </a:rPr>
              <a:t> </a:t>
            </a:r>
            <a:r>
              <a:rPr lang="en-GB" err="1">
                <a:latin typeface="Arial Nova"/>
              </a:rPr>
              <a:t>en</a:t>
            </a:r>
            <a:r>
              <a:rPr lang="en-GB" dirty="0">
                <a:latin typeface="Arial Nova"/>
              </a:rPr>
              <a:t>"</a:t>
            </a:r>
          </a:p>
          <a:p>
            <a:r>
              <a:rPr lang="en-GB" dirty="0" err="1">
                <a:latin typeface="Arial Nova"/>
              </a:rPr>
              <a:t>Työt</a:t>
            </a:r>
            <a:r>
              <a:rPr lang="en-GB" dirty="0">
                <a:latin typeface="Arial Nova"/>
              </a:rPr>
              <a:t> </a:t>
            </a:r>
            <a:r>
              <a:rPr lang="en-GB" dirty="0" err="1">
                <a:latin typeface="Arial Nova"/>
              </a:rPr>
              <a:t>ja</a:t>
            </a:r>
            <a:r>
              <a:rPr lang="en-GB" dirty="0">
                <a:latin typeface="Arial Nova"/>
              </a:rPr>
              <a:t> </a:t>
            </a:r>
            <a:r>
              <a:rPr lang="en-GB" dirty="0" err="1">
                <a:latin typeface="Arial Nova"/>
              </a:rPr>
              <a:t>ajankäyttö</a:t>
            </a:r>
            <a:endParaRPr lang="en-GB" dirty="0">
              <a:latin typeface="Arial Nova"/>
            </a:endParaRPr>
          </a:p>
          <a:p>
            <a:r>
              <a:rPr lang="en-GB" dirty="0" err="1">
                <a:latin typeface="Arial Nova"/>
              </a:rPr>
              <a:t>Huoltajien</a:t>
            </a:r>
            <a:r>
              <a:rPr lang="en-GB" dirty="0">
                <a:latin typeface="Arial Nova"/>
              </a:rPr>
              <a:t> </a:t>
            </a:r>
            <a:r>
              <a:rPr lang="en-GB" dirty="0" err="1">
                <a:latin typeface="Arial Nova"/>
              </a:rPr>
              <a:t>rooli</a:t>
            </a:r>
            <a:r>
              <a:rPr lang="en-GB" dirty="0">
                <a:latin typeface="Arial Nova"/>
              </a:rPr>
              <a:t> – </a:t>
            </a:r>
            <a:r>
              <a:rPr lang="en-GB" dirty="0" err="1">
                <a:latin typeface="Arial Nova"/>
              </a:rPr>
              <a:t>tukea</a:t>
            </a:r>
            <a:r>
              <a:rPr lang="en-GB" dirty="0">
                <a:latin typeface="Arial Nova"/>
              </a:rPr>
              <a:t> </a:t>
            </a:r>
            <a:r>
              <a:rPr lang="en-GB" dirty="0" err="1">
                <a:latin typeface="Arial Nova"/>
              </a:rPr>
              <a:t>ja</a:t>
            </a:r>
            <a:r>
              <a:rPr lang="en-GB" dirty="0">
                <a:latin typeface="Arial Nova"/>
              </a:rPr>
              <a:t> </a:t>
            </a:r>
            <a:r>
              <a:rPr lang="en-GB" dirty="0" err="1">
                <a:latin typeface="Arial Nova"/>
              </a:rPr>
              <a:t>kannustaa</a:t>
            </a:r>
            <a:r>
              <a:rPr lang="en-GB" dirty="0">
                <a:latin typeface="Arial Nova"/>
              </a:rPr>
              <a:t>!</a:t>
            </a:r>
          </a:p>
          <a:p>
            <a:pPr marL="0" indent="0">
              <a:buNone/>
            </a:pPr>
            <a:r>
              <a:rPr lang="en-GB" dirty="0">
                <a:latin typeface="Arial Nova"/>
              </a:rPr>
              <a:t>  </a:t>
            </a:r>
          </a:p>
          <a:p>
            <a:pPr lvl="1"/>
            <a:r>
              <a:rPr lang="en-GB" dirty="0">
                <a:latin typeface="Arial Nova"/>
              </a:rPr>
              <a:t>	30.10. </a:t>
            </a:r>
            <a:r>
              <a:rPr lang="en-GB" dirty="0" err="1">
                <a:latin typeface="Arial Nova"/>
              </a:rPr>
              <a:t>yo-tutkinto</a:t>
            </a:r>
            <a:r>
              <a:rPr lang="en-GB" dirty="0">
                <a:latin typeface="Arial Nova"/>
              </a:rPr>
              <a:t> </a:t>
            </a:r>
          </a:p>
          <a:p>
            <a:pPr lvl="1"/>
            <a:r>
              <a:rPr lang="en-GB" dirty="0">
                <a:latin typeface="Arial Nova"/>
              </a:rPr>
              <a:t>20.1.	</a:t>
            </a:r>
            <a:r>
              <a:rPr lang="en-GB" dirty="0" err="1">
                <a:latin typeface="Arial Nova"/>
              </a:rPr>
              <a:t>jatko-opinnot</a:t>
            </a:r>
            <a:r>
              <a:rPr lang="en-GB" dirty="0">
                <a:latin typeface="Arial Nova"/>
              </a:rPr>
              <a:t> </a:t>
            </a:r>
            <a:r>
              <a:rPr lang="en-GB" dirty="0" err="1">
                <a:latin typeface="Arial Nova"/>
              </a:rPr>
              <a:t>ja</a:t>
            </a:r>
            <a:r>
              <a:rPr lang="en-GB" dirty="0">
                <a:latin typeface="Arial Nova"/>
              </a:rPr>
              <a:t> </a:t>
            </a:r>
            <a:r>
              <a:rPr lang="en-GB" dirty="0" err="1">
                <a:latin typeface="Arial Nova"/>
              </a:rPr>
              <a:t>valmistuminen</a:t>
            </a:r>
            <a:endParaRPr lang="en-GB" dirty="0">
              <a:latin typeface="Arial Nova"/>
            </a:endParaRPr>
          </a:p>
          <a:p>
            <a:pPr lvl="1"/>
            <a:r>
              <a:rPr lang="en-GB" dirty="0">
                <a:latin typeface="Arial Nova"/>
              </a:rPr>
              <a:t>19.2. 	</a:t>
            </a:r>
            <a:r>
              <a:rPr lang="en-GB" dirty="0" err="1">
                <a:latin typeface="Arial Nova"/>
              </a:rPr>
              <a:t>yo-tutkinto</a:t>
            </a:r>
            <a:r>
              <a:rPr lang="en-GB" dirty="0">
                <a:latin typeface="Arial Nova"/>
              </a:rPr>
              <a:t> </a:t>
            </a:r>
            <a:r>
              <a:rPr lang="en-GB" dirty="0" err="1">
                <a:latin typeface="Arial Nova"/>
              </a:rPr>
              <a:t>erityisesti</a:t>
            </a:r>
            <a:r>
              <a:rPr lang="en-GB" dirty="0">
                <a:latin typeface="Arial Nova"/>
              </a:rPr>
              <a:t> </a:t>
            </a:r>
            <a:r>
              <a:rPr lang="en-GB" dirty="0" err="1">
                <a:latin typeface="Arial Nova"/>
              </a:rPr>
              <a:t>kakkosten</a:t>
            </a:r>
            <a:r>
              <a:rPr lang="en-GB" dirty="0">
                <a:latin typeface="Arial Nova"/>
              </a:rPr>
              <a:t> </a:t>
            </a:r>
            <a:r>
              <a:rPr lang="en-GB" dirty="0" err="1">
                <a:latin typeface="Arial Nova"/>
              </a:rPr>
              <a:t>huoltajille</a:t>
            </a:r>
            <a:endParaRPr lang="en-GB" dirty="0">
              <a:latin typeface="Arial Nova"/>
            </a:endParaRPr>
          </a:p>
          <a:p>
            <a:pPr marL="0" indent="0">
              <a:buNone/>
            </a:pPr>
            <a:endParaRPr lang="en-GB">
              <a:latin typeface="Arial Nova"/>
            </a:endParaRPr>
          </a:p>
          <a:p>
            <a:pPr marL="0" indent="0">
              <a:buNone/>
            </a:pPr>
            <a:endParaRPr lang="en-GB" b="1"/>
          </a:p>
          <a:p>
            <a:pPr marL="0" indent="0">
              <a:buNone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09036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5351682-7C5C-2113-A6B6-2C46299BB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Tuki opinnoissa ja opintojen eteneminen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D4B92FE-5BAC-3AFE-9FE4-ECCB1C08D6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771" y="1307465"/>
            <a:ext cx="11512006" cy="5336858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fi-FI" dirty="0">
              <a:latin typeface="Arial Nova"/>
            </a:endParaRPr>
          </a:p>
          <a:p>
            <a:r>
              <a:rPr lang="fi-FI" dirty="0">
                <a:latin typeface="Arial Nova"/>
              </a:rPr>
              <a:t>Kolmen vuoden valmistumissuunnitelmassa suorituksia 60+ op.</a:t>
            </a:r>
            <a:endParaRPr lang="fi-FI" dirty="0"/>
          </a:p>
          <a:p>
            <a:r>
              <a:rPr lang="fi-FI" dirty="0">
                <a:latin typeface="Arial Nova"/>
              </a:rPr>
              <a:t>T-merkintöjen hoitaminen suoritetuiksi seuraavan periodin uusintoihin mennessä --&gt; K = keskeytynyt (käytävä uudelleen)</a:t>
            </a:r>
          </a:p>
          <a:p>
            <a:r>
              <a:rPr lang="fi-FI" dirty="0">
                <a:latin typeface="Arial Nova"/>
              </a:rPr>
              <a:t>Jos opinnot eivät suju opiskelijan haluamalla tasolla ja tavalla</a:t>
            </a:r>
          </a:p>
          <a:p>
            <a:pPr lvl="1">
              <a:buFont typeface="Courier New"/>
              <a:buChar char="o"/>
            </a:pPr>
            <a:r>
              <a:rPr lang="fi-FI" dirty="0">
                <a:latin typeface="Arial Nova"/>
              </a:rPr>
              <a:t>Jaksaminen</a:t>
            </a:r>
          </a:p>
          <a:p>
            <a:pPr lvl="1">
              <a:buFont typeface="Courier New"/>
              <a:buChar char="o"/>
            </a:pPr>
            <a:r>
              <a:rPr lang="fi-FI" dirty="0">
                <a:latin typeface="Arial Nova"/>
              </a:rPr>
              <a:t>LUKI-testaus, muut testit tai kartoitukset</a:t>
            </a:r>
          </a:p>
          <a:p>
            <a:pPr lvl="1">
              <a:buFont typeface="Courier New"/>
              <a:buChar char="o"/>
            </a:pPr>
            <a:r>
              <a:rPr lang="fi-FI" dirty="0">
                <a:latin typeface="Arial Nova"/>
              </a:rPr>
              <a:t>Opiskeluhuoltotyöryhmän tuki kartoituksissa </a:t>
            </a:r>
          </a:p>
          <a:p>
            <a:pPr lvl="1">
              <a:buFont typeface="Courier New"/>
              <a:buChar char="o"/>
            </a:pPr>
            <a:r>
              <a:rPr lang="fi-FI" err="1">
                <a:latin typeface="Arial Nova"/>
              </a:rPr>
              <a:t>WILMAan</a:t>
            </a:r>
            <a:r>
              <a:rPr lang="fi-FI" dirty="0">
                <a:latin typeface="Arial Nova"/>
              </a:rPr>
              <a:t> kirjattu tuen suunnitelma ja tuen toteuttaminen – opiskelijan tehtävä muistuttaa opettajaa</a:t>
            </a:r>
          </a:p>
          <a:p>
            <a:pPr lvl="2">
              <a:buFont typeface="Wingdings"/>
              <a:buChar char="§"/>
            </a:pPr>
            <a:r>
              <a:rPr lang="fi-FI" dirty="0">
                <a:latin typeface="Arial Nova"/>
              </a:rPr>
              <a:t>Erityisjärjestelyt YO-kirjoituksissa (haettava viimeistään puoli vuotta ennen kirjoituksia, YTL edellyttää tukitoimien kokeilua ja tietoa toimivuudesta)</a:t>
            </a:r>
          </a:p>
          <a:p>
            <a:pPr lvl="2">
              <a:buFont typeface="Wingdings"/>
              <a:buChar char="§"/>
            </a:pPr>
            <a:r>
              <a:rPr lang="fi-FI" dirty="0">
                <a:latin typeface="Arial Nova"/>
              </a:rPr>
              <a:t>Lukemisen ja kirjoittamisen erityisvaikeus / sairaus, vamma tai vaikea elämäntilanne / S2 </a:t>
            </a:r>
          </a:p>
          <a:p>
            <a:pPr lvl="2">
              <a:buFont typeface="Wingdings"/>
              <a:buChar char="§"/>
            </a:pPr>
            <a:endParaRPr lang="fi-FI" dirty="0">
              <a:latin typeface="Arial Nova"/>
            </a:endParaRPr>
          </a:p>
          <a:p>
            <a:pPr lvl="1">
              <a:buFont typeface="Courier New"/>
              <a:buChar char="o"/>
            </a:pPr>
            <a:r>
              <a:rPr lang="fi-FI" dirty="0">
                <a:latin typeface="Arial Nova"/>
              </a:rPr>
              <a:t>Tukiopetus, matikkakerho, T-tupa, erityisopettajan opiskelutekniikkatuki, Oppimisen olohuone</a:t>
            </a:r>
          </a:p>
        </p:txBody>
      </p:sp>
    </p:spTree>
    <p:extLst>
      <p:ext uri="{BB962C8B-B14F-4D97-AF65-F5344CB8AC3E}">
        <p14:creationId xmlns:p14="http://schemas.microsoft.com/office/powerpoint/2010/main" val="25503637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42FB1F8-D4C2-740F-0C7A-0D80C8CA4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Täysi-ikäiseksi tulemisen vaikutukset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877CA0D-7EC7-E4A0-3A9D-93AB3DB31B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i-FI" sz="2200" dirty="0">
                <a:latin typeface="Arial Nova"/>
                <a:ea typeface="Calibri"/>
                <a:cs typeface="Calibri"/>
              </a:rPr>
              <a:t>18-vuotiaalla lukion opiskelijalla on oikeus poistaa huoltajiensa Wilman käyttöoikeus - ei tule ilmoitusta huoltajalle. </a:t>
            </a:r>
            <a:endParaRPr lang="fi-FI" sz="2200" dirty="0">
              <a:latin typeface="Arial Nova"/>
            </a:endParaRPr>
          </a:p>
          <a:p>
            <a:r>
              <a:rPr lang="fi-FI" sz="2200" dirty="0">
                <a:latin typeface="Arial Nova"/>
                <a:ea typeface="Calibri"/>
                <a:cs typeface="Calibri"/>
              </a:rPr>
              <a:t>Opiskelijan on henkilökohtaisesti käytävä kansliassa hoitamassa asia.</a:t>
            </a:r>
          </a:p>
          <a:p>
            <a:r>
              <a:rPr lang="fi-FI" sz="2200" dirty="0">
                <a:latin typeface="Arial Nova"/>
                <a:ea typeface="Calibri"/>
                <a:cs typeface="Calibri"/>
              </a:rPr>
              <a:t>Huoltajien oikeudet eivät poistu automaattisesti 18 vuotta täyttäneen opiskelijan kohdalla. </a:t>
            </a:r>
          </a:p>
          <a:p>
            <a:r>
              <a:rPr lang="fi-FI" sz="2200" dirty="0">
                <a:latin typeface="Arial Nova"/>
                <a:ea typeface="Calibri"/>
                <a:cs typeface="Calibri"/>
              </a:rPr>
              <a:t>Näin toimien vältämme epäselvyydet ja vähennämme turhaa toimistotyötä. </a:t>
            </a:r>
            <a:endParaRPr lang="fi-FI" sz="2200" dirty="0">
              <a:latin typeface="Arial Nova"/>
            </a:endParaRPr>
          </a:p>
          <a:p>
            <a:endParaRPr lang="fi-FI" sz="3600"/>
          </a:p>
        </p:txBody>
      </p:sp>
    </p:spTree>
    <p:extLst>
      <p:ext uri="{BB962C8B-B14F-4D97-AF65-F5344CB8AC3E}">
        <p14:creationId xmlns:p14="http://schemas.microsoft.com/office/powerpoint/2010/main" val="26256044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73A10CD-87DA-52C8-36EB-B045C5779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Vanhat tanssit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EC5AC62-EC37-F2CA-B70D-C6FBCD266F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>
                <a:latin typeface="Arial Nova"/>
              </a:rPr>
              <a:t>Tanssit 6.2.2026 Kangasala Areenalla - iltatilaisuus</a:t>
            </a:r>
          </a:p>
          <a:p>
            <a:r>
              <a:rPr lang="fi-FI" dirty="0">
                <a:latin typeface="Arial Nova"/>
              </a:rPr>
              <a:t>Pari omasta koulusta</a:t>
            </a:r>
          </a:p>
          <a:p>
            <a:r>
              <a:rPr lang="fi-FI" dirty="0">
                <a:latin typeface="Arial Nova"/>
              </a:rPr>
              <a:t>Lisätietoa vastuuopettajilta Petri </a:t>
            </a:r>
            <a:r>
              <a:rPr lang="fi-FI" dirty="0" err="1">
                <a:latin typeface="Arial Nova"/>
              </a:rPr>
              <a:t>Erholtz</a:t>
            </a:r>
            <a:r>
              <a:rPr lang="fi-FI" dirty="0">
                <a:latin typeface="Arial Nova"/>
              </a:rPr>
              <a:t> ja Heljä Lehtola </a:t>
            </a:r>
          </a:p>
        </p:txBody>
      </p:sp>
    </p:spTree>
    <p:extLst>
      <p:ext uri="{BB962C8B-B14F-4D97-AF65-F5344CB8AC3E}">
        <p14:creationId xmlns:p14="http://schemas.microsoft.com/office/powerpoint/2010/main" val="34345297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6F0A87-94A7-6D7B-D570-FF88AD62DE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MIKÄ PUHUTTAA KOTONA?</a:t>
            </a:r>
          </a:p>
        </p:txBody>
      </p:sp>
    </p:spTree>
    <p:extLst>
      <p:ext uri="{BB962C8B-B14F-4D97-AF65-F5344CB8AC3E}">
        <p14:creationId xmlns:p14="http://schemas.microsoft.com/office/powerpoint/2010/main" val="37545750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9DFE430-F005-A4EC-5ADB-70FCCB09AB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HUOLTAJIEN TERVEISET OPISKELIJOILLE / RYHMÄNOHJAAJIEN HAVAINNOT HUOLTAJILLE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DA84946-C436-F452-C988-C30D23789A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871536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Kangasala - värit">
      <a:dk1>
        <a:srgbClr val="000000"/>
      </a:dk1>
      <a:lt1>
        <a:srgbClr val="FFFFFF"/>
      </a:lt1>
      <a:dk2>
        <a:srgbClr val="E01F27"/>
      </a:dk2>
      <a:lt2>
        <a:srgbClr val="ECECED"/>
      </a:lt2>
      <a:accent1>
        <a:srgbClr val="2C3B83"/>
      </a:accent1>
      <a:accent2>
        <a:srgbClr val="E64924"/>
      </a:accent2>
      <a:accent3>
        <a:srgbClr val="A5A5A5"/>
      </a:accent3>
      <a:accent4>
        <a:srgbClr val="FCB316"/>
      </a:accent4>
      <a:accent5>
        <a:srgbClr val="2C3B83"/>
      </a:accent5>
      <a:accent6>
        <a:srgbClr val="00ADC5"/>
      </a:accent6>
      <a:hlink>
        <a:srgbClr val="2C3B83"/>
      </a:hlink>
      <a:folHlink>
        <a:srgbClr val="2C3B83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angasala_template_laajakuva" id="{A388CC6D-70E6-45B0-A29F-5DB9D3829FE1}" vid="{2211852E-9B1E-44C4-BD1E-A31B55BF0E9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rviokokeeseenosallistuvienopiskelijoidenm_x00e4__x00e4_r_x00e4_ xmlns="076f0f81-dc01-48b7-a9bb-ebf4fd9b74e0" xsi:nil="true"/>
    <LIS_x00c4_HUOMIOITA xmlns="076f0f81-dc01-48b7-a9bb-ebf4fd9b74e0" xsi:nil="true"/>
    <lcf76f155ced4ddcb4097134ff3c332f xmlns="076f0f81-dc01-48b7-a9bb-ebf4fd9b74e0">
      <Terms xmlns="http://schemas.microsoft.com/office/infopath/2007/PartnerControls"/>
    </lcf76f155ced4ddcb4097134ff3c332f>
    <TaxCatchAll xmlns="2fc36758-8f38-45ae-b7c9-e034d8c685d2"/>
    <Purkukoodi xmlns="076f0f81-dc01-48b7-a9bb-ebf4fd9b74e0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9249AC9FFDCF2A4B9890B71DA950D12C" ma:contentTypeVersion="" ma:contentTypeDescription="Luo uusi asiakirja." ma:contentTypeScope="" ma:versionID="dac50e44e7286899e87127674b5f1635">
  <xsd:schema xmlns:xsd="http://www.w3.org/2001/XMLSchema" xmlns:xs="http://www.w3.org/2001/XMLSchema" xmlns:p="http://schemas.microsoft.com/office/2006/metadata/properties" xmlns:ns2="14671227-b1b7-48a1-a8d9-b6c227918efc" xmlns:ns3="e7ce424a-e944-4f76-85f8-2a270d0d9f93" xmlns:ns4="076f0f81-dc01-48b7-a9bb-ebf4fd9b74e0" xmlns:ns5="2fc36758-8f38-45ae-b7c9-e034d8c685d2" targetNamespace="http://schemas.microsoft.com/office/2006/metadata/properties" ma:root="true" ma:fieldsID="77760fb505b7f3d487cb1d977956089d" ns2:_="" ns3:_="" ns4:_="" ns5:_="">
    <xsd:import namespace="14671227-b1b7-48a1-a8d9-b6c227918efc"/>
    <xsd:import namespace="e7ce424a-e944-4f76-85f8-2a270d0d9f93"/>
    <xsd:import namespace="076f0f81-dc01-48b7-a9bb-ebf4fd9b74e0"/>
    <xsd:import namespace="2fc36758-8f38-45ae-b7c9-e034d8c685d2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3:SharedWithDetails" minOccurs="0"/>
                <xsd:element ref="ns4:MediaServiceMetadata" minOccurs="0"/>
                <xsd:element ref="ns4:MediaServiceFastMetadata" minOccurs="0"/>
                <xsd:element ref="ns4:MediaServiceEventHashCode" minOccurs="0"/>
                <xsd:element ref="ns4:MediaServiceGenerationTime" minOccurs="0"/>
                <xsd:element ref="ns4:MediaServiceAutoKeyPoints" minOccurs="0"/>
                <xsd:element ref="ns4:MediaServiceKeyPoints" minOccurs="0"/>
                <xsd:element ref="ns4:Purkukoodi" minOccurs="0"/>
                <xsd:element ref="ns4:LIS_x00c4_HUOMIOITA" minOccurs="0"/>
                <xsd:element ref="ns4:MediaServiceAutoTags" minOccurs="0"/>
                <xsd:element ref="ns4:MediaServiceOCR" minOccurs="0"/>
                <xsd:element ref="ns4:MediaServiceDateTaken" minOccurs="0"/>
                <xsd:element ref="ns4:Arviokokeeseenosallistuvienopiskelijoidenm_x00e4__x00e4_r_x00e4_" minOccurs="0"/>
                <xsd:element ref="ns4:MediaLengthInSeconds" minOccurs="0"/>
                <xsd:element ref="ns4:lcf76f155ced4ddcb4097134ff3c332f" minOccurs="0"/>
                <xsd:element ref="ns5:TaxCatchAll" minOccurs="0"/>
                <xsd:element ref="ns4:MediaServiceObjectDetectorVersions" minOccurs="0"/>
                <xsd:element ref="ns4:MediaServiceLocation" minOccurs="0"/>
                <xsd:element ref="ns4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671227-b1b7-48a1-a8d9-b6c227918ef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Jaettu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ce424a-e944-4f76-85f8-2a270d0d9f93" elementFormDefault="qualified">
    <xsd:import namespace="http://schemas.microsoft.com/office/2006/documentManagement/types"/>
    <xsd:import namespace="http://schemas.microsoft.com/office/infopath/2007/PartnerControls"/>
    <xsd:element name="SharedWithDetails" ma:index="9" nillable="true" ma:displayName="Jakamisen tiedot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6f0f81-dc01-48b7-a9bb-ebf4fd9b74e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Purkukoodi" ma:index="16" nillable="true" ma:displayName="Purkukoodi" ma:description="tieosuus ylipaine huitoa fiilinki" ma:format="Dropdown" ma:internalName="Purkukoodi">
      <xsd:simpleType>
        <xsd:restriction base="dms:Text">
          <xsd:maxLength value="255"/>
        </xsd:restriction>
      </xsd:simpleType>
    </xsd:element>
    <xsd:element name="LIS_x00c4_HUOMIOITA" ma:index="17" nillable="true" ma:displayName="LISÄHUOMIOITA" ma:description="olen laittanut kokeen jo aiemmin, joten tämä mahdollisesti turha" ma:format="Dropdown" ma:internalName="LIS_x00c4_HUOMIOITA">
      <xsd:simpleType>
        <xsd:restriction base="dms:Text">
          <xsd:maxLength value="255"/>
        </xsd:restriction>
      </xsd:simpleType>
    </xsd:element>
    <xsd:element name="MediaServiceAutoTags" ma:index="18" nillable="true" ma:displayName="Tags" ma:internalName="MediaServiceAutoTags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20" nillable="true" ma:displayName="MediaServiceDateTaken" ma:hidden="true" ma:internalName="MediaServiceDateTaken" ma:readOnly="true">
      <xsd:simpleType>
        <xsd:restriction base="dms:Text"/>
      </xsd:simpleType>
    </xsd:element>
    <xsd:element name="Arviokokeeseenosallistuvienopiskelijoidenm_x00e4__x00e4_r_x00e4_" ma:index="21" nillable="true" ma:displayName="Arvio kokeeseen osallistuvien opiskelijoiden määrästä" ma:format="Dropdown" ma:internalName="Arviokokeeseenosallistuvienopiskelijoidenm_x00e4__x00e4_r_x00e4_">
      <xsd:simpleType>
        <xsd:union memberTypes="dms:Text">
          <xsd:simpleType>
            <xsd:restriction base="dms:Choice">
              <xsd:enumeration value="&lt;5"/>
              <xsd:enumeration value="6-10"/>
              <xsd:enumeration value="11-15"/>
              <xsd:enumeration value="16-20"/>
              <xsd:enumeration value="21-25"/>
              <xsd:enumeration value="26-30"/>
              <xsd:enumeration value="31-35"/>
              <xsd:enumeration value="36-40"/>
              <xsd:enumeration value="41-50"/>
              <xsd:enumeration value="51-60"/>
              <xsd:enumeration value="61-70"/>
              <xsd:enumeration value="71-80"/>
              <xsd:enumeration value="81-90"/>
              <xsd:enumeration value="91-100"/>
              <xsd:enumeration value="100&lt;"/>
            </xsd:restriction>
          </xsd:simpleType>
        </xsd:union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Kuvien tunnisteet" ma:readOnly="false" ma:fieldId="{5cf76f15-5ced-4ddc-b409-7134ff3c332f}" ma:taxonomyMulti="true" ma:sspId="d07a74f8-dd10-41ee-a75c-8639b406b71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7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c36758-8f38-45ae-b7c9-e034d8c685d2" elementFormDefault="qualified">
    <xsd:import namespace="http://schemas.microsoft.com/office/2006/documentManagement/types"/>
    <xsd:import namespace="http://schemas.microsoft.com/office/infopath/2007/PartnerControls"/>
    <xsd:element name="TaxCatchAll" ma:index="25" nillable="true" ma:displayName="Taxonomy Catch All Column" ma:hidden="true" ma:list="{1c282883-8b68-46da-a2de-c204c0424819}" ma:internalName="TaxCatchAll" ma:showField="CatchAllData" ma:web="2fc36758-8f38-45ae-b7c9-e034d8c685d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93903A5-D4DB-4082-85C4-156844EFF78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BB704D5-FC7E-4C1D-803A-EF0D6EDA7555}">
  <ds:schemaRefs>
    <ds:schemaRef ds:uri="076f0f81-dc01-48b7-a9bb-ebf4fd9b74e0"/>
    <ds:schemaRef ds:uri="14671227-b1b7-48a1-a8d9-b6c227918efc"/>
    <ds:schemaRef ds:uri="2fc36758-8f38-45ae-b7c9-e034d8c685d2"/>
    <ds:schemaRef ds:uri="e7ce424a-e944-4f76-85f8-2a270d0d9f93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8F0572C5-78A1-469F-A0EE-5DFA5D45D7CC}">
  <ds:schemaRefs>
    <ds:schemaRef ds:uri="076f0f81-dc01-48b7-a9bb-ebf4fd9b74e0"/>
    <ds:schemaRef ds:uri="14671227-b1b7-48a1-a8d9-b6c227918efc"/>
    <ds:schemaRef ds:uri="2fc36758-8f38-45ae-b7c9-e034d8c685d2"/>
    <ds:schemaRef ds:uri="e7ce424a-e944-4f76-85f8-2a270d0d9f9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PowerPoint-pohja_Saavutettava</Template>
  <Application>Microsoft Office PowerPoint</Application>
  <PresentationFormat>Widescreen</PresentationFormat>
  <Slides>7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Office-teema</vt:lpstr>
      <vt:lpstr>TERVETULOA VANHEMPAINILTAAN</vt:lpstr>
      <vt:lpstr>Tärkeää ja ajankohtaista 2. lukiovuonna</vt:lpstr>
      <vt:lpstr>Tuki opinnoissa ja opintojen eteneminen</vt:lpstr>
      <vt:lpstr>Täysi-ikäiseksi tulemisen vaikutukset </vt:lpstr>
      <vt:lpstr>Vanhat tanssit</vt:lpstr>
      <vt:lpstr>MIKÄ PUHUTTAA KOTONA?</vt:lpstr>
      <vt:lpstr>HUOLTAJIEN TERVEISET OPISKELIJOILLE / RYHMÄNOHJAAJIEN HAVAINNOT HUOLTAJILLE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Esityksen pääotsikko</dc:title>
  <dc:creator>Tiitu Pekka</dc:creator>
  <cp:keywords>Saavutettava asiakirjapohja</cp:keywords>
  <cp:revision>179</cp:revision>
  <dcterms:created xsi:type="dcterms:W3CDTF">2023-08-30T06:45:05Z</dcterms:created>
  <dcterms:modified xsi:type="dcterms:W3CDTF">2025-09-05T09:45:07Z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0x0101009249AC9FFDCF2A4B9890B71DA950D12C</vt:lpwstr>
  </property>
</Properties>
</file>