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58" r:id="rId6"/>
    <p:sldId id="260" r:id="rId7"/>
    <p:sldId id="265" r:id="rId8"/>
    <p:sldId id="274" r:id="rId9"/>
    <p:sldId id="271" r:id="rId10"/>
    <p:sldId id="273" r:id="rId11"/>
    <p:sldId id="275" r:id="rId12"/>
    <p:sldId id="269" r:id="rId13"/>
    <p:sldId id="279" r:id="rId14"/>
    <p:sldId id="276" r:id="rId15"/>
    <p:sldId id="277" r:id="rId16"/>
    <p:sldId id="278" r:id="rId17"/>
    <p:sldId id="280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C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08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6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6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24:52.3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24:52.87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24:54.10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1,'6'0,"6"0,13 0,9 0,5 0,2 0,-2 0,-5 0,-2 0,-3 0,3 0,3 3,1 2,-2-1,-3-1,-4-1,3 3,-4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24:55.50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0,'4'3,"0"0,1 0,-1 0,1-1,-1 0,1 1,0-2,0 1,-1-1,1 1,10 0,-2 0,63 11,147 5,28 4,-190-11,76 10,-113-17,0 1,0 1,32 13,-28-9,53 12,2-9,-48-8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25:00.07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39,'0'-1,"0"-1,0 1,1-1,-1 1,1-1,-1 1,1 0,-1-1,1 1,0 0,0-1,0 1,0 0,-1 0,2 0,-1 0,0 0,0 0,0 0,0 0,1 0,-1 0,0 1,1-1,-1 0,1 1,-1 0,0-1,3 0,6-1,-1 1,1-1,14 1,-19 1,17 0,0 1,-1 1,1 1,0 0,29 10,103 43,-138-50,1-1,1-1,-1-1,1-1,18 1,-14-2,-1 2,40 8,-17 1,0-3,0-2,64 3,-34-1,-57-6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25:04.1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1,'1'0,"-1"1,0 0,0-1,0 1,0-1,1 1,-1-1,0 1,1-1,-1 1,0-1,1 1,-1-1,0 1,1-1,-1 0,1 1,-1-1,1 0,-1 1,1-1,-1 0,1 0,-1 1,1-1,1 0,18 5,-13-4,96 14,128 3,-176-15,199 1,-231-4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10:25:06.90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1776 1,'-74'0,"-90"1,130 1,1 2,-62 15,23 4,0 4,-121 63,142-69,40-18,0 1,1 0,-1 1,-18 12,-109 87,135-102,1 0,-1 0,1 0,0 0,0 0,0 0,0 0,0 1,0-1,0 1,1 0,0-1,-1 1,1 0,0 0,0 0,0 0,0 5,1-6,0 0,0 0,0 0,1 0,-1 0,1 0,-1 0,1 0,0 0,0 0,0 0,0 0,0 0,0-1,0 1,0-1,1 1,-1-1,1 1,-1-1,1 1,0-1,-1 0,1 0,0 0,0 0,0 0,3 0,7 3,0-1,0 0,0-1,0 0,13 0,67-3,-50 0,0 0,1-3,-1-1,-1-2,1-1,-1-3,-1-1,67-30,-15 0,116-54,-207 96,25-16,-26 16,0 0,-1 0,1 0,-1 0,1 0,0 0,-1 0,1 0,0 0,-1 0,1 0,0 0,-1 0,1-1,0 1,-1 0,1 0,0 0,0-1,-1 1,1 0,0 0,0-1,-1 1,1 0,0 0,0-1,0 1,-1 0,1-1,0 1,0 0,0-1,0 1,0 0,0-1,0 1,0-1,0 1,0 0,0-1,0 1,0 0,0-1,0 1,0 0,0-1,0 1,0 0,1-1,-1 1,0 0,0-1,0 1,1 0,-1 0,0-1,0 1,1 0,-1 0,0-1,0 1,1 0,-1 0,0 0,1 0,0-1,-13 0,1 1,-1 0,1 1,-1 0,1 1,-22 6,25-7,-189 52,53-13,-203 61,-493 215,757-280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09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24575,'3'0'0,"4"0"0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4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2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2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2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2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2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2:2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0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09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1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1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2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8:43:15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0004-D105-46E5-BDE8-3F6EC4299261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87A3-8343-4611-8F0E-F5E8417E0B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6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87A3-8343-4611-8F0E-F5E8417E0B3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60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87A3-8343-4611-8F0E-F5E8417E0B3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85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87A3-8343-4611-8F0E-F5E8417E0B3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8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987A3-8343-4611-8F0E-F5E8417E0B3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99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85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04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04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8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87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6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95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4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83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2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83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49B1-01B4-4226-8610-D9A36137BE1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4924-32E5-46C9-B44A-4B3FF241628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149F31E-6952-427E-8ECC-C968DCE242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481004" cy="24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4.xml"/><Relationship Id="rId18" Type="http://schemas.openxmlformats.org/officeDocument/2006/relationships/customXml" Target="../ink/ink9.xml"/><Relationship Id="rId26" Type="http://schemas.openxmlformats.org/officeDocument/2006/relationships/image" Target="../media/image3.png"/><Relationship Id="rId21" Type="http://schemas.openxmlformats.org/officeDocument/2006/relationships/customXml" Target="../ink/ink12.xml"/><Relationship Id="rId34" Type="http://schemas.openxmlformats.org/officeDocument/2006/relationships/image" Target="../media/image9.png"/><Relationship Id="rId12" Type="http://schemas.openxmlformats.org/officeDocument/2006/relationships/customXml" Target="../ink/ink3.xml"/><Relationship Id="rId17" Type="http://schemas.openxmlformats.org/officeDocument/2006/relationships/customXml" Target="../ink/ink8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11.xml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customXml" Target="../ink/ink14.xml"/><Relationship Id="rId32" Type="http://schemas.openxmlformats.org/officeDocument/2006/relationships/image" Target="../media/image8.png"/><Relationship Id="rId15" Type="http://schemas.openxmlformats.org/officeDocument/2006/relationships/customXml" Target="../ink/ink6.xml"/><Relationship Id="rId23" Type="http://schemas.openxmlformats.org/officeDocument/2006/relationships/image" Target="../media/image2.png"/><Relationship Id="rId28" Type="http://schemas.openxmlformats.org/officeDocument/2006/relationships/image" Target="../media/image4.png"/><Relationship Id="rId19" Type="http://schemas.openxmlformats.org/officeDocument/2006/relationships/customXml" Target="../ink/ink10.xml"/><Relationship Id="rId31" Type="http://schemas.openxmlformats.org/officeDocument/2006/relationships/customXml" Target="../ink/ink18.xml"/><Relationship Id="rId9" Type="http://schemas.openxmlformats.org/officeDocument/2006/relationships/customXml" Target="../ink/ink2.xml"/><Relationship Id="rId14" Type="http://schemas.openxmlformats.org/officeDocument/2006/relationships/customXml" Target="../ink/ink5.xml"/><Relationship Id="rId22" Type="http://schemas.openxmlformats.org/officeDocument/2006/relationships/customXml" Target="../ink/ink13.xml"/><Relationship Id="rId27" Type="http://schemas.openxmlformats.org/officeDocument/2006/relationships/customXml" Target="../ink/ink16.xml"/><Relationship Id="rId30" Type="http://schemas.openxmlformats.org/officeDocument/2006/relationships/image" Target="../media/image7.png"/><Relationship Id="rId35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10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7.png"/><Relationship Id="rId10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9.jpeg"/><Relationship Id="rId10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1.jpeg"/><Relationship Id="rId10" Type="http://schemas.openxmlformats.org/officeDocument/2006/relationships/image" Target="../media/image5.png"/><Relationship Id="rId4" Type="http://schemas.openxmlformats.org/officeDocument/2006/relationships/customXml" Target="../ink/ink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3.png"/><Relationship Id="rId4" Type="http://schemas.openxmlformats.org/officeDocument/2006/relationships/customXml" Target="../ink/ink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anja.alanen@g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791580" y="4998991"/>
            <a:ext cx="802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TULE MUKAAN TUKEMAAN ESPOON AINUTLAATUISTA PESÄPALLOTARINAA 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7A584A-F3F5-4695-9D28-07B766FFE805}"/>
                  </a:ext>
                </a:extLst>
              </p14:cNvPr>
              <p14:cNvContentPartPr/>
              <p14:nvPr/>
            </p14:nvContentPartPr>
            <p14:xfrm>
              <a:off x="2776653" y="11850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7A584A-F3F5-4695-9D28-07B766FFE8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7653" y="11760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133FA19-AB3A-4869-9A09-09E9CE683162}"/>
              </a:ext>
            </a:extLst>
          </p:cNvPr>
          <p:cNvGrpSpPr/>
          <p:nvPr/>
        </p:nvGrpSpPr>
        <p:grpSpPr>
          <a:xfrm>
            <a:off x="1699893" y="1320400"/>
            <a:ext cx="13680" cy="360"/>
            <a:chOff x="1699893" y="1320400"/>
            <a:chExt cx="136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E034E1-9087-4023-AE47-40E068CBE363}"/>
                    </a:ext>
                  </a:extLst>
                </p14:cNvPr>
                <p14:cNvContentPartPr/>
                <p14:nvPr/>
              </p14:nvContentPartPr>
              <p14:xfrm>
                <a:off x="1699893" y="1320400"/>
                <a:ext cx="39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E034E1-9087-4023-AE47-40E068CBE3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1253" y="1311760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2F1A5F-CCD7-47B4-8069-CDAA139AE055}"/>
                    </a:ext>
                  </a:extLst>
                </p14:cNvPr>
                <p14:cNvContentPartPr/>
                <p14:nvPr/>
              </p14:nvContentPartPr>
              <p14:xfrm>
                <a:off x="1713213" y="132040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2F1A5F-CCD7-47B4-8069-CDAA139AE0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04573" y="1311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D062C6-C486-4FEF-9F6E-F51CA476CAF2}"/>
                    </a:ext>
                  </a:extLst>
                </p14:cNvPr>
                <p14:cNvContentPartPr/>
                <p14:nvPr/>
              </p14:nvContentPartPr>
              <p14:xfrm>
                <a:off x="1713213" y="132040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D062C6-C486-4FEF-9F6E-F51CA476CA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04573" y="1311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C5279C-9155-4776-9974-A8D8336E8284}"/>
                  </a:ext>
                </a:extLst>
              </p14:cNvPr>
              <p14:cNvContentPartPr/>
              <p14:nvPr/>
            </p14:nvContentPartPr>
            <p14:xfrm>
              <a:off x="3264453" y="19842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C5279C-9155-4776-9974-A8D8336E82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5453" y="1975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BF51D6-E255-4879-884E-C9107BB9AB6B}"/>
                  </a:ext>
                </a:extLst>
              </p14:cNvPr>
              <p14:cNvContentPartPr/>
              <p14:nvPr/>
            </p14:nvContentPartPr>
            <p14:xfrm>
              <a:off x="1943613" y="11105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BF51D6-E255-4879-884E-C9107BB9AB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4973" y="1101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8071CAD-E35B-4CF1-B9C4-BC69752AD049}"/>
                  </a:ext>
                </a:extLst>
              </p14:cNvPr>
              <p14:cNvContentPartPr/>
              <p14:nvPr/>
            </p14:nvContentPartPr>
            <p14:xfrm>
              <a:off x="1943613" y="11105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8071CAD-E35B-4CF1-B9C4-BC69752AD0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4973" y="1101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092B490-7015-4EF1-8E79-561F00401AD3}"/>
                  </a:ext>
                </a:extLst>
              </p14:cNvPr>
              <p14:cNvContentPartPr/>
              <p14:nvPr/>
            </p14:nvContentPartPr>
            <p14:xfrm>
              <a:off x="1943613" y="111052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092B490-7015-4EF1-8E79-561F00401A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4973" y="11015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F74DA61-A3A7-469C-AEA3-F3B4A2151EB2}"/>
              </a:ext>
            </a:extLst>
          </p:cNvPr>
          <p:cNvGrpSpPr/>
          <p:nvPr/>
        </p:nvGrpSpPr>
        <p:grpSpPr>
          <a:xfrm>
            <a:off x="3359133" y="1693000"/>
            <a:ext cx="360" cy="360"/>
            <a:chOff x="3359133" y="16930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8BFF86-AA91-4AD4-8948-3B6DDC5E44EB}"/>
                    </a:ext>
                  </a:extLst>
                </p14:cNvPr>
                <p14:cNvContentPartPr/>
                <p14:nvPr/>
              </p14:nvContentPartPr>
              <p14:xfrm>
                <a:off x="3359133" y="169300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8BFF86-AA91-4AD4-8948-3B6DDC5E44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0493" y="1684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6D1E99-C43F-410D-BFAC-29BEFEF26301}"/>
                    </a:ext>
                  </a:extLst>
                </p14:cNvPr>
                <p14:cNvContentPartPr/>
                <p14:nvPr/>
              </p14:nvContentPartPr>
              <p14:xfrm>
                <a:off x="3359133" y="169300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6D1E99-C43F-410D-BFAC-29BEFEF263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0493" y="1684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CBBF8B-2419-43AE-8F19-7BE18A0E31B9}"/>
                    </a:ext>
                  </a:extLst>
                </p14:cNvPr>
                <p14:cNvContentPartPr/>
                <p14:nvPr/>
              </p14:nvContentPartPr>
              <p14:xfrm>
                <a:off x="3359133" y="169300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CBBF8B-2419-43AE-8F19-7BE18A0E31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0493" y="1684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DE003B-912E-4CEA-9D34-5B875B693C63}"/>
                  </a:ext>
                </a:extLst>
              </p14:cNvPr>
              <p14:cNvContentPartPr/>
              <p14:nvPr/>
            </p14:nvContentPartPr>
            <p14:xfrm>
              <a:off x="8601813" y="178084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DE003B-912E-4CEA-9D34-5B875B693C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93173" y="1772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9A2CE8-D4E3-43F9-8815-913DEDDEB9D7}"/>
                  </a:ext>
                </a:extLst>
              </p14:cNvPr>
              <p14:cNvContentPartPr/>
              <p14:nvPr/>
            </p14:nvContentPartPr>
            <p14:xfrm>
              <a:off x="2749653" y="196408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9A2CE8-D4E3-43F9-8815-913DEDDEB9D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96013" y="18560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82DA87B-C04C-48F0-B16E-3237EFA03161}"/>
                  </a:ext>
                </a:extLst>
              </p14:cNvPr>
              <p14:cNvContentPartPr/>
              <p14:nvPr/>
            </p14:nvContentPartPr>
            <p14:xfrm>
              <a:off x="2783493" y="199072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82DA87B-C04C-48F0-B16E-3237EFA031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9853" y="18830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298BDDC-F2B1-4870-8667-2395B0EC691B}"/>
                  </a:ext>
                </a:extLst>
              </p14:cNvPr>
              <p14:cNvContentPartPr/>
              <p14:nvPr/>
            </p14:nvContentPartPr>
            <p14:xfrm>
              <a:off x="2817333" y="1990720"/>
              <a:ext cx="195840" cy="10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298BDDC-F2B1-4870-8667-2395B0EC69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63693" y="1883080"/>
                <a:ext cx="303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1DE9061-7114-4952-9A44-95438E0AD6A2}"/>
                  </a:ext>
                </a:extLst>
              </p14:cNvPr>
              <p14:cNvContentPartPr/>
              <p14:nvPr/>
            </p14:nvContentPartPr>
            <p14:xfrm>
              <a:off x="2729493" y="1957240"/>
              <a:ext cx="425160" cy="71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1DE9061-7114-4952-9A44-95438E0AD6A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75493" y="1849240"/>
                <a:ext cx="5328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C98ADDC-7222-4D50-90CF-317526E8B5E5}"/>
                  </a:ext>
                </a:extLst>
              </p14:cNvPr>
              <p14:cNvContentPartPr/>
              <p14:nvPr/>
            </p14:nvContentPartPr>
            <p14:xfrm>
              <a:off x="2708973" y="1983880"/>
              <a:ext cx="345960" cy="60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C98ADDC-7222-4D50-90CF-317526E8B5E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55333" y="1876240"/>
                <a:ext cx="4536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9485D19-7AA0-4E24-89DC-BD09A576516B}"/>
                  </a:ext>
                </a:extLst>
              </p14:cNvPr>
              <p14:cNvContentPartPr/>
              <p14:nvPr/>
            </p14:nvContentPartPr>
            <p14:xfrm>
              <a:off x="2735973" y="1943560"/>
              <a:ext cx="25416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9485D19-7AA0-4E24-89DC-BD09A576516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45973" y="1763920"/>
                <a:ext cx="43380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292EF15-3768-4E4C-BF26-DC2437DBC5E2}"/>
                  </a:ext>
                </a:extLst>
              </p14:cNvPr>
              <p14:cNvContentPartPr/>
              <p14:nvPr/>
            </p14:nvContentPartPr>
            <p14:xfrm>
              <a:off x="4508253" y="1848520"/>
              <a:ext cx="639720" cy="264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292EF15-3768-4E4C-BF26-DC2437DBC5E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18253" y="1668880"/>
                <a:ext cx="819360" cy="624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picture containing outdoor, ground, person, baseball&#10;&#10;Description automatically generated">
            <a:extLst>
              <a:ext uri="{FF2B5EF4-FFF2-40B4-BE49-F238E27FC236}">
                <a16:creationId xmlns:a16="http://schemas.microsoft.com/office/drawing/2014/main" id="{1B82FAEB-1644-DC97-F5CF-C295D711D0E9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7421" r="9473" b="9202"/>
          <a:stretch/>
        </p:blipFill>
        <p:spPr>
          <a:xfrm>
            <a:off x="791580" y="0"/>
            <a:ext cx="6190053" cy="44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5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3E6A-94C5-4CF1-8C30-658F3DA6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7891"/>
            <a:ext cx="7067128" cy="1143000"/>
          </a:xfrm>
        </p:spPr>
        <p:txBody>
          <a:bodyPr>
            <a:normAutofit/>
          </a:bodyPr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Logotarra kypärään:</a:t>
            </a:r>
            <a:endParaRPr lang="fi-FI" dirty="0"/>
          </a:p>
        </p:txBody>
      </p:sp>
      <p:pic>
        <p:nvPicPr>
          <p:cNvPr id="4098" name="Picture 2" descr="Karhu Pesiskypärä XS | Karhu Pesis">
            <a:extLst>
              <a:ext uri="{FF2B5EF4-FFF2-40B4-BE49-F238E27FC236}">
                <a16:creationId xmlns:a16="http://schemas.microsoft.com/office/drawing/2014/main" id="{3342D126-CC51-4A52-B00B-89957F0C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1619"/>
            <a:ext cx="5057800" cy="50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3C5BC-B853-4C67-ACDB-40DEBC1DB468}"/>
              </a:ext>
            </a:extLst>
          </p:cNvPr>
          <p:cNvSpPr txBox="1"/>
          <p:nvPr/>
        </p:nvSpPr>
        <p:spPr>
          <a:xfrm>
            <a:off x="3131840" y="6237312"/>
            <a:ext cx="281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Segoe UI" panose="020B0502040204020203" pitchFamily="34" charset="0"/>
                <a:cs typeface="Segoe UI" panose="020B0502040204020203" pitchFamily="34" charset="0"/>
              </a:rPr>
              <a:t>Tarra tulee eteen ja taakse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EF9F37-AFF4-52C2-1B21-5BC8ADCA77B6}"/>
              </a:ext>
            </a:extLst>
          </p:cNvPr>
          <p:cNvSpPr txBox="1">
            <a:spLocks/>
          </p:cNvSpPr>
          <p:nvPr/>
        </p:nvSpPr>
        <p:spPr>
          <a:xfrm>
            <a:off x="6732240" y="2564904"/>
            <a:ext cx="2304256" cy="4135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Mainos tulee yhden pelaajan kypärään.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toimittaa vektorimuotoisen logon joukkueelle.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saa logonsa myös Espoon Pesiksen verkkosivuille ja somenäkyvyyttä.</a:t>
            </a:r>
          </a:p>
          <a:p>
            <a:endParaRPr lang="fi-F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A81C5-C3B6-07A4-806D-AE18062AD6F1}"/>
              </a:ext>
            </a:extLst>
          </p:cNvPr>
          <p:cNvSpPr/>
          <p:nvPr/>
        </p:nvSpPr>
        <p:spPr>
          <a:xfrm rot="3113721">
            <a:off x="2081935" y="2985103"/>
            <a:ext cx="1167474" cy="4618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100€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37941-E7C4-A29B-D61B-23822A8324AD}"/>
              </a:ext>
            </a:extLst>
          </p:cNvPr>
          <p:cNvSpPr/>
          <p:nvPr/>
        </p:nvSpPr>
        <p:spPr>
          <a:xfrm rot="19410808">
            <a:off x="5682956" y="4055832"/>
            <a:ext cx="777657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27130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4DBF-72AE-4144-822A-0DFD5F09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3488"/>
            <a:ext cx="7067128" cy="1143000"/>
          </a:xfrm>
        </p:spPr>
        <p:txBody>
          <a:bodyPr/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Pelipanta logolla:</a:t>
            </a:r>
            <a:endParaRPr lang="en-US" dirty="0"/>
          </a:p>
        </p:txBody>
      </p:sp>
      <p:pic>
        <p:nvPicPr>
          <p:cNvPr id="1026" name="Picture 2" descr="Dobsom Headband Blue | Tekninen panta | PK-ProWear">
            <a:extLst>
              <a:ext uri="{FF2B5EF4-FFF2-40B4-BE49-F238E27FC236}">
                <a16:creationId xmlns:a16="http://schemas.microsoft.com/office/drawing/2014/main" id="{73335BDB-D8CC-4B4B-A974-CCBBAFA3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7515"/>
            <a:ext cx="4710922" cy="52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447A51-589A-5FB6-B623-88462148A98D}"/>
              </a:ext>
            </a:extLst>
          </p:cNvPr>
          <p:cNvSpPr txBox="1">
            <a:spLocks/>
          </p:cNvSpPr>
          <p:nvPr/>
        </p:nvSpPr>
        <p:spPr>
          <a:xfrm>
            <a:off x="6732240" y="2564904"/>
            <a:ext cx="2304256" cy="41350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Mainos tulee kaikkien pelaajien pelipantoihin.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toimittaa vektorimuotoisen logon joukkueelle.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saa logonsa myös Espoon Pesiksen verkkosivuille ja somenäkyvyyttä joukkueen kanavissa.</a:t>
            </a:r>
          </a:p>
          <a:p>
            <a:endParaRPr lang="fi-F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81769-1C66-9A45-954C-4AB591A51D6E}"/>
              </a:ext>
            </a:extLst>
          </p:cNvPr>
          <p:cNvSpPr/>
          <p:nvPr/>
        </p:nvSpPr>
        <p:spPr>
          <a:xfrm rot="3532016">
            <a:off x="2669230" y="2611132"/>
            <a:ext cx="1625890" cy="845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500€</a:t>
            </a:r>
          </a:p>
        </p:txBody>
      </p:sp>
    </p:spTree>
    <p:extLst>
      <p:ext uri="{BB962C8B-B14F-4D97-AF65-F5344CB8AC3E}">
        <p14:creationId xmlns:p14="http://schemas.microsoft.com/office/powerpoint/2010/main" val="411448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flag on a stand&#10;&#10;Description automatically generated">
            <a:extLst>
              <a:ext uri="{FF2B5EF4-FFF2-40B4-BE49-F238E27FC236}">
                <a16:creationId xmlns:a16="http://schemas.microsoft.com/office/drawing/2014/main" id="{1CF6399A-EA17-A52B-5F65-2075D6E23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66050"/>
            <a:ext cx="5265712" cy="5265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8CA2-8448-4228-B99B-3013C4D8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9119"/>
            <a:ext cx="7310192" cy="1143000"/>
          </a:xfrm>
        </p:spPr>
        <p:txBody>
          <a:bodyPr>
            <a:normAutofit/>
          </a:bodyPr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Ulkomainos kotikentällä: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14:cNvPr>
              <p14:cNvContentPartPr/>
              <p14:nvPr/>
            </p14:nvContentPartPr>
            <p14:xfrm>
              <a:off x="-169947" y="80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8587" y="719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n aerial view of a sports field&#10;&#10;Description automatically generated">
            <a:extLst>
              <a:ext uri="{FF2B5EF4-FFF2-40B4-BE49-F238E27FC236}">
                <a16:creationId xmlns:a16="http://schemas.microsoft.com/office/drawing/2014/main" id="{853BA19D-ACC4-9856-7BB2-A3EF1FFA22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5488" r="19288" b="17313"/>
          <a:stretch/>
        </p:blipFill>
        <p:spPr>
          <a:xfrm rot="16200000">
            <a:off x="-189530" y="2636786"/>
            <a:ext cx="4914547" cy="2592288"/>
          </a:xfrm>
          <a:prstGeom prst="rect">
            <a:avLst/>
          </a:prstGeom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3604332-6970-08B3-D3FF-2B380B22C2EB}"/>
              </a:ext>
            </a:extLst>
          </p:cNvPr>
          <p:cNvSpPr txBox="1">
            <a:spLocks/>
          </p:cNvSpPr>
          <p:nvPr/>
        </p:nvSpPr>
        <p:spPr>
          <a:xfrm>
            <a:off x="6732240" y="2564904"/>
            <a:ext cx="2304256" cy="41350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Mainos tulee yhteen kentällä sijaitsevaan mainoslippuun.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toimittaa vektorimuotoisen mainospohjan tai logon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saa logonsa myös Espoon Pesiksen verkkosivuille ja somenäkyvyyttä.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Kotikenttä sijaitsee Espoonlahden Mailapuistossa.</a:t>
            </a:r>
          </a:p>
          <a:p>
            <a:endParaRPr lang="fi-F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319BC-1A8C-D779-B784-09FD2FB738C4}"/>
              </a:ext>
            </a:extLst>
          </p:cNvPr>
          <p:cNvSpPr/>
          <p:nvPr/>
        </p:nvSpPr>
        <p:spPr>
          <a:xfrm rot="16200000">
            <a:off x="4041153" y="3402207"/>
            <a:ext cx="2772308" cy="593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500€</a:t>
            </a:r>
            <a:endParaRPr lang="fi-FI" sz="2800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3AF9495C-4AB7-3724-87DB-C3BDD9E0D238}"/>
              </a:ext>
            </a:extLst>
          </p:cNvPr>
          <p:cNvSpPr txBox="1">
            <a:spLocks/>
          </p:cNvSpPr>
          <p:nvPr/>
        </p:nvSpPr>
        <p:spPr>
          <a:xfrm>
            <a:off x="1115615" y="6412672"/>
            <a:ext cx="2304256" cy="35165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Lippujen sijainnit kentällä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EFA272-00A2-3305-7C73-F5CFEE89F1A4}"/>
              </a:ext>
            </a:extLst>
          </p:cNvPr>
          <p:cNvSpPr/>
          <p:nvPr/>
        </p:nvSpPr>
        <p:spPr>
          <a:xfrm rot="19098227">
            <a:off x="2668622" y="5767162"/>
            <a:ext cx="359888" cy="171610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00" dirty="0"/>
              <a:t>Kioski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9E07D0-A800-D9C0-BE5D-51B82E19A5CC}"/>
              </a:ext>
            </a:extLst>
          </p:cNvPr>
          <p:cNvSpPr/>
          <p:nvPr/>
        </p:nvSpPr>
        <p:spPr>
          <a:xfrm>
            <a:off x="2555776" y="595810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6413A2-9ABB-FFB5-7D77-EE8F4B461212}"/>
              </a:ext>
            </a:extLst>
          </p:cNvPr>
          <p:cNvSpPr/>
          <p:nvPr/>
        </p:nvSpPr>
        <p:spPr>
          <a:xfrm rot="18212452">
            <a:off x="2947121" y="4928514"/>
            <a:ext cx="648073" cy="19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Katsomo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C742F5E-41C5-8676-FB83-068FE784AE89}"/>
              </a:ext>
            </a:extLst>
          </p:cNvPr>
          <p:cNvSpPr/>
          <p:nvPr/>
        </p:nvSpPr>
        <p:spPr>
          <a:xfrm rot="12948516">
            <a:off x="3077791" y="55416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D509C9F5-6AA6-856E-A7DD-9F1613DA8F07}"/>
              </a:ext>
            </a:extLst>
          </p:cNvPr>
          <p:cNvSpPr txBox="1">
            <a:spLocks/>
          </p:cNvSpPr>
          <p:nvPr/>
        </p:nvSpPr>
        <p:spPr>
          <a:xfrm rot="2179837">
            <a:off x="3030053" y="5777259"/>
            <a:ext cx="1453666" cy="351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>
                <a:latin typeface="Segoe UI" panose="020B0502040204020203" pitchFamily="34" charset="0"/>
                <a:cs typeface="Segoe UI" panose="020B0502040204020203" pitchFamily="34" charset="0"/>
              </a:rPr>
              <a:t>Sisäänkäynti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51112C0-6FA7-B5EB-C651-D11471FDADEF}"/>
              </a:ext>
            </a:extLst>
          </p:cNvPr>
          <p:cNvSpPr/>
          <p:nvPr/>
        </p:nvSpPr>
        <p:spPr>
          <a:xfrm>
            <a:off x="2380417" y="60758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C76642-797E-3849-1BA3-A086E5C27AC6}"/>
              </a:ext>
            </a:extLst>
          </p:cNvPr>
          <p:cNvSpPr/>
          <p:nvPr/>
        </p:nvSpPr>
        <p:spPr>
          <a:xfrm>
            <a:off x="3289156" y="45973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39679F-41EB-781E-46B5-6F92AB658D2B}"/>
              </a:ext>
            </a:extLst>
          </p:cNvPr>
          <p:cNvSpPr/>
          <p:nvPr/>
        </p:nvSpPr>
        <p:spPr>
          <a:xfrm rot="3257335">
            <a:off x="1217023" y="5893678"/>
            <a:ext cx="469866" cy="193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A0289F-9210-6AEB-175C-D9EE03AC6298}"/>
              </a:ext>
            </a:extLst>
          </p:cNvPr>
          <p:cNvSpPr/>
          <p:nvPr/>
        </p:nvSpPr>
        <p:spPr>
          <a:xfrm>
            <a:off x="3000009" y="557742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802C10-4D2C-BFB5-D461-CF031E63020D}"/>
              </a:ext>
            </a:extLst>
          </p:cNvPr>
          <p:cNvSpPr/>
          <p:nvPr/>
        </p:nvSpPr>
        <p:spPr>
          <a:xfrm>
            <a:off x="2937750" y="517171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3323D-AC81-05F3-ACAB-8C6519273AF5}"/>
              </a:ext>
            </a:extLst>
          </p:cNvPr>
          <p:cNvSpPr/>
          <p:nvPr/>
        </p:nvSpPr>
        <p:spPr>
          <a:xfrm rot="5222294">
            <a:off x="998475" y="5422134"/>
            <a:ext cx="648073" cy="19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Katsomo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838BD4-8CEF-CEC4-E33C-0003F05858C5}"/>
              </a:ext>
            </a:extLst>
          </p:cNvPr>
          <p:cNvSpPr/>
          <p:nvPr/>
        </p:nvSpPr>
        <p:spPr>
          <a:xfrm>
            <a:off x="1390267" y="50815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FEFFEA-4473-A49C-9396-25804501E16E}"/>
              </a:ext>
            </a:extLst>
          </p:cNvPr>
          <p:cNvSpPr/>
          <p:nvPr/>
        </p:nvSpPr>
        <p:spPr>
          <a:xfrm>
            <a:off x="1611419" y="595305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10922E-43A8-8A51-B2DD-8208D684ADE8}"/>
              </a:ext>
            </a:extLst>
          </p:cNvPr>
          <p:cNvSpPr/>
          <p:nvPr/>
        </p:nvSpPr>
        <p:spPr>
          <a:xfrm>
            <a:off x="3058481" y="528041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36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8CA2-8448-4228-B99B-3013C4D8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9119"/>
            <a:ext cx="7310192" cy="1143000"/>
          </a:xfrm>
        </p:spPr>
        <p:txBody>
          <a:bodyPr>
            <a:normAutofit/>
          </a:bodyPr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Pelipallosponsori: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14:cNvPr>
              <p14:cNvContentPartPr/>
              <p14:nvPr/>
            </p14:nvContentPartPr>
            <p14:xfrm>
              <a:off x="-169947" y="80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8587" y="719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3604332-6970-08B3-D3FF-2B380B22C2EB}"/>
              </a:ext>
            </a:extLst>
          </p:cNvPr>
          <p:cNvSpPr txBox="1">
            <a:spLocks/>
          </p:cNvSpPr>
          <p:nvPr/>
        </p:nvSpPr>
        <p:spPr>
          <a:xfrm>
            <a:off x="3707904" y="2413819"/>
            <a:ext cx="4392488" cy="4135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Yhteen pesäpallo-otteluun tarvitaan kolme uutta palloa.</a:t>
            </a:r>
          </a:p>
          <a:p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Yksi Karhun naistenpallo maksaa n. 20€.</a:t>
            </a:r>
          </a:p>
          <a:p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Pelipallosponsori sponsoroi joukkueelle kolme uutta pelipalloa.</a:t>
            </a:r>
          </a:p>
          <a:p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Ottelun pelipallosponsori kuulutetaan ottelun aikana.</a:t>
            </a:r>
          </a:p>
          <a:p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Sponsori saa logonsa myös Espoon Pesiksen verkkosivuille ja somenäkyvyyttä.</a:t>
            </a:r>
          </a:p>
          <a:p>
            <a:endParaRPr lang="fi-F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yellow tennis ball with black lines&#10;&#10;Description automatically generated">
            <a:extLst>
              <a:ext uri="{FF2B5EF4-FFF2-40B4-BE49-F238E27FC236}">
                <a16:creationId xmlns:a16="http://schemas.microsoft.com/office/drawing/2014/main" id="{6A549B37-0D78-7147-F7D4-50451165D3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132856" cy="2132856"/>
          </a:xfrm>
          <a:prstGeom prst="rect">
            <a:avLst/>
          </a:prstGeom>
        </p:spPr>
      </p:pic>
      <p:pic>
        <p:nvPicPr>
          <p:cNvPr id="4" name="Picture 3" descr="A yellow tennis ball with black lines&#10;&#10;Description automatically generated">
            <a:extLst>
              <a:ext uri="{FF2B5EF4-FFF2-40B4-BE49-F238E27FC236}">
                <a16:creationId xmlns:a16="http://schemas.microsoft.com/office/drawing/2014/main" id="{BC460AA9-89E9-E167-A3A9-BBAF3EBB3F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87266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8CA2-8448-4228-B99B-3013C4D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Sponsoripaketti 1: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14:cNvPr>
              <p14:cNvContentPartPr/>
              <p14:nvPr/>
            </p14:nvContentPartPr>
            <p14:xfrm>
              <a:off x="-169947" y="80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8587" y="719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Karhu Pesiskypärä XS | Karhu Pesis">
            <a:extLst>
              <a:ext uri="{FF2B5EF4-FFF2-40B4-BE49-F238E27FC236}">
                <a16:creationId xmlns:a16="http://schemas.microsoft.com/office/drawing/2014/main" id="{6C828B42-01A1-348D-72F9-D889D09C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42088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D852C3-63B4-59E6-EC66-0FD4C2E79907}"/>
              </a:ext>
            </a:extLst>
          </p:cNvPr>
          <p:cNvSpPr/>
          <p:nvPr/>
        </p:nvSpPr>
        <p:spPr>
          <a:xfrm rot="3022186">
            <a:off x="4417616" y="3693601"/>
            <a:ext cx="953570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Logosi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BA058-ACE8-7BE3-2795-E4ECB56432CB}"/>
              </a:ext>
            </a:extLst>
          </p:cNvPr>
          <p:cNvSpPr/>
          <p:nvPr/>
        </p:nvSpPr>
        <p:spPr>
          <a:xfrm rot="19133013">
            <a:off x="7336027" y="4700434"/>
            <a:ext cx="735177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Logosi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7568761-74F7-5A79-C5AD-7F121CE98CD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06712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Logotarra kaikkiin kypäröihin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Näkyvyys nettisivuilla ja sosiaalisessa mediassa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Yht. 350€</a:t>
            </a:r>
          </a:p>
        </p:txBody>
      </p:sp>
    </p:spTree>
    <p:extLst>
      <p:ext uri="{BB962C8B-B14F-4D97-AF65-F5344CB8AC3E}">
        <p14:creationId xmlns:p14="http://schemas.microsoft.com/office/powerpoint/2010/main" val="147289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7568761-74F7-5A79-C5AD-7F121CE98CD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06712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Logotarra kaikkiin kypäröihin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Painatus koko joukkueen treeniasuun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Näkyvyys nettisivuilla ja sosiaalisessa mediassa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Yht. 700€</a:t>
            </a:r>
          </a:p>
        </p:txBody>
      </p:sp>
      <p:pic>
        <p:nvPicPr>
          <p:cNvPr id="3" name="Picture 2" descr="Karhu Pesiskypärä XS | Karhu Pesis">
            <a:extLst>
              <a:ext uri="{FF2B5EF4-FFF2-40B4-BE49-F238E27FC236}">
                <a16:creationId xmlns:a16="http://schemas.microsoft.com/office/drawing/2014/main" id="{6C828B42-01A1-348D-72F9-D889D09C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88" y="3452985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8CA2-8448-4228-B99B-3013C4D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Sponsoripaketti 2: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14:cNvPr>
              <p14:cNvContentPartPr/>
              <p14:nvPr/>
            </p14:nvContentPartPr>
            <p14:xfrm>
              <a:off x="-169947" y="80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8587" y="719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D852C3-63B4-59E6-EC66-0FD4C2E79907}"/>
              </a:ext>
            </a:extLst>
          </p:cNvPr>
          <p:cNvSpPr/>
          <p:nvPr/>
        </p:nvSpPr>
        <p:spPr>
          <a:xfrm rot="2667159">
            <a:off x="5906122" y="4306969"/>
            <a:ext cx="735177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Logosi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BA058-ACE8-7BE3-2795-E4ECB56432CB}"/>
              </a:ext>
            </a:extLst>
          </p:cNvPr>
          <p:cNvSpPr/>
          <p:nvPr/>
        </p:nvSpPr>
        <p:spPr>
          <a:xfrm rot="19133013">
            <a:off x="7785174" y="5018463"/>
            <a:ext cx="735177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Logosi</a:t>
            </a:r>
            <a:endParaRPr lang="fi-FI" dirty="0"/>
          </a:p>
        </p:txBody>
      </p:sp>
      <p:pic>
        <p:nvPicPr>
          <p:cNvPr id="7" name="Picture 2" descr="Craft Rush LS Tee W, pitkähihainen treenipaita - hbpromotion.fi">
            <a:extLst>
              <a:ext uri="{FF2B5EF4-FFF2-40B4-BE49-F238E27FC236}">
                <a16:creationId xmlns:a16="http://schemas.microsoft.com/office/drawing/2014/main" id="{1C72EDC2-B44A-1293-F157-7BBC271E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12" y="3464606"/>
            <a:ext cx="2522904" cy="33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9B95ED7-0F21-A894-3DD1-1025040D9C9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8"/>
          <a:stretch/>
        </p:blipFill>
        <p:spPr>
          <a:xfrm>
            <a:off x="4211960" y="4005064"/>
            <a:ext cx="502996" cy="456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1C77FF-64F3-3409-DD60-F403C945CE18}"/>
              </a:ext>
            </a:extLst>
          </p:cNvPr>
          <p:cNvSpPr/>
          <p:nvPr/>
        </p:nvSpPr>
        <p:spPr>
          <a:xfrm>
            <a:off x="3347811" y="4101722"/>
            <a:ext cx="735177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Logosi</a:t>
            </a:r>
          </a:p>
        </p:txBody>
      </p:sp>
    </p:spTree>
    <p:extLst>
      <p:ext uri="{BB962C8B-B14F-4D97-AF65-F5344CB8AC3E}">
        <p14:creationId xmlns:p14="http://schemas.microsoft.com/office/powerpoint/2010/main" val="229955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7568761-74F7-5A79-C5AD-7F121CE98CD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06712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Logotarra kaikkiin kypäröihin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Painatus koko joukkueen treeniasuun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Näkyvyys nettisivuilla ja sosiaalisessa mediassa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Ulkomainos Espoonlahden Mailapuistoon</a:t>
            </a:r>
          </a:p>
          <a:p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Yht. 1100€</a:t>
            </a:r>
          </a:p>
        </p:txBody>
      </p:sp>
      <p:pic>
        <p:nvPicPr>
          <p:cNvPr id="3" name="Picture 2" descr="Karhu Pesiskypärä XS | Karhu Pesis">
            <a:extLst>
              <a:ext uri="{FF2B5EF4-FFF2-40B4-BE49-F238E27FC236}">
                <a16:creationId xmlns:a16="http://schemas.microsoft.com/office/drawing/2014/main" id="{6C828B42-01A1-348D-72F9-D889D09C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11" y="440972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8CA2-8448-4228-B99B-3013C4D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Sponsoripaketti 3: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14:cNvPr>
              <p14:cNvContentPartPr/>
              <p14:nvPr/>
            </p14:nvContentPartPr>
            <p14:xfrm>
              <a:off x="-169947" y="809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8587" y="719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36BA058-ACE8-7BE3-2795-E4ECB56432CB}"/>
              </a:ext>
            </a:extLst>
          </p:cNvPr>
          <p:cNvSpPr/>
          <p:nvPr/>
        </p:nvSpPr>
        <p:spPr>
          <a:xfrm rot="19133013">
            <a:off x="3148152" y="5663165"/>
            <a:ext cx="621144" cy="2660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Logosi</a:t>
            </a:r>
            <a:endParaRPr lang="fi-FI" sz="1400" dirty="0"/>
          </a:p>
        </p:txBody>
      </p:sp>
      <p:pic>
        <p:nvPicPr>
          <p:cNvPr id="7" name="Picture 2" descr="Craft Rush LS Tee W, pitkähihainen treenipaita - hbpromotion.fi">
            <a:extLst>
              <a:ext uri="{FF2B5EF4-FFF2-40B4-BE49-F238E27FC236}">
                <a16:creationId xmlns:a16="http://schemas.microsoft.com/office/drawing/2014/main" id="{1C72EDC2-B44A-1293-F157-7BBC271E7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6785" r="3715" b="6830"/>
          <a:stretch/>
        </p:blipFill>
        <p:spPr bwMode="auto">
          <a:xfrm>
            <a:off x="4434729" y="4181569"/>
            <a:ext cx="2151922" cy="26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9B95ED7-0F21-A894-3DD1-1025040D9C9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8"/>
          <a:stretch/>
        </p:blipFill>
        <p:spPr>
          <a:xfrm>
            <a:off x="5658865" y="4507481"/>
            <a:ext cx="452944" cy="4112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FB51FA-6315-9361-7DCD-C06BC77ACCFA}"/>
              </a:ext>
            </a:extLst>
          </p:cNvPr>
          <p:cNvSpPr/>
          <p:nvPr/>
        </p:nvSpPr>
        <p:spPr>
          <a:xfrm rot="2897223">
            <a:off x="1617576" y="5131258"/>
            <a:ext cx="621144" cy="2660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Logosi</a:t>
            </a:r>
            <a:endParaRPr lang="fi-FI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A733D-B426-C139-DCDF-8F84187395F6}"/>
              </a:ext>
            </a:extLst>
          </p:cNvPr>
          <p:cNvSpPr/>
          <p:nvPr/>
        </p:nvSpPr>
        <p:spPr>
          <a:xfrm>
            <a:off x="4932239" y="4605925"/>
            <a:ext cx="621144" cy="2660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Logosi</a:t>
            </a:r>
            <a:endParaRPr lang="fi-FI" sz="1400" dirty="0"/>
          </a:p>
        </p:txBody>
      </p:sp>
      <p:pic>
        <p:nvPicPr>
          <p:cNvPr id="15" name="Picture 14" descr="A blue flag on a stand&#10;&#10;Description automatically generated">
            <a:extLst>
              <a:ext uri="{FF2B5EF4-FFF2-40B4-BE49-F238E27FC236}">
                <a16:creationId xmlns:a16="http://schemas.microsoft.com/office/drawing/2014/main" id="{DE8EB0E3-5166-DF3C-D23B-48B5627DB7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69" y="2885623"/>
            <a:ext cx="3961244" cy="3961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F55A32-C56F-42D7-BBFC-918D837123E8}"/>
              </a:ext>
            </a:extLst>
          </p:cNvPr>
          <p:cNvSpPr/>
          <p:nvPr/>
        </p:nvSpPr>
        <p:spPr>
          <a:xfrm rot="16200000">
            <a:off x="7044076" y="4364638"/>
            <a:ext cx="2232247" cy="405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Logosi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6658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7568761-74F7-5A79-C5AD-7F121CE98CD2}"/>
              </a:ext>
            </a:extLst>
          </p:cNvPr>
          <p:cNvSpPr txBox="1">
            <a:spLocks/>
          </p:cNvSpPr>
          <p:nvPr/>
        </p:nvSpPr>
        <p:spPr>
          <a:xfrm>
            <a:off x="840801" y="1981330"/>
            <a:ext cx="5300346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100" dirty="0">
                <a:latin typeface="Segoe UI" panose="020B0502040204020203" pitchFamily="34" charset="0"/>
                <a:cs typeface="Segoe UI" panose="020B0502040204020203" pitchFamily="34" charset="0"/>
              </a:rPr>
              <a:t>Logotarra kaikkiin kypäröihin</a:t>
            </a:r>
          </a:p>
          <a:p>
            <a:r>
              <a:rPr lang="fi-FI" sz="2100" dirty="0">
                <a:latin typeface="Segoe UI" panose="020B0502040204020203" pitchFamily="34" charset="0"/>
                <a:cs typeface="Segoe UI" panose="020B0502040204020203" pitchFamily="34" charset="0"/>
              </a:rPr>
              <a:t>Painatus koko joukkueen treeniasuun</a:t>
            </a:r>
          </a:p>
          <a:p>
            <a:r>
              <a:rPr lang="fi-FI" sz="2100" dirty="0">
                <a:latin typeface="Segoe UI" panose="020B0502040204020203" pitchFamily="34" charset="0"/>
                <a:cs typeface="Segoe UI" panose="020B0502040204020203" pitchFamily="34" charset="0"/>
              </a:rPr>
              <a:t>Näkyvyys nettisivuilla ja sosiaalisessa mediassa</a:t>
            </a:r>
          </a:p>
          <a:p>
            <a:r>
              <a:rPr lang="fi-FI" sz="2100" dirty="0">
                <a:latin typeface="Segoe UI" panose="020B0502040204020203" pitchFamily="34" charset="0"/>
                <a:cs typeface="Segoe UI" panose="020B0502040204020203" pitchFamily="34" charset="0"/>
              </a:rPr>
              <a:t>Ulkomainos Espoonlahden Mailapuistoon</a:t>
            </a:r>
          </a:p>
          <a:p>
            <a:r>
              <a:rPr lang="fi-FI" sz="2100" dirty="0">
                <a:latin typeface="Segoe UI" panose="020B0502040204020203" pitchFamily="34" charset="0"/>
                <a:cs typeface="Segoe UI" panose="020B0502040204020203" pitchFamily="34" charset="0"/>
              </a:rPr>
              <a:t>Räätälöity pesistapahtuma yritykselle, esim. TYKY-päivä (arvo 900€)</a:t>
            </a:r>
          </a:p>
          <a:p>
            <a:r>
              <a:rPr lang="fi-FI" sz="2100" dirty="0">
                <a:latin typeface="Segoe UI" panose="020B0502040204020203" pitchFamily="34" charset="0"/>
                <a:cs typeface="Segoe UI" panose="020B0502040204020203" pitchFamily="34" charset="0"/>
              </a:rPr>
              <a:t>Yht. 2000€</a:t>
            </a:r>
          </a:p>
        </p:txBody>
      </p:sp>
      <p:pic>
        <p:nvPicPr>
          <p:cNvPr id="3" name="Picture 2" descr="Karhu Pesiskypärä XS | Karhu Pesis">
            <a:extLst>
              <a:ext uri="{FF2B5EF4-FFF2-40B4-BE49-F238E27FC236}">
                <a16:creationId xmlns:a16="http://schemas.microsoft.com/office/drawing/2014/main" id="{6C828B42-01A1-348D-72F9-D889D09C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20" y="4914466"/>
            <a:ext cx="183620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8CA2-8448-4228-B99B-3013C4D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Sponsoripaketti 4: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14:cNvPr>
              <p14:cNvContentPartPr/>
              <p14:nvPr/>
            </p14:nvContentPartPr>
            <p14:xfrm>
              <a:off x="-127460" y="917940"/>
              <a:ext cx="270" cy="27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4ADACB-A8FF-49FB-98FE-8BA3D5C994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4210" y="911190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36BA058-ACE8-7BE3-2795-E4ECB56432CB}"/>
              </a:ext>
            </a:extLst>
          </p:cNvPr>
          <p:cNvSpPr/>
          <p:nvPr/>
        </p:nvSpPr>
        <p:spPr>
          <a:xfrm rot="19993305">
            <a:off x="5384475" y="5961131"/>
            <a:ext cx="465858" cy="1995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/>
              <a:t>Logosi</a:t>
            </a:r>
            <a:endParaRPr lang="fi-FI" sz="1050" dirty="0"/>
          </a:p>
        </p:txBody>
      </p:sp>
      <p:pic>
        <p:nvPicPr>
          <p:cNvPr id="7" name="Picture 2" descr="Craft Rush LS Tee W, pitkähihainen treenipaita - hbpromotion.fi">
            <a:extLst>
              <a:ext uri="{FF2B5EF4-FFF2-40B4-BE49-F238E27FC236}">
                <a16:creationId xmlns:a16="http://schemas.microsoft.com/office/drawing/2014/main" id="{1C72EDC2-B44A-1293-F157-7BBC271E7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6785" r="3715" b="6830"/>
          <a:stretch/>
        </p:blipFill>
        <p:spPr bwMode="auto">
          <a:xfrm>
            <a:off x="5873899" y="4596199"/>
            <a:ext cx="1613942" cy="20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9B95ED7-0F21-A894-3DD1-1025040D9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8"/>
          <a:stretch/>
        </p:blipFill>
        <p:spPr>
          <a:xfrm>
            <a:off x="6792001" y="4840633"/>
            <a:ext cx="339708" cy="308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FB51FA-6315-9361-7DCD-C06BC77ACCFA}"/>
              </a:ext>
            </a:extLst>
          </p:cNvPr>
          <p:cNvSpPr/>
          <p:nvPr/>
        </p:nvSpPr>
        <p:spPr>
          <a:xfrm rot="2897223">
            <a:off x="4239136" y="5394315"/>
            <a:ext cx="465858" cy="1995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/>
              <a:t>Logosi</a:t>
            </a:r>
            <a:endParaRPr lang="fi-FI" sz="10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A733D-B426-C139-DCDF-8F84187395F6}"/>
              </a:ext>
            </a:extLst>
          </p:cNvPr>
          <p:cNvSpPr/>
          <p:nvPr/>
        </p:nvSpPr>
        <p:spPr>
          <a:xfrm>
            <a:off x="6247032" y="4914466"/>
            <a:ext cx="465858" cy="1995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900" dirty="0"/>
              <a:t>Logosi</a:t>
            </a:r>
            <a:endParaRPr lang="fi-FI" sz="1050" dirty="0"/>
          </a:p>
        </p:txBody>
      </p:sp>
      <p:pic>
        <p:nvPicPr>
          <p:cNvPr id="15" name="Picture 14" descr="A blue flag on a stand&#10;&#10;Description automatically generated">
            <a:extLst>
              <a:ext uri="{FF2B5EF4-FFF2-40B4-BE49-F238E27FC236}">
                <a16:creationId xmlns:a16="http://schemas.microsoft.com/office/drawing/2014/main" id="{DE8EB0E3-5166-DF3C-D23B-48B5627DB7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2970933" cy="29709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F55A32-C56F-42D7-BBFC-918D837123E8}"/>
              </a:ext>
            </a:extLst>
          </p:cNvPr>
          <p:cNvSpPr/>
          <p:nvPr/>
        </p:nvSpPr>
        <p:spPr>
          <a:xfrm rot="16200000">
            <a:off x="7244690" y="4504902"/>
            <a:ext cx="1674185" cy="3042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500" dirty="0"/>
              <a:t>Logosi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72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PESÄPALLO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Suomen kansallislaji, joka tunnetaan kaikkialla Suomessa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Kasvava laji erityisesti tyttöjen ja naisten puolella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Suosionsa vakiinnuttanut laji uusien lajien esiinmarssista huolimatta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Hyvän joukkueen ainekset koostuvat hyvin erityyppisistä vahvuuksista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Katsojamääriltään ylivoimaisesti suosituin naisten joukkueurheilulaji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05B683-ABD4-4D4E-8D43-920FCDCCA007}"/>
                  </a:ext>
                </a:extLst>
              </p14:cNvPr>
              <p14:cNvContentPartPr/>
              <p14:nvPr/>
            </p14:nvContentPartPr>
            <p14:xfrm>
              <a:off x="2465253" y="18960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05B683-ABD4-4D4E-8D43-920FCDCCA0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6253" y="188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95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ESPOON PESIS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9831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Vahvasti juniorityöhön panostava pesäpalloseura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Harrastajamäärältään yksi Suomen suurimmista pesäpalloseuroista sekä tytöissä että pojissa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Edustusjoukkue pelaa kolmanneksi korkeimmalla sarjatasolla Suomensarjassa kaudella 2024.</a:t>
            </a:r>
          </a:p>
        </p:txBody>
      </p:sp>
    </p:spTree>
    <p:extLst>
      <p:ext uri="{BB962C8B-B14F-4D97-AF65-F5344CB8AC3E}">
        <p14:creationId xmlns:p14="http://schemas.microsoft.com/office/powerpoint/2010/main" val="48336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KAUSI 2023-2024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9188" y="1556792"/>
            <a:ext cx="7283152" cy="51411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Seura panostaa voimakkaasti kasvuun kouluyhteistyön ja kaupungin kanssa tehtävän yhteistyön kautta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Harrastajamäärän kasvun lisäksi seura tavoittelee kilpailullista menestystä niin junioreiden kuin aikuisten sarjoissa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Edustusjoukkueemme tavoitteena on nousta naisten ykköspesikseen seuraavan kolmen vuoden aikana.</a:t>
            </a:r>
          </a:p>
        </p:txBody>
      </p:sp>
    </p:spTree>
    <p:extLst>
      <p:ext uri="{BB962C8B-B14F-4D97-AF65-F5344CB8AC3E}">
        <p14:creationId xmlns:p14="http://schemas.microsoft.com/office/powerpoint/2010/main" val="139208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1176" y="260648"/>
            <a:ext cx="7067128" cy="1143000"/>
          </a:xfrm>
        </p:spPr>
        <p:txBody>
          <a:bodyPr/>
          <a:lstStyle/>
          <a:p>
            <a:pPr algn="l"/>
            <a:r>
              <a:rPr lang="fi-FI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NAISTEN SUOMENSARJA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1176" y="1556792"/>
            <a:ext cx="7283152" cy="485313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Kolmanneksi korkein sarja, jossa pelaajille ei makseta pelaajapalkkioita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Edellyttää määrätietoista harjoittelua läpi vuoden 6-10 harjoituksen viikkotahdilla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Valtakunnallinen sarja, jossa pelimatkoista muodostuu huomattavia kustannuksia alempiin sarjoihin verrattuna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Talkootyöt on tärkeä osa varainhankintaa yritysyhteistyön ohella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Katsojia keskimäärin 100 henkilöä/ottelu.</a:t>
            </a:r>
          </a:p>
        </p:txBody>
      </p:sp>
    </p:spTree>
    <p:extLst>
      <p:ext uri="{BB962C8B-B14F-4D97-AF65-F5344CB8AC3E}">
        <p14:creationId xmlns:p14="http://schemas.microsoft.com/office/powerpoint/2010/main" val="370731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JOUKKUE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417638"/>
            <a:ext cx="7920880" cy="553243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Yhdistelmä kokemusta ja lahjakkaita nuoria pääkaupunkiseudulta.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Puolet joukkueesta aikuisia tuoden useiden pelien Superpesis- ja Ykköspesis-kokemusta joukkueeseen.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Puolet joukkueesta junioreita, joista useimmilla tilillään nuorten SM-mitaleita tai pistesijoja sekä Itä-Länsi edustuspaikkoja nuorten sarjoissa.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Joukkue on asettanut tavoitteekseen nousta naisten Ykköspesikseen seuraavan kolmen vuoden aikana.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Joukkue sosiaalisessa mediassa: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 @espoonsuomari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Yli 700 seuraajaa</a:t>
            </a:r>
          </a:p>
        </p:txBody>
      </p:sp>
    </p:spTree>
    <p:extLst>
      <p:ext uri="{BB962C8B-B14F-4D97-AF65-F5344CB8AC3E}">
        <p14:creationId xmlns:p14="http://schemas.microsoft.com/office/powerpoint/2010/main" val="264947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9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711475"/>
            <a:ext cx="7067128" cy="792088"/>
          </a:xfrm>
        </p:spPr>
        <p:txBody>
          <a:bodyPr>
            <a:normAutofit fontScale="90000"/>
          </a:bodyPr>
          <a:lstStyle/>
          <a:p>
            <a:pPr algn="l"/>
            <a:r>
              <a:rPr lang="fi-FI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Erilaisia yhteistyön muotoja</a:t>
            </a:r>
            <a:br>
              <a:rPr lang="fi-FI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i-FI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Painatus joukkueen treeniasuun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Logotarra kypärään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Näkyvyys nettisivuilla ja sosiaalisessa mediassa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Ulkomainos Espoonlahden Mailapuistoon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Pelipallosponsori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Räätälöidyt pesistapahtumat yrityksille, esim. TYKY-päivät</a:t>
            </a:r>
          </a:p>
          <a:p>
            <a:r>
              <a:rPr lang="fi-FI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Räätälöidyt talkootapahtumat</a:t>
            </a:r>
          </a:p>
          <a:p>
            <a:pPr marL="0" indent="0">
              <a:buNone/>
            </a:pPr>
            <a:endParaRPr lang="fi-FI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BB5C3F9-CB59-4FB3-92EF-311A4F258C41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7344816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Yhteistyön muotojen hinnastot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9101975-674A-454B-B31A-A32718BC4E36}"/>
              </a:ext>
            </a:extLst>
          </p:cNvPr>
          <p:cNvSpPr txBox="1">
            <a:spLocks/>
          </p:cNvSpPr>
          <p:nvPr/>
        </p:nvSpPr>
        <p:spPr>
          <a:xfrm>
            <a:off x="457200" y="2564904"/>
            <a:ext cx="7067128" cy="35612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Kaikki hinnat ovat suuntaa-antavia ja neuvoteltavissa.</a:t>
            </a:r>
          </a:p>
          <a:p>
            <a:pPr marL="0" indent="0">
              <a:buNone/>
            </a:pPr>
            <a:endParaRPr lang="fi-FI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Yhteistyöasioissa yhteys: </a:t>
            </a:r>
          </a:p>
          <a:p>
            <a:pPr marL="0" indent="0">
              <a:buNone/>
            </a:pPr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Tanja Alanen, </a:t>
            </a:r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tanja.alanen@gmail.com</a:t>
            </a:r>
            <a:r>
              <a:rPr lang="fi-FI" sz="28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089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9F17-A1EB-441B-9089-EEC9F644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2" y="302880"/>
            <a:ext cx="75243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i-FI" b="1" dirty="0">
                <a:latin typeface="Segoe UI" panose="020B0502040204020203" pitchFamily="34" charset="0"/>
                <a:cs typeface="Segoe UI" panose="020B0502040204020203" pitchFamily="34" charset="0"/>
              </a:rPr>
              <a:t>Painatus joukkueen treeniasuun:</a:t>
            </a:r>
            <a:endParaRPr lang="fi-FI" dirty="0"/>
          </a:p>
        </p:txBody>
      </p:sp>
      <p:pic>
        <p:nvPicPr>
          <p:cNvPr id="2050" name="Picture 2" descr="Craft Rush LS Tee W, pitkähihainen treenipaita - hbpromotion.fi">
            <a:extLst>
              <a:ext uri="{FF2B5EF4-FFF2-40B4-BE49-F238E27FC236}">
                <a16:creationId xmlns:a16="http://schemas.microsoft.com/office/drawing/2014/main" id="{1ABA1F2D-752A-48A3-9979-121BA2408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7250"/>
          <a:stretch/>
        </p:blipFill>
        <p:spPr bwMode="auto">
          <a:xfrm>
            <a:off x="52390" y="1681505"/>
            <a:ext cx="4377047" cy="501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8E70D65-8649-4932-93C2-1ADF6C4CD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8"/>
          <a:stretch/>
        </p:blipFill>
        <p:spPr>
          <a:xfrm>
            <a:off x="2565165" y="2276873"/>
            <a:ext cx="832630" cy="755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00575-1229-1280-C834-51F01BF0682D}"/>
              </a:ext>
            </a:extLst>
          </p:cNvPr>
          <p:cNvSpPr/>
          <p:nvPr/>
        </p:nvSpPr>
        <p:spPr>
          <a:xfrm>
            <a:off x="1165934" y="2297698"/>
            <a:ext cx="116747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400€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912999-87A4-7C45-4A86-969EE2D7314C}"/>
              </a:ext>
            </a:extLst>
          </p:cNvPr>
          <p:cNvSpPr/>
          <p:nvPr/>
        </p:nvSpPr>
        <p:spPr>
          <a:xfrm>
            <a:off x="1165934" y="2755563"/>
            <a:ext cx="1167474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400€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517F5E-A2B2-86D7-C6AE-79D566B10505}"/>
              </a:ext>
            </a:extLst>
          </p:cNvPr>
          <p:cNvSpPr/>
          <p:nvPr/>
        </p:nvSpPr>
        <p:spPr>
          <a:xfrm>
            <a:off x="1529080" y="3567153"/>
            <a:ext cx="1512416" cy="500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500€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B75B07-E5E4-FEE8-E16F-7D008F4560A7}"/>
              </a:ext>
            </a:extLst>
          </p:cNvPr>
          <p:cNvSpPr/>
          <p:nvPr/>
        </p:nvSpPr>
        <p:spPr>
          <a:xfrm>
            <a:off x="1529080" y="4238270"/>
            <a:ext cx="1512416" cy="500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500€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2B59DF-4135-1395-1131-EC1BD3A60EAD}"/>
              </a:ext>
            </a:extLst>
          </p:cNvPr>
          <p:cNvSpPr/>
          <p:nvPr/>
        </p:nvSpPr>
        <p:spPr>
          <a:xfrm>
            <a:off x="1529080" y="4936483"/>
            <a:ext cx="1512416" cy="5008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500€</a:t>
            </a:r>
          </a:p>
        </p:txBody>
      </p:sp>
      <p:pic>
        <p:nvPicPr>
          <p:cNvPr id="21" name="Picture 20" descr="A blue long sleeved shirt&#10;&#10;Description automatically generated">
            <a:extLst>
              <a:ext uri="{FF2B5EF4-FFF2-40B4-BE49-F238E27FC236}">
                <a16:creationId xmlns:a16="http://schemas.microsoft.com/office/drawing/2014/main" id="{D5DA4BAC-EE83-C71B-B45D-B37FCD2E5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06" y="2290417"/>
            <a:ext cx="2827055" cy="37694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32E54B-781C-36CB-4D4A-0FCF21A96E1B}"/>
              </a:ext>
            </a:extLst>
          </p:cNvPr>
          <p:cNvSpPr/>
          <p:nvPr/>
        </p:nvSpPr>
        <p:spPr>
          <a:xfrm>
            <a:off x="4770928" y="2865915"/>
            <a:ext cx="1403235" cy="390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500€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008485-4F84-08A1-B6E9-E149514F7503}"/>
              </a:ext>
            </a:extLst>
          </p:cNvPr>
          <p:cNvSpPr/>
          <p:nvPr/>
        </p:nvSpPr>
        <p:spPr>
          <a:xfrm>
            <a:off x="4783000" y="3385465"/>
            <a:ext cx="1403235" cy="390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500€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554775A6-ECBD-8BC7-CF84-CBDF7AEFF264}"/>
              </a:ext>
            </a:extLst>
          </p:cNvPr>
          <p:cNvSpPr txBox="1">
            <a:spLocks/>
          </p:cNvSpPr>
          <p:nvPr/>
        </p:nvSpPr>
        <p:spPr>
          <a:xfrm>
            <a:off x="6732240" y="2564904"/>
            <a:ext cx="2304256" cy="4135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Mainos tulee kaikkien pelaajien treeniasuun.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toimittaa vektorimuotoisen logon joukkueelle.</a:t>
            </a:r>
          </a:p>
          <a:p>
            <a:r>
              <a:rPr lang="fi-FI" sz="1800" dirty="0">
                <a:latin typeface="Segoe UI" panose="020B0502040204020203" pitchFamily="34" charset="0"/>
                <a:cs typeface="Segoe UI" panose="020B0502040204020203" pitchFamily="34" charset="0"/>
              </a:rPr>
              <a:t>Sponsori saa logonsa myös Espoon Pesiksen verkkosivuille ja somenäkyvyyttä.</a:t>
            </a:r>
          </a:p>
          <a:p>
            <a:endParaRPr lang="fi-FI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5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32578</TotalTime>
  <Words>542</Words>
  <Application>Microsoft Office PowerPoint</Application>
  <PresentationFormat>On-screen Show (4:3)</PresentationFormat>
  <Paragraphs>120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Segoe UI</vt:lpstr>
      <vt:lpstr>Office-teema</vt:lpstr>
      <vt:lpstr>PowerPoint Presentation</vt:lpstr>
      <vt:lpstr>PESÄPALLO</vt:lpstr>
      <vt:lpstr>ESPOON PESIS</vt:lpstr>
      <vt:lpstr>KAUSI 2023-2024</vt:lpstr>
      <vt:lpstr>NAISTEN SUOMENSARJA</vt:lpstr>
      <vt:lpstr>JOUKKUE</vt:lpstr>
      <vt:lpstr>Erilaisia yhteistyön muotoja </vt:lpstr>
      <vt:lpstr>PowerPoint Presentation</vt:lpstr>
      <vt:lpstr>Painatus joukkueen treeniasuun:</vt:lpstr>
      <vt:lpstr>Logotarra kypärään:</vt:lpstr>
      <vt:lpstr>Pelipanta logolla:</vt:lpstr>
      <vt:lpstr>Ulkomainos kotikentällä:</vt:lpstr>
      <vt:lpstr>Pelipallosponsori:</vt:lpstr>
      <vt:lpstr>Sponsoripaketti 1:</vt:lpstr>
      <vt:lpstr>Sponsoripaketti 2:</vt:lpstr>
      <vt:lpstr>Sponsoripaketti 3:</vt:lpstr>
      <vt:lpstr>Sponsoripaketti 4: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Kotikone</dc:creator>
  <cp:lastModifiedBy>Tarjavuori Nea</cp:lastModifiedBy>
  <cp:revision>34</cp:revision>
  <dcterms:created xsi:type="dcterms:W3CDTF">2018-10-13T12:07:28Z</dcterms:created>
  <dcterms:modified xsi:type="dcterms:W3CDTF">2023-12-12T14:06:02Z</dcterms:modified>
</cp:coreProperties>
</file>