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2"/>
  </p:sldMasterIdLst>
  <p:notesMasterIdLst>
    <p:notesMasterId r:id="rId54"/>
  </p:notesMasterIdLst>
  <p:sldIdLst>
    <p:sldId id="256" r:id="rId3"/>
    <p:sldId id="265" r:id="rId4"/>
    <p:sldId id="280" r:id="rId5"/>
    <p:sldId id="258" r:id="rId6"/>
    <p:sldId id="260" r:id="rId7"/>
    <p:sldId id="261" r:id="rId8"/>
    <p:sldId id="262" r:id="rId9"/>
    <p:sldId id="266" r:id="rId10"/>
    <p:sldId id="288" r:id="rId11"/>
    <p:sldId id="263" r:id="rId12"/>
    <p:sldId id="303" r:id="rId13"/>
    <p:sldId id="268" r:id="rId14"/>
    <p:sldId id="281" r:id="rId15"/>
    <p:sldId id="270" r:id="rId16"/>
    <p:sldId id="271" r:id="rId17"/>
    <p:sldId id="272" r:id="rId18"/>
    <p:sldId id="269" r:id="rId19"/>
    <p:sldId id="273" r:id="rId20"/>
    <p:sldId id="274" r:id="rId21"/>
    <p:sldId id="276" r:id="rId22"/>
    <p:sldId id="275" r:id="rId23"/>
    <p:sldId id="278" r:id="rId24"/>
    <p:sldId id="279" r:id="rId25"/>
    <p:sldId id="282" r:id="rId26"/>
    <p:sldId id="283" r:id="rId27"/>
    <p:sldId id="286" r:id="rId28"/>
    <p:sldId id="287" r:id="rId29"/>
    <p:sldId id="284" r:id="rId30"/>
    <p:sldId id="309" r:id="rId31"/>
    <p:sldId id="308" r:id="rId32"/>
    <p:sldId id="285" r:id="rId33"/>
    <p:sldId id="289" r:id="rId34"/>
    <p:sldId id="291" r:id="rId35"/>
    <p:sldId id="290" r:id="rId36"/>
    <p:sldId id="292" r:id="rId37"/>
    <p:sldId id="294" r:id="rId38"/>
    <p:sldId id="297" r:id="rId39"/>
    <p:sldId id="298" r:id="rId40"/>
    <p:sldId id="304" r:id="rId41"/>
    <p:sldId id="299" r:id="rId42"/>
    <p:sldId id="305" r:id="rId43"/>
    <p:sldId id="306" r:id="rId44"/>
    <p:sldId id="307" r:id="rId45"/>
    <p:sldId id="311" r:id="rId46"/>
    <p:sldId id="301" r:id="rId47"/>
    <p:sldId id="314" r:id="rId48"/>
    <p:sldId id="313" r:id="rId49"/>
    <p:sldId id="310" r:id="rId50"/>
    <p:sldId id="312" r:id="rId51"/>
    <p:sldId id="317" r:id="rId52"/>
    <p:sldId id="315"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48421" autoAdjust="0"/>
  </p:normalViewPr>
  <p:slideViewPr>
    <p:cSldViewPr>
      <p:cViewPr varScale="1">
        <p:scale>
          <a:sx n="74" d="100"/>
          <a:sy n="74" d="100"/>
        </p:scale>
        <p:origin x="892" y="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AB49CC-2F3E-4163-91CD-02ED0986F5FB}" type="datetimeFigureOut">
              <a:rPr lang="en-US" smtClean="0"/>
              <a:t>2/7/2018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8F1D79-C231-4825-9975-4D3E4F2E0469}" type="slidenum">
              <a:rPr lang="en-US" smtClean="0"/>
              <a:t>‹#›</a:t>
            </a:fld>
            <a:endParaRPr lang="en-US"/>
          </a:p>
        </p:txBody>
      </p:sp>
    </p:spTree>
    <p:extLst>
      <p:ext uri="{BB962C8B-B14F-4D97-AF65-F5344CB8AC3E}">
        <p14:creationId xmlns:p14="http://schemas.microsoft.com/office/powerpoint/2010/main" val="800587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25000" lnSpcReduction="20000"/>
          </a:bodyPr>
          <a:lstStyle/>
          <a:p>
            <a:pPr marL="0" marR="0">
              <a:lnSpc>
                <a:spcPct val="115000"/>
              </a:lnSpc>
              <a:spcBef>
                <a:spcPts val="0"/>
              </a:spcBef>
              <a:spcAft>
                <a:spcPts val="1000"/>
              </a:spcAft>
            </a:pPr>
            <a:r>
              <a:rPr lang="en-US" sz="1200" b="1">
                <a:effectLst/>
                <a:latin typeface="+mn-lt"/>
                <a:ea typeface="Calibri"/>
                <a:cs typeface="Arial"/>
              </a:rPr>
              <a:t>Animoitu lumimaisema</a:t>
            </a:r>
            <a:endParaRPr lang="en-US" sz="1200">
              <a:effectLst/>
              <a:latin typeface="+mn-lt"/>
              <a:ea typeface="Calibri"/>
              <a:cs typeface="Arial"/>
            </a:endParaRPr>
          </a:p>
          <a:p>
            <a:pPr marL="0" marR="0">
              <a:lnSpc>
                <a:spcPct val="115000"/>
              </a:lnSpc>
              <a:spcBef>
                <a:spcPts val="0"/>
              </a:spcBef>
              <a:spcAft>
                <a:spcPts val="1000"/>
              </a:spcAft>
            </a:pPr>
            <a:r>
              <a:rPr lang="en-US" sz="1200">
                <a:effectLst/>
                <a:latin typeface="+mn-lt"/>
                <a:ea typeface="Calibri"/>
                <a:cs typeface="Arial"/>
              </a:rPr>
              <a:t>(Vaikea)</a:t>
            </a:r>
          </a:p>
          <a:p>
            <a:pPr marL="0" marR="0">
              <a:lnSpc>
                <a:spcPct val="115000"/>
              </a:lnSpc>
              <a:spcBef>
                <a:spcPts val="0"/>
              </a:spcBef>
              <a:spcAft>
                <a:spcPts val="1000"/>
              </a:spcAft>
            </a:pPr>
            <a:endParaRPr lang="en-US" sz="1200" b="1">
              <a:effectLst/>
              <a:latin typeface="+mn-lt"/>
              <a:ea typeface="Calibri"/>
              <a:cs typeface="Arial"/>
            </a:endParaRPr>
          </a:p>
          <a:p>
            <a:pPr marL="0" marR="0">
              <a:lnSpc>
                <a:spcPct val="115000"/>
              </a:lnSpc>
              <a:spcBef>
                <a:spcPts val="0"/>
              </a:spcBef>
              <a:spcAft>
                <a:spcPts val="1000"/>
              </a:spcAft>
            </a:pPr>
            <a:endParaRPr lang="en-US" sz="1200" b="1">
              <a:effectLst/>
              <a:latin typeface="+mn-lt"/>
              <a:ea typeface="Calibri"/>
              <a:cs typeface="Arial"/>
            </a:endParaRPr>
          </a:p>
          <a:p>
            <a:pPr marL="0" marR="0">
              <a:lnSpc>
                <a:spcPct val="115000"/>
              </a:lnSpc>
              <a:spcBef>
                <a:spcPts val="0"/>
              </a:spcBef>
              <a:spcAft>
                <a:spcPts val="1000"/>
              </a:spcAft>
            </a:pPr>
            <a:r>
              <a:rPr lang="en-US" sz="1200" b="1">
                <a:effectLst/>
                <a:latin typeface="+mn-lt"/>
                <a:ea typeface="Calibri"/>
                <a:cs typeface="Arial"/>
              </a:rPr>
              <a:t>Vihje</a:t>
            </a:r>
            <a:r>
              <a:rPr lang="en-US" sz="1200">
                <a:effectLst/>
                <a:latin typeface="+mn-lt"/>
                <a:ea typeface="Calibri"/>
                <a:cs typeface="Arial"/>
              </a:rPr>
              <a:t>: Käytä suurta ja tarkkaa kuvaa, jotta saat näyttävimmän vaikutelman tällä tehosteella. Yllä olevassa esimerkissä käytetty kuva on 2 000 kuvapistettä leveä ja 750 kuvapistettä korkea. Animaatiotehosteiden luomiseen kannattaa käyttää piirtotilan apuviivoja. </a:t>
            </a: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r>
              <a:rPr lang="en-US" sz="1200">
                <a:effectLst/>
                <a:latin typeface="+mn-lt"/>
                <a:ea typeface="Calibri"/>
                <a:cs typeface="Arial"/>
              </a:rPr>
              <a:t>Näytä ja määritä piirtotilan apuviivat toimimalla seuraavasti:</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Napsauta dian taustaa hiiren kakkospainikkeella ja valitse </a:t>
            </a:r>
            <a:r>
              <a:rPr lang="en-US" sz="1200" b="1">
                <a:effectLst/>
                <a:latin typeface="+mn-lt"/>
                <a:ea typeface="Calibri"/>
                <a:cs typeface="Arial"/>
              </a:rPr>
              <a:t>Ruudukko ja apuviivat</a:t>
            </a:r>
            <a:r>
              <a:rPr lang="en-US" sz="1200">
                <a:effectLst/>
                <a:latin typeface="+mn-lt"/>
                <a:ea typeface="Calibri"/>
                <a:cs typeface="Arial"/>
              </a:rPr>
              <a:t>.</a:t>
            </a:r>
            <a:r>
              <a:rPr lang="en-US" sz="1200" b="1">
                <a:effectLst/>
                <a:latin typeface="+mn-lt"/>
                <a:ea typeface="Calibri"/>
                <a:cs typeface="Arial"/>
              </a:rPr>
              <a:t> </a:t>
            </a:r>
            <a:r>
              <a:rPr lang="en-US" sz="1200">
                <a:effectLst/>
                <a:latin typeface="+mn-lt"/>
                <a:ea typeface="Calibri"/>
                <a:cs typeface="Arial"/>
              </a:rPr>
              <a:t>Valitse </a:t>
            </a:r>
            <a:r>
              <a:rPr lang="en-US" sz="1200" b="1">
                <a:effectLst/>
                <a:latin typeface="+mn-lt"/>
                <a:ea typeface="Calibri"/>
                <a:cs typeface="Arial"/>
              </a:rPr>
              <a:t>Ruudukko ja apuviivat</a:t>
            </a:r>
            <a:r>
              <a:rPr lang="en-US" sz="1200">
                <a:effectLst/>
                <a:latin typeface="+mn-lt"/>
                <a:ea typeface="Calibri"/>
                <a:cs typeface="Arial"/>
              </a:rPr>
              <a:t> -valintaruudun </a:t>
            </a:r>
            <a:r>
              <a:rPr lang="en-US" sz="1200" b="1">
                <a:effectLst/>
                <a:latin typeface="+mn-lt"/>
                <a:ea typeface="Calibri"/>
                <a:cs typeface="Arial"/>
              </a:rPr>
              <a:t>Ohjainten</a:t>
            </a:r>
            <a:r>
              <a:rPr lang="en-US" sz="1200">
                <a:effectLst/>
                <a:latin typeface="+mn-lt"/>
                <a:ea typeface="Calibri"/>
                <a:cs typeface="Arial"/>
              </a:rPr>
              <a:t> </a:t>
            </a:r>
            <a:r>
              <a:rPr lang="en-US" sz="1200" b="1">
                <a:effectLst/>
                <a:latin typeface="+mn-lt"/>
                <a:ea typeface="Calibri"/>
                <a:cs typeface="Arial"/>
              </a:rPr>
              <a:t>asetukset</a:t>
            </a:r>
            <a:r>
              <a:rPr lang="en-US" sz="1200">
                <a:effectLst/>
                <a:latin typeface="+mn-lt"/>
                <a:ea typeface="Calibri"/>
                <a:cs typeface="Arial"/>
              </a:rPr>
              <a:t> -kohdasta </a:t>
            </a:r>
            <a:r>
              <a:rPr lang="en-US" sz="1200" b="1">
                <a:effectLst/>
                <a:latin typeface="+mn-lt"/>
                <a:ea typeface="Calibri"/>
                <a:cs typeface="Arial"/>
              </a:rPr>
              <a:t>Näytä</a:t>
            </a:r>
            <a:r>
              <a:rPr lang="en-US" sz="1200">
                <a:effectLst/>
                <a:latin typeface="+mn-lt"/>
                <a:ea typeface="Calibri"/>
                <a:cs typeface="Arial"/>
              </a:rPr>
              <a:t> </a:t>
            </a:r>
            <a:r>
              <a:rPr lang="en-US" sz="1200" b="1">
                <a:effectLst/>
                <a:latin typeface="+mn-lt"/>
                <a:ea typeface="Calibri"/>
                <a:cs typeface="Arial"/>
              </a:rPr>
              <a:t>piirtotilan</a:t>
            </a:r>
            <a:r>
              <a:rPr lang="en-US" sz="1200">
                <a:effectLst/>
                <a:latin typeface="+mn-lt"/>
                <a:ea typeface="Calibri"/>
                <a:cs typeface="Arial"/>
              </a:rPr>
              <a:t> </a:t>
            </a:r>
            <a:r>
              <a:rPr lang="en-US" sz="1200" b="1">
                <a:effectLst/>
                <a:latin typeface="+mn-lt"/>
                <a:ea typeface="Calibri"/>
                <a:cs typeface="Arial"/>
              </a:rPr>
              <a:t>apuviivat </a:t>
            </a:r>
            <a:r>
              <a:rPr lang="en-US" sz="1200">
                <a:effectLst/>
                <a:latin typeface="+mn-lt"/>
                <a:ea typeface="Calibri"/>
                <a:cs typeface="Arial"/>
              </a:rPr>
              <a:t>ja valitse sitten </a:t>
            </a:r>
            <a:r>
              <a:rPr lang="en-US" sz="1200" b="1">
                <a:effectLst/>
                <a:latin typeface="+mn-lt"/>
                <a:ea typeface="Calibri"/>
                <a:cs typeface="Arial"/>
              </a:rPr>
              <a:t>OK</a:t>
            </a:r>
            <a:r>
              <a:rPr lang="en-US" sz="1200">
                <a:effectLst/>
                <a:latin typeface="+mn-lt"/>
                <a:ea typeface="Calibri"/>
                <a:cs typeface="Arial"/>
              </a:rPr>
              <a:t>. (Huomautus: Yksi vaakasuuntainen ja pystysuuntainen apuviiva tulee näkyviin diaan kohdassa 0.00, joka on apuviivojen oletussijainti. Kun vedät apuviivoja, uusi sijainti näkyy osoittimessa.) </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Pidä CTRL-näppäintä painettuna, valitse pystyapuviiva ja vedä sitä oikealle kohtaan 5.00.</a:t>
            </a: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r>
              <a:rPr lang="en-US" sz="1200">
                <a:effectLst/>
                <a:latin typeface="+mn-lt"/>
                <a:ea typeface="Calibri"/>
                <a:cs typeface="Arial"/>
              </a:rPr>
              <a:t>Voit luoda diassa käytetyt kuvatehosteet toimimalla seuraavasti:</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a:t>
            </a:r>
            <a:r>
              <a:rPr lang="en-US" sz="1200" b="1">
                <a:effectLst/>
                <a:latin typeface="+mn-lt"/>
                <a:ea typeface="Calibri"/>
                <a:cs typeface="Arial"/>
              </a:rPr>
              <a:t>Aloitus</a:t>
            </a:r>
            <a:r>
              <a:rPr lang="en-US" sz="1200">
                <a:effectLst/>
                <a:latin typeface="+mn-lt"/>
                <a:ea typeface="Calibri"/>
                <a:cs typeface="Arial"/>
              </a:rPr>
              <a:t>-välilehden </a:t>
            </a:r>
            <a:r>
              <a:rPr lang="en-US" sz="1200" b="1">
                <a:effectLst/>
                <a:latin typeface="+mn-lt"/>
                <a:ea typeface="Calibri"/>
                <a:cs typeface="Arial"/>
              </a:rPr>
              <a:t>Diat</a:t>
            </a:r>
            <a:r>
              <a:rPr lang="en-US" sz="1200">
                <a:effectLst/>
                <a:latin typeface="+mn-lt"/>
                <a:ea typeface="Calibri"/>
                <a:cs typeface="Arial"/>
              </a:rPr>
              <a:t>-ryhmästä </a:t>
            </a:r>
            <a:r>
              <a:rPr lang="en-US" sz="1200" b="1">
                <a:effectLst/>
                <a:latin typeface="+mn-lt"/>
                <a:ea typeface="Calibri"/>
                <a:cs typeface="Arial"/>
              </a:rPr>
              <a:t>Asettelu</a:t>
            </a:r>
            <a:r>
              <a:rPr lang="en-US" sz="1200">
                <a:effectLst/>
                <a:latin typeface="+mn-lt"/>
                <a:ea typeface="Calibri"/>
                <a:cs typeface="Arial"/>
              </a:rPr>
              <a:t> ja valitse sitten </a:t>
            </a:r>
            <a:r>
              <a:rPr lang="en-US" sz="1200" b="1">
                <a:effectLst/>
                <a:latin typeface="+mn-lt"/>
                <a:ea typeface="Calibri"/>
                <a:cs typeface="Arial"/>
              </a:rPr>
              <a:t>Tyhjä</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a:t>
            </a:r>
            <a:r>
              <a:rPr lang="en-US" sz="1200" b="1">
                <a:effectLst/>
                <a:latin typeface="+mn-lt"/>
                <a:ea typeface="Calibri"/>
                <a:cs typeface="Arial"/>
              </a:rPr>
              <a:t>Lisää</a:t>
            </a:r>
            <a:r>
              <a:rPr lang="en-US" sz="1200">
                <a:effectLst/>
                <a:latin typeface="+mn-lt"/>
                <a:ea typeface="Calibri"/>
                <a:cs typeface="Arial"/>
              </a:rPr>
              <a:t>-välilehden </a:t>
            </a:r>
            <a:r>
              <a:rPr lang="en-US" sz="1200" b="1">
                <a:effectLst/>
                <a:latin typeface="+mn-lt"/>
                <a:ea typeface="Calibri"/>
                <a:cs typeface="Arial"/>
              </a:rPr>
              <a:t>Kuvat</a:t>
            </a:r>
            <a:r>
              <a:rPr lang="en-US" sz="1200">
                <a:effectLst/>
                <a:latin typeface="+mn-lt"/>
                <a:ea typeface="Calibri"/>
                <a:cs typeface="Arial"/>
              </a:rPr>
              <a:t>-ryhmästä </a:t>
            </a:r>
            <a:r>
              <a:rPr lang="en-US" sz="1200" b="1">
                <a:effectLst/>
                <a:latin typeface="+mn-lt"/>
                <a:ea typeface="Calibri"/>
                <a:cs typeface="Arial"/>
              </a:rPr>
              <a:t>Kuva</a:t>
            </a:r>
            <a:r>
              <a:rPr lang="en-US" sz="1200">
                <a:effectLst/>
                <a:latin typeface="+mn-lt"/>
                <a:ea typeface="Calibri"/>
                <a:cs typeface="Arial"/>
              </a:rPr>
              <a:t>. Valitse kuva </a:t>
            </a:r>
            <a:r>
              <a:rPr lang="en-US" sz="1200" b="1">
                <a:effectLst/>
                <a:latin typeface="+mn-lt"/>
                <a:ea typeface="Calibri"/>
                <a:cs typeface="Arial"/>
              </a:rPr>
              <a:t>Lisää kuva </a:t>
            </a:r>
            <a:r>
              <a:rPr lang="en-US" sz="1200">
                <a:effectLst/>
                <a:latin typeface="+mn-lt"/>
                <a:ea typeface="Calibri"/>
                <a:cs typeface="Arial"/>
              </a:rPr>
              <a:t>-valintaikkunassa ja valitse sitten </a:t>
            </a:r>
            <a:r>
              <a:rPr lang="en-US" sz="1200" b="1">
                <a:effectLst/>
                <a:latin typeface="+mn-lt"/>
                <a:ea typeface="Calibri"/>
                <a:cs typeface="Arial"/>
              </a:rPr>
              <a:t>Lisää</a:t>
            </a:r>
            <a:r>
              <a:rPr lang="en-US" sz="1200">
                <a:effectLst/>
                <a:latin typeface="+mn-lt"/>
                <a:ea typeface="Calibri"/>
                <a:cs typeface="Arial"/>
              </a:rPr>
              <a:t>. </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kuva diassa. Napsauta </a:t>
            </a:r>
            <a:r>
              <a:rPr lang="en-US" sz="1200" b="1">
                <a:effectLst/>
                <a:latin typeface="+mn-lt"/>
                <a:ea typeface="Calibri"/>
                <a:cs typeface="Arial"/>
              </a:rPr>
              <a:t>Kuvatyökalut</a:t>
            </a:r>
            <a:r>
              <a:rPr lang="en-US" sz="1200">
                <a:effectLst/>
                <a:latin typeface="+mn-lt"/>
                <a:ea typeface="Calibri"/>
                <a:cs typeface="Arial"/>
              </a:rPr>
              <a:t>-valikon </a:t>
            </a:r>
            <a:r>
              <a:rPr lang="en-US" sz="1200" b="1">
                <a:effectLst/>
                <a:latin typeface="+mn-lt"/>
                <a:ea typeface="Calibri"/>
                <a:cs typeface="Arial"/>
              </a:rPr>
              <a:t>Muotoile</a:t>
            </a:r>
            <a:r>
              <a:rPr lang="en-US" sz="1200">
                <a:effectLst/>
                <a:latin typeface="+mn-lt"/>
                <a:ea typeface="Calibri"/>
                <a:cs typeface="Arial"/>
              </a:rPr>
              <a:t>-välilehden </a:t>
            </a:r>
            <a:r>
              <a:rPr lang="en-US" sz="1200" b="1">
                <a:effectLst/>
                <a:latin typeface="+mn-lt"/>
                <a:ea typeface="Calibri"/>
                <a:cs typeface="Arial"/>
              </a:rPr>
              <a:t>Koko</a:t>
            </a:r>
            <a:r>
              <a:rPr lang="en-US" sz="1200">
                <a:effectLst/>
                <a:latin typeface="+mn-lt"/>
                <a:ea typeface="Calibri"/>
                <a:cs typeface="Arial"/>
              </a:rPr>
              <a:t>-ryhmän oikeassa alakulmassa olevaa </a:t>
            </a:r>
            <a:r>
              <a:rPr lang="en-US" sz="1200" b="1">
                <a:effectLst/>
                <a:latin typeface="+mn-lt"/>
                <a:ea typeface="Calibri"/>
                <a:cs typeface="Arial"/>
              </a:rPr>
              <a:t>Koko ja sijainti</a:t>
            </a:r>
            <a:r>
              <a:rPr lang="en-US" sz="1200">
                <a:effectLst/>
                <a:latin typeface="+mn-lt"/>
                <a:ea typeface="Calibri"/>
                <a:cs typeface="Arial"/>
              </a:rPr>
              <a:t> -valintaikkunan avainta. Muuta kuvan kokoa tai rajaa sitä tarvittaessa </a:t>
            </a:r>
            <a:r>
              <a:rPr lang="en-US" sz="1200" b="1">
                <a:effectLst/>
                <a:latin typeface="+mn-lt"/>
                <a:ea typeface="Calibri"/>
                <a:cs typeface="Arial"/>
              </a:rPr>
              <a:t>Muotoile kuvaa </a:t>
            </a:r>
            <a:r>
              <a:rPr lang="en-US" sz="1200">
                <a:effectLst/>
                <a:latin typeface="+mn-lt"/>
                <a:ea typeface="Calibri"/>
                <a:cs typeface="Arial"/>
              </a:rPr>
              <a:t>-valintaikkunassa niin, että sen korkeus on </a:t>
            </a:r>
            <a:r>
              <a:rPr lang="en-US" sz="1200" b="1">
                <a:effectLst/>
                <a:latin typeface="+mn-lt"/>
                <a:ea typeface="Calibri"/>
                <a:cs typeface="Arial"/>
              </a:rPr>
              <a:t>19,05 cm</a:t>
            </a:r>
            <a:r>
              <a:rPr lang="en-US" sz="1200">
                <a:effectLst/>
                <a:latin typeface="+mn-lt"/>
                <a:ea typeface="Calibri"/>
                <a:cs typeface="Arial"/>
              </a:rPr>
              <a:t> ja leveys on </a:t>
            </a:r>
            <a:r>
              <a:rPr lang="en-US" sz="1200" b="1">
                <a:effectLst/>
                <a:latin typeface="+mn-lt"/>
                <a:ea typeface="Calibri"/>
                <a:cs typeface="Arial"/>
              </a:rPr>
              <a:t>50,8 cm</a:t>
            </a:r>
            <a:r>
              <a:rPr lang="en-US" sz="1200">
                <a:effectLst/>
                <a:latin typeface="+mn-lt"/>
                <a:ea typeface="Calibri"/>
                <a:cs typeface="Arial"/>
              </a:rPr>
              <a:t>. </a:t>
            </a:r>
          </a:p>
          <a:p>
            <a:pPr marL="800100" marR="0" lvl="1" indent="-342900">
              <a:lnSpc>
                <a:spcPct val="115000"/>
              </a:lnSpc>
              <a:spcBef>
                <a:spcPts val="0"/>
              </a:spcBef>
              <a:spcAft>
                <a:spcPts val="1000"/>
              </a:spcAft>
              <a:buFont typeface="Arial" pitchFamily="34" charset="0"/>
              <a:buChar char="•"/>
              <a:tabLst>
                <a:tab pos="457200" algn="l"/>
              </a:tabLst>
            </a:pPr>
            <a:r>
              <a:rPr lang="en-US" sz="1200">
                <a:effectLst/>
                <a:latin typeface="+mn-lt"/>
                <a:ea typeface="Calibri"/>
                <a:cs typeface="Arial"/>
              </a:rPr>
              <a:t>Voit rajata kuvaa valitsemalla vasemmalla olevasta ruudusta </a:t>
            </a:r>
            <a:r>
              <a:rPr lang="en-US" sz="1200" b="1">
                <a:effectLst/>
                <a:latin typeface="+mn-lt"/>
                <a:ea typeface="Calibri"/>
                <a:cs typeface="Arial"/>
              </a:rPr>
              <a:t>Rajaa</a:t>
            </a:r>
            <a:r>
              <a:rPr lang="en-US" sz="1200">
                <a:effectLst/>
                <a:latin typeface="+mn-lt"/>
                <a:ea typeface="Calibri"/>
                <a:cs typeface="Arial"/>
              </a:rPr>
              <a:t> ja antamalla arvot </a:t>
            </a:r>
            <a:r>
              <a:rPr lang="en-US" sz="1200" b="1">
                <a:effectLst/>
                <a:latin typeface="+mn-lt"/>
                <a:ea typeface="Calibri"/>
                <a:cs typeface="Arial"/>
              </a:rPr>
              <a:t>Rajaa</a:t>
            </a:r>
            <a:r>
              <a:rPr lang="en-US" sz="1200">
                <a:effectLst/>
                <a:latin typeface="+mn-lt"/>
                <a:ea typeface="Calibri"/>
                <a:cs typeface="Arial"/>
              </a:rPr>
              <a:t>-ruudun </a:t>
            </a:r>
            <a:r>
              <a:rPr lang="en-US" sz="1200" b="1">
                <a:effectLst/>
                <a:latin typeface="+mn-lt"/>
                <a:ea typeface="Calibri"/>
                <a:cs typeface="Arial"/>
              </a:rPr>
              <a:t>Rajauksen sijainti</a:t>
            </a:r>
            <a:r>
              <a:rPr lang="en-US" sz="1200">
                <a:effectLst/>
                <a:latin typeface="+mn-lt"/>
                <a:ea typeface="Calibri"/>
                <a:cs typeface="Arial"/>
              </a:rPr>
              <a:t> -kohdan </a:t>
            </a:r>
            <a:r>
              <a:rPr lang="en-US" sz="1200" b="1">
                <a:effectLst/>
                <a:latin typeface="+mn-lt"/>
                <a:ea typeface="Calibri"/>
                <a:cs typeface="Arial"/>
              </a:rPr>
              <a:t>Korkeus</a:t>
            </a:r>
            <a:r>
              <a:rPr lang="en-US" sz="1200">
                <a:effectLst/>
                <a:latin typeface="+mn-lt"/>
                <a:ea typeface="Calibri"/>
                <a:cs typeface="Arial"/>
              </a:rPr>
              <a:t>-, </a:t>
            </a:r>
            <a:r>
              <a:rPr lang="en-US" sz="1200" b="1">
                <a:effectLst/>
                <a:latin typeface="+mn-lt"/>
                <a:ea typeface="Calibri"/>
                <a:cs typeface="Arial"/>
              </a:rPr>
              <a:t>Leveys</a:t>
            </a:r>
            <a:r>
              <a:rPr lang="en-US" sz="1200">
                <a:effectLst/>
                <a:latin typeface="+mn-lt"/>
                <a:ea typeface="Calibri"/>
                <a:cs typeface="Arial"/>
              </a:rPr>
              <a:t>-, </a:t>
            </a:r>
            <a:r>
              <a:rPr lang="en-US" sz="1200" b="1">
                <a:effectLst/>
                <a:latin typeface="+mn-lt"/>
                <a:ea typeface="Calibri"/>
                <a:cs typeface="Arial"/>
              </a:rPr>
              <a:t>Vasen</a:t>
            </a:r>
            <a:r>
              <a:rPr lang="en-US" sz="1200">
                <a:effectLst/>
                <a:latin typeface="+mn-lt"/>
                <a:ea typeface="Calibri"/>
                <a:cs typeface="Arial"/>
              </a:rPr>
              <a:t> ja </a:t>
            </a:r>
            <a:r>
              <a:rPr lang="en-US" sz="1200" b="1">
                <a:effectLst/>
                <a:latin typeface="+mn-lt"/>
                <a:ea typeface="Calibri"/>
                <a:cs typeface="Arial"/>
              </a:rPr>
              <a:t>Ylä</a:t>
            </a:r>
            <a:r>
              <a:rPr lang="en-US" sz="1200">
                <a:effectLst/>
                <a:latin typeface="+mn-lt"/>
                <a:ea typeface="Calibri"/>
                <a:cs typeface="Arial"/>
              </a:rPr>
              <a:t>-ruutuihin. </a:t>
            </a:r>
          </a:p>
          <a:p>
            <a:pPr marL="800100" marR="0" lvl="1" indent="-342900">
              <a:lnSpc>
                <a:spcPct val="115000"/>
              </a:lnSpc>
              <a:spcBef>
                <a:spcPts val="0"/>
              </a:spcBef>
              <a:spcAft>
                <a:spcPts val="1000"/>
              </a:spcAft>
              <a:buFont typeface="Arial" pitchFamily="34" charset="0"/>
              <a:buChar char="•"/>
              <a:tabLst>
                <a:tab pos="457200" algn="l"/>
              </a:tabLst>
            </a:pPr>
            <a:r>
              <a:rPr lang="en-US" sz="1200">
                <a:effectLst/>
                <a:latin typeface="+mn-lt"/>
                <a:ea typeface="Calibri"/>
                <a:cs typeface="Arial"/>
              </a:rPr>
              <a:t>Voit muuttaa kuvan kokoa valitsemalla vasemmalla olevasta ruudusta </a:t>
            </a:r>
            <a:r>
              <a:rPr lang="en-US" sz="1200" b="1">
                <a:effectLst/>
                <a:latin typeface="+mn-lt"/>
                <a:ea typeface="Calibri"/>
                <a:cs typeface="Arial"/>
              </a:rPr>
              <a:t>Koko</a:t>
            </a:r>
            <a:r>
              <a:rPr lang="en-US" sz="1200">
                <a:effectLst/>
                <a:latin typeface="+mn-lt"/>
                <a:ea typeface="Calibri"/>
                <a:cs typeface="Arial"/>
              </a:rPr>
              <a:t> ja antamalla arvot </a:t>
            </a:r>
            <a:r>
              <a:rPr lang="en-US" sz="1200" b="1">
                <a:effectLst/>
                <a:latin typeface="+mn-lt"/>
                <a:ea typeface="Calibri"/>
                <a:cs typeface="Arial"/>
              </a:rPr>
              <a:t>Koko</a:t>
            </a:r>
            <a:r>
              <a:rPr lang="en-US" sz="1200">
                <a:effectLst/>
                <a:latin typeface="+mn-lt"/>
                <a:ea typeface="Calibri"/>
                <a:cs typeface="Arial"/>
              </a:rPr>
              <a:t>-ruudun </a:t>
            </a:r>
            <a:r>
              <a:rPr lang="en-US" sz="1200" b="1">
                <a:effectLst/>
                <a:latin typeface="+mn-lt"/>
                <a:ea typeface="Calibri"/>
                <a:cs typeface="Arial"/>
              </a:rPr>
              <a:t>Koko ja kiertokulma</a:t>
            </a:r>
            <a:r>
              <a:rPr lang="en-US" sz="1200">
                <a:effectLst/>
                <a:latin typeface="+mn-lt"/>
                <a:ea typeface="Calibri"/>
                <a:cs typeface="Arial"/>
              </a:rPr>
              <a:t> -kohdan </a:t>
            </a:r>
            <a:r>
              <a:rPr lang="en-US" sz="1200" b="1">
                <a:effectLst/>
                <a:latin typeface="+mn-lt"/>
                <a:ea typeface="Calibri"/>
                <a:cs typeface="Arial"/>
              </a:rPr>
              <a:t>Korkeus</a:t>
            </a:r>
            <a:r>
              <a:rPr lang="en-US" sz="1200">
                <a:effectLst/>
                <a:latin typeface="+mn-lt"/>
                <a:ea typeface="Calibri"/>
                <a:cs typeface="Arial"/>
              </a:rPr>
              <a:t>- ja </a:t>
            </a:r>
            <a:r>
              <a:rPr lang="en-US" sz="1200" b="1">
                <a:effectLst/>
                <a:latin typeface="+mn-lt"/>
                <a:ea typeface="Calibri"/>
                <a:cs typeface="Arial"/>
              </a:rPr>
              <a:t>Leveys</a:t>
            </a:r>
            <a:r>
              <a:rPr lang="en-US" sz="1200">
                <a:effectLst/>
                <a:latin typeface="+mn-lt"/>
                <a:ea typeface="Calibri"/>
                <a:cs typeface="Arial"/>
              </a:rPr>
              <a:t>-ruutuihin.</a:t>
            </a:r>
          </a:p>
          <a:p>
            <a:pPr marL="342900" marR="0" lvl="0" indent="-342900">
              <a:lnSpc>
                <a:spcPct val="115000"/>
              </a:lnSpc>
              <a:spcBef>
                <a:spcPts val="0"/>
              </a:spcBef>
              <a:spcAft>
                <a:spcPts val="1000"/>
              </a:spcAft>
              <a:buFont typeface="+mj-lt"/>
              <a:buAutoNum type="arabicPeriod" startAt="4"/>
              <a:tabLst>
                <a:tab pos="457200" algn="l"/>
              </a:tabLst>
            </a:pPr>
            <a:r>
              <a:rPr lang="en-US" sz="1200">
                <a:effectLst/>
                <a:latin typeface="+mn-lt"/>
                <a:ea typeface="Calibri"/>
                <a:cs typeface="Arial"/>
              </a:rPr>
              <a:t>Napsauta </a:t>
            </a:r>
            <a:r>
              <a:rPr lang="en-US" sz="1200" b="1">
                <a:effectLst/>
                <a:latin typeface="+mn-lt"/>
                <a:ea typeface="Calibri"/>
                <a:cs typeface="Arial"/>
              </a:rPr>
              <a:t>Aloitus</a:t>
            </a:r>
            <a:r>
              <a:rPr lang="en-US" sz="1200">
                <a:effectLst/>
                <a:latin typeface="+mn-lt"/>
                <a:ea typeface="Calibri"/>
                <a:cs typeface="Arial"/>
              </a:rPr>
              <a:t>-välilehden </a:t>
            </a:r>
            <a:r>
              <a:rPr lang="en-US" sz="1200" b="1">
                <a:effectLst/>
                <a:latin typeface="+mn-lt"/>
                <a:ea typeface="Calibri"/>
                <a:cs typeface="Arial"/>
              </a:rPr>
              <a:t>Piirto</a:t>
            </a:r>
            <a:r>
              <a:rPr lang="en-US" sz="1200">
                <a:effectLst/>
                <a:latin typeface="+mn-lt"/>
                <a:ea typeface="Calibri"/>
                <a:cs typeface="Arial"/>
              </a:rPr>
              <a:t>-ryhmän </a:t>
            </a:r>
            <a:r>
              <a:rPr lang="en-US" sz="1200" b="1">
                <a:effectLst/>
                <a:latin typeface="+mn-lt"/>
                <a:ea typeface="Calibri"/>
                <a:cs typeface="Arial"/>
              </a:rPr>
              <a:t>Järjestä</a:t>
            </a:r>
            <a:r>
              <a:rPr lang="en-US" sz="1200">
                <a:effectLst/>
                <a:latin typeface="+mn-lt"/>
                <a:ea typeface="Calibri"/>
                <a:cs typeface="Arial"/>
              </a:rPr>
              <a:t>-kohdan alla olevaa nuolta, osoita kohtaa </a:t>
            </a:r>
            <a:r>
              <a:rPr lang="en-US" sz="1200" b="1">
                <a:effectLst/>
                <a:latin typeface="+mn-lt"/>
                <a:ea typeface="Calibri"/>
                <a:cs typeface="Arial"/>
              </a:rPr>
              <a:t>Tasaa</a:t>
            </a:r>
            <a:r>
              <a:rPr lang="en-US" sz="1200">
                <a:effectLst/>
                <a:latin typeface="+mn-lt"/>
                <a:ea typeface="Calibri"/>
                <a:cs typeface="Arial"/>
              </a:rPr>
              <a:t> ja toimi sitten seuraavasti:</a:t>
            </a:r>
          </a:p>
          <a:p>
            <a:pPr marL="685800" marR="0" lvl="1" indent="-2286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a:t>
            </a:r>
            <a:r>
              <a:rPr lang="en-US" sz="1200" b="1">
                <a:effectLst/>
                <a:latin typeface="+mn-lt"/>
                <a:ea typeface="Calibri"/>
                <a:cs typeface="Arial"/>
              </a:rPr>
              <a:t>Tasaa diaan</a:t>
            </a:r>
            <a:r>
              <a:rPr lang="en-US" sz="1200">
                <a:effectLst/>
                <a:latin typeface="+mn-lt"/>
                <a:ea typeface="Calibri"/>
                <a:cs typeface="Arial"/>
              </a:rPr>
              <a:t>.</a:t>
            </a:r>
          </a:p>
          <a:p>
            <a:pPr marL="685800" marR="0" lvl="1" indent="-2286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a:t>
            </a:r>
            <a:r>
              <a:rPr lang="en-US" sz="1200" b="1">
                <a:effectLst/>
                <a:latin typeface="+mn-lt"/>
                <a:ea typeface="Calibri"/>
                <a:cs typeface="Arial"/>
              </a:rPr>
              <a:t>Tasaa vasemmat</a:t>
            </a:r>
            <a:r>
              <a:rPr lang="en-US" sz="1200">
                <a:effectLst/>
                <a:latin typeface="+mn-lt"/>
                <a:ea typeface="Calibri"/>
                <a:cs typeface="Arial"/>
              </a:rPr>
              <a:t> </a:t>
            </a:r>
            <a:r>
              <a:rPr lang="en-US" sz="1200" b="1">
                <a:effectLst/>
                <a:latin typeface="+mn-lt"/>
                <a:ea typeface="Calibri"/>
                <a:cs typeface="Arial"/>
              </a:rPr>
              <a:t>reunat</a:t>
            </a:r>
            <a:r>
              <a:rPr lang="en-US" sz="1200">
                <a:effectLst/>
                <a:latin typeface="+mn-lt"/>
                <a:ea typeface="Calibri"/>
                <a:cs typeface="Arial"/>
              </a:rPr>
              <a:t>.</a:t>
            </a:r>
          </a:p>
          <a:p>
            <a:pPr marL="685800" marR="0" lvl="1" indent="-2286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a:t>
            </a:r>
            <a:r>
              <a:rPr lang="en-US" sz="1200" b="1">
                <a:effectLst/>
                <a:latin typeface="+mn-lt"/>
                <a:ea typeface="Calibri"/>
                <a:cs typeface="Arial"/>
              </a:rPr>
              <a:t>Tasaa</a:t>
            </a:r>
            <a:r>
              <a:rPr lang="en-US" sz="1200">
                <a:effectLst/>
                <a:latin typeface="+mn-lt"/>
                <a:ea typeface="Calibri"/>
                <a:cs typeface="Arial"/>
              </a:rPr>
              <a:t> </a:t>
            </a:r>
            <a:r>
              <a:rPr lang="en-US" sz="1200" b="1">
                <a:effectLst/>
                <a:latin typeface="+mn-lt"/>
                <a:ea typeface="Calibri"/>
                <a:cs typeface="Arial"/>
              </a:rPr>
              <a:t>keskikohdat vaakasuunnassa</a:t>
            </a:r>
            <a:r>
              <a:rPr lang="en-US" sz="1200">
                <a:effectLst/>
                <a:latin typeface="+mn-lt"/>
                <a:ea typeface="Calibri"/>
                <a:cs typeface="Arial"/>
              </a:rPr>
              <a:t>.</a:t>
            </a: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r>
              <a:rPr lang="en-US" sz="1200">
                <a:effectLst/>
                <a:latin typeface="+mn-lt"/>
                <a:ea typeface="Calibri"/>
                <a:cs typeface="Arial"/>
              </a:rPr>
              <a:t>Voit luoda tämän dian ensimmäisen lumihiutaleen tehosteen toimimalla seuraavasti:</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a:t>
            </a:r>
            <a:r>
              <a:rPr lang="en-US" sz="1200" b="1">
                <a:effectLst/>
                <a:latin typeface="+mn-lt"/>
                <a:ea typeface="Calibri"/>
                <a:cs typeface="Arial"/>
              </a:rPr>
              <a:t>Lisää</a:t>
            </a:r>
            <a:r>
              <a:rPr lang="en-US" sz="1200">
                <a:effectLst/>
                <a:latin typeface="+mn-lt"/>
                <a:ea typeface="Calibri"/>
                <a:cs typeface="Arial"/>
              </a:rPr>
              <a:t>-välilehden </a:t>
            </a:r>
            <a:r>
              <a:rPr lang="en-US" sz="1200" b="1">
                <a:effectLst/>
                <a:latin typeface="+mn-lt"/>
                <a:ea typeface="Calibri"/>
                <a:cs typeface="Arial"/>
              </a:rPr>
              <a:t>Kuvat</a:t>
            </a:r>
            <a:r>
              <a:rPr lang="en-US" sz="1200">
                <a:effectLst/>
                <a:latin typeface="+mn-lt"/>
                <a:ea typeface="Calibri"/>
                <a:cs typeface="Arial"/>
              </a:rPr>
              <a:t>-ryhmästä </a:t>
            </a:r>
            <a:r>
              <a:rPr lang="en-US" sz="1200" b="1">
                <a:effectLst/>
                <a:latin typeface="+mn-lt"/>
                <a:ea typeface="Calibri"/>
                <a:cs typeface="Arial"/>
              </a:rPr>
              <a:t>ClipArt</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Kirjoita </a:t>
            </a:r>
            <a:r>
              <a:rPr lang="en-US" sz="1200" b="1">
                <a:effectLst/>
                <a:latin typeface="+mn-lt"/>
                <a:ea typeface="Calibri"/>
                <a:cs typeface="Arial"/>
              </a:rPr>
              <a:t>ClipArt</a:t>
            </a:r>
            <a:r>
              <a:rPr lang="en-US" sz="1200">
                <a:effectLst/>
                <a:latin typeface="+mn-lt"/>
                <a:ea typeface="Calibri"/>
                <a:cs typeface="Arial"/>
              </a:rPr>
              <a:t>-ruudun </a:t>
            </a:r>
            <a:r>
              <a:rPr lang="en-US" sz="1200" b="1">
                <a:effectLst/>
                <a:latin typeface="+mn-lt"/>
                <a:ea typeface="Calibri"/>
                <a:cs typeface="Arial"/>
              </a:rPr>
              <a:t>Etsi</a:t>
            </a:r>
            <a:r>
              <a:rPr lang="en-US" sz="1200">
                <a:effectLst/>
                <a:latin typeface="+mn-lt"/>
                <a:ea typeface="Calibri"/>
                <a:cs typeface="Arial"/>
              </a:rPr>
              <a:t>-kenttään </a:t>
            </a:r>
            <a:r>
              <a:rPr lang="en-US" sz="1200" b="1">
                <a:effectLst/>
                <a:latin typeface="+mn-lt"/>
                <a:ea typeface="Calibri"/>
                <a:cs typeface="Arial"/>
              </a:rPr>
              <a:t>j0299587.wmf</a:t>
            </a:r>
            <a:r>
              <a:rPr lang="en-US" sz="1200">
                <a:effectLst/>
                <a:latin typeface="+mn-lt"/>
                <a:ea typeface="Calibri"/>
                <a:cs typeface="Arial"/>
              </a:rPr>
              <a:t>, tyhjennä </a:t>
            </a:r>
            <a:r>
              <a:rPr lang="en-US" sz="1200" b="1">
                <a:effectLst/>
                <a:latin typeface="+mn-lt"/>
                <a:ea typeface="Calibri"/>
                <a:cs typeface="Arial"/>
              </a:rPr>
              <a:t>Sisällytä Office.com-sisältöä</a:t>
            </a:r>
            <a:r>
              <a:rPr lang="en-US" sz="1200">
                <a:effectLst/>
                <a:latin typeface="+mn-lt"/>
                <a:ea typeface="Calibri"/>
                <a:cs typeface="Arial"/>
              </a:rPr>
              <a:t> -valintaruutu ja valitse sitten </a:t>
            </a:r>
            <a:r>
              <a:rPr lang="en-US" sz="1200" b="1">
                <a:effectLst/>
                <a:latin typeface="+mn-lt"/>
                <a:ea typeface="Calibri"/>
                <a:cs typeface="Arial"/>
              </a:rPr>
              <a:t>Siirry</a:t>
            </a:r>
            <a:r>
              <a:rPr lang="en-US" sz="1200">
                <a:effectLst/>
                <a:latin typeface="+mn-lt"/>
                <a:ea typeface="Calibri"/>
                <a:cs typeface="Arial"/>
              </a:rPr>
              <a:t>. Lisää ClipArt-tiedosto diaan valitsemalla se ruudusta. Huomautus: Jos valitset jonkin muun ClipArt-tiedoston, tiedoston on oltava Windows-metatiedostomuodossa (.wmf). </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ClipArt-kuva diasta. Valitse </a:t>
            </a:r>
            <a:r>
              <a:rPr lang="en-US" sz="1200" b="1">
                <a:effectLst/>
                <a:latin typeface="+mn-lt"/>
                <a:ea typeface="Calibri"/>
                <a:cs typeface="Arial"/>
              </a:rPr>
              <a:t>Aloitus</a:t>
            </a:r>
            <a:r>
              <a:rPr lang="en-US" sz="1200">
                <a:effectLst/>
                <a:latin typeface="+mn-lt"/>
                <a:ea typeface="Calibri"/>
                <a:cs typeface="Arial"/>
              </a:rPr>
              <a:t>-välilehden </a:t>
            </a:r>
            <a:r>
              <a:rPr lang="en-US" sz="1200" b="1">
                <a:effectLst/>
                <a:latin typeface="+mn-lt"/>
                <a:ea typeface="Calibri"/>
                <a:cs typeface="Arial"/>
              </a:rPr>
              <a:t>Piirto</a:t>
            </a:r>
            <a:r>
              <a:rPr lang="en-US" sz="1200">
                <a:effectLst/>
                <a:latin typeface="+mn-lt"/>
                <a:ea typeface="Calibri"/>
                <a:cs typeface="Arial"/>
              </a:rPr>
              <a:t>-ryhmästä </a:t>
            </a:r>
            <a:r>
              <a:rPr lang="en-US" sz="1200" b="1">
                <a:effectLst/>
                <a:latin typeface="+mn-lt"/>
                <a:ea typeface="Calibri"/>
                <a:cs typeface="Arial"/>
              </a:rPr>
              <a:t>Järjestä</a:t>
            </a:r>
            <a:r>
              <a:rPr lang="en-US" sz="1200">
                <a:effectLst/>
                <a:latin typeface="+mn-lt"/>
                <a:ea typeface="Calibri"/>
                <a:cs typeface="Arial"/>
              </a:rPr>
              <a:t> ja valitse sitten </a:t>
            </a:r>
            <a:r>
              <a:rPr lang="en-US" sz="1200" b="1">
                <a:effectLst/>
                <a:latin typeface="+mn-lt"/>
                <a:ea typeface="Calibri"/>
                <a:cs typeface="Arial"/>
              </a:rPr>
              <a:t>Pura ryhmittely</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a:t>
            </a:r>
            <a:r>
              <a:rPr lang="en-US" sz="1200" b="1">
                <a:effectLst/>
                <a:latin typeface="+mn-lt"/>
                <a:ea typeface="Calibri"/>
                <a:cs typeface="Arial"/>
              </a:rPr>
              <a:t>Microsoft Office PowerPoint </a:t>
            </a:r>
            <a:r>
              <a:rPr lang="en-US" sz="1200">
                <a:effectLst/>
                <a:latin typeface="+mn-lt"/>
                <a:ea typeface="Calibri"/>
                <a:cs typeface="Arial"/>
              </a:rPr>
              <a:t>-valintaruudussa </a:t>
            </a:r>
            <a:r>
              <a:rPr lang="en-US" sz="1200" b="1">
                <a:effectLst/>
                <a:latin typeface="+mn-lt"/>
                <a:ea typeface="Calibri"/>
                <a:cs typeface="Arial"/>
              </a:rPr>
              <a:t>Kyllä</a:t>
            </a:r>
            <a:r>
              <a:rPr lang="en-US" sz="1200">
                <a:effectLst/>
                <a:latin typeface="+mn-lt"/>
                <a:ea typeface="Calibri"/>
                <a:cs typeface="Arial"/>
              </a:rPr>
              <a:t>. </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muunnettu ClipArt-kuva diasta. Valitse </a:t>
            </a:r>
            <a:r>
              <a:rPr lang="en-US" sz="1200" b="1">
                <a:effectLst/>
                <a:latin typeface="+mn-lt"/>
                <a:ea typeface="Calibri"/>
                <a:cs typeface="Arial"/>
              </a:rPr>
              <a:t>Aloitus</a:t>
            </a:r>
            <a:r>
              <a:rPr lang="en-US" sz="1200">
                <a:effectLst/>
                <a:latin typeface="+mn-lt"/>
                <a:ea typeface="Calibri"/>
                <a:cs typeface="Arial"/>
              </a:rPr>
              <a:t>-välilehden </a:t>
            </a:r>
            <a:r>
              <a:rPr lang="en-US" sz="1200" b="1">
                <a:effectLst/>
                <a:latin typeface="+mn-lt"/>
                <a:ea typeface="Calibri"/>
                <a:cs typeface="Arial"/>
              </a:rPr>
              <a:t>Muokkaaminen</a:t>
            </a:r>
            <a:r>
              <a:rPr lang="en-US" sz="1200">
                <a:effectLst/>
                <a:latin typeface="+mn-lt"/>
                <a:ea typeface="Calibri"/>
                <a:cs typeface="Arial"/>
              </a:rPr>
              <a:t>-ryhmästä </a:t>
            </a:r>
            <a:r>
              <a:rPr lang="en-US" sz="1200" b="1">
                <a:effectLst/>
                <a:latin typeface="+mn-lt"/>
                <a:ea typeface="Calibri"/>
                <a:cs typeface="Arial"/>
              </a:rPr>
              <a:t>Valitse</a:t>
            </a:r>
            <a:r>
              <a:rPr lang="en-US" sz="1200">
                <a:effectLst/>
                <a:latin typeface="+mn-lt"/>
                <a:ea typeface="Calibri"/>
                <a:cs typeface="Arial"/>
              </a:rPr>
              <a:t> ja valitse sitten </a:t>
            </a:r>
            <a:r>
              <a:rPr lang="en-US" sz="1200" b="1">
                <a:effectLst/>
                <a:latin typeface="+mn-lt"/>
                <a:ea typeface="Calibri"/>
                <a:cs typeface="Arial"/>
              </a:rPr>
              <a:t>Valintaruutu</a:t>
            </a:r>
            <a:r>
              <a:rPr lang="en-US" sz="1200">
                <a:effectLst/>
                <a:latin typeface="+mn-lt"/>
                <a:ea typeface="Calibri"/>
                <a:cs typeface="Arial"/>
              </a:rPr>
              <a:t>. </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a:t>
            </a:r>
            <a:r>
              <a:rPr lang="en-US" sz="1200" b="1">
                <a:effectLst/>
                <a:latin typeface="+mn-lt"/>
                <a:ea typeface="Calibri"/>
                <a:cs typeface="Arial"/>
              </a:rPr>
              <a:t>Valinta ja näkyvyys </a:t>
            </a:r>
            <a:r>
              <a:rPr lang="en-US" sz="1200">
                <a:effectLst/>
                <a:latin typeface="+mn-lt"/>
                <a:ea typeface="Calibri"/>
                <a:cs typeface="Arial"/>
              </a:rPr>
              <a:t>-tehtäväruudusta</a:t>
            </a:r>
            <a:r>
              <a:rPr lang="en-US" sz="1200" b="1">
                <a:effectLst/>
                <a:latin typeface="+mn-lt"/>
                <a:ea typeface="Calibri"/>
                <a:cs typeface="Arial"/>
              </a:rPr>
              <a:t> </a:t>
            </a:r>
            <a:r>
              <a:rPr lang="en-US" sz="1200">
                <a:effectLst/>
                <a:latin typeface="+mn-lt"/>
                <a:ea typeface="Calibri"/>
                <a:cs typeface="Arial"/>
              </a:rPr>
              <a:t>ylimmän tason ryhmä. Valitse </a:t>
            </a:r>
            <a:r>
              <a:rPr lang="en-US" sz="1200" b="1">
                <a:effectLst/>
                <a:latin typeface="+mn-lt"/>
                <a:ea typeface="Calibri"/>
                <a:cs typeface="Arial"/>
              </a:rPr>
              <a:t>Aloitus</a:t>
            </a:r>
            <a:r>
              <a:rPr lang="en-US" sz="1200">
                <a:effectLst/>
                <a:latin typeface="+mn-lt"/>
                <a:ea typeface="Calibri"/>
                <a:cs typeface="Arial"/>
              </a:rPr>
              <a:t>-välilehden </a:t>
            </a:r>
            <a:r>
              <a:rPr lang="en-US" sz="1200" b="1">
                <a:effectLst/>
                <a:latin typeface="+mn-lt"/>
                <a:ea typeface="Calibri"/>
                <a:cs typeface="Arial"/>
              </a:rPr>
              <a:t>Piirto</a:t>
            </a:r>
            <a:r>
              <a:rPr lang="en-US" sz="1200">
                <a:effectLst/>
                <a:latin typeface="+mn-lt"/>
                <a:ea typeface="Calibri"/>
                <a:cs typeface="Arial"/>
              </a:rPr>
              <a:t>-ryhmästä </a:t>
            </a:r>
            <a:r>
              <a:rPr lang="en-US" sz="1200" b="1">
                <a:effectLst/>
                <a:latin typeface="+mn-lt"/>
                <a:ea typeface="Calibri"/>
                <a:cs typeface="Arial"/>
              </a:rPr>
              <a:t>Järjestä</a:t>
            </a:r>
            <a:r>
              <a:rPr lang="en-US" sz="1200">
                <a:effectLst/>
                <a:latin typeface="+mn-lt"/>
                <a:ea typeface="Calibri"/>
                <a:cs typeface="Arial"/>
              </a:rPr>
              <a:t> ja valitse sitten </a:t>
            </a:r>
            <a:r>
              <a:rPr lang="en-US" sz="1200" b="1">
                <a:effectLst/>
                <a:latin typeface="+mn-lt"/>
                <a:ea typeface="Calibri"/>
                <a:cs typeface="Arial"/>
              </a:rPr>
              <a:t>Pura ryhmittely</a:t>
            </a:r>
            <a:r>
              <a:rPr lang="en-US" sz="1200">
                <a:effectLst/>
                <a:latin typeface="+mn-lt"/>
                <a:ea typeface="Calibri"/>
                <a:cs typeface="Arial"/>
              </a:rPr>
              <a:t>. </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Tee </a:t>
            </a:r>
            <a:r>
              <a:rPr lang="en-US" sz="1200" b="1">
                <a:effectLst/>
                <a:latin typeface="+mn-lt"/>
                <a:ea typeface="Calibri"/>
                <a:cs typeface="Arial"/>
              </a:rPr>
              <a:t>Valinta ja näkyvyys</a:t>
            </a:r>
            <a:r>
              <a:rPr lang="en-US" sz="1200">
                <a:effectLst/>
                <a:latin typeface="+mn-lt"/>
                <a:ea typeface="Calibri"/>
                <a:cs typeface="Arial"/>
              </a:rPr>
              <a:t> -ruudussa myös seuraavat toimet:</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Valitse </a:t>
            </a:r>
            <a:r>
              <a:rPr lang="en-US" sz="1200" b="1">
                <a:effectLst/>
                <a:latin typeface="+mn-lt"/>
                <a:ea typeface="Calibri"/>
                <a:cs typeface="Arial"/>
              </a:rPr>
              <a:t>automaattinen muoto</a:t>
            </a:r>
            <a:r>
              <a:rPr lang="en-US" sz="1200">
                <a:effectLst/>
                <a:latin typeface="+mn-lt"/>
                <a:ea typeface="Calibri"/>
                <a:cs typeface="Arial"/>
              </a:rPr>
              <a:t> -objekti ja paina sitten DELETE-näppäintä. </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Pidä CTRL+VAIHTONÄPPÄIN painettuna, valitse kaikki suorakulmiomuodot ja paina sitten DELETE-näppäintä.</a:t>
            </a:r>
          </a:p>
          <a:p>
            <a:pPr marL="285750" marR="0" lvl="0"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Pidä CTRL+VAIHTONÄPPÄIN painettuna ja valitse sitten </a:t>
            </a:r>
            <a:r>
              <a:rPr lang="en-US" sz="1200" b="1">
                <a:effectLst/>
                <a:latin typeface="+mn-lt"/>
                <a:ea typeface="Calibri"/>
                <a:cs typeface="Arial"/>
              </a:rPr>
              <a:t>Valinta ja näkyvyys</a:t>
            </a:r>
            <a:r>
              <a:rPr lang="en-US" sz="1200">
                <a:effectLst/>
                <a:latin typeface="+mn-lt"/>
                <a:ea typeface="Calibri"/>
                <a:cs typeface="Arial"/>
              </a:rPr>
              <a:t> -tehtäväruudusta kaikki puolivapaat piirtomuodot. Napsauta </a:t>
            </a:r>
            <a:r>
              <a:rPr lang="en-US" sz="1200" b="1">
                <a:effectLst/>
                <a:latin typeface="+mn-lt"/>
                <a:ea typeface="Calibri"/>
                <a:cs typeface="Arial"/>
              </a:rPr>
              <a:t>Aloitus</a:t>
            </a:r>
            <a:r>
              <a:rPr lang="en-US" sz="1200">
                <a:effectLst/>
                <a:latin typeface="+mn-lt"/>
                <a:ea typeface="Calibri"/>
                <a:cs typeface="Arial"/>
              </a:rPr>
              <a:t>-välilehden </a:t>
            </a:r>
            <a:r>
              <a:rPr lang="en-US" sz="1200" b="1">
                <a:effectLst/>
                <a:latin typeface="+mn-lt"/>
                <a:ea typeface="Calibri"/>
                <a:cs typeface="Arial"/>
              </a:rPr>
              <a:t>Piirto</a:t>
            </a:r>
            <a:r>
              <a:rPr lang="en-US" sz="1200">
                <a:effectLst/>
                <a:latin typeface="+mn-lt"/>
                <a:ea typeface="Calibri"/>
                <a:cs typeface="Arial"/>
              </a:rPr>
              <a:t>-ryhmän </a:t>
            </a:r>
            <a:r>
              <a:rPr lang="en-US" sz="1200" b="1">
                <a:effectLst/>
                <a:latin typeface="+mn-lt"/>
                <a:ea typeface="Calibri"/>
                <a:cs typeface="Arial"/>
              </a:rPr>
              <a:t>Järjestä</a:t>
            </a:r>
            <a:r>
              <a:rPr lang="en-US" sz="1200">
                <a:effectLst/>
                <a:latin typeface="+mn-lt"/>
                <a:ea typeface="Calibri"/>
                <a:cs typeface="Arial"/>
              </a:rPr>
              <a:t>-kohdan alla olevaa nuolta ja valitse sitten </a:t>
            </a:r>
            <a:r>
              <a:rPr lang="en-US" sz="1200" b="1">
                <a:effectLst/>
                <a:latin typeface="+mn-lt"/>
                <a:ea typeface="Calibri"/>
                <a:cs typeface="Arial"/>
              </a:rPr>
              <a:t>Ryhmitä</a:t>
            </a:r>
            <a:r>
              <a:rPr lang="en-US" sz="1200">
                <a:effectLst/>
                <a:latin typeface="+mn-lt"/>
                <a:ea typeface="Calibri"/>
                <a:cs typeface="Arial"/>
              </a:rPr>
              <a:t>.</a:t>
            </a:r>
          </a:p>
          <a:p>
            <a:pPr marL="285750" marR="0" lvl="0"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Valitse </a:t>
            </a:r>
            <a:r>
              <a:rPr lang="en-US" sz="1200" b="1">
                <a:effectLst/>
                <a:latin typeface="+mn-lt"/>
                <a:ea typeface="Calibri"/>
                <a:cs typeface="Arial"/>
              </a:rPr>
              <a:t>Valinta ja näkyvyys</a:t>
            </a:r>
            <a:r>
              <a:rPr lang="en-US" sz="1200">
                <a:effectLst/>
                <a:latin typeface="+mn-lt"/>
                <a:ea typeface="Calibri"/>
                <a:cs typeface="Arial"/>
              </a:rPr>
              <a:t> -tehtäväruudusta objektiryhmä (lumihiutale). Napsauta </a:t>
            </a:r>
            <a:r>
              <a:rPr lang="en-US" sz="1200" b="1">
                <a:effectLst/>
                <a:latin typeface="+mn-lt"/>
                <a:ea typeface="Calibri"/>
                <a:cs typeface="Arial"/>
              </a:rPr>
              <a:t>Aloitus</a:t>
            </a:r>
            <a:r>
              <a:rPr lang="en-US" sz="1200">
                <a:effectLst/>
                <a:latin typeface="+mn-lt"/>
                <a:ea typeface="Calibri"/>
                <a:cs typeface="Arial"/>
              </a:rPr>
              <a:t>-välilehden </a:t>
            </a:r>
            <a:r>
              <a:rPr lang="en-US" sz="1200" b="1">
                <a:effectLst/>
                <a:latin typeface="+mn-lt"/>
                <a:ea typeface="Calibri"/>
                <a:cs typeface="Arial"/>
              </a:rPr>
              <a:t>Piirto</a:t>
            </a:r>
            <a:r>
              <a:rPr lang="en-US" sz="1200">
                <a:effectLst/>
                <a:latin typeface="+mn-lt"/>
                <a:ea typeface="Calibri"/>
                <a:cs typeface="Arial"/>
              </a:rPr>
              <a:t>-ryhmän </a:t>
            </a:r>
            <a:r>
              <a:rPr lang="en-US" sz="1200" b="1">
                <a:effectLst/>
                <a:latin typeface="+mn-lt"/>
                <a:ea typeface="Calibri"/>
                <a:cs typeface="Arial"/>
              </a:rPr>
              <a:t>Muodon</a:t>
            </a:r>
            <a:r>
              <a:rPr lang="en-US" sz="1200">
                <a:effectLst/>
                <a:latin typeface="+mn-lt"/>
                <a:ea typeface="Calibri"/>
                <a:cs typeface="Arial"/>
              </a:rPr>
              <a:t> </a:t>
            </a:r>
            <a:r>
              <a:rPr lang="en-US" sz="1200" b="1">
                <a:effectLst/>
                <a:latin typeface="+mn-lt"/>
                <a:ea typeface="Calibri"/>
                <a:cs typeface="Arial"/>
              </a:rPr>
              <a:t>täyttö</a:t>
            </a:r>
            <a:r>
              <a:rPr lang="en-US" sz="1200">
                <a:effectLst/>
                <a:latin typeface="+mn-lt"/>
                <a:ea typeface="Calibri"/>
                <a:cs typeface="Arial"/>
              </a:rPr>
              <a:t> -kohdan vieressä olevaa nuolta ja valitse sitten </a:t>
            </a:r>
            <a:r>
              <a:rPr lang="en-US" sz="1200" b="1">
                <a:effectLst/>
                <a:latin typeface="+mn-lt"/>
                <a:ea typeface="Calibri"/>
                <a:cs typeface="Arial"/>
              </a:rPr>
              <a:t>Teeman</a:t>
            </a:r>
            <a:r>
              <a:rPr lang="en-US" sz="1200">
                <a:effectLst/>
                <a:latin typeface="+mn-lt"/>
                <a:ea typeface="Calibri"/>
                <a:cs typeface="Arial"/>
              </a:rPr>
              <a:t> </a:t>
            </a:r>
            <a:r>
              <a:rPr lang="en-US" sz="1200" b="1">
                <a:effectLst/>
                <a:latin typeface="+mn-lt"/>
                <a:ea typeface="Calibri"/>
                <a:cs typeface="Arial"/>
              </a:rPr>
              <a:t>värit</a:t>
            </a:r>
            <a:r>
              <a:rPr lang="en-US" sz="1200">
                <a:effectLst/>
                <a:latin typeface="+mn-lt"/>
                <a:ea typeface="Calibri"/>
                <a:cs typeface="Arial"/>
              </a:rPr>
              <a:t> -kohdasta </a:t>
            </a:r>
            <a:r>
              <a:rPr lang="en-US" sz="1200" b="1">
                <a:effectLst/>
                <a:latin typeface="+mn-lt"/>
                <a:ea typeface="Calibri"/>
                <a:cs typeface="Arial"/>
              </a:rPr>
              <a:t>Valkoinen, Tausta 1 </a:t>
            </a:r>
            <a:r>
              <a:rPr lang="en-US" sz="1200">
                <a:effectLst/>
                <a:latin typeface="+mn-lt"/>
                <a:ea typeface="Calibri"/>
                <a:cs typeface="Arial"/>
              </a:rPr>
              <a:t>(ensimmäinen rivi, ensimmäinen vaihtoehto vasemmalta).</a:t>
            </a:r>
          </a:p>
          <a:p>
            <a:pPr marL="285750" marR="0" lvl="0"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Napsauta objektiryhmää diassa hiiren kakkospainikkeella ja valitse </a:t>
            </a:r>
            <a:r>
              <a:rPr lang="en-US" sz="1200" b="1">
                <a:effectLst/>
                <a:latin typeface="+mn-lt"/>
                <a:ea typeface="Calibri"/>
                <a:cs typeface="Arial"/>
              </a:rPr>
              <a:t>Leikkaa</a:t>
            </a:r>
            <a:r>
              <a:rPr lang="en-US" sz="1200">
                <a:effectLst/>
                <a:latin typeface="+mn-lt"/>
                <a:ea typeface="Calibri"/>
                <a:cs typeface="Arial"/>
              </a:rPr>
              <a:t>. Napsauta </a:t>
            </a:r>
            <a:r>
              <a:rPr lang="en-US" sz="1200" b="1">
                <a:effectLst/>
                <a:latin typeface="+mn-lt"/>
                <a:ea typeface="Calibri"/>
                <a:cs typeface="Arial"/>
              </a:rPr>
              <a:t>Aloitus</a:t>
            </a:r>
            <a:r>
              <a:rPr lang="en-US" sz="1200">
                <a:effectLst/>
                <a:latin typeface="+mn-lt"/>
                <a:ea typeface="Calibri"/>
                <a:cs typeface="Arial"/>
              </a:rPr>
              <a:t>-välilehden </a:t>
            </a:r>
            <a:r>
              <a:rPr lang="en-US" sz="1200" b="1">
                <a:effectLst/>
                <a:latin typeface="+mn-lt"/>
                <a:ea typeface="Calibri"/>
                <a:cs typeface="Arial"/>
              </a:rPr>
              <a:t>Leikepöytä</a:t>
            </a:r>
            <a:r>
              <a:rPr lang="en-US" sz="1200">
                <a:effectLst/>
                <a:latin typeface="+mn-lt"/>
                <a:ea typeface="Calibri"/>
                <a:cs typeface="Arial"/>
              </a:rPr>
              <a:t>-ryhmän </a:t>
            </a:r>
            <a:r>
              <a:rPr lang="en-US" sz="1200" b="1">
                <a:effectLst/>
                <a:latin typeface="+mn-lt"/>
                <a:ea typeface="Calibri"/>
                <a:cs typeface="Arial"/>
              </a:rPr>
              <a:t>Liitä</a:t>
            </a:r>
            <a:r>
              <a:rPr lang="en-US" sz="1200">
                <a:effectLst/>
                <a:latin typeface="+mn-lt"/>
                <a:ea typeface="Calibri"/>
                <a:cs typeface="Arial"/>
              </a:rPr>
              <a:t>-kohdan alla olevaa nuolta ja valitse sitten </a:t>
            </a:r>
            <a:r>
              <a:rPr lang="en-US" sz="1200" b="1">
                <a:effectLst/>
                <a:latin typeface="+mn-lt"/>
                <a:ea typeface="Calibri"/>
                <a:cs typeface="Arial"/>
              </a:rPr>
              <a:t>Liitä</a:t>
            </a:r>
            <a:r>
              <a:rPr lang="en-US" sz="1200">
                <a:effectLst/>
                <a:latin typeface="+mn-lt"/>
                <a:ea typeface="Calibri"/>
                <a:cs typeface="Arial"/>
              </a:rPr>
              <a:t> </a:t>
            </a:r>
            <a:r>
              <a:rPr lang="en-US" sz="1200" b="1">
                <a:effectLst/>
                <a:latin typeface="+mn-lt"/>
                <a:ea typeface="Calibri"/>
                <a:cs typeface="Arial"/>
              </a:rPr>
              <a:t>määräten</a:t>
            </a:r>
            <a:r>
              <a:rPr lang="en-US" sz="1200">
                <a:effectLst/>
                <a:latin typeface="+mn-lt"/>
                <a:ea typeface="Calibri"/>
                <a:cs typeface="Arial"/>
              </a:rPr>
              <a:t>. Valitse </a:t>
            </a:r>
            <a:r>
              <a:rPr lang="en-US" sz="1200" b="1">
                <a:effectLst/>
                <a:latin typeface="+mn-lt"/>
                <a:ea typeface="Calibri"/>
                <a:cs typeface="Arial"/>
              </a:rPr>
              <a:t>Liitä</a:t>
            </a:r>
            <a:r>
              <a:rPr lang="en-US" sz="1200">
                <a:effectLst/>
                <a:latin typeface="+mn-lt"/>
                <a:ea typeface="Calibri"/>
                <a:cs typeface="Arial"/>
              </a:rPr>
              <a:t> </a:t>
            </a:r>
            <a:r>
              <a:rPr lang="en-US" sz="1200" b="1">
                <a:effectLst/>
                <a:latin typeface="+mn-lt"/>
                <a:ea typeface="Calibri"/>
                <a:cs typeface="Arial"/>
              </a:rPr>
              <a:t>määräten</a:t>
            </a:r>
            <a:r>
              <a:rPr lang="en-US" sz="1200">
                <a:effectLst/>
                <a:latin typeface="+mn-lt"/>
                <a:ea typeface="Calibri"/>
                <a:cs typeface="Arial"/>
              </a:rPr>
              <a:t> -valintaruudussa </a:t>
            </a:r>
            <a:r>
              <a:rPr lang="en-US" sz="1200" b="1">
                <a:effectLst/>
                <a:latin typeface="+mn-lt"/>
                <a:ea typeface="Calibri"/>
                <a:cs typeface="Arial"/>
              </a:rPr>
              <a:t>Liitä</a:t>
            </a:r>
            <a:r>
              <a:rPr lang="en-US" sz="1200">
                <a:effectLst/>
                <a:latin typeface="+mn-lt"/>
                <a:ea typeface="Calibri"/>
                <a:cs typeface="Arial"/>
              </a:rPr>
              <a:t>-valintaruutu ja valitse sitten</a:t>
            </a:r>
            <a:r>
              <a:rPr lang="en-US" sz="1200" b="1">
                <a:effectLst/>
                <a:latin typeface="+mn-lt"/>
                <a:ea typeface="Calibri"/>
                <a:cs typeface="Arial"/>
              </a:rPr>
              <a:t>Muodossa</a:t>
            </a:r>
            <a:r>
              <a:rPr lang="en-US" sz="1200">
                <a:effectLst/>
                <a:latin typeface="+mn-lt"/>
                <a:ea typeface="Calibri"/>
                <a:cs typeface="Arial"/>
              </a:rPr>
              <a:t>-kentästä </a:t>
            </a:r>
            <a:r>
              <a:rPr lang="en-US" sz="1200" b="1">
                <a:effectLst/>
                <a:latin typeface="+mn-lt"/>
                <a:ea typeface="Calibri"/>
                <a:cs typeface="Arial"/>
              </a:rPr>
              <a:t>Kuva (PNG)</a:t>
            </a:r>
            <a:r>
              <a:rPr lang="en-US" sz="1200">
                <a:effectLst/>
                <a:latin typeface="+mn-lt"/>
                <a:ea typeface="Calibri"/>
                <a:cs typeface="Arial"/>
              </a:rPr>
              <a:t>.</a:t>
            </a:r>
          </a:p>
          <a:p>
            <a:pPr marL="285750" marR="0" lvl="0"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Valitse uusi lumihiutale diasta. Napsauta </a:t>
            </a:r>
            <a:r>
              <a:rPr lang="en-US" sz="1200" b="1">
                <a:effectLst/>
                <a:latin typeface="+mn-lt"/>
                <a:ea typeface="Calibri"/>
                <a:cs typeface="Arial"/>
              </a:rPr>
              <a:t>Kuvatyökalut</a:t>
            </a:r>
            <a:r>
              <a:rPr lang="en-US" sz="1200">
                <a:effectLst/>
                <a:latin typeface="+mn-lt"/>
                <a:ea typeface="Calibri"/>
                <a:cs typeface="Arial"/>
              </a:rPr>
              <a:t>-valikon </a:t>
            </a:r>
            <a:r>
              <a:rPr lang="en-US" sz="1200" b="1">
                <a:effectLst/>
                <a:latin typeface="+mn-lt"/>
                <a:ea typeface="Calibri"/>
                <a:cs typeface="Arial"/>
              </a:rPr>
              <a:t>Muotoile</a:t>
            </a:r>
            <a:r>
              <a:rPr lang="en-US" sz="1200">
                <a:effectLst/>
                <a:latin typeface="+mn-lt"/>
                <a:ea typeface="Calibri"/>
                <a:cs typeface="Arial"/>
              </a:rPr>
              <a:t>-välilehden </a:t>
            </a:r>
            <a:r>
              <a:rPr lang="en-US" sz="1200" b="1">
                <a:effectLst/>
                <a:latin typeface="+mn-lt"/>
                <a:ea typeface="Calibri"/>
                <a:cs typeface="Arial"/>
              </a:rPr>
              <a:t>Koko</a:t>
            </a:r>
            <a:r>
              <a:rPr lang="en-US" sz="1200">
                <a:effectLst/>
                <a:latin typeface="+mn-lt"/>
                <a:ea typeface="Calibri"/>
                <a:cs typeface="Arial"/>
              </a:rPr>
              <a:t>-ryhmän oikeassa alakulmassa olevaa </a:t>
            </a:r>
            <a:r>
              <a:rPr lang="en-US" sz="1200" b="1">
                <a:effectLst/>
                <a:latin typeface="+mn-lt"/>
                <a:ea typeface="Calibri"/>
                <a:cs typeface="Arial"/>
              </a:rPr>
              <a:t>Koko ja sijainti</a:t>
            </a:r>
            <a:r>
              <a:rPr lang="en-US" sz="1200">
                <a:effectLst/>
                <a:latin typeface="+mn-lt"/>
                <a:ea typeface="Calibri"/>
                <a:cs typeface="Arial"/>
              </a:rPr>
              <a:t> -valintaikkunan avainta. Tee </a:t>
            </a:r>
            <a:r>
              <a:rPr lang="en-US" sz="1200" b="1">
                <a:effectLst/>
                <a:latin typeface="+mn-lt"/>
                <a:ea typeface="Calibri"/>
                <a:cs typeface="Arial"/>
              </a:rPr>
              <a:t>Muotoile kuvaa </a:t>
            </a:r>
            <a:r>
              <a:rPr lang="en-US" sz="1200">
                <a:effectLst/>
                <a:latin typeface="+mn-lt"/>
                <a:ea typeface="Calibri"/>
                <a:cs typeface="Arial"/>
              </a:rPr>
              <a:t>-valintaikkunan </a:t>
            </a:r>
            <a:r>
              <a:rPr lang="en-US" sz="1200" b="1">
                <a:effectLst/>
                <a:latin typeface="+mn-lt"/>
                <a:ea typeface="Calibri"/>
                <a:cs typeface="Arial"/>
              </a:rPr>
              <a:t>Koko</a:t>
            </a:r>
            <a:r>
              <a:rPr lang="en-US" sz="1200">
                <a:effectLst/>
                <a:latin typeface="+mn-lt"/>
                <a:ea typeface="Calibri"/>
                <a:cs typeface="Arial"/>
              </a:rPr>
              <a:t>-välilehden </a:t>
            </a:r>
            <a:r>
              <a:rPr lang="en-US" sz="1200" b="1">
                <a:effectLst/>
                <a:latin typeface="+mn-lt"/>
                <a:ea typeface="Calibri"/>
                <a:cs typeface="Arial"/>
              </a:rPr>
              <a:t>Koko ja kiertokulma</a:t>
            </a:r>
            <a:r>
              <a:rPr lang="en-US" sz="1200">
                <a:effectLst/>
                <a:latin typeface="+mn-lt"/>
                <a:ea typeface="Calibri"/>
                <a:cs typeface="Arial"/>
              </a:rPr>
              <a:t> -kohdassa seuraavat toimet: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Lisää </a:t>
            </a:r>
            <a:r>
              <a:rPr lang="en-US" sz="1200" b="1">
                <a:effectLst/>
                <a:latin typeface="+mn-lt"/>
                <a:ea typeface="Calibri"/>
                <a:cs typeface="Arial"/>
              </a:rPr>
              <a:t>Korkeus</a:t>
            </a:r>
            <a:r>
              <a:rPr lang="en-US" sz="1200">
                <a:effectLst/>
                <a:latin typeface="+mn-lt"/>
                <a:ea typeface="Calibri"/>
                <a:cs typeface="Arial"/>
              </a:rPr>
              <a:t>-ruutuun </a:t>
            </a:r>
            <a:r>
              <a:rPr lang="en-US" sz="1200" b="1">
                <a:effectLst/>
                <a:latin typeface="+mn-lt"/>
                <a:ea typeface="Calibri"/>
                <a:cs typeface="Arial"/>
              </a:rPr>
              <a:t>2,54 cm</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Lisää </a:t>
            </a:r>
            <a:r>
              <a:rPr lang="en-US" sz="1200" b="1">
                <a:effectLst/>
                <a:latin typeface="+mn-lt"/>
                <a:ea typeface="Calibri"/>
                <a:cs typeface="Arial"/>
              </a:rPr>
              <a:t>Leveys</a:t>
            </a:r>
            <a:r>
              <a:rPr lang="en-US" sz="1200">
                <a:effectLst/>
                <a:latin typeface="+mn-lt"/>
                <a:ea typeface="Calibri"/>
                <a:cs typeface="Arial"/>
              </a:rPr>
              <a:t>-ruutuun </a:t>
            </a:r>
            <a:r>
              <a:rPr lang="en-US" sz="1200" b="1">
                <a:effectLst/>
                <a:latin typeface="+mn-lt"/>
                <a:ea typeface="Calibri"/>
                <a:cs typeface="Arial"/>
              </a:rPr>
              <a:t>2,21 cm</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Lisää </a:t>
            </a:r>
            <a:r>
              <a:rPr lang="en-US" sz="1200" b="1">
                <a:effectLst/>
                <a:latin typeface="+mn-lt"/>
                <a:ea typeface="Calibri"/>
                <a:cs typeface="Arial"/>
              </a:rPr>
              <a:t>Kiertokulma</a:t>
            </a:r>
            <a:r>
              <a:rPr lang="en-US" sz="1200">
                <a:effectLst/>
                <a:latin typeface="+mn-lt"/>
                <a:ea typeface="Calibri"/>
                <a:cs typeface="Arial"/>
              </a:rPr>
              <a:t>-ruutuun </a:t>
            </a:r>
            <a:r>
              <a:rPr lang="en-US" sz="1200" b="1">
                <a:effectLst/>
                <a:latin typeface="+mn-lt"/>
                <a:ea typeface="Calibri"/>
                <a:cs typeface="Arial"/>
              </a:rPr>
              <a:t>20°</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startAt="12"/>
              <a:tabLst>
                <a:tab pos="457200" algn="l"/>
              </a:tabLst>
            </a:pPr>
            <a:r>
              <a:rPr lang="en-US" sz="1200">
                <a:effectLst/>
                <a:latin typeface="+mn-lt"/>
                <a:ea typeface="Calibri"/>
                <a:cs typeface="Arial"/>
              </a:rPr>
              <a:t>Vedä lumihiutale kuvan vasempaan yläkulmaan.</a:t>
            </a: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r>
              <a:rPr lang="en-US" sz="1200">
                <a:effectLst/>
                <a:latin typeface="+mn-lt"/>
                <a:ea typeface="Calibri"/>
                <a:cs typeface="Arial"/>
              </a:rPr>
              <a:t>Voit luoda tämän dian toisen lumihiutaleen tehosteen toimimalla seuraavasti:</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lumihiutale diasta. Napsauta </a:t>
            </a:r>
            <a:r>
              <a:rPr lang="en-US" sz="1200" b="1">
                <a:effectLst/>
                <a:latin typeface="+mn-lt"/>
                <a:ea typeface="Calibri"/>
                <a:cs typeface="Arial"/>
              </a:rPr>
              <a:t>Aloitus</a:t>
            </a:r>
            <a:r>
              <a:rPr lang="en-US" sz="1200">
                <a:effectLst/>
                <a:latin typeface="+mn-lt"/>
                <a:ea typeface="Calibri"/>
                <a:cs typeface="Arial"/>
              </a:rPr>
              <a:t>-välilehden </a:t>
            </a:r>
            <a:r>
              <a:rPr lang="en-US" sz="1200" b="1">
                <a:effectLst/>
                <a:latin typeface="+mn-lt"/>
                <a:ea typeface="Calibri"/>
                <a:cs typeface="Arial"/>
              </a:rPr>
              <a:t>Leikepöytä</a:t>
            </a:r>
            <a:r>
              <a:rPr lang="en-US" sz="1200">
                <a:effectLst/>
                <a:latin typeface="+mn-lt"/>
                <a:ea typeface="Calibri"/>
                <a:cs typeface="Arial"/>
              </a:rPr>
              <a:t>-ryhmän </a:t>
            </a:r>
            <a:r>
              <a:rPr lang="en-US" sz="1200" b="1">
                <a:effectLst/>
                <a:latin typeface="+mn-lt"/>
                <a:ea typeface="Calibri"/>
                <a:cs typeface="Arial"/>
              </a:rPr>
              <a:t>Kopioi</a:t>
            </a:r>
            <a:r>
              <a:rPr lang="en-US" sz="1200">
                <a:effectLst/>
                <a:latin typeface="+mn-lt"/>
                <a:ea typeface="Calibri"/>
                <a:cs typeface="Arial"/>
              </a:rPr>
              <a:t>-kohdan alla olevaa nuolta ja valitse sitten </a:t>
            </a:r>
            <a:r>
              <a:rPr lang="en-US" sz="1200" b="1">
                <a:effectLst/>
                <a:latin typeface="+mn-lt"/>
                <a:ea typeface="Calibri"/>
                <a:cs typeface="Arial"/>
              </a:rPr>
              <a:t>Monista</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toinen lumihiutale. Napsauta </a:t>
            </a:r>
            <a:r>
              <a:rPr lang="en-US" sz="1200" b="1">
                <a:effectLst/>
                <a:latin typeface="+mn-lt"/>
                <a:ea typeface="Calibri"/>
                <a:cs typeface="Arial"/>
              </a:rPr>
              <a:t>Kuvatyökalut</a:t>
            </a:r>
            <a:r>
              <a:rPr lang="en-US" sz="1200">
                <a:effectLst/>
                <a:latin typeface="+mn-lt"/>
                <a:ea typeface="Calibri"/>
                <a:cs typeface="Arial"/>
              </a:rPr>
              <a:t>-valikon </a:t>
            </a:r>
            <a:r>
              <a:rPr lang="en-US" sz="1200" b="1">
                <a:effectLst/>
                <a:latin typeface="+mn-lt"/>
                <a:ea typeface="Calibri"/>
                <a:cs typeface="Arial"/>
              </a:rPr>
              <a:t>Muotoile</a:t>
            </a:r>
            <a:r>
              <a:rPr lang="en-US" sz="1200">
                <a:effectLst/>
                <a:latin typeface="+mn-lt"/>
                <a:ea typeface="Calibri"/>
                <a:cs typeface="Arial"/>
              </a:rPr>
              <a:t>-välilehden </a:t>
            </a:r>
            <a:r>
              <a:rPr lang="en-US" sz="1200" b="1">
                <a:effectLst/>
                <a:latin typeface="+mn-lt"/>
                <a:ea typeface="Calibri"/>
                <a:cs typeface="Arial"/>
              </a:rPr>
              <a:t>Koko</a:t>
            </a:r>
            <a:r>
              <a:rPr lang="en-US" sz="1200">
                <a:effectLst/>
                <a:latin typeface="+mn-lt"/>
                <a:ea typeface="Calibri"/>
                <a:cs typeface="Arial"/>
              </a:rPr>
              <a:t>-ryhmän oikeassa alakulmassa olevaa </a:t>
            </a:r>
            <a:r>
              <a:rPr lang="en-US" sz="1200" b="1">
                <a:effectLst/>
                <a:latin typeface="+mn-lt"/>
                <a:ea typeface="Calibri"/>
                <a:cs typeface="Arial"/>
              </a:rPr>
              <a:t>Koko ja sijainti</a:t>
            </a:r>
            <a:r>
              <a:rPr lang="en-US" sz="1200">
                <a:effectLst/>
                <a:latin typeface="+mn-lt"/>
                <a:ea typeface="Calibri"/>
                <a:cs typeface="Arial"/>
              </a:rPr>
              <a:t> -valintaikkunan avainta. Tee </a:t>
            </a:r>
            <a:r>
              <a:rPr lang="en-US" sz="1200" b="1">
                <a:effectLst/>
                <a:latin typeface="+mn-lt"/>
                <a:ea typeface="Calibri"/>
                <a:cs typeface="Arial"/>
              </a:rPr>
              <a:t>Muotoile kuvaa </a:t>
            </a:r>
            <a:r>
              <a:rPr lang="en-US" sz="1200">
                <a:effectLst/>
                <a:latin typeface="+mn-lt"/>
                <a:ea typeface="Calibri"/>
                <a:cs typeface="Arial"/>
              </a:rPr>
              <a:t>-valintaikkunan </a:t>
            </a:r>
            <a:r>
              <a:rPr lang="en-US" sz="1200" b="1">
                <a:effectLst/>
                <a:latin typeface="+mn-lt"/>
                <a:ea typeface="Calibri"/>
                <a:cs typeface="Arial"/>
              </a:rPr>
              <a:t>Koko</a:t>
            </a:r>
            <a:r>
              <a:rPr lang="en-US" sz="1200">
                <a:effectLst/>
                <a:latin typeface="+mn-lt"/>
                <a:ea typeface="Calibri"/>
                <a:cs typeface="Arial"/>
              </a:rPr>
              <a:t>-välilehden </a:t>
            </a:r>
            <a:r>
              <a:rPr lang="en-US" sz="1200" b="1">
                <a:effectLst/>
                <a:latin typeface="+mn-lt"/>
                <a:ea typeface="Calibri"/>
                <a:cs typeface="Arial"/>
              </a:rPr>
              <a:t>Koko ja kiertokulma</a:t>
            </a:r>
            <a:r>
              <a:rPr lang="en-US" sz="1200">
                <a:effectLst/>
                <a:latin typeface="+mn-lt"/>
                <a:ea typeface="Calibri"/>
                <a:cs typeface="Arial"/>
              </a:rPr>
              <a:t> -kohdassa seuraavat toimet:</a:t>
            </a:r>
          </a:p>
          <a:p>
            <a:pPr marL="742950" marR="0" lvl="1" indent="-285750">
              <a:lnSpc>
                <a:spcPct val="115000"/>
              </a:lnSpc>
              <a:spcBef>
                <a:spcPts val="0"/>
              </a:spcBef>
              <a:spcAft>
                <a:spcPts val="1000"/>
              </a:spcAft>
              <a:buFont typeface="Arial"/>
              <a:buChar char="•"/>
              <a:tabLst>
                <a:tab pos="914400" algn="l"/>
              </a:tabLst>
            </a:pPr>
            <a:r>
              <a:rPr lang="en-US" sz="1200">
                <a:effectLst/>
                <a:latin typeface="+mn-lt"/>
                <a:ea typeface="Calibri"/>
                <a:cs typeface="Times New Roman"/>
              </a:rPr>
              <a:t>Kirjoita </a:t>
            </a:r>
            <a:r>
              <a:rPr lang="en-US" sz="1200" b="1">
                <a:effectLst/>
                <a:latin typeface="+mn-lt"/>
                <a:ea typeface="Calibri"/>
                <a:cs typeface="Times New Roman"/>
              </a:rPr>
              <a:t>Korkeus</a:t>
            </a:r>
            <a:r>
              <a:rPr lang="en-US" sz="1200">
                <a:effectLst/>
                <a:latin typeface="+mn-lt"/>
                <a:ea typeface="Calibri"/>
                <a:cs typeface="Times New Roman"/>
              </a:rPr>
              <a:t>-ruutuun </a:t>
            </a:r>
            <a:r>
              <a:rPr lang="en-US" sz="1200" b="1">
                <a:effectLst/>
                <a:latin typeface="+mn-lt"/>
                <a:ea typeface="Calibri"/>
                <a:cs typeface="Times New Roman"/>
              </a:rPr>
              <a:t>1,07 cm</a:t>
            </a:r>
            <a:r>
              <a:rPr lang="en-US" sz="1200">
                <a:effectLst/>
                <a:latin typeface="+mn-lt"/>
                <a:ea typeface="Calibri"/>
                <a:cs typeface="Times New Roman"/>
              </a:rPr>
              <a:t>.</a:t>
            </a:r>
          </a:p>
          <a:p>
            <a:pPr marL="742950" marR="0" lvl="1" indent="-285750">
              <a:lnSpc>
                <a:spcPct val="115000"/>
              </a:lnSpc>
              <a:spcBef>
                <a:spcPts val="0"/>
              </a:spcBef>
              <a:spcAft>
                <a:spcPts val="1000"/>
              </a:spcAft>
              <a:buFont typeface="Arial"/>
              <a:buChar char="•"/>
              <a:tabLst>
                <a:tab pos="914400" algn="l"/>
              </a:tabLst>
            </a:pPr>
            <a:r>
              <a:rPr lang="en-US" sz="1200">
                <a:effectLst/>
                <a:latin typeface="+mn-lt"/>
                <a:ea typeface="Calibri"/>
                <a:cs typeface="Times New Roman"/>
              </a:rPr>
              <a:t>Kirjoita </a:t>
            </a:r>
            <a:r>
              <a:rPr lang="en-US" sz="1200" b="1">
                <a:effectLst/>
                <a:latin typeface="+mn-lt"/>
                <a:ea typeface="Calibri"/>
                <a:cs typeface="Times New Roman"/>
              </a:rPr>
              <a:t>Leveys</a:t>
            </a:r>
            <a:r>
              <a:rPr lang="en-US" sz="1200">
                <a:effectLst/>
                <a:latin typeface="+mn-lt"/>
                <a:ea typeface="Calibri"/>
                <a:cs typeface="Times New Roman"/>
              </a:rPr>
              <a:t>-ruutuun </a:t>
            </a:r>
            <a:r>
              <a:rPr lang="en-US" sz="1200" b="1">
                <a:effectLst/>
                <a:latin typeface="+mn-lt"/>
                <a:ea typeface="Calibri"/>
                <a:cs typeface="Times New Roman"/>
              </a:rPr>
              <a:t>0,91 cm</a:t>
            </a:r>
            <a:r>
              <a:rPr lang="en-US" sz="1200">
                <a:effectLst/>
                <a:latin typeface="+mn-lt"/>
                <a:ea typeface="Calibri"/>
                <a:cs typeface="Times New Roman"/>
              </a:rPr>
              <a:t>.</a:t>
            </a:r>
          </a:p>
          <a:p>
            <a:pPr marL="742950" marR="0" lvl="1" indent="-285750">
              <a:lnSpc>
                <a:spcPct val="115000"/>
              </a:lnSpc>
              <a:spcBef>
                <a:spcPts val="0"/>
              </a:spcBef>
              <a:spcAft>
                <a:spcPts val="1000"/>
              </a:spcAft>
              <a:buFont typeface="Arial"/>
              <a:buChar char="•"/>
              <a:tabLst>
                <a:tab pos="914400" algn="l"/>
              </a:tabLst>
            </a:pPr>
            <a:r>
              <a:rPr lang="en-US" sz="1200">
                <a:effectLst/>
                <a:latin typeface="+mn-lt"/>
                <a:ea typeface="Calibri"/>
                <a:cs typeface="Times New Roman"/>
              </a:rPr>
              <a:t>Kirjoita </a:t>
            </a:r>
            <a:r>
              <a:rPr lang="en-US" sz="1200" b="1">
                <a:effectLst/>
                <a:latin typeface="+mn-lt"/>
                <a:ea typeface="Calibri"/>
                <a:cs typeface="Times New Roman"/>
              </a:rPr>
              <a:t>Kiertokulma</a:t>
            </a:r>
            <a:r>
              <a:rPr lang="en-US" sz="1200">
                <a:effectLst/>
                <a:latin typeface="+mn-lt"/>
                <a:ea typeface="Calibri"/>
                <a:cs typeface="Times New Roman"/>
              </a:rPr>
              <a:t>-ruutuun </a:t>
            </a:r>
            <a:r>
              <a:rPr lang="en-US" sz="1200" b="1">
                <a:effectLst/>
                <a:latin typeface="+mn-lt"/>
                <a:ea typeface="Calibri"/>
                <a:cs typeface="Times New Roman"/>
              </a:rPr>
              <a:t>20°</a:t>
            </a:r>
            <a:r>
              <a:rPr lang="en-US" sz="1200">
                <a:effectLst/>
                <a:latin typeface="+mn-lt"/>
                <a:ea typeface="Calibri"/>
                <a:cs typeface="Times New Roman"/>
              </a:rPr>
              <a:t>.</a:t>
            </a:r>
          </a:p>
          <a:p>
            <a:pPr marL="342900" marR="0" lvl="0" indent="-342900">
              <a:lnSpc>
                <a:spcPct val="115000"/>
              </a:lnSpc>
              <a:spcBef>
                <a:spcPts val="0"/>
              </a:spcBef>
              <a:spcAft>
                <a:spcPts val="1000"/>
              </a:spcAft>
              <a:buFont typeface="+mj-lt"/>
              <a:buAutoNum type="arabicPeriod" startAt="3"/>
              <a:tabLst>
                <a:tab pos="457200" algn="l"/>
              </a:tabLst>
            </a:pPr>
            <a:r>
              <a:rPr lang="en-US" sz="1200">
                <a:effectLst/>
                <a:latin typeface="+mn-lt"/>
                <a:ea typeface="Calibri"/>
                <a:cs typeface="Arial"/>
              </a:rPr>
              <a:t>Vedä toinen lumihiutale dian vasemman reunan ulkopuolelle. </a:t>
            </a: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r>
              <a:rPr lang="en-US" sz="1200">
                <a:effectLst/>
                <a:latin typeface="+mn-lt"/>
                <a:ea typeface="Calibri"/>
                <a:cs typeface="Arial"/>
              </a:rPr>
              <a:t>Voit luoda tämän dian kolmannen lumihiutaleen tehosteen toimimalla seuraavasti:</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toinen lumihiutale kuvasta. Napsauta </a:t>
            </a:r>
            <a:r>
              <a:rPr lang="en-US" sz="1200" b="1">
                <a:effectLst/>
                <a:latin typeface="+mn-lt"/>
                <a:ea typeface="Calibri"/>
                <a:cs typeface="Arial"/>
              </a:rPr>
              <a:t>Aloitus</a:t>
            </a:r>
            <a:r>
              <a:rPr lang="en-US" sz="1200">
                <a:effectLst/>
                <a:latin typeface="+mn-lt"/>
                <a:ea typeface="Calibri"/>
                <a:cs typeface="Arial"/>
              </a:rPr>
              <a:t>-välilehden </a:t>
            </a:r>
            <a:r>
              <a:rPr lang="en-US" sz="1200" b="1">
                <a:effectLst/>
                <a:latin typeface="+mn-lt"/>
                <a:ea typeface="Calibri"/>
                <a:cs typeface="Arial"/>
              </a:rPr>
              <a:t>Leikepöytä</a:t>
            </a:r>
            <a:r>
              <a:rPr lang="en-US" sz="1200">
                <a:effectLst/>
                <a:latin typeface="+mn-lt"/>
                <a:ea typeface="Calibri"/>
                <a:cs typeface="Arial"/>
              </a:rPr>
              <a:t>-ryhmän </a:t>
            </a:r>
            <a:r>
              <a:rPr lang="en-US" sz="1200" b="1">
                <a:effectLst/>
                <a:latin typeface="+mn-lt"/>
                <a:ea typeface="Calibri"/>
                <a:cs typeface="Arial"/>
              </a:rPr>
              <a:t>Kopioi</a:t>
            </a:r>
            <a:r>
              <a:rPr lang="en-US" sz="1200">
                <a:effectLst/>
                <a:latin typeface="+mn-lt"/>
                <a:ea typeface="Calibri"/>
                <a:cs typeface="Arial"/>
              </a:rPr>
              <a:t>-kohdan alla olevaa nuolta ja valitse sitten </a:t>
            </a:r>
            <a:r>
              <a:rPr lang="en-US" sz="1200" b="1">
                <a:effectLst/>
                <a:latin typeface="+mn-lt"/>
                <a:ea typeface="Calibri"/>
                <a:cs typeface="Arial"/>
              </a:rPr>
              <a:t>Monista</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kolmas lumihiutale. Napsauta </a:t>
            </a:r>
            <a:r>
              <a:rPr lang="en-US" sz="1200" b="1">
                <a:effectLst/>
                <a:latin typeface="+mn-lt"/>
                <a:ea typeface="Calibri"/>
                <a:cs typeface="Arial"/>
              </a:rPr>
              <a:t>Kuvatyökalut</a:t>
            </a:r>
            <a:r>
              <a:rPr lang="en-US" sz="1200">
                <a:effectLst/>
                <a:latin typeface="+mn-lt"/>
                <a:ea typeface="Calibri"/>
                <a:cs typeface="Arial"/>
              </a:rPr>
              <a:t>-valikon </a:t>
            </a:r>
            <a:r>
              <a:rPr lang="en-US" sz="1200" b="1">
                <a:effectLst/>
                <a:latin typeface="+mn-lt"/>
                <a:ea typeface="Calibri"/>
                <a:cs typeface="Arial"/>
              </a:rPr>
              <a:t>Muotoile</a:t>
            </a:r>
            <a:r>
              <a:rPr lang="en-US" sz="1200">
                <a:effectLst/>
                <a:latin typeface="+mn-lt"/>
                <a:ea typeface="Calibri"/>
                <a:cs typeface="Arial"/>
              </a:rPr>
              <a:t>-välilehden </a:t>
            </a:r>
            <a:r>
              <a:rPr lang="en-US" sz="1200" b="1">
                <a:effectLst/>
                <a:latin typeface="+mn-lt"/>
                <a:ea typeface="Calibri"/>
                <a:cs typeface="Arial"/>
              </a:rPr>
              <a:t>Koko</a:t>
            </a:r>
            <a:r>
              <a:rPr lang="en-US" sz="1200">
                <a:effectLst/>
                <a:latin typeface="+mn-lt"/>
                <a:ea typeface="Calibri"/>
                <a:cs typeface="Arial"/>
              </a:rPr>
              <a:t>-ryhmän oikeassa alakulmassa olevaa </a:t>
            </a:r>
            <a:r>
              <a:rPr lang="en-US" sz="1200" b="1">
                <a:effectLst/>
                <a:latin typeface="+mn-lt"/>
                <a:ea typeface="Calibri"/>
                <a:cs typeface="Arial"/>
              </a:rPr>
              <a:t>Koko ja sijainti</a:t>
            </a:r>
            <a:r>
              <a:rPr lang="en-US" sz="1200">
                <a:effectLst/>
                <a:latin typeface="+mn-lt"/>
                <a:ea typeface="Calibri"/>
                <a:cs typeface="Arial"/>
              </a:rPr>
              <a:t> -valintaikkunan avainta. Tee </a:t>
            </a:r>
            <a:r>
              <a:rPr lang="en-US" sz="1200" b="1">
                <a:effectLst/>
                <a:latin typeface="+mn-lt"/>
                <a:ea typeface="Calibri"/>
                <a:cs typeface="Arial"/>
              </a:rPr>
              <a:t>Muotoile kuvaa </a:t>
            </a:r>
            <a:r>
              <a:rPr lang="en-US" sz="1200">
                <a:effectLst/>
                <a:latin typeface="+mn-lt"/>
                <a:ea typeface="Calibri"/>
                <a:cs typeface="Arial"/>
              </a:rPr>
              <a:t>-valintaikkunan </a:t>
            </a:r>
            <a:r>
              <a:rPr lang="en-US" sz="1200" b="1">
                <a:effectLst/>
                <a:latin typeface="+mn-lt"/>
                <a:ea typeface="Calibri"/>
                <a:cs typeface="Arial"/>
              </a:rPr>
              <a:t>Koko</a:t>
            </a:r>
            <a:r>
              <a:rPr lang="en-US" sz="1200">
                <a:effectLst/>
                <a:latin typeface="+mn-lt"/>
                <a:ea typeface="Calibri"/>
                <a:cs typeface="Arial"/>
              </a:rPr>
              <a:t>-välilehden </a:t>
            </a:r>
            <a:r>
              <a:rPr lang="en-US" sz="1200" b="1">
                <a:effectLst/>
                <a:latin typeface="+mn-lt"/>
                <a:ea typeface="Calibri"/>
                <a:cs typeface="Arial"/>
              </a:rPr>
              <a:t>Koko ja kiertokulma</a:t>
            </a:r>
            <a:r>
              <a:rPr lang="en-US" sz="1200">
                <a:effectLst/>
                <a:latin typeface="+mn-lt"/>
                <a:ea typeface="Calibri"/>
                <a:cs typeface="Arial"/>
              </a:rPr>
              <a:t> -kohdassa seuraavat toimet:</a:t>
            </a:r>
          </a:p>
          <a:p>
            <a:pPr marL="742950" marR="0" lvl="1" indent="-285750">
              <a:lnSpc>
                <a:spcPct val="115000"/>
              </a:lnSpc>
              <a:spcBef>
                <a:spcPts val="0"/>
              </a:spcBef>
              <a:spcAft>
                <a:spcPts val="1000"/>
              </a:spcAft>
              <a:buFont typeface="Arial"/>
              <a:buChar char="•"/>
              <a:tabLst>
                <a:tab pos="914400" algn="l"/>
              </a:tabLst>
            </a:pPr>
            <a:r>
              <a:rPr lang="en-US" sz="1200">
                <a:effectLst/>
                <a:latin typeface="+mn-lt"/>
                <a:ea typeface="Calibri"/>
                <a:cs typeface="Times New Roman"/>
              </a:rPr>
              <a:t>Kirjoita </a:t>
            </a:r>
            <a:r>
              <a:rPr lang="en-US" sz="1200" b="1">
                <a:effectLst/>
                <a:latin typeface="+mn-lt"/>
                <a:ea typeface="Calibri"/>
                <a:cs typeface="Times New Roman"/>
              </a:rPr>
              <a:t>Korkeus</a:t>
            </a:r>
            <a:r>
              <a:rPr lang="en-US" sz="1200">
                <a:effectLst/>
                <a:latin typeface="+mn-lt"/>
                <a:ea typeface="Calibri"/>
                <a:cs typeface="Times New Roman"/>
              </a:rPr>
              <a:t>-ruutuun </a:t>
            </a:r>
            <a:r>
              <a:rPr lang="en-US" sz="1200" b="1">
                <a:effectLst/>
                <a:latin typeface="+mn-lt"/>
                <a:ea typeface="Calibri"/>
                <a:cs typeface="Times New Roman"/>
              </a:rPr>
              <a:t>1,42 cm</a:t>
            </a:r>
            <a:r>
              <a:rPr lang="en-US" sz="1200">
                <a:effectLst/>
                <a:latin typeface="+mn-lt"/>
                <a:ea typeface="Calibri"/>
                <a:cs typeface="Times New Roman"/>
              </a:rPr>
              <a:t>.</a:t>
            </a:r>
          </a:p>
          <a:p>
            <a:pPr marL="742950" marR="0" lvl="1" indent="-285750">
              <a:lnSpc>
                <a:spcPct val="115000"/>
              </a:lnSpc>
              <a:spcBef>
                <a:spcPts val="0"/>
              </a:spcBef>
              <a:spcAft>
                <a:spcPts val="1000"/>
              </a:spcAft>
              <a:buFont typeface="Arial"/>
              <a:buChar char="•"/>
              <a:tabLst>
                <a:tab pos="914400" algn="l"/>
              </a:tabLst>
            </a:pPr>
            <a:r>
              <a:rPr lang="en-US" sz="1200">
                <a:effectLst/>
                <a:latin typeface="+mn-lt"/>
                <a:ea typeface="Calibri"/>
                <a:cs typeface="Times New Roman"/>
              </a:rPr>
              <a:t>Kirjoita </a:t>
            </a:r>
            <a:r>
              <a:rPr lang="en-US" sz="1200" b="1">
                <a:effectLst/>
                <a:latin typeface="+mn-lt"/>
                <a:ea typeface="Calibri"/>
                <a:cs typeface="Times New Roman"/>
              </a:rPr>
              <a:t>Leveys</a:t>
            </a:r>
            <a:r>
              <a:rPr lang="en-US" sz="1200">
                <a:effectLst/>
                <a:latin typeface="+mn-lt"/>
                <a:ea typeface="Calibri"/>
                <a:cs typeface="Times New Roman"/>
              </a:rPr>
              <a:t>-ruutuun </a:t>
            </a:r>
            <a:r>
              <a:rPr lang="en-US" sz="1200" b="1">
                <a:effectLst/>
                <a:latin typeface="+mn-lt"/>
                <a:ea typeface="Calibri"/>
                <a:cs typeface="Times New Roman"/>
              </a:rPr>
              <a:t>1,22 cm</a:t>
            </a:r>
            <a:r>
              <a:rPr lang="en-US" sz="1200">
                <a:effectLst/>
                <a:latin typeface="+mn-lt"/>
                <a:ea typeface="Calibri"/>
                <a:cs typeface="Times New Roman"/>
              </a:rPr>
              <a:t>.</a:t>
            </a:r>
          </a:p>
          <a:p>
            <a:pPr marL="742950" marR="0" lvl="1" indent="-285750">
              <a:lnSpc>
                <a:spcPct val="115000"/>
              </a:lnSpc>
              <a:spcBef>
                <a:spcPts val="0"/>
              </a:spcBef>
              <a:spcAft>
                <a:spcPts val="1000"/>
              </a:spcAft>
              <a:buFont typeface="Arial"/>
              <a:buChar char="•"/>
              <a:tabLst>
                <a:tab pos="914400" algn="l"/>
              </a:tabLst>
            </a:pPr>
            <a:r>
              <a:rPr lang="en-US" sz="1200">
                <a:effectLst/>
                <a:latin typeface="+mn-lt"/>
                <a:ea typeface="Calibri"/>
                <a:cs typeface="Times New Roman"/>
              </a:rPr>
              <a:t>Kirjoita </a:t>
            </a:r>
            <a:r>
              <a:rPr lang="en-US" sz="1200" b="1">
                <a:effectLst/>
                <a:latin typeface="+mn-lt"/>
                <a:ea typeface="Calibri"/>
                <a:cs typeface="Times New Roman"/>
              </a:rPr>
              <a:t>Kiertokulma</a:t>
            </a:r>
            <a:r>
              <a:rPr lang="en-US" sz="1200">
                <a:effectLst/>
                <a:latin typeface="+mn-lt"/>
                <a:ea typeface="Calibri"/>
                <a:cs typeface="Times New Roman"/>
              </a:rPr>
              <a:t>-ruutuun </a:t>
            </a:r>
            <a:r>
              <a:rPr lang="en-US" sz="1200" b="1">
                <a:effectLst/>
                <a:latin typeface="+mn-lt"/>
                <a:ea typeface="Calibri"/>
                <a:cs typeface="Times New Roman"/>
              </a:rPr>
              <a:t>20°</a:t>
            </a:r>
            <a:r>
              <a:rPr lang="en-US" sz="1200">
                <a:effectLst/>
                <a:latin typeface="+mn-lt"/>
                <a:ea typeface="Calibri"/>
                <a:cs typeface="Times New Roman"/>
              </a:rPr>
              <a:t>.</a:t>
            </a:r>
          </a:p>
          <a:p>
            <a:pPr marL="342900" marR="0" lvl="0" indent="-342900">
              <a:lnSpc>
                <a:spcPct val="115000"/>
              </a:lnSpc>
              <a:spcBef>
                <a:spcPts val="0"/>
              </a:spcBef>
              <a:spcAft>
                <a:spcPts val="1000"/>
              </a:spcAft>
              <a:buFont typeface="+mj-lt"/>
              <a:buAutoNum type="arabicPeriod" startAt="3"/>
              <a:tabLst>
                <a:tab pos="457200" algn="l"/>
              </a:tabLst>
            </a:pPr>
            <a:r>
              <a:rPr lang="en-US" sz="1200">
                <a:effectLst/>
                <a:latin typeface="+mn-lt"/>
                <a:ea typeface="Calibri"/>
                <a:cs typeface="Arial"/>
              </a:rPr>
              <a:t>Vedä kolmas lumihiutale dian vasemman reunan ulkopuolelle toisen lumihiutaleen alapuolelle ja hieman sitä enemmän vasemmalle. </a:t>
            </a: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r>
              <a:rPr lang="en-US" sz="1200">
                <a:effectLst/>
                <a:latin typeface="+mn-lt"/>
                <a:ea typeface="Calibri"/>
                <a:cs typeface="Arial"/>
              </a:rPr>
              <a:t>Voit luoda tämän dian sitaatin tekstiruudun toimimalla seuraavasti:</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a:t>
            </a:r>
            <a:r>
              <a:rPr lang="en-US" sz="1200" b="1">
                <a:effectLst/>
                <a:latin typeface="+mn-lt"/>
                <a:ea typeface="Calibri"/>
                <a:cs typeface="Arial"/>
              </a:rPr>
              <a:t>Lisää</a:t>
            </a:r>
            <a:r>
              <a:rPr lang="en-US" sz="1200">
                <a:effectLst/>
                <a:latin typeface="+mn-lt"/>
                <a:ea typeface="Calibri"/>
                <a:cs typeface="Arial"/>
              </a:rPr>
              <a:t>-välilehden </a:t>
            </a:r>
            <a:r>
              <a:rPr lang="en-US" sz="1200" b="1">
                <a:effectLst/>
                <a:latin typeface="+mn-lt"/>
                <a:ea typeface="Calibri"/>
                <a:cs typeface="Arial"/>
              </a:rPr>
              <a:t>Teksti</a:t>
            </a:r>
            <a:r>
              <a:rPr lang="en-US" sz="1200">
                <a:effectLst/>
                <a:latin typeface="+mn-lt"/>
                <a:ea typeface="Calibri"/>
                <a:cs typeface="Arial"/>
              </a:rPr>
              <a:t>-ryhmästä </a:t>
            </a:r>
            <a:r>
              <a:rPr lang="en-US" sz="1200" b="1">
                <a:effectLst/>
                <a:latin typeface="+mn-lt"/>
                <a:ea typeface="Calibri"/>
                <a:cs typeface="Arial"/>
              </a:rPr>
              <a:t>Tekstiruutu</a:t>
            </a:r>
            <a:r>
              <a:rPr lang="en-US" sz="1200">
                <a:effectLst/>
                <a:latin typeface="+mn-lt"/>
                <a:ea typeface="Calibri"/>
                <a:cs typeface="Arial"/>
              </a:rPr>
              <a:t>. Piirrä tekstiruutu napsauttamalla diaa ja vetämällä hiiren osoitinta. </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Kirjoita tekstiruutuun sitaatin teksti ja valitse sitten teksti. Valitse </a:t>
            </a:r>
            <a:r>
              <a:rPr lang="en-US" sz="1200" b="1">
                <a:effectLst/>
                <a:latin typeface="+mn-lt"/>
                <a:ea typeface="Calibri"/>
                <a:cs typeface="Arial"/>
              </a:rPr>
              <a:t>Aloitus</a:t>
            </a:r>
            <a:r>
              <a:rPr lang="en-US" sz="1200">
                <a:effectLst/>
                <a:latin typeface="+mn-lt"/>
                <a:ea typeface="Calibri"/>
                <a:cs typeface="Arial"/>
              </a:rPr>
              <a:t>-välilehden </a:t>
            </a:r>
            <a:r>
              <a:rPr lang="en-US" sz="1200" b="1">
                <a:effectLst/>
                <a:latin typeface="+mn-lt"/>
                <a:ea typeface="Calibri"/>
                <a:cs typeface="Arial"/>
              </a:rPr>
              <a:t>Fontti</a:t>
            </a:r>
            <a:r>
              <a:rPr lang="en-US" sz="1200">
                <a:effectLst/>
                <a:latin typeface="+mn-lt"/>
                <a:ea typeface="Calibri"/>
                <a:cs typeface="Arial"/>
              </a:rPr>
              <a:t>-ryhmän </a:t>
            </a:r>
            <a:r>
              <a:rPr lang="en-US" sz="1200" b="1">
                <a:effectLst/>
                <a:latin typeface="+mn-lt"/>
                <a:ea typeface="Calibri"/>
                <a:cs typeface="Arial"/>
              </a:rPr>
              <a:t>Fontti</a:t>
            </a:r>
            <a:r>
              <a:rPr lang="en-US" sz="1200">
                <a:effectLst/>
                <a:latin typeface="+mn-lt"/>
                <a:ea typeface="Calibri"/>
                <a:cs typeface="Arial"/>
              </a:rPr>
              <a:t>-luettelosta </a:t>
            </a:r>
            <a:r>
              <a:rPr lang="en-US" sz="1200" b="1">
                <a:effectLst/>
                <a:latin typeface="+mn-lt"/>
                <a:ea typeface="Calibri"/>
                <a:cs typeface="Arial"/>
              </a:rPr>
              <a:t>Georgia</a:t>
            </a:r>
            <a:r>
              <a:rPr lang="en-US" sz="1200">
                <a:effectLst/>
                <a:latin typeface="+mn-lt"/>
                <a:ea typeface="Calibri"/>
                <a:cs typeface="Arial"/>
              </a:rPr>
              <a:t>, valitse </a:t>
            </a:r>
            <a:r>
              <a:rPr lang="en-US" sz="1200" b="1">
                <a:effectLst/>
                <a:latin typeface="+mn-lt"/>
                <a:ea typeface="Calibri"/>
                <a:cs typeface="Arial"/>
              </a:rPr>
              <a:t>Fonttikoko</a:t>
            </a:r>
            <a:r>
              <a:rPr lang="en-US" sz="1200">
                <a:effectLst/>
                <a:latin typeface="+mn-lt"/>
                <a:ea typeface="Calibri"/>
                <a:cs typeface="Arial"/>
              </a:rPr>
              <a:t>-luettelosta </a:t>
            </a:r>
            <a:r>
              <a:rPr lang="en-US" sz="1200" b="1">
                <a:effectLst/>
                <a:latin typeface="+mn-lt"/>
                <a:ea typeface="Calibri"/>
                <a:cs typeface="Arial"/>
              </a:rPr>
              <a:t>18</a:t>
            </a:r>
            <a:r>
              <a:rPr lang="en-US" sz="1200">
                <a:effectLst/>
                <a:latin typeface="+mn-lt"/>
                <a:ea typeface="Calibri"/>
                <a:cs typeface="Arial"/>
              </a:rPr>
              <a:t>, valitse </a:t>
            </a:r>
            <a:r>
              <a:rPr lang="en-US" sz="1200" b="1">
                <a:effectLst/>
                <a:latin typeface="+mn-lt"/>
                <a:ea typeface="Calibri"/>
                <a:cs typeface="Arial"/>
              </a:rPr>
              <a:t>Kursivoitu</a:t>
            </a:r>
            <a:r>
              <a:rPr lang="en-US" sz="1200">
                <a:effectLst/>
                <a:latin typeface="+mn-lt"/>
                <a:ea typeface="Calibri"/>
                <a:cs typeface="Arial"/>
              </a:rPr>
              <a:t>, napsauta </a:t>
            </a:r>
            <a:r>
              <a:rPr lang="en-US" sz="1200" b="1">
                <a:effectLst/>
                <a:latin typeface="+mn-lt"/>
                <a:ea typeface="Calibri"/>
                <a:cs typeface="Arial"/>
              </a:rPr>
              <a:t>Fontin väri</a:t>
            </a:r>
            <a:r>
              <a:rPr lang="en-US" sz="1200">
                <a:effectLst/>
                <a:latin typeface="+mn-lt"/>
                <a:ea typeface="Calibri"/>
                <a:cs typeface="Arial"/>
              </a:rPr>
              <a:t> -kohdan vieressä olevaa nuolta ja valitse sitten </a:t>
            </a:r>
            <a:r>
              <a:rPr lang="en-US" sz="1200" b="1">
                <a:effectLst/>
                <a:latin typeface="+mn-lt"/>
                <a:ea typeface="Calibri"/>
                <a:cs typeface="Arial"/>
              </a:rPr>
              <a:t>Teeman värit </a:t>
            </a:r>
            <a:r>
              <a:rPr lang="en-US" sz="1200">
                <a:effectLst/>
                <a:latin typeface="+mn-lt"/>
                <a:ea typeface="Calibri"/>
                <a:cs typeface="Arial"/>
              </a:rPr>
              <a:t>-kohdasta </a:t>
            </a:r>
            <a:r>
              <a:rPr lang="en-US" sz="1200" b="1">
                <a:effectLst/>
                <a:latin typeface="+mn-lt"/>
                <a:ea typeface="Calibri"/>
                <a:cs typeface="Arial"/>
              </a:rPr>
              <a:t>Valkoinen, Tausta 1</a:t>
            </a:r>
            <a:r>
              <a:rPr lang="en-US" sz="1200">
                <a:effectLst/>
                <a:latin typeface="+mn-lt"/>
                <a:ea typeface="Calibri"/>
                <a:cs typeface="Arial"/>
              </a:rPr>
              <a:t>. </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Vedä tekstiruutu ensimmäisen lumihiutaleen oikealle puolelle dian vasempaan yläkulmaan.</a:t>
            </a: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r>
              <a:rPr lang="en-US" sz="1200">
                <a:effectLst/>
                <a:latin typeface="+mn-lt"/>
                <a:ea typeface="Calibri"/>
                <a:cs typeface="Arial"/>
              </a:rPr>
              <a:t>Voit luoda tämän dian sitaatin lähteen tekstiruudun toimimalla seuraavasti:</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a:t>
            </a:r>
            <a:r>
              <a:rPr lang="en-US" sz="1200" b="1">
                <a:effectLst/>
                <a:latin typeface="+mn-lt"/>
                <a:ea typeface="Calibri"/>
                <a:cs typeface="Arial"/>
              </a:rPr>
              <a:t>Lisää</a:t>
            </a:r>
            <a:r>
              <a:rPr lang="en-US" sz="1200">
                <a:effectLst/>
                <a:latin typeface="+mn-lt"/>
                <a:ea typeface="Calibri"/>
                <a:cs typeface="Arial"/>
              </a:rPr>
              <a:t>-välilehden </a:t>
            </a:r>
            <a:r>
              <a:rPr lang="en-US" sz="1200" b="1">
                <a:effectLst/>
                <a:latin typeface="+mn-lt"/>
                <a:ea typeface="Calibri"/>
                <a:cs typeface="Arial"/>
              </a:rPr>
              <a:t>Teksti</a:t>
            </a:r>
            <a:r>
              <a:rPr lang="en-US" sz="1200">
                <a:effectLst/>
                <a:latin typeface="+mn-lt"/>
                <a:ea typeface="Calibri"/>
                <a:cs typeface="Arial"/>
              </a:rPr>
              <a:t>-ryhmästä </a:t>
            </a:r>
            <a:r>
              <a:rPr lang="en-US" sz="1200" b="1">
                <a:effectLst/>
                <a:latin typeface="+mn-lt"/>
                <a:ea typeface="Calibri"/>
                <a:cs typeface="Arial"/>
              </a:rPr>
              <a:t>Tekstiruutu</a:t>
            </a:r>
            <a:r>
              <a:rPr lang="en-US" sz="1200">
                <a:effectLst/>
                <a:latin typeface="+mn-lt"/>
                <a:ea typeface="Calibri"/>
                <a:cs typeface="Arial"/>
              </a:rPr>
              <a:t>. Piirrä tekstiruutu napsauttamalla diaa ja vetämällä hiiren osoitinta. </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Kirjoita tekstiruutuun sitaatin lähteen teksti ja valitse sitten koko teksti. Valitse </a:t>
            </a:r>
            <a:r>
              <a:rPr lang="en-US" sz="1200" b="1">
                <a:effectLst/>
                <a:latin typeface="+mn-lt"/>
                <a:ea typeface="Calibri"/>
                <a:cs typeface="Arial"/>
              </a:rPr>
              <a:t>Aloitus</a:t>
            </a:r>
            <a:r>
              <a:rPr lang="en-US" sz="1200">
                <a:effectLst/>
                <a:latin typeface="+mn-lt"/>
                <a:ea typeface="Calibri"/>
                <a:cs typeface="Arial"/>
              </a:rPr>
              <a:t>-välilehden </a:t>
            </a:r>
            <a:r>
              <a:rPr lang="en-US" sz="1200" b="1">
                <a:effectLst/>
                <a:latin typeface="+mn-lt"/>
                <a:ea typeface="Calibri"/>
                <a:cs typeface="Arial"/>
              </a:rPr>
              <a:t>Fontti</a:t>
            </a:r>
            <a:r>
              <a:rPr lang="en-US" sz="1200">
                <a:effectLst/>
                <a:latin typeface="+mn-lt"/>
                <a:ea typeface="Calibri"/>
                <a:cs typeface="Arial"/>
              </a:rPr>
              <a:t>-ryhmän </a:t>
            </a:r>
            <a:r>
              <a:rPr lang="en-US" sz="1200" b="1">
                <a:effectLst/>
                <a:latin typeface="+mn-lt"/>
                <a:ea typeface="Calibri"/>
                <a:cs typeface="Arial"/>
              </a:rPr>
              <a:t>Fontti</a:t>
            </a:r>
            <a:r>
              <a:rPr lang="en-US" sz="1200">
                <a:effectLst/>
                <a:latin typeface="+mn-lt"/>
                <a:ea typeface="Calibri"/>
                <a:cs typeface="Arial"/>
              </a:rPr>
              <a:t>-luettelosta </a:t>
            </a:r>
            <a:r>
              <a:rPr lang="en-US" sz="1200" b="1">
                <a:effectLst/>
                <a:latin typeface="+mn-lt"/>
                <a:ea typeface="Calibri"/>
                <a:cs typeface="Arial"/>
              </a:rPr>
              <a:t>Georgia</a:t>
            </a:r>
            <a:r>
              <a:rPr lang="en-US" sz="1200">
                <a:effectLst/>
                <a:latin typeface="+mn-lt"/>
                <a:ea typeface="Calibri"/>
                <a:cs typeface="Arial"/>
              </a:rPr>
              <a:t>, valitse </a:t>
            </a:r>
            <a:r>
              <a:rPr lang="en-US" sz="1200" b="1">
                <a:effectLst/>
                <a:latin typeface="+mn-lt"/>
                <a:ea typeface="Calibri"/>
                <a:cs typeface="Arial"/>
              </a:rPr>
              <a:t>Fonttikoko</a:t>
            </a:r>
            <a:r>
              <a:rPr lang="en-US" sz="1200">
                <a:effectLst/>
                <a:latin typeface="+mn-lt"/>
                <a:ea typeface="Calibri"/>
                <a:cs typeface="Arial"/>
              </a:rPr>
              <a:t>-luettelosta </a:t>
            </a:r>
            <a:r>
              <a:rPr lang="en-US" sz="1200" b="1">
                <a:effectLst/>
                <a:latin typeface="+mn-lt"/>
                <a:ea typeface="Calibri"/>
                <a:cs typeface="Arial"/>
              </a:rPr>
              <a:t>14</a:t>
            </a:r>
            <a:r>
              <a:rPr lang="en-US" sz="1200">
                <a:effectLst/>
                <a:latin typeface="+mn-lt"/>
                <a:ea typeface="Calibri"/>
                <a:cs typeface="Arial"/>
              </a:rPr>
              <a:t>, valitse </a:t>
            </a:r>
            <a:r>
              <a:rPr lang="en-US" sz="1200" b="1">
                <a:effectLst/>
                <a:latin typeface="+mn-lt"/>
                <a:ea typeface="Calibri"/>
                <a:cs typeface="Arial"/>
              </a:rPr>
              <a:t>Kursivoitu</a:t>
            </a:r>
            <a:r>
              <a:rPr lang="en-US" sz="1200">
                <a:effectLst/>
                <a:latin typeface="+mn-lt"/>
                <a:ea typeface="Calibri"/>
                <a:cs typeface="Arial"/>
              </a:rPr>
              <a:t>, napsauta </a:t>
            </a:r>
            <a:r>
              <a:rPr lang="en-US" sz="1200" b="1">
                <a:effectLst/>
                <a:latin typeface="+mn-lt"/>
                <a:ea typeface="Calibri"/>
                <a:cs typeface="Arial"/>
              </a:rPr>
              <a:t>Fontin väri</a:t>
            </a:r>
            <a:r>
              <a:rPr lang="en-US" sz="1200">
                <a:effectLst/>
                <a:latin typeface="+mn-lt"/>
                <a:ea typeface="Calibri"/>
                <a:cs typeface="Arial"/>
              </a:rPr>
              <a:t> -kohdan vieressä olevaa nuolta ja valitse sitten </a:t>
            </a:r>
            <a:r>
              <a:rPr lang="en-US" sz="1200" b="1">
                <a:effectLst/>
                <a:latin typeface="+mn-lt"/>
                <a:ea typeface="Calibri"/>
                <a:cs typeface="Arial"/>
              </a:rPr>
              <a:t>Teeman värit </a:t>
            </a:r>
            <a:r>
              <a:rPr lang="en-US" sz="1200">
                <a:effectLst/>
                <a:latin typeface="+mn-lt"/>
                <a:ea typeface="Calibri"/>
                <a:cs typeface="Arial"/>
              </a:rPr>
              <a:t>-kohdasta </a:t>
            </a:r>
            <a:r>
              <a:rPr lang="en-US" sz="1200" b="1">
                <a:effectLst/>
                <a:latin typeface="+mn-lt"/>
                <a:ea typeface="Calibri"/>
                <a:cs typeface="Arial"/>
              </a:rPr>
              <a:t>Valkoinen, Tausta 1</a:t>
            </a:r>
            <a:r>
              <a:rPr lang="en-US" sz="1200">
                <a:effectLst/>
                <a:latin typeface="+mn-lt"/>
                <a:ea typeface="Calibri"/>
                <a:cs typeface="Arial"/>
              </a:rPr>
              <a:t>. </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Vedä tekstiruutu sitaatin tekstiruudun oikean reunan alapuolelle.</a:t>
            </a: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r>
              <a:rPr lang="en-US" sz="1200">
                <a:effectLst/>
                <a:latin typeface="+mn-lt"/>
                <a:ea typeface="Calibri"/>
                <a:cs typeface="Arial"/>
              </a:rPr>
              <a:t>Voit luoda toiseksi ylimmän lumihiutaleen animaatiotehosteen toimimalla seuraavasti:</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Diassa käytettyjen animaatiotehosteiden luominen on helpompaa, kun tuot viivaimen näkyviin ja loitonnat diaa tämän toimenpiteen ajaksi. Valitse </a:t>
            </a:r>
            <a:r>
              <a:rPr lang="en-US" sz="1200" b="1">
                <a:effectLst/>
                <a:latin typeface="+mn-lt"/>
                <a:ea typeface="Calibri"/>
                <a:cs typeface="Arial"/>
              </a:rPr>
              <a:t>Näytä</a:t>
            </a:r>
            <a:r>
              <a:rPr lang="en-US" sz="1200">
                <a:effectLst/>
                <a:latin typeface="+mn-lt"/>
                <a:ea typeface="Calibri"/>
                <a:cs typeface="Arial"/>
              </a:rPr>
              <a:t>-välilehden </a:t>
            </a:r>
            <a:r>
              <a:rPr lang="en-US" sz="1200" b="1">
                <a:effectLst/>
                <a:latin typeface="+mn-lt"/>
                <a:ea typeface="Calibri"/>
                <a:cs typeface="Arial"/>
              </a:rPr>
              <a:t>Zoomaus</a:t>
            </a:r>
            <a:r>
              <a:rPr lang="en-US" sz="1200">
                <a:effectLst/>
                <a:latin typeface="+mn-lt"/>
                <a:ea typeface="Calibri"/>
                <a:cs typeface="Arial"/>
              </a:rPr>
              <a:t>-ryhmästä </a:t>
            </a:r>
            <a:r>
              <a:rPr lang="en-US" sz="1200" b="1">
                <a:effectLst/>
                <a:latin typeface="+mn-lt"/>
                <a:ea typeface="Calibri"/>
                <a:cs typeface="Arial"/>
              </a:rPr>
              <a:t>Zoomaus</a:t>
            </a:r>
            <a:r>
              <a:rPr lang="en-US" sz="1200">
                <a:effectLst/>
                <a:latin typeface="+mn-lt"/>
                <a:ea typeface="Calibri"/>
                <a:cs typeface="Arial"/>
              </a:rPr>
              <a:t>. Valitse </a:t>
            </a:r>
            <a:r>
              <a:rPr lang="en-US" sz="1200" b="1">
                <a:effectLst/>
                <a:latin typeface="+mn-lt"/>
                <a:ea typeface="Calibri"/>
                <a:cs typeface="Arial"/>
              </a:rPr>
              <a:t>Zoomaus</a:t>
            </a:r>
            <a:r>
              <a:rPr lang="en-US" sz="1200">
                <a:effectLst/>
                <a:latin typeface="+mn-lt"/>
                <a:ea typeface="Calibri"/>
                <a:cs typeface="Arial"/>
              </a:rPr>
              <a:t>-valintaikkunasta </a:t>
            </a:r>
            <a:r>
              <a:rPr lang="en-US" sz="1200" b="1">
                <a:effectLst/>
                <a:latin typeface="+mn-lt"/>
                <a:ea typeface="Calibri"/>
                <a:cs typeface="Arial"/>
              </a:rPr>
              <a:t>50 %</a:t>
            </a:r>
            <a:r>
              <a:rPr lang="en-US" sz="1200">
                <a:effectLst/>
                <a:latin typeface="+mn-lt"/>
                <a:ea typeface="Calibri"/>
                <a:cs typeface="Arial"/>
              </a:rPr>
              <a:t>. Valitse sitten </a:t>
            </a:r>
            <a:r>
              <a:rPr lang="en-US" sz="1200" b="1">
                <a:effectLst/>
                <a:latin typeface="+mn-lt"/>
                <a:ea typeface="Calibri"/>
                <a:cs typeface="Arial"/>
              </a:rPr>
              <a:t>Näytä</a:t>
            </a:r>
            <a:r>
              <a:rPr lang="en-US" sz="1200">
                <a:effectLst/>
                <a:latin typeface="+mn-lt"/>
                <a:ea typeface="Calibri"/>
                <a:cs typeface="Arial"/>
              </a:rPr>
              <a:t>-välilehden </a:t>
            </a:r>
            <a:r>
              <a:rPr lang="en-US" sz="1200" b="1">
                <a:effectLst/>
                <a:latin typeface="+mn-lt"/>
                <a:ea typeface="Calibri"/>
                <a:cs typeface="Arial"/>
              </a:rPr>
              <a:t>Näytä/Piilota</a:t>
            </a:r>
            <a:r>
              <a:rPr lang="en-US" sz="1200">
                <a:effectLst/>
                <a:latin typeface="+mn-lt"/>
                <a:ea typeface="Calibri"/>
                <a:cs typeface="Arial"/>
              </a:rPr>
              <a:t>-ryhmästä </a:t>
            </a:r>
            <a:r>
              <a:rPr lang="en-US" sz="1200" b="1">
                <a:effectLst/>
                <a:latin typeface="+mn-lt"/>
                <a:ea typeface="Calibri"/>
                <a:cs typeface="Arial"/>
              </a:rPr>
              <a:t>Viivain</a:t>
            </a:r>
            <a:r>
              <a:rPr lang="en-US" sz="1200">
                <a:effectLst/>
                <a:latin typeface="+mn-lt"/>
                <a:ea typeface="Calibri"/>
                <a:cs typeface="Arial"/>
              </a:rPr>
              <a:t>. </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ylin lumihiutale dian vasemman reunan ulkopuolelta. Valitse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Mukautettu animaatio </a:t>
            </a:r>
            <a:r>
              <a:rPr lang="en-US" sz="1200">
                <a:effectLst/>
                <a:latin typeface="+mn-lt"/>
                <a:ea typeface="Calibri"/>
                <a:cs typeface="Arial"/>
              </a:rPr>
              <a:t>-ryhmästä </a:t>
            </a:r>
            <a:r>
              <a:rPr lang="en-US" sz="1200" b="1">
                <a:effectLst/>
                <a:latin typeface="+mn-lt"/>
                <a:ea typeface="Calibri"/>
                <a:cs typeface="Arial"/>
              </a:rPr>
              <a:t>Lisää animaatio</a:t>
            </a:r>
            <a:r>
              <a:rPr lang="en-US" sz="1200">
                <a:effectLst/>
                <a:latin typeface="+mn-lt"/>
                <a:ea typeface="Calibri"/>
                <a:cs typeface="Arial"/>
              </a:rPr>
              <a:t> ja valitse sitten </a:t>
            </a:r>
            <a:r>
              <a:rPr lang="en-US" sz="1200" b="1">
                <a:effectLst/>
                <a:latin typeface="+mn-lt"/>
                <a:ea typeface="Calibri"/>
                <a:cs typeface="Arial"/>
              </a:rPr>
              <a:t>Liikeradat</a:t>
            </a:r>
            <a:r>
              <a:rPr lang="en-US" sz="1200">
                <a:effectLst/>
                <a:latin typeface="+mn-lt"/>
                <a:ea typeface="Calibri"/>
                <a:cs typeface="Arial"/>
              </a:rPr>
              <a:t>-kohdasta </a:t>
            </a:r>
            <a:r>
              <a:rPr lang="en-US" sz="1200" b="1">
                <a:effectLst/>
                <a:latin typeface="+mn-lt"/>
                <a:ea typeface="Calibri"/>
                <a:cs typeface="Arial"/>
              </a:rPr>
              <a:t>Kaaret</a:t>
            </a:r>
            <a:r>
              <a:rPr lang="en-US" sz="1200">
                <a:effectLst/>
                <a:latin typeface="+mn-lt"/>
                <a:ea typeface="Calibri"/>
                <a:cs typeface="Arial"/>
              </a:rPr>
              <a:t>. </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Voit piirtää kaarevan liikeradan tekemällä diassa seuraavat toimet:</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Napsauta diassa olevaa muotoa hiiren kakkospainikkeella ja valitse </a:t>
            </a:r>
            <a:r>
              <a:rPr lang="en-US" sz="1200" b="1">
                <a:effectLst/>
                <a:latin typeface="+mn-lt"/>
                <a:ea typeface="Calibri"/>
                <a:cs typeface="Arial"/>
              </a:rPr>
              <a:t>Muokkaa</a:t>
            </a:r>
            <a:r>
              <a:rPr lang="en-US" sz="1200">
                <a:effectLst/>
                <a:latin typeface="+mn-lt"/>
                <a:ea typeface="Calibri"/>
                <a:cs typeface="Arial"/>
              </a:rPr>
              <a:t> </a:t>
            </a:r>
            <a:r>
              <a:rPr lang="en-US" sz="1200" b="1">
                <a:effectLst/>
                <a:latin typeface="+mn-lt"/>
                <a:ea typeface="Calibri"/>
                <a:cs typeface="Arial"/>
              </a:rPr>
              <a:t>pisteitä</a:t>
            </a:r>
            <a:r>
              <a:rPr lang="en-US" sz="1200">
                <a:effectLst/>
                <a:latin typeface="+mn-lt"/>
                <a:ea typeface="Calibri"/>
                <a:cs typeface="Arial"/>
              </a:rPr>
              <a:t>.</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Napsauta liikerataa hiiren kakkospainikkeella punaisen loppupisteen lähellä ja valitse </a:t>
            </a:r>
            <a:r>
              <a:rPr lang="en-US" sz="1200" b="1">
                <a:effectLst/>
                <a:latin typeface="+mn-lt"/>
                <a:ea typeface="Calibri"/>
                <a:cs typeface="Arial"/>
              </a:rPr>
              <a:t>Lisää</a:t>
            </a:r>
            <a:r>
              <a:rPr lang="en-US" sz="1200">
                <a:effectLst/>
                <a:latin typeface="+mn-lt"/>
                <a:ea typeface="Calibri"/>
                <a:cs typeface="Arial"/>
              </a:rPr>
              <a:t> </a:t>
            </a:r>
            <a:r>
              <a:rPr lang="en-US" sz="1200" b="1">
                <a:effectLst/>
                <a:latin typeface="+mn-lt"/>
                <a:ea typeface="Calibri"/>
                <a:cs typeface="Arial"/>
              </a:rPr>
              <a:t>piste</a:t>
            </a:r>
            <a:r>
              <a:rPr lang="en-US" sz="1200">
                <a:effectLst/>
                <a:latin typeface="+mn-lt"/>
                <a:ea typeface="Calibri"/>
                <a:cs typeface="Arial"/>
              </a:rPr>
              <a:t>. </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Vedä ensimmäinen piste dian vasemman reunan ulkopuolelle lumihiutaleen lähelle.</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Vedä toinen piste 8,89 cm vasemmalle pystyapuviivan sijainnista 0.00</a:t>
            </a:r>
            <a:r>
              <a:rPr lang="en-US" sz="1200" i="1">
                <a:effectLst/>
                <a:latin typeface="+mn-lt"/>
                <a:ea typeface="Calibri"/>
                <a:cs typeface="Arial"/>
              </a:rPr>
              <a:t> </a:t>
            </a:r>
            <a:r>
              <a:rPr lang="en-US" sz="1200">
                <a:effectLst/>
                <a:latin typeface="+mn-lt"/>
                <a:ea typeface="Calibri"/>
                <a:cs typeface="Arial"/>
              </a:rPr>
              <a:t>ja 1,27 cm vaaka-apuviivan yläpuolelle.</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Vedä kolmas piste 1,27 cm vasemmalle pystyapuviivan sijainnista 0.00 ja 1,27 cm vaaka-apuviivan alapuolelle.</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Vedä neljäs piste 5,08 cm oikealle pystyapuviivan sijainnista 0.00 ja 1,02 cm vaaka-apuviivan alapuolelle.</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Vedä viides piste 10,16 cm oikealle pystyapuviivan sijainnista 0.00 ja 2,03 cm vaaka-apuviivan alapuolelle.</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Vedä kuudes eli viimeinen piste 1,27 cm oikealle pystyapuviivan sijainnista 5.00 ja 1,9 cm vaaka-apuviivan alapuolelle dian oikean reunan ulkopuolelle.</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Napsauta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Animaatio</a:t>
            </a:r>
            <a:r>
              <a:rPr lang="en-US" sz="1200">
                <a:effectLst/>
                <a:latin typeface="+mn-lt"/>
                <a:ea typeface="Calibri"/>
                <a:cs typeface="Arial"/>
              </a:rPr>
              <a:t>-ryhmän </a:t>
            </a:r>
            <a:r>
              <a:rPr lang="en-US" sz="1200" b="1">
                <a:effectLst/>
                <a:latin typeface="+mn-lt"/>
                <a:ea typeface="Calibri"/>
                <a:cs typeface="Arial"/>
              </a:rPr>
              <a:t>Tehosteasetukset</a:t>
            </a:r>
            <a:r>
              <a:rPr lang="en-US" sz="1200">
                <a:effectLst/>
                <a:latin typeface="+mn-lt"/>
                <a:ea typeface="Calibri"/>
                <a:cs typeface="Arial"/>
              </a:rPr>
              <a:t>-valintaruudun avainta. Tee </a:t>
            </a:r>
            <a:r>
              <a:rPr lang="en-US" sz="1200" b="1">
                <a:effectLst/>
                <a:latin typeface="+mn-lt"/>
                <a:ea typeface="Calibri"/>
                <a:cs typeface="Arial"/>
              </a:rPr>
              <a:t>Kaari alas </a:t>
            </a:r>
            <a:r>
              <a:rPr lang="en-US" sz="1200">
                <a:effectLst/>
                <a:latin typeface="+mn-lt"/>
                <a:ea typeface="Calibri"/>
                <a:cs typeface="Arial"/>
              </a:rPr>
              <a:t>-valintaikkunassa seuraavat toimet: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Valitse </a:t>
            </a:r>
            <a:r>
              <a:rPr lang="en-US" sz="1200" b="1">
                <a:effectLst/>
                <a:latin typeface="+mn-lt"/>
                <a:ea typeface="Calibri"/>
                <a:cs typeface="Arial"/>
              </a:rPr>
              <a:t>Tehoste</a:t>
            </a:r>
            <a:r>
              <a:rPr lang="en-US" sz="1200">
                <a:effectLst/>
                <a:latin typeface="+mn-lt"/>
                <a:ea typeface="Calibri"/>
                <a:cs typeface="Arial"/>
              </a:rPr>
              <a:t>-välilehden </a:t>
            </a:r>
            <a:r>
              <a:rPr lang="en-US" sz="1200" b="1">
                <a:effectLst/>
                <a:latin typeface="+mn-lt"/>
                <a:ea typeface="Calibri"/>
                <a:cs typeface="Arial"/>
              </a:rPr>
              <a:t>Asetukset</a:t>
            </a:r>
            <a:r>
              <a:rPr lang="en-US" sz="1200">
                <a:effectLst/>
                <a:latin typeface="+mn-lt"/>
                <a:ea typeface="Calibri"/>
                <a:cs typeface="Arial"/>
              </a:rPr>
              <a:t>-kohdan </a:t>
            </a:r>
            <a:r>
              <a:rPr lang="en-US" sz="1200" b="1">
                <a:effectLst/>
                <a:latin typeface="+mn-lt"/>
                <a:ea typeface="Calibri"/>
                <a:cs typeface="Arial"/>
              </a:rPr>
              <a:t>Polku</a:t>
            </a:r>
            <a:r>
              <a:rPr lang="en-US" sz="1200">
                <a:effectLst/>
                <a:latin typeface="+mn-lt"/>
                <a:ea typeface="Calibri"/>
                <a:cs typeface="Arial"/>
              </a:rPr>
              <a:t>-luettelosta </a:t>
            </a:r>
            <a:r>
              <a:rPr lang="en-US" sz="1200" b="1">
                <a:effectLst/>
                <a:latin typeface="+mn-lt"/>
                <a:ea typeface="Calibri"/>
                <a:cs typeface="Arial"/>
              </a:rPr>
              <a:t>Lukittu</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Tyhjennä </a:t>
            </a:r>
            <a:r>
              <a:rPr lang="en-US" sz="1200" b="1">
                <a:effectLst/>
                <a:latin typeface="+mn-lt"/>
                <a:ea typeface="Calibri"/>
                <a:cs typeface="Arial"/>
              </a:rPr>
              <a:t>Tehoste</a:t>
            </a:r>
            <a:r>
              <a:rPr lang="en-US" sz="1200">
                <a:effectLst/>
                <a:latin typeface="+mn-lt"/>
                <a:ea typeface="Calibri"/>
                <a:cs typeface="Arial"/>
              </a:rPr>
              <a:t>-välilehden </a:t>
            </a:r>
            <a:r>
              <a:rPr lang="en-US" sz="1200" b="1">
                <a:effectLst/>
                <a:latin typeface="+mn-lt"/>
                <a:ea typeface="Calibri"/>
                <a:cs typeface="Arial"/>
              </a:rPr>
              <a:t>Asetukset</a:t>
            </a:r>
            <a:r>
              <a:rPr lang="en-US" sz="1200">
                <a:effectLst/>
                <a:latin typeface="+mn-lt"/>
                <a:ea typeface="Calibri"/>
                <a:cs typeface="Arial"/>
              </a:rPr>
              <a:t>-kohdan </a:t>
            </a:r>
            <a:r>
              <a:rPr lang="en-US" sz="1200" b="1">
                <a:effectLst/>
                <a:latin typeface="+mn-lt"/>
                <a:ea typeface="Calibri"/>
                <a:cs typeface="Arial"/>
              </a:rPr>
              <a:t>Tasainen</a:t>
            </a:r>
            <a:r>
              <a:rPr lang="en-US" sz="1200">
                <a:effectLst/>
                <a:latin typeface="+mn-lt"/>
                <a:ea typeface="Calibri"/>
                <a:cs typeface="Arial"/>
              </a:rPr>
              <a:t> </a:t>
            </a:r>
            <a:r>
              <a:rPr lang="en-US" sz="1200" b="1">
                <a:effectLst/>
                <a:latin typeface="+mn-lt"/>
                <a:ea typeface="Calibri"/>
                <a:cs typeface="Arial"/>
              </a:rPr>
              <a:t>aloitus</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Tyhjennä </a:t>
            </a:r>
            <a:r>
              <a:rPr lang="en-US" sz="1200" b="1">
                <a:effectLst/>
                <a:latin typeface="+mn-lt"/>
                <a:ea typeface="Calibri"/>
                <a:cs typeface="Arial"/>
              </a:rPr>
              <a:t>Tehoste</a:t>
            </a:r>
            <a:r>
              <a:rPr lang="en-US" sz="1200">
                <a:effectLst/>
                <a:latin typeface="+mn-lt"/>
                <a:ea typeface="Calibri"/>
                <a:cs typeface="Arial"/>
              </a:rPr>
              <a:t>-välilehden </a:t>
            </a:r>
            <a:r>
              <a:rPr lang="en-US" sz="1200" b="1">
                <a:effectLst/>
                <a:latin typeface="+mn-lt"/>
                <a:ea typeface="Calibri"/>
                <a:cs typeface="Arial"/>
              </a:rPr>
              <a:t>Asetukset</a:t>
            </a:r>
            <a:r>
              <a:rPr lang="en-US" sz="1200">
                <a:effectLst/>
                <a:latin typeface="+mn-lt"/>
                <a:ea typeface="Calibri"/>
                <a:cs typeface="Arial"/>
              </a:rPr>
              <a:t>-kohdan </a:t>
            </a:r>
            <a:r>
              <a:rPr lang="en-US" sz="1200" b="1">
                <a:effectLst/>
                <a:latin typeface="+mn-lt"/>
                <a:ea typeface="Calibri"/>
                <a:cs typeface="Arial"/>
              </a:rPr>
              <a:t>Tasainen</a:t>
            </a:r>
            <a:r>
              <a:rPr lang="en-US" sz="1200">
                <a:effectLst/>
                <a:latin typeface="+mn-lt"/>
                <a:ea typeface="Calibri"/>
                <a:cs typeface="Arial"/>
              </a:rPr>
              <a:t> </a:t>
            </a:r>
            <a:r>
              <a:rPr lang="en-US" sz="1200" b="1">
                <a:effectLst/>
                <a:latin typeface="+mn-lt"/>
                <a:ea typeface="Calibri"/>
                <a:cs typeface="Arial"/>
              </a:rPr>
              <a:t>lopetus</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Valitse </a:t>
            </a:r>
            <a:r>
              <a:rPr lang="en-US" sz="1200" b="1">
                <a:effectLst/>
                <a:latin typeface="+mn-lt"/>
                <a:ea typeface="Calibri"/>
                <a:cs typeface="Arial"/>
              </a:rPr>
              <a:t>Ajoitus</a:t>
            </a:r>
            <a:r>
              <a:rPr lang="en-US" sz="1200">
                <a:effectLst/>
                <a:latin typeface="+mn-lt"/>
                <a:ea typeface="Calibri"/>
                <a:cs typeface="Arial"/>
              </a:rPr>
              <a:t>-välilehden </a:t>
            </a:r>
            <a:r>
              <a:rPr lang="en-US" sz="1200" b="1">
                <a:effectLst/>
                <a:latin typeface="+mn-lt"/>
                <a:ea typeface="Calibri"/>
                <a:cs typeface="Arial"/>
              </a:rPr>
              <a:t>Aloita</a:t>
            </a:r>
            <a:r>
              <a:rPr lang="en-US" sz="1200">
                <a:effectLst/>
                <a:latin typeface="+mn-lt"/>
                <a:ea typeface="Calibri"/>
                <a:cs typeface="Arial"/>
              </a:rPr>
              <a:t>-luettelosta </a:t>
            </a:r>
            <a:r>
              <a:rPr lang="en-US" sz="1200" b="1">
                <a:effectLst/>
                <a:latin typeface="+mn-lt"/>
                <a:ea typeface="Calibri"/>
                <a:cs typeface="Arial"/>
              </a:rPr>
              <a:t>Edellisen</a:t>
            </a:r>
            <a:r>
              <a:rPr lang="en-US" sz="1200">
                <a:effectLst/>
                <a:latin typeface="+mn-lt"/>
                <a:ea typeface="Calibri"/>
                <a:cs typeface="Arial"/>
              </a:rPr>
              <a:t> </a:t>
            </a:r>
            <a:r>
              <a:rPr lang="en-US" sz="1200" b="1">
                <a:effectLst/>
                <a:latin typeface="+mn-lt"/>
                <a:ea typeface="Calibri"/>
                <a:cs typeface="Arial"/>
              </a:rPr>
              <a:t>kanssa</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Kirjoita </a:t>
            </a:r>
            <a:r>
              <a:rPr lang="en-US" sz="1200" b="1">
                <a:effectLst/>
                <a:latin typeface="+mn-lt"/>
                <a:ea typeface="Calibri"/>
                <a:cs typeface="Arial"/>
              </a:rPr>
              <a:t>Ajoitus</a:t>
            </a:r>
            <a:r>
              <a:rPr lang="en-US" sz="1200">
                <a:effectLst/>
                <a:latin typeface="+mn-lt"/>
                <a:ea typeface="Calibri"/>
                <a:cs typeface="Arial"/>
              </a:rPr>
              <a:t>-välilehden </a:t>
            </a:r>
            <a:r>
              <a:rPr lang="en-US" sz="1200" b="1">
                <a:effectLst/>
                <a:latin typeface="+mn-lt"/>
                <a:ea typeface="Calibri"/>
                <a:cs typeface="Arial"/>
              </a:rPr>
              <a:t>Kesto</a:t>
            </a:r>
            <a:r>
              <a:rPr lang="en-US" sz="1200">
                <a:effectLst/>
                <a:latin typeface="+mn-lt"/>
                <a:ea typeface="Calibri"/>
                <a:cs typeface="Arial"/>
              </a:rPr>
              <a:t>-ruutuun </a:t>
            </a:r>
            <a:r>
              <a:rPr lang="en-US" sz="1200" b="1">
                <a:effectLst/>
                <a:latin typeface="+mn-lt"/>
                <a:ea typeface="Calibri"/>
                <a:cs typeface="Arial"/>
              </a:rPr>
              <a:t>12 sekuntia</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ylin lumihiutale dian vasemman reunan ulkopuolelta. Valitse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Mukautettu animaatio </a:t>
            </a:r>
            <a:r>
              <a:rPr lang="en-US" sz="1200">
                <a:effectLst/>
                <a:latin typeface="+mn-lt"/>
                <a:ea typeface="Calibri"/>
                <a:cs typeface="Arial"/>
              </a:rPr>
              <a:t>-ryhmästä </a:t>
            </a:r>
            <a:r>
              <a:rPr lang="en-US" sz="1200" b="1">
                <a:effectLst/>
                <a:latin typeface="+mn-lt"/>
                <a:ea typeface="Calibri"/>
                <a:cs typeface="Arial"/>
              </a:rPr>
              <a:t>Lisää animaatio</a:t>
            </a:r>
            <a:r>
              <a:rPr lang="en-US" sz="1200">
                <a:effectLst/>
                <a:latin typeface="+mn-lt"/>
                <a:ea typeface="Calibri"/>
                <a:cs typeface="Arial"/>
              </a:rPr>
              <a:t> ja valitse sitten </a:t>
            </a:r>
            <a:r>
              <a:rPr lang="en-US" sz="1200" b="1">
                <a:effectLst/>
                <a:latin typeface="+mn-lt"/>
                <a:ea typeface="Calibri"/>
                <a:cs typeface="Arial"/>
              </a:rPr>
              <a:t>Korostus</a:t>
            </a:r>
            <a:r>
              <a:rPr lang="en-US" sz="1200">
                <a:effectLst/>
                <a:latin typeface="+mn-lt"/>
                <a:ea typeface="Calibri"/>
                <a:cs typeface="Arial"/>
              </a:rPr>
              <a:t>-kohdasta </a:t>
            </a:r>
            <a:r>
              <a:rPr lang="en-US" sz="1200" b="1">
                <a:effectLst/>
                <a:latin typeface="+mn-lt"/>
                <a:ea typeface="Calibri"/>
                <a:cs typeface="Arial"/>
              </a:rPr>
              <a:t>Pyöräytys</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Napsauta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Animaatio</a:t>
            </a:r>
            <a:r>
              <a:rPr lang="en-US" sz="1200">
                <a:effectLst/>
                <a:latin typeface="+mn-lt"/>
                <a:ea typeface="Calibri"/>
                <a:cs typeface="Arial"/>
              </a:rPr>
              <a:t>-ryhmän </a:t>
            </a:r>
            <a:r>
              <a:rPr lang="en-US" sz="1200" b="1">
                <a:effectLst/>
                <a:latin typeface="+mn-lt"/>
                <a:ea typeface="Calibri"/>
                <a:cs typeface="Arial"/>
              </a:rPr>
              <a:t>Tehosteasetukset</a:t>
            </a:r>
            <a:r>
              <a:rPr lang="en-US" sz="1200">
                <a:effectLst/>
                <a:latin typeface="+mn-lt"/>
                <a:ea typeface="Calibri"/>
                <a:cs typeface="Arial"/>
              </a:rPr>
              <a:t>-valintaruudun avainta. Tee </a:t>
            </a:r>
            <a:r>
              <a:rPr lang="en-US" sz="1200" b="1">
                <a:effectLst/>
                <a:latin typeface="+mn-lt"/>
                <a:ea typeface="Calibri"/>
                <a:cs typeface="Arial"/>
              </a:rPr>
              <a:t>Pyöräytys</a:t>
            </a:r>
            <a:r>
              <a:rPr lang="en-US" sz="1200">
                <a:effectLst/>
                <a:latin typeface="+mn-lt"/>
                <a:ea typeface="Calibri"/>
                <a:cs typeface="Arial"/>
              </a:rPr>
              <a:t>-valintaruudun </a:t>
            </a:r>
            <a:r>
              <a:rPr lang="en-US" sz="1200" b="1">
                <a:effectLst/>
                <a:latin typeface="+mn-lt"/>
                <a:ea typeface="Calibri"/>
                <a:cs typeface="Arial"/>
              </a:rPr>
              <a:t>Ajoitus</a:t>
            </a:r>
            <a:r>
              <a:rPr lang="en-US" sz="1200">
                <a:effectLst/>
                <a:latin typeface="+mn-lt"/>
                <a:ea typeface="Calibri"/>
                <a:cs typeface="Arial"/>
              </a:rPr>
              <a:t>-välilehdessä seuraavat toimet: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Valitse </a:t>
            </a:r>
            <a:r>
              <a:rPr lang="en-US" sz="1200" b="1">
                <a:effectLst/>
                <a:latin typeface="+mn-lt"/>
                <a:ea typeface="Calibri"/>
                <a:cs typeface="Arial"/>
              </a:rPr>
              <a:t>Aloita</a:t>
            </a:r>
            <a:r>
              <a:rPr lang="en-US" sz="1200">
                <a:effectLst/>
                <a:latin typeface="+mn-lt"/>
                <a:ea typeface="Calibri"/>
                <a:cs typeface="Arial"/>
              </a:rPr>
              <a:t>-luettelosta </a:t>
            </a:r>
            <a:r>
              <a:rPr lang="en-US" sz="1200" b="1">
                <a:effectLst/>
                <a:latin typeface="+mn-lt"/>
                <a:ea typeface="Calibri"/>
                <a:cs typeface="Arial"/>
              </a:rPr>
              <a:t>Edellisen kanssa</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Kirjoita </a:t>
            </a:r>
            <a:r>
              <a:rPr lang="en-US" sz="1200" b="1">
                <a:effectLst/>
                <a:latin typeface="+mn-lt"/>
                <a:ea typeface="Calibri"/>
                <a:cs typeface="Arial"/>
              </a:rPr>
              <a:t>Kesto</a:t>
            </a:r>
            <a:r>
              <a:rPr lang="en-US" sz="1200">
                <a:effectLst/>
                <a:latin typeface="+mn-lt"/>
                <a:ea typeface="Calibri"/>
                <a:cs typeface="Arial"/>
              </a:rPr>
              <a:t>-ruutuun </a:t>
            </a:r>
            <a:r>
              <a:rPr lang="en-US" sz="1200" b="1">
                <a:effectLst/>
                <a:latin typeface="+mn-lt"/>
                <a:ea typeface="Calibri"/>
                <a:cs typeface="Arial"/>
              </a:rPr>
              <a:t>6 sekuntia</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Valitse </a:t>
            </a:r>
            <a:r>
              <a:rPr lang="en-US" sz="1200" b="1">
                <a:effectLst/>
                <a:latin typeface="+mn-lt"/>
                <a:ea typeface="Calibri"/>
                <a:cs typeface="Arial"/>
              </a:rPr>
              <a:t>Toista</a:t>
            </a:r>
            <a:r>
              <a:rPr lang="en-US" sz="1200">
                <a:effectLst/>
                <a:latin typeface="+mn-lt"/>
                <a:ea typeface="Calibri"/>
                <a:cs typeface="Arial"/>
              </a:rPr>
              <a:t>-luettelosta </a:t>
            </a:r>
            <a:r>
              <a:rPr lang="en-US" sz="1200" b="1">
                <a:effectLst/>
                <a:latin typeface="+mn-lt"/>
                <a:ea typeface="Calibri"/>
                <a:cs typeface="Arial"/>
              </a:rPr>
              <a:t>2</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ylin lumihiutale dian vasemman reunan ulkopuolelta. Valitse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Mukautettu animaatio </a:t>
            </a:r>
            <a:r>
              <a:rPr lang="en-US" sz="1200">
                <a:effectLst/>
                <a:latin typeface="+mn-lt"/>
                <a:ea typeface="Calibri"/>
                <a:cs typeface="Arial"/>
              </a:rPr>
              <a:t>-ryhmästä </a:t>
            </a:r>
            <a:r>
              <a:rPr lang="en-US" sz="1200" b="1">
                <a:effectLst/>
                <a:latin typeface="+mn-lt"/>
                <a:ea typeface="Calibri"/>
                <a:cs typeface="Arial"/>
              </a:rPr>
              <a:t>Lisää animaatio</a:t>
            </a:r>
            <a:r>
              <a:rPr lang="en-US" sz="1200">
                <a:effectLst/>
                <a:latin typeface="+mn-lt"/>
                <a:ea typeface="Calibri"/>
                <a:cs typeface="Arial"/>
              </a:rPr>
              <a:t> ja valitse sitten </a:t>
            </a:r>
            <a:r>
              <a:rPr lang="en-US" sz="1200" b="1">
                <a:effectLst/>
                <a:latin typeface="+mn-lt"/>
                <a:ea typeface="Calibri"/>
                <a:cs typeface="Arial"/>
              </a:rPr>
              <a:t>Korostus</a:t>
            </a:r>
            <a:r>
              <a:rPr lang="en-US" sz="1200">
                <a:effectLst/>
                <a:latin typeface="+mn-lt"/>
                <a:ea typeface="Calibri"/>
                <a:cs typeface="Arial"/>
              </a:rPr>
              <a:t>-kohdasta </a:t>
            </a:r>
            <a:r>
              <a:rPr lang="en-US" sz="1200" b="1">
                <a:effectLst/>
                <a:latin typeface="+mn-lt"/>
                <a:ea typeface="Calibri"/>
                <a:cs typeface="Arial"/>
              </a:rPr>
              <a:t>Suurenna tai kutista</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Napsauta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Animaatio</a:t>
            </a:r>
            <a:r>
              <a:rPr lang="en-US" sz="1200">
                <a:effectLst/>
                <a:latin typeface="+mn-lt"/>
                <a:ea typeface="Calibri"/>
                <a:cs typeface="Arial"/>
              </a:rPr>
              <a:t>-ryhmän </a:t>
            </a:r>
            <a:r>
              <a:rPr lang="en-US" sz="1200" b="1">
                <a:effectLst/>
                <a:latin typeface="+mn-lt"/>
                <a:ea typeface="Calibri"/>
                <a:cs typeface="Arial"/>
              </a:rPr>
              <a:t>Tehosteasetukset</a:t>
            </a:r>
            <a:r>
              <a:rPr lang="en-US" sz="1200">
                <a:effectLst/>
                <a:latin typeface="+mn-lt"/>
                <a:ea typeface="Calibri"/>
                <a:cs typeface="Arial"/>
              </a:rPr>
              <a:t>-valintaruudun avainta. Tee </a:t>
            </a:r>
            <a:r>
              <a:rPr lang="en-US" sz="1200" b="1">
                <a:effectLst/>
                <a:latin typeface="+mn-lt"/>
                <a:ea typeface="Calibri"/>
                <a:cs typeface="Arial"/>
              </a:rPr>
              <a:t>Suurenna tai kutista </a:t>
            </a:r>
            <a:r>
              <a:rPr lang="en-US" sz="1200">
                <a:effectLst/>
                <a:latin typeface="+mn-lt"/>
                <a:ea typeface="Calibri"/>
                <a:cs typeface="Arial"/>
              </a:rPr>
              <a:t>-valintaikkunassa seuraavat toimet: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Kirjoita </a:t>
            </a:r>
            <a:r>
              <a:rPr lang="en-US" sz="1200" b="1">
                <a:effectLst/>
                <a:latin typeface="+mn-lt"/>
                <a:ea typeface="Calibri"/>
                <a:cs typeface="Arial"/>
              </a:rPr>
              <a:t>Tehoste</a:t>
            </a:r>
            <a:r>
              <a:rPr lang="en-US" sz="1200">
                <a:effectLst/>
                <a:latin typeface="+mn-lt"/>
                <a:ea typeface="Calibri"/>
                <a:cs typeface="Arial"/>
              </a:rPr>
              <a:t>-välilehden </a:t>
            </a:r>
            <a:r>
              <a:rPr lang="en-US" sz="1200" b="1">
                <a:effectLst/>
                <a:latin typeface="+mn-lt"/>
                <a:ea typeface="Calibri"/>
                <a:cs typeface="Arial"/>
              </a:rPr>
              <a:t>Koko</a:t>
            </a:r>
            <a:r>
              <a:rPr lang="en-US" sz="1200">
                <a:effectLst/>
                <a:latin typeface="+mn-lt"/>
                <a:ea typeface="Calibri"/>
                <a:cs typeface="Arial"/>
              </a:rPr>
              <a:t>-luettelon </a:t>
            </a:r>
            <a:r>
              <a:rPr lang="en-US" sz="1200" b="1">
                <a:effectLst/>
                <a:latin typeface="+mn-lt"/>
                <a:ea typeface="Calibri"/>
                <a:cs typeface="Arial"/>
              </a:rPr>
              <a:t>Mukautetut</a:t>
            </a:r>
            <a:r>
              <a:rPr lang="en-US" sz="1200">
                <a:effectLst/>
                <a:latin typeface="+mn-lt"/>
                <a:ea typeface="Calibri"/>
                <a:cs typeface="Arial"/>
              </a:rPr>
              <a:t>-ruutuun </a:t>
            </a:r>
            <a:r>
              <a:rPr lang="en-US" sz="1200" b="1">
                <a:effectLst/>
                <a:latin typeface="+mn-lt"/>
                <a:ea typeface="Calibri"/>
                <a:cs typeface="Arial"/>
              </a:rPr>
              <a:t>60 %</a:t>
            </a:r>
            <a:r>
              <a:rPr lang="en-US" sz="1200">
                <a:effectLst/>
                <a:latin typeface="+mn-lt"/>
                <a:ea typeface="Calibri"/>
                <a:cs typeface="Arial"/>
              </a:rPr>
              <a:t> ja paina sitten ENTER-näppäintä. </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Valitse </a:t>
            </a:r>
            <a:r>
              <a:rPr lang="en-US" sz="1200" b="1">
                <a:effectLst/>
                <a:latin typeface="+mn-lt"/>
                <a:ea typeface="Calibri"/>
                <a:cs typeface="Arial"/>
              </a:rPr>
              <a:t>Tehoste</a:t>
            </a:r>
            <a:r>
              <a:rPr lang="en-US" sz="1200">
                <a:effectLst/>
                <a:latin typeface="+mn-lt"/>
                <a:ea typeface="Calibri"/>
                <a:cs typeface="Arial"/>
              </a:rPr>
              <a:t>-välilehdestä </a:t>
            </a:r>
            <a:r>
              <a:rPr lang="en-US" sz="1200" b="1">
                <a:effectLst/>
                <a:latin typeface="+mn-lt"/>
                <a:ea typeface="Calibri"/>
                <a:cs typeface="Arial"/>
              </a:rPr>
              <a:t>Tasainen</a:t>
            </a:r>
            <a:r>
              <a:rPr lang="en-US" sz="1200">
                <a:effectLst/>
                <a:latin typeface="+mn-lt"/>
                <a:ea typeface="Calibri"/>
                <a:cs typeface="Arial"/>
              </a:rPr>
              <a:t> </a:t>
            </a:r>
            <a:r>
              <a:rPr lang="en-US" sz="1200" b="1">
                <a:effectLst/>
                <a:latin typeface="+mn-lt"/>
                <a:ea typeface="Calibri"/>
                <a:cs typeface="Arial"/>
              </a:rPr>
              <a:t>aloitus</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Valitse </a:t>
            </a:r>
            <a:r>
              <a:rPr lang="en-US" sz="1200" b="1">
                <a:effectLst/>
                <a:latin typeface="+mn-lt"/>
                <a:ea typeface="Calibri"/>
                <a:cs typeface="Arial"/>
              </a:rPr>
              <a:t>Tehoste</a:t>
            </a:r>
            <a:r>
              <a:rPr lang="en-US" sz="1200">
                <a:effectLst/>
                <a:latin typeface="+mn-lt"/>
                <a:ea typeface="Calibri"/>
                <a:cs typeface="Arial"/>
              </a:rPr>
              <a:t>-välilehdestä </a:t>
            </a:r>
            <a:r>
              <a:rPr lang="en-US" sz="1200" b="1">
                <a:effectLst/>
                <a:latin typeface="+mn-lt"/>
                <a:ea typeface="Calibri"/>
                <a:cs typeface="Arial"/>
              </a:rPr>
              <a:t>Tasainen</a:t>
            </a:r>
            <a:r>
              <a:rPr lang="en-US" sz="1200">
                <a:effectLst/>
                <a:latin typeface="+mn-lt"/>
                <a:ea typeface="Calibri"/>
                <a:cs typeface="Arial"/>
              </a:rPr>
              <a:t> </a:t>
            </a:r>
            <a:r>
              <a:rPr lang="en-US" sz="1200" b="1">
                <a:effectLst/>
                <a:latin typeface="+mn-lt"/>
                <a:ea typeface="Calibri"/>
                <a:cs typeface="Arial"/>
              </a:rPr>
              <a:t>lopetus</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Valitse </a:t>
            </a:r>
            <a:r>
              <a:rPr lang="en-US" sz="1200" b="1">
                <a:effectLst/>
                <a:latin typeface="+mn-lt"/>
                <a:ea typeface="Calibri"/>
                <a:cs typeface="Arial"/>
              </a:rPr>
              <a:t>Tehoste</a:t>
            </a:r>
            <a:r>
              <a:rPr lang="en-US" sz="1200">
                <a:effectLst/>
                <a:latin typeface="+mn-lt"/>
                <a:ea typeface="Calibri"/>
                <a:cs typeface="Arial"/>
              </a:rPr>
              <a:t>-välilehdestä </a:t>
            </a:r>
            <a:r>
              <a:rPr lang="en-US" sz="1200" b="1">
                <a:effectLst/>
                <a:latin typeface="+mn-lt"/>
                <a:ea typeface="Calibri"/>
                <a:cs typeface="Arial"/>
              </a:rPr>
              <a:t>Automaattinen suunnanvaihto</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Valitse </a:t>
            </a:r>
            <a:r>
              <a:rPr lang="en-US" sz="1200" b="1">
                <a:effectLst/>
                <a:latin typeface="+mn-lt"/>
                <a:ea typeface="Calibri"/>
                <a:cs typeface="Arial"/>
              </a:rPr>
              <a:t>Ajoitus</a:t>
            </a:r>
            <a:r>
              <a:rPr lang="en-US" sz="1200">
                <a:effectLst/>
                <a:latin typeface="+mn-lt"/>
                <a:ea typeface="Calibri"/>
                <a:cs typeface="Arial"/>
              </a:rPr>
              <a:t>-välilehden </a:t>
            </a:r>
            <a:r>
              <a:rPr lang="en-US" sz="1200" b="1">
                <a:effectLst/>
                <a:latin typeface="+mn-lt"/>
                <a:ea typeface="Calibri"/>
                <a:cs typeface="Arial"/>
              </a:rPr>
              <a:t>Aloita</a:t>
            </a:r>
            <a:r>
              <a:rPr lang="en-US" sz="1200">
                <a:effectLst/>
                <a:latin typeface="+mn-lt"/>
                <a:ea typeface="Calibri"/>
                <a:cs typeface="Arial"/>
              </a:rPr>
              <a:t>-luettelosta </a:t>
            </a:r>
            <a:r>
              <a:rPr lang="en-US" sz="1200" b="1">
                <a:effectLst/>
                <a:latin typeface="+mn-lt"/>
                <a:ea typeface="Calibri"/>
                <a:cs typeface="Arial"/>
              </a:rPr>
              <a:t>Edellisen kanssa</a:t>
            </a:r>
            <a:r>
              <a:rPr lang="en-US" sz="1200">
                <a:effectLst/>
                <a:latin typeface="+mn-lt"/>
                <a:ea typeface="Calibri"/>
                <a:cs typeface="Arial"/>
              </a:rPr>
              <a:t>. </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Kirjoita </a:t>
            </a:r>
            <a:r>
              <a:rPr lang="en-US" sz="1200" b="1">
                <a:effectLst/>
                <a:latin typeface="+mn-lt"/>
                <a:ea typeface="Calibri"/>
                <a:cs typeface="Arial"/>
              </a:rPr>
              <a:t>Ajoitus</a:t>
            </a:r>
            <a:r>
              <a:rPr lang="en-US" sz="1200">
                <a:effectLst/>
                <a:latin typeface="+mn-lt"/>
                <a:ea typeface="Calibri"/>
                <a:cs typeface="Arial"/>
              </a:rPr>
              <a:t>-välilehden </a:t>
            </a:r>
            <a:r>
              <a:rPr lang="en-US" sz="1200" b="1">
                <a:effectLst/>
                <a:latin typeface="+mn-lt"/>
                <a:ea typeface="Calibri"/>
                <a:cs typeface="Arial"/>
              </a:rPr>
              <a:t>Kesto</a:t>
            </a:r>
            <a:r>
              <a:rPr lang="en-US" sz="1200">
                <a:effectLst/>
                <a:latin typeface="+mn-lt"/>
                <a:ea typeface="Calibri"/>
                <a:cs typeface="Arial"/>
              </a:rPr>
              <a:t>-ruutuun </a:t>
            </a:r>
            <a:r>
              <a:rPr lang="en-US" sz="1200" b="1">
                <a:effectLst/>
                <a:latin typeface="+mn-lt"/>
                <a:ea typeface="Calibri"/>
                <a:cs typeface="Arial"/>
              </a:rPr>
              <a:t>6 sekuntia</a:t>
            </a:r>
            <a:r>
              <a:rPr lang="en-US" sz="1200">
                <a:effectLst/>
                <a:latin typeface="+mn-lt"/>
                <a:ea typeface="Calibri"/>
                <a:cs typeface="Arial"/>
              </a:rPr>
              <a:t>.</a:t>
            </a: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r>
              <a:rPr lang="en-US" sz="1200">
                <a:effectLst/>
                <a:latin typeface="+mn-lt"/>
                <a:ea typeface="Calibri"/>
                <a:cs typeface="Arial"/>
              </a:rPr>
              <a:t>Voit luoda kolmanneksi ylimmän lumihiutaleen animaatiotehosteen toimimalla seuraavasti:</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alin lumihiutale dian vasemman reunan ulkopuolelta. Valitse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Mukautettu animaatio </a:t>
            </a:r>
            <a:r>
              <a:rPr lang="en-US" sz="1200">
                <a:effectLst/>
                <a:latin typeface="+mn-lt"/>
                <a:ea typeface="Calibri"/>
                <a:cs typeface="Arial"/>
              </a:rPr>
              <a:t>-ryhmästä </a:t>
            </a:r>
            <a:r>
              <a:rPr lang="en-US" sz="1200" b="1">
                <a:effectLst/>
                <a:latin typeface="+mn-lt"/>
                <a:ea typeface="Calibri"/>
                <a:cs typeface="Arial"/>
              </a:rPr>
              <a:t>Lisää animaatio</a:t>
            </a:r>
            <a:r>
              <a:rPr lang="en-US" sz="1200">
                <a:effectLst/>
                <a:latin typeface="+mn-lt"/>
                <a:ea typeface="Calibri"/>
                <a:cs typeface="Arial"/>
              </a:rPr>
              <a:t> ja valitse sitten </a:t>
            </a:r>
            <a:r>
              <a:rPr lang="en-US" sz="1200" b="1">
                <a:effectLst/>
                <a:latin typeface="+mn-lt"/>
                <a:ea typeface="Calibri"/>
                <a:cs typeface="Arial"/>
              </a:rPr>
              <a:t>Liikeradat</a:t>
            </a:r>
            <a:r>
              <a:rPr lang="en-US" sz="1200">
                <a:effectLst/>
                <a:latin typeface="+mn-lt"/>
                <a:ea typeface="Calibri"/>
                <a:cs typeface="Arial"/>
              </a:rPr>
              <a:t>-kohdasta </a:t>
            </a:r>
            <a:r>
              <a:rPr lang="en-US" sz="1200" b="1">
                <a:effectLst/>
                <a:latin typeface="+mn-lt"/>
                <a:ea typeface="Calibri"/>
                <a:cs typeface="Arial"/>
              </a:rPr>
              <a:t>Kaaret</a:t>
            </a:r>
            <a:r>
              <a:rPr lang="en-US" sz="1200">
                <a:effectLst/>
                <a:latin typeface="+mn-lt"/>
                <a:ea typeface="Calibri"/>
                <a:cs typeface="Arial"/>
              </a:rPr>
              <a:t>. </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Voit piirtää kaarevan liikeradan tekemällä diassa seuraavat toimet:</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Napsauta diassa olevaa muotoa hiiren kakkospainikkeella ja valitse </a:t>
            </a:r>
            <a:r>
              <a:rPr lang="en-US" sz="1200" b="1">
                <a:effectLst/>
                <a:latin typeface="+mn-lt"/>
                <a:ea typeface="Calibri"/>
                <a:cs typeface="Arial"/>
              </a:rPr>
              <a:t>Muokkaa</a:t>
            </a:r>
            <a:r>
              <a:rPr lang="en-US" sz="1200">
                <a:effectLst/>
                <a:latin typeface="+mn-lt"/>
                <a:ea typeface="Calibri"/>
                <a:cs typeface="Arial"/>
              </a:rPr>
              <a:t> </a:t>
            </a:r>
            <a:r>
              <a:rPr lang="en-US" sz="1200" b="1">
                <a:effectLst/>
                <a:latin typeface="+mn-lt"/>
                <a:ea typeface="Calibri"/>
                <a:cs typeface="Arial"/>
              </a:rPr>
              <a:t>pisteitä</a:t>
            </a:r>
            <a:r>
              <a:rPr lang="en-US" sz="1200">
                <a:effectLst/>
                <a:latin typeface="+mn-lt"/>
                <a:ea typeface="Calibri"/>
                <a:cs typeface="Arial"/>
              </a:rPr>
              <a:t>.</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Napsauta liikerataa hiiren kakkospainikkeella punaisen loppupisteen lähellä ja valitse </a:t>
            </a:r>
            <a:r>
              <a:rPr lang="en-US" sz="1200" b="1">
                <a:effectLst/>
                <a:latin typeface="+mn-lt"/>
                <a:ea typeface="Calibri"/>
                <a:cs typeface="Arial"/>
              </a:rPr>
              <a:t>Lisää</a:t>
            </a:r>
            <a:r>
              <a:rPr lang="en-US" sz="1200">
                <a:effectLst/>
                <a:latin typeface="+mn-lt"/>
                <a:ea typeface="Calibri"/>
                <a:cs typeface="Arial"/>
              </a:rPr>
              <a:t> </a:t>
            </a:r>
            <a:r>
              <a:rPr lang="en-US" sz="1200" b="1">
                <a:effectLst/>
                <a:latin typeface="+mn-lt"/>
                <a:ea typeface="Calibri"/>
                <a:cs typeface="Arial"/>
              </a:rPr>
              <a:t>piste</a:t>
            </a:r>
            <a:r>
              <a:rPr lang="en-US" sz="1200">
                <a:effectLst/>
                <a:latin typeface="+mn-lt"/>
                <a:ea typeface="Calibri"/>
                <a:cs typeface="Arial"/>
              </a:rPr>
              <a:t>.</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Vedä ensimmäinen piste dian vasemman reunan ulkopuolelle lumihiutaleen lähelle.</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Vedä toinen piste 8,89 cm vasemmalle pystyapuviivan sijainnista 0.00 ja 2,54 cm vaaka-apuviivan alapuolelle.</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Vedä kolmas piste pysty- ja vaaka-apuviivan leikkauspisteeseen 0.00.</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Vedä neljäs piste 5,08 cm oikealle pystyapuviivan sijainnista 0.00 ja 0,64 cm vaaka-apuviivan alapuolelle.</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Vedä viides piste 10,16 cm oikealle pystyapuviivasta ja 1,27 cm vaaka-apuviivan yläpuolelle.</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Arial"/>
              </a:rPr>
              <a:t>Vedä kuudes eli viimeinen piste 0,64 cm oikealle pystyapuviivan sijainnista 5.00 ja 1,27 cm vaaka-apuviivan yläpuolelle dian oikean reunan ulkopuolelle.</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Napsauta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Animaatio</a:t>
            </a:r>
            <a:r>
              <a:rPr lang="en-US" sz="1200">
                <a:effectLst/>
                <a:latin typeface="+mn-lt"/>
                <a:ea typeface="Calibri"/>
                <a:cs typeface="Arial"/>
              </a:rPr>
              <a:t>-ryhmän</a:t>
            </a:r>
            <a:r>
              <a:rPr lang="en-US" sz="1200" b="1">
                <a:effectLst/>
                <a:latin typeface="+mn-lt"/>
                <a:ea typeface="Calibri"/>
                <a:cs typeface="Arial"/>
              </a:rPr>
              <a:t> Tehosteasetukset</a:t>
            </a:r>
            <a:r>
              <a:rPr lang="en-US" sz="1200">
                <a:effectLst/>
                <a:latin typeface="+mn-lt"/>
                <a:ea typeface="Calibri"/>
                <a:cs typeface="Arial"/>
              </a:rPr>
              <a:t>-valintaruudun avainta. Tee </a:t>
            </a:r>
            <a:r>
              <a:rPr lang="en-US" sz="1200" b="1">
                <a:effectLst/>
                <a:latin typeface="+mn-lt"/>
                <a:ea typeface="Calibri"/>
                <a:cs typeface="Arial"/>
              </a:rPr>
              <a:t>Kaari alas </a:t>
            </a:r>
            <a:r>
              <a:rPr lang="en-US" sz="1200">
                <a:effectLst/>
                <a:latin typeface="+mn-lt"/>
                <a:ea typeface="Calibri"/>
                <a:cs typeface="Arial"/>
              </a:rPr>
              <a:t>-valintaikkunassa seuraavat toimet: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Valitse </a:t>
            </a:r>
            <a:r>
              <a:rPr lang="en-US" sz="1200" b="1">
                <a:effectLst/>
                <a:latin typeface="+mn-lt"/>
                <a:ea typeface="Calibri"/>
                <a:cs typeface="Arial"/>
              </a:rPr>
              <a:t>Tehoste</a:t>
            </a:r>
            <a:r>
              <a:rPr lang="en-US" sz="1200">
                <a:effectLst/>
                <a:latin typeface="+mn-lt"/>
                <a:ea typeface="Calibri"/>
                <a:cs typeface="Arial"/>
              </a:rPr>
              <a:t>-välilehden </a:t>
            </a:r>
            <a:r>
              <a:rPr lang="en-US" sz="1200" b="1">
                <a:effectLst/>
                <a:latin typeface="+mn-lt"/>
                <a:ea typeface="Calibri"/>
                <a:cs typeface="Arial"/>
              </a:rPr>
              <a:t>Asetukset</a:t>
            </a:r>
            <a:r>
              <a:rPr lang="en-US" sz="1200">
                <a:effectLst/>
                <a:latin typeface="+mn-lt"/>
                <a:ea typeface="Calibri"/>
                <a:cs typeface="Arial"/>
              </a:rPr>
              <a:t>-kohdan </a:t>
            </a:r>
            <a:r>
              <a:rPr lang="en-US" sz="1200" b="1">
                <a:effectLst/>
                <a:latin typeface="+mn-lt"/>
                <a:ea typeface="Calibri"/>
                <a:cs typeface="Arial"/>
              </a:rPr>
              <a:t>Polku</a:t>
            </a:r>
            <a:r>
              <a:rPr lang="en-US" sz="1200">
                <a:effectLst/>
                <a:latin typeface="+mn-lt"/>
                <a:ea typeface="Calibri"/>
                <a:cs typeface="Arial"/>
              </a:rPr>
              <a:t>-luettelosta </a:t>
            </a:r>
            <a:r>
              <a:rPr lang="en-US" sz="1200" b="1">
                <a:effectLst/>
                <a:latin typeface="+mn-lt"/>
                <a:ea typeface="Calibri"/>
                <a:cs typeface="Arial"/>
              </a:rPr>
              <a:t>Lukittu</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Tyhjennä </a:t>
            </a:r>
            <a:r>
              <a:rPr lang="en-US" sz="1200" b="1">
                <a:effectLst/>
                <a:latin typeface="+mn-lt"/>
                <a:ea typeface="Calibri"/>
                <a:cs typeface="Arial"/>
              </a:rPr>
              <a:t>Tehoste</a:t>
            </a:r>
            <a:r>
              <a:rPr lang="en-US" sz="1200">
                <a:effectLst/>
                <a:latin typeface="+mn-lt"/>
                <a:ea typeface="Calibri"/>
                <a:cs typeface="Arial"/>
              </a:rPr>
              <a:t>-välilehden </a:t>
            </a:r>
            <a:r>
              <a:rPr lang="en-US" sz="1200" b="1">
                <a:effectLst/>
                <a:latin typeface="+mn-lt"/>
                <a:ea typeface="Calibri"/>
                <a:cs typeface="Arial"/>
              </a:rPr>
              <a:t>Tasainen</a:t>
            </a:r>
            <a:r>
              <a:rPr lang="en-US" sz="1200">
                <a:effectLst/>
                <a:latin typeface="+mn-lt"/>
                <a:ea typeface="Calibri"/>
                <a:cs typeface="Arial"/>
              </a:rPr>
              <a:t> </a:t>
            </a:r>
            <a:r>
              <a:rPr lang="en-US" sz="1200" b="1">
                <a:effectLst/>
                <a:latin typeface="+mn-lt"/>
                <a:ea typeface="Calibri"/>
                <a:cs typeface="Arial"/>
              </a:rPr>
              <a:t>aloitus</a:t>
            </a:r>
            <a:r>
              <a:rPr lang="en-US" sz="1200">
                <a:effectLst/>
                <a:latin typeface="+mn-lt"/>
                <a:ea typeface="Calibri"/>
                <a:cs typeface="Arial"/>
              </a:rPr>
              <a:t> -ruutu.</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Valitse </a:t>
            </a:r>
            <a:r>
              <a:rPr lang="en-US" sz="1200" b="1">
                <a:effectLst/>
                <a:latin typeface="+mn-lt"/>
                <a:ea typeface="Calibri"/>
                <a:cs typeface="Arial"/>
              </a:rPr>
              <a:t>Tehoste</a:t>
            </a:r>
            <a:r>
              <a:rPr lang="en-US" sz="1200">
                <a:effectLst/>
                <a:latin typeface="+mn-lt"/>
                <a:ea typeface="Calibri"/>
                <a:cs typeface="Arial"/>
              </a:rPr>
              <a:t>-välilehdestä </a:t>
            </a:r>
            <a:r>
              <a:rPr lang="en-US" sz="1200" b="1">
                <a:effectLst/>
                <a:latin typeface="+mn-lt"/>
                <a:ea typeface="Calibri"/>
                <a:cs typeface="Arial"/>
              </a:rPr>
              <a:t>Tasainen</a:t>
            </a:r>
            <a:r>
              <a:rPr lang="en-US" sz="1200">
                <a:effectLst/>
                <a:latin typeface="+mn-lt"/>
                <a:ea typeface="Calibri"/>
                <a:cs typeface="Arial"/>
              </a:rPr>
              <a:t> </a:t>
            </a:r>
            <a:r>
              <a:rPr lang="en-US" sz="1200" b="1">
                <a:effectLst/>
                <a:latin typeface="+mn-lt"/>
                <a:ea typeface="Calibri"/>
                <a:cs typeface="Arial"/>
              </a:rPr>
              <a:t>lopetus</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Valitse </a:t>
            </a:r>
            <a:r>
              <a:rPr lang="en-US" sz="1200" b="1">
                <a:effectLst/>
                <a:latin typeface="+mn-lt"/>
                <a:ea typeface="Calibri"/>
                <a:cs typeface="Arial"/>
              </a:rPr>
              <a:t>Ajoitus</a:t>
            </a:r>
            <a:r>
              <a:rPr lang="en-US" sz="1200">
                <a:effectLst/>
                <a:latin typeface="+mn-lt"/>
                <a:ea typeface="Calibri"/>
                <a:cs typeface="Arial"/>
              </a:rPr>
              <a:t>-välilehden </a:t>
            </a:r>
            <a:r>
              <a:rPr lang="en-US" sz="1200" b="1">
                <a:effectLst/>
                <a:latin typeface="+mn-lt"/>
                <a:ea typeface="Calibri"/>
                <a:cs typeface="Arial"/>
              </a:rPr>
              <a:t>Aloita</a:t>
            </a:r>
            <a:r>
              <a:rPr lang="en-US" sz="1200">
                <a:effectLst/>
                <a:latin typeface="+mn-lt"/>
                <a:ea typeface="Calibri"/>
                <a:cs typeface="Arial"/>
              </a:rPr>
              <a:t>-luettelosta </a:t>
            </a:r>
            <a:r>
              <a:rPr lang="en-US" sz="1200" b="1">
                <a:effectLst/>
                <a:latin typeface="+mn-lt"/>
                <a:ea typeface="Calibri"/>
                <a:cs typeface="Arial"/>
              </a:rPr>
              <a:t>Edellisen kanssa</a:t>
            </a:r>
            <a:r>
              <a:rPr lang="en-US" sz="1200">
                <a:effectLst/>
                <a:latin typeface="+mn-lt"/>
                <a:ea typeface="Calibri"/>
                <a:cs typeface="Arial"/>
              </a:rPr>
              <a:t>. </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Kirjoita </a:t>
            </a:r>
            <a:r>
              <a:rPr lang="en-US" sz="1200" b="1">
                <a:effectLst/>
                <a:latin typeface="+mn-lt"/>
                <a:ea typeface="Calibri"/>
                <a:cs typeface="Arial"/>
              </a:rPr>
              <a:t>Ajoitus</a:t>
            </a:r>
            <a:r>
              <a:rPr lang="en-US" sz="1200">
                <a:effectLst/>
                <a:latin typeface="+mn-lt"/>
                <a:ea typeface="Calibri"/>
                <a:cs typeface="Arial"/>
              </a:rPr>
              <a:t>-välilehden </a:t>
            </a:r>
            <a:r>
              <a:rPr lang="en-US" sz="1200" b="1">
                <a:effectLst/>
                <a:latin typeface="+mn-lt"/>
                <a:ea typeface="Calibri"/>
                <a:cs typeface="Arial"/>
              </a:rPr>
              <a:t>Viive</a:t>
            </a:r>
            <a:r>
              <a:rPr lang="en-US" sz="1200">
                <a:effectLst/>
                <a:latin typeface="+mn-lt"/>
                <a:ea typeface="Calibri"/>
                <a:cs typeface="Arial"/>
              </a:rPr>
              <a:t>-ruutuun </a:t>
            </a:r>
            <a:r>
              <a:rPr lang="en-US" sz="1200" b="1">
                <a:effectLst/>
                <a:latin typeface="+mn-lt"/>
                <a:ea typeface="Calibri"/>
                <a:cs typeface="Arial"/>
              </a:rPr>
              <a:t>8</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Kirjoita </a:t>
            </a:r>
            <a:r>
              <a:rPr lang="en-US" sz="1200" b="1">
                <a:effectLst/>
                <a:latin typeface="+mn-lt"/>
                <a:ea typeface="Calibri"/>
                <a:cs typeface="Arial"/>
              </a:rPr>
              <a:t>Ajoitus</a:t>
            </a:r>
            <a:r>
              <a:rPr lang="en-US" sz="1200">
                <a:effectLst/>
                <a:latin typeface="+mn-lt"/>
                <a:ea typeface="Calibri"/>
                <a:cs typeface="Arial"/>
              </a:rPr>
              <a:t>-välilehden </a:t>
            </a:r>
            <a:r>
              <a:rPr lang="en-US" sz="1200" b="1">
                <a:effectLst/>
                <a:latin typeface="+mn-lt"/>
                <a:ea typeface="Calibri"/>
                <a:cs typeface="Arial"/>
              </a:rPr>
              <a:t>Kesto</a:t>
            </a:r>
            <a:r>
              <a:rPr lang="en-US" sz="1200">
                <a:effectLst/>
                <a:latin typeface="+mn-lt"/>
                <a:ea typeface="Calibri"/>
                <a:cs typeface="Arial"/>
              </a:rPr>
              <a:t>-ruutuun </a:t>
            </a:r>
            <a:r>
              <a:rPr lang="en-US" sz="1200" b="1">
                <a:effectLst/>
                <a:latin typeface="+mn-lt"/>
                <a:ea typeface="Calibri"/>
                <a:cs typeface="Arial"/>
              </a:rPr>
              <a:t>13 sekuntia</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alin lumihiutale dian vasemman reunan ulkopuolelta. Valitse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Mukautettu animaatio </a:t>
            </a:r>
            <a:r>
              <a:rPr lang="en-US" sz="1200">
                <a:effectLst/>
                <a:latin typeface="+mn-lt"/>
                <a:ea typeface="Calibri"/>
                <a:cs typeface="Arial"/>
              </a:rPr>
              <a:t>-ryhmästä </a:t>
            </a:r>
            <a:r>
              <a:rPr lang="en-US" sz="1200" b="1">
                <a:effectLst/>
                <a:latin typeface="+mn-lt"/>
                <a:ea typeface="Calibri"/>
                <a:cs typeface="Arial"/>
              </a:rPr>
              <a:t>Lisää animaatio</a:t>
            </a:r>
            <a:r>
              <a:rPr lang="en-US" sz="1200">
                <a:effectLst/>
                <a:latin typeface="+mn-lt"/>
                <a:ea typeface="Calibri"/>
                <a:cs typeface="Arial"/>
              </a:rPr>
              <a:t> ja valitse sitten </a:t>
            </a:r>
            <a:r>
              <a:rPr lang="en-US" sz="1200" b="1">
                <a:effectLst/>
                <a:latin typeface="+mn-lt"/>
                <a:ea typeface="Calibri"/>
                <a:cs typeface="Arial"/>
              </a:rPr>
              <a:t>Korostus</a:t>
            </a:r>
            <a:r>
              <a:rPr lang="en-US" sz="1200">
                <a:effectLst/>
                <a:latin typeface="+mn-lt"/>
                <a:ea typeface="Calibri"/>
                <a:cs typeface="Arial"/>
              </a:rPr>
              <a:t>-kohdasta </a:t>
            </a:r>
            <a:r>
              <a:rPr lang="en-US" sz="1200" b="1">
                <a:effectLst/>
                <a:latin typeface="+mn-lt"/>
                <a:ea typeface="Calibri"/>
                <a:cs typeface="Arial"/>
              </a:rPr>
              <a:t>Pyöräytys</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Napsauta sitten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Animaatio</a:t>
            </a:r>
            <a:r>
              <a:rPr lang="en-US" sz="1200">
                <a:effectLst/>
                <a:latin typeface="+mn-lt"/>
                <a:ea typeface="Calibri"/>
                <a:cs typeface="Arial"/>
              </a:rPr>
              <a:t>-ryhmän </a:t>
            </a:r>
            <a:r>
              <a:rPr lang="en-US" sz="1200" b="1">
                <a:effectLst/>
                <a:latin typeface="+mn-lt"/>
                <a:ea typeface="Calibri"/>
                <a:cs typeface="Arial"/>
              </a:rPr>
              <a:t>Tehosteasetukset</a:t>
            </a:r>
            <a:r>
              <a:rPr lang="en-US" sz="1200">
                <a:effectLst/>
                <a:latin typeface="+mn-lt"/>
                <a:ea typeface="Calibri"/>
                <a:cs typeface="Arial"/>
              </a:rPr>
              <a:t>-valintaruudun avainta. Tee </a:t>
            </a:r>
            <a:r>
              <a:rPr lang="en-US" sz="1200" b="1">
                <a:effectLst/>
                <a:latin typeface="+mn-lt"/>
                <a:ea typeface="Calibri"/>
                <a:cs typeface="Arial"/>
              </a:rPr>
              <a:t>Pyöräytys</a:t>
            </a:r>
            <a:r>
              <a:rPr lang="en-US" sz="1200">
                <a:effectLst/>
                <a:latin typeface="+mn-lt"/>
                <a:ea typeface="Calibri"/>
                <a:cs typeface="Arial"/>
              </a:rPr>
              <a:t>-valintaikkunassa seuraavat toimet: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Kirjoita </a:t>
            </a:r>
            <a:r>
              <a:rPr lang="en-US" sz="1200" b="1">
                <a:effectLst/>
                <a:latin typeface="+mn-lt"/>
                <a:ea typeface="Calibri"/>
                <a:cs typeface="Arial"/>
              </a:rPr>
              <a:t>Tehoste</a:t>
            </a:r>
            <a:r>
              <a:rPr lang="en-US" sz="1200">
                <a:effectLst/>
                <a:latin typeface="+mn-lt"/>
                <a:ea typeface="Calibri"/>
                <a:cs typeface="Arial"/>
              </a:rPr>
              <a:t>-välilehden </a:t>
            </a:r>
            <a:r>
              <a:rPr lang="en-US" sz="1200" b="1">
                <a:effectLst/>
                <a:latin typeface="+mn-lt"/>
                <a:ea typeface="Calibri"/>
                <a:cs typeface="Arial"/>
              </a:rPr>
              <a:t>Määrä</a:t>
            </a:r>
            <a:r>
              <a:rPr lang="en-US" sz="1200">
                <a:effectLst/>
                <a:latin typeface="+mn-lt"/>
                <a:ea typeface="Calibri"/>
                <a:cs typeface="Arial"/>
              </a:rPr>
              <a:t>-luettelon </a:t>
            </a:r>
            <a:r>
              <a:rPr lang="en-US" sz="1200" b="1">
                <a:effectLst/>
                <a:latin typeface="+mn-lt"/>
                <a:ea typeface="Calibri"/>
                <a:cs typeface="Arial"/>
              </a:rPr>
              <a:t>Mukautetut</a:t>
            </a:r>
            <a:r>
              <a:rPr lang="en-US" sz="1200">
                <a:effectLst/>
                <a:latin typeface="+mn-lt"/>
                <a:ea typeface="Calibri"/>
                <a:cs typeface="Arial"/>
              </a:rPr>
              <a:t>-ruutuun </a:t>
            </a:r>
            <a:r>
              <a:rPr lang="en-US" sz="1200" b="1">
                <a:effectLst/>
                <a:latin typeface="+mn-lt"/>
                <a:ea typeface="Calibri"/>
                <a:cs typeface="Arial"/>
              </a:rPr>
              <a:t>360°</a:t>
            </a:r>
            <a:r>
              <a:rPr lang="en-US" sz="1200">
                <a:effectLst/>
                <a:latin typeface="+mn-lt"/>
                <a:ea typeface="Calibri"/>
                <a:cs typeface="Arial"/>
              </a:rPr>
              <a:t> ja paina sitten ENTER-näppäintä. </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Valitse </a:t>
            </a:r>
            <a:r>
              <a:rPr lang="en-US" sz="1200" b="1">
                <a:effectLst/>
                <a:latin typeface="+mn-lt"/>
                <a:ea typeface="Calibri"/>
                <a:cs typeface="Arial"/>
              </a:rPr>
              <a:t>Tehoste</a:t>
            </a:r>
            <a:r>
              <a:rPr lang="en-US" sz="1200">
                <a:effectLst/>
                <a:latin typeface="+mn-lt"/>
                <a:ea typeface="Calibri"/>
                <a:cs typeface="Arial"/>
              </a:rPr>
              <a:t>-välilehden </a:t>
            </a:r>
            <a:r>
              <a:rPr lang="en-US" sz="1200" b="1">
                <a:effectLst/>
                <a:latin typeface="+mn-lt"/>
                <a:ea typeface="Calibri"/>
                <a:cs typeface="Arial"/>
              </a:rPr>
              <a:t>Määrä</a:t>
            </a:r>
            <a:r>
              <a:rPr lang="en-US" sz="1200">
                <a:effectLst/>
                <a:latin typeface="+mn-lt"/>
                <a:ea typeface="Calibri"/>
                <a:cs typeface="Arial"/>
              </a:rPr>
              <a:t>-luettelosta </a:t>
            </a:r>
            <a:r>
              <a:rPr lang="en-US" sz="1200" b="1">
                <a:effectLst/>
                <a:latin typeface="+mn-lt"/>
                <a:ea typeface="Calibri"/>
                <a:cs typeface="Arial"/>
              </a:rPr>
              <a:t>Vastapäivään</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Valitse </a:t>
            </a:r>
            <a:r>
              <a:rPr lang="en-US" sz="1200" b="1">
                <a:effectLst/>
                <a:latin typeface="+mn-lt"/>
                <a:ea typeface="Calibri"/>
                <a:cs typeface="Arial"/>
              </a:rPr>
              <a:t>Ajoitus</a:t>
            </a:r>
            <a:r>
              <a:rPr lang="en-US" sz="1200">
                <a:effectLst/>
                <a:latin typeface="+mn-lt"/>
                <a:ea typeface="Calibri"/>
                <a:cs typeface="Arial"/>
              </a:rPr>
              <a:t>-välilehden </a:t>
            </a:r>
            <a:r>
              <a:rPr lang="en-US" sz="1200" b="1">
                <a:effectLst/>
                <a:latin typeface="+mn-lt"/>
                <a:ea typeface="Calibri"/>
                <a:cs typeface="Arial"/>
              </a:rPr>
              <a:t>Aloita</a:t>
            </a:r>
            <a:r>
              <a:rPr lang="en-US" sz="1200">
                <a:effectLst/>
                <a:latin typeface="+mn-lt"/>
                <a:ea typeface="Calibri"/>
                <a:cs typeface="Arial"/>
              </a:rPr>
              <a:t>-luettelosta </a:t>
            </a:r>
            <a:r>
              <a:rPr lang="en-US" sz="1200" b="1">
                <a:effectLst/>
                <a:latin typeface="+mn-lt"/>
                <a:ea typeface="Calibri"/>
                <a:cs typeface="Arial"/>
              </a:rPr>
              <a:t>Edellisen</a:t>
            </a:r>
            <a:r>
              <a:rPr lang="en-US" sz="1200">
                <a:effectLst/>
                <a:latin typeface="+mn-lt"/>
                <a:ea typeface="Calibri"/>
                <a:cs typeface="Arial"/>
              </a:rPr>
              <a:t> </a:t>
            </a:r>
            <a:r>
              <a:rPr lang="en-US" sz="1200" b="1">
                <a:effectLst/>
                <a:latin typeface="+mn-lt"/>
                <a:ea typeface="Calibri"/>
                <a:cs typeface="Arial"/>
              </a:rPr>
              <a:t>kanssa</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Kirjoita </a:t>
            </a:r>
            <a:r>
              <a:rPr lang="en-US" sz="1200" b="1">
                <a:effectLst/>
                <a:latin typeface="+mn-lt"/>
                <a:ea typeface="Calibri"/>
                <a:cs typeface="Arial"/>
              </a:rPr>
              <a:t>Ajoitus</a:t>
            </a:r>
            <a:r>
              <a:rPr lang="en-US" sz="1200">
                <a:effectLst/>
                <a:latin typeface="+mn-lt"/>
                <a:ea typeface="Calibri"/>
                <a:cs typeface="Arial"/>
              </a:rPr>
              <a:t>-välilehden </a:t>
            </a:r>
            <a:r>
              <a:rPr lang="en-US" sz="1200" b="1">
                <a:effectLst/>
                <a:latin typeface="+mn-lt"/>
                <a:ea typeface="Calibri"/>
                <a:cs typeface="Arial"/>
              </a:rPr>
              <a:t>Viive</a:t>
            </a:r>
            <a:r>
              <a:rPr lang="en-US" sz="1200">
                <a:effectLst/>
                <a:latin typeface="+mn-lt"/>
                <a:ea typeface="Calibri"/>
                <a:cs typeface="Arial"/>
              </a:rPr>
              <a:t>-ruutuun </a:t>
            </a:r>
            <a:r>
              <a:rPr lang="en-US" sz="1200" b="1">
                <a:effectLst/>
                <a:latin typeface="+mn-lt"/>
                <a:ea typeface="Calibri"/>
                <a:cs typeface="Arial"/>
              </a:rPr>
              <a:t>8</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Kirjoita </a:t>
            </a:r>
            <a:r>
              <a:rPr lang="en-US" sz="1200" b="1">
                <a:effectLst/>
                <a:latin typeface="+mn-lt"/>
                <a:ea typeface="Calibri"/>
                <a:cs typeface="Arial"/>
              </a:rPr>
              <a:t>Ajoitus</a:t>
            </a:r>
            <a:r>
              <a:rPr lang="en-US" sz="1200">
                <a:effectLst/>
                <a:latin typeface="+mn-lt"/>
                <a:ea typeface="Calibri"/>
                <a:cs typeface="Arial"/>
              </a:rPr>
              <a:t>-välilehden </a:t>
            </a:r>
            <a:r>
              <a:rPr lang="en-US" sz="1200" b="1">
                <a:effectLst/>
                <a:latin typeface="+mn-lt"/>
                <a:ea typeface="Calibri"/>
                <a:cs typeface="Arial"/>
              </a:rPr>
              <a:t>Nopeus</a:t>
            </a:r>
            <a:r>
              <a:rPr lang="en-US" sz="1200">
                <a:effectLst/>
                <a:latin typeface="+mn-lt"/>
                <a:ea typeface="Calibri"/>
                <a:cs typeface="Arial"/>
              </a:rPr>
              <a:t>-ruutuun </a:t>
            </a:r>
            <a:r>
              <a:rPr lang="en-US" sz="1200" b="1">
                <a:effectLst/>
                <a:latin typeface="+mn-lt"/>
                <a:ea typeface="Calibri"/>
                <a:cs typeface="Arial"/>
              </a:rPr>
              <a:t>13 sekuntia</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alin lumihiutale dian vasemman reunan ulkopuolelta. Valitse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Mukautettu animaatio </a:t>
            </a:r>
            <a:r>
              <a:rPr lang="en-US" sz="1200">
                <a:effectLst/>
                <a:latin typeface="+mn-lt"/>
                <a:ea typeface="Calibri"/>
                <a:cs typeface="Arial"/>
              </a:rPr>
              <a:t>-ryhmästä </a:t>
            </a:r>
            <a:r>
              <a:rPr lang="en-US" sz="1200" b="1">
                <a:effectLst/>
                <a:latin typeface="+mn-lt"/>
                <a:ea typeface="Calibri"/>
                <a:cs typeface="Arial"/>
              </a:rPr>
              <a:t>Lisää animaatio</a:t>
            </a:r>
            <a:r>
              <a:rPr lang="en-US" sz="1200">
                <a:effectLst/>
                <a:latin typeface="+mn-lt"/>
                <a:ea typeface="Calibri"/>
                <a:cs typeface="Arial"/>
              </a:rPr>
              <a:t> ja valitse sitten </a:t>
            </a:r>
            <a:r>
              <a:rPr lang="en-US" sz="1200" b="1">
                <a:effectLst/>
                <a:latin typeface="+mn-lt"/>
                <a:ea typeface="Calibri"/>
                <a:cs typeface="Arial"/>
              </a:rPr>
              <a:t>Korostus</a:t>
            </a:r>
            <a:r>
              <a:rPr lang="en-US" sz="1200">
                <a:effectLst/>
                <a:latin typeface="+mn-lt"/>
                <a:ea typeface="Calibri"/>
                <a:cs typeface="Arial"/>
              </a:rPr>
              <a:t>-kohdasta </a:t>
            </a:r>
            <a:r>
              <a:rPr lang="en-US" sz="1200" b="1">
                <a:effectLst/>
                <a:latin typeface="+mn-lt"/>
                <a:ea typeface="Calibri"/>
                <a:cs typeface="Arial"/>
              </a:rPr>
              <a:t>Suurenna tai kutista</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Napsauta sitten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Animaatio</a:t>
            </a:r>
            <a:r>
              <a:rPr lang="en-US" sz="1200">
                <a:effectLst/>
                <a:latin typeface="+mn-lt"/>
                <a:ea typeface="Calibri"/>
                <a:cs typeface="Arial"/>
              </a:rPr>
              <a:t>-ryhmän </a:t>
            </a:r>
            <a:r>
              <a:rPr lang="en-US" sz="1200" b="1">
                <a:effectLst/>
                <a:latin typeface="+mn-lt"/>
                <a:ea typeface="Calibri"/>
                <a:cs typeface="Arial"/>
              </a:rPr>
              <a:t>Tehosteasetukset</a:t>
            </a:r>
            <a:r>
              <a:rPr lang="en-US" sz="1200">
                <a:effectLst/>
                <a:latin typeface="+mn-lt"/>
                <a:ea typeface="Calibri"/>
                <a:cs typeface="Arial"/>
              </a:rPr>
              <a:t>-valintaruudun avainta. Tee </a:t>
            </a:r>
            <a:r>
              <a:rPr lang="en-US" sz="1200" b="1">
                <a:effectLst/>
                <a:latin typeface="+mn-lt"/>
                <a:ea typeface="Calibri"/>
                <a:cs typeface="Arial"/>
              </a:rPr>
              <a:t>Suurenna tai kutista </a:t>
            </a:r>
            <a:r>
              <a:rPr lang="en-US" sz="1200">
                <a:effectLst/>
                <a:latin typeface="+mn-lt"/>
                <a:ea typeface="Calibri"/>
                <a:cs typeface="Arial"/>
              </a:rPr>
              <a:t>-valintaikkunassa seuraavat toimet: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Kirjoita </a:t>
            </a:r>
            <a:r>
              <a:rPr lang="en-US" sz="1200" b="1">
                <a:effectLst/>
                <a:latin typeface="+mn-lt"/>
                <a:ea typeface="Calibri"/>
                <a:cs typeface="Arial"/>
              </a:rPr>
              <a:t>Tehoste</a:t>
            </a:r>
            <a:r>
              <a:rPr lang="en-US" sz="1200">
                <a:effectLst/>
                <a:latin typeface="+mn-lt"/>
                <a:ea typeface="Calibri"/>
                <a:cs typeface="Arial"/>
              </a:rPr>
              <a:t>-välilehden </a:t>
            </a:r>
            <a:r>
              <a:rPr lang="en-US" sz="1200" b="1">
                <a:effectLst/>
                <a:latin typeface="+mn-lt"/>
                <a:ea typeface="Calibri"/>
                <a:cs typeface="Arial"/>
              </a:rPr>
              <a:t>Asetukset</a:t>
            </a:r>
            <a:r>
              <a:rPr lang="en-US" sz="1200">
                <a:effectLst/>
                <a:latin typeface="+mn-lt"/>
                <a:ea typeface="Calibri"/>
                <a:cs typeface="Arial"/>
              </a:rPr>
              <a:t>-kohdan </a:t>
            </a:r>
            <a:r>
              <a:rPr lang="en-US" sz="1200" b="1">
                <a:effectLst/>
                <a:latin typeface="+mn-lt"/>
                <a:ea typeface="Calibri"/>
                <a:cs typeface="Arial"/>
              </a:rPr>
              <a:t>Koko</a:t>
            </a:r>
            <a:r>
              <a:rPr lang="en-US" sz="1200">
                <a:effectLst/>
                <a:latin typeface="+mn-lt"/>
                <a:ea typeface="Calibri"/>
                <a:cs typeface="Arial"/>
              </a:rPr>
              <a:t>-luettelon </a:t>
            </a:r>
            <a:r>
              <a:rPr lang="en-US" sz="1200" b="1">
                <a:effectLst/>
                <a:latin typeface="+mn-lt"/>
                <a:ea typeface="Calibri"/>
                <a:cs typeface="Arial"/>
              </a:rPr>
              <a:t>Mukautetut</a:t>
            </a:r>
            <a:r>
              <a:rPr lang="en-US" sz="1200">
                <a:effectLst/>
                <a:latin typeface="+mn-lt"/>
                <a:ea typeface="Calibri"/>
                <a:cs typeface="Arial"/>
              </a:rPr>
              <a:t>-ruutuun </a:t>
            </a:r>
            <a:r>
              <a:rPr lang="en-US" sz="1200" b="1">
                <a:effectLst/>
                <a:latin typeface="+mn-lt"/>
                <a:ea typeface="Calibri"/>
                <a:cs typeface="Arial"/>
              </a:rPr>
              <a:t>40 % </a:t>
            </a:r>
            <a:r>
              <a:rPr lang="en-US" sz="1200">
                <a:effectLst/>
                <a:latin typeface="+mn-lt"/>
                <a:ea typeface="Calibri"/>
                <a:cs typeface="Arial"/>
              </a:rPr>
              <a:t>ja paina sitten ENTER-näppäintä.</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Valitse </a:t>
            </a:r>
            <a:r>
              <a:rPr lang="en-US" sz="1200" b="1">
                <a:effectLst/>
                <a:latin typeface="+mn-lt"/>
                <a:ea typeface="Calibri"/>
                <a:cs typeface="Arial"/>
              </a:rPr>
              <a:t>Tehoste</a:t>
            </a:r>
            <a:r>
              <a:rPr lang="en-US" sz="1200">
                <a:effectLst/>
                <a:latin typeface="+mn-lt"/>
                <a:ea typeface="Calibri"/>
                <a:cs typeface="Arial"/>
              </a:rPr>
              <a:t>-välilehden </a:t>
            </a:r>
            <a:r>
              <a:rPr lang="en-US" sz="1200" b="1">
                <a:effectLst/>
                <a:latin typeface="+mn-lt"/>
                <a:ea typeface="Calibri"/>
                <a:cs typeface="Arial"/>
              </a:rPr>
              <a:t>Asetukset</a:t>
            </a:r>
            <a:r>
              <a:rPr lang="en-US" sz="1200">
                <a:effectLst/>
                <a:latin typeface="+mn-lt"/>
                <a:ea typeface="Calibri"/>
                <a:cs typeface="Arial"/>
              </a:rPr>
              <a:t>-kohdasta </a:t>
            </a:r>
            <a:r>
              <a:rPr lang="en-US" sz="1200" b="1">
                <a:effectLst/>
                <a:latin typeface="+mn-lt"/>
                <a:ea typeface="Calibri"/>
                <a:cs typeface="Arial"/>
              </a:rPr>
              <a:t>Tasainen</a:t>
            </a:r>
            <a:r>
              <a:rPr lang="en-US" sz="1200">
                <a:effectLst/>
                <a:latin typeface="+mn-lt"/>
                <a:ea typeface="Calibri"/>
                <a:cs typeface="Arial"/>
              </a:rPr>
              <a:t> </a:t>
            </a:r>
            <a:r>
              <a:rPr lang="en-US" sz="1200" b="1">
                <a:effectLst/>
                <a:latin typeface="+mn-lt"/>
                <a:ea typeface="Calibri"/>
                <a:cs typeface="Arial"/>
              </a:rPr>
              <a:t>aloitus</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Valitse </a:t>
            </a:r>
            <a:r>
              <a:rPr lang="en-US" sz="1200" b="1">
                <a:effectLst/>
                <a:latin typeface="+mn-lt"/>
                <a:ea typeface="Calibri"/>
                <a:cs typeface="Arial"/>
              </a:rPr>
              <a:t>Tehoste</a:t>
            </a:r>
            <a:r>
              <a:rPr lang="en-US" sz="1200">
                <a:effectLst/>
                <a:latin typeface="+mn-lt"/>
                <a:ea typeface="Calibri"/>
                <a:cs typeface="Arial"/>
              </a:rPr>
              <a:t>-välilehden </a:t>
            </a:r>
            <a:r>
              <a:rPr lang="en-US" sz="1200" b="1">
                <a:effectLst/>
                <a:latin typeface="+mn-lt"/>
                <a:ea typeface="Calibri"/>
                <a:cs typeface="Arial"/>
              </a:rPr>
              <a:t>Asetukset</a:t>
            </a:r>
            <a:r>
              <a:rPr lang="en-US" sz="1200">
                <a:effectLst/>
                <a:latin typeface="+mn-lt"/>
                <a:ea typeface="Calibri"/>
                <a:cs typeface="Arial"/>
              </a:rPr>
              <a:t>-kohdasta </a:t>
            </a:r>
            <a:r>
              <a:rPr lang="en-US" sz="1200" b="1">
                <a:effectLst/>
                <a:latin typeface="+mn-lt"/>
                <a:ea typeface="Calibri"/>
                <a:cs typeface="Arial"/>
              </a:rPr>
              <a:t>Tasainen</a:t>
            </a:r>
            <a:r>
              <a:rPr lang="en-US" sz="1200">
                <a:effectLst/>
                <a:latin typeface="+mn-lt"/>
                <a:ea typeface="Calibri"/>
                <a:cs typeface="Arial"/>
              </a:rPr>
              <a:t> </a:t>
            </a:r>
            <a:r>
              <a:rPr lang="en-US" sz="1200" b="1">
                <a:effectLst/>
                <a:latin typeface="+mn-lt"/>
                <a:ea typeface="Calibri"/>
                <a:cs typeface="Arial"/>
              </a:rPr>
              <a:t>lopetus</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Valitse </a:t>
            </a:r>
            <a:r>
              <a:rPr lang="en-US" sz="1200" b="1">
                <a:effectLst/>
                <a:latin typeface="+mn-lt"/>
                <a:ea typeface="Calibri"/>
                <a:cs typeface="Arial"/>
              </a:rPr>
              <a:t>Tehoste</a:t>
            </a:r>
            <a:r>
              <a:rPr lang="en-US" sz="1200">
                <a:effectLst/>
                <a:latin typeface="+mn-lt"/>
                <a:ea typeface="Calibri"/>
                <a:cs typeface="Arial"/>
              </a:rPr>
              <a:t>-välilehden </a:t>
            </a:r>
            <a:r>
              <a:rPr lang="en-US" sz="1200" b="1">
                <a:effectLst/>
                <a:latin typeface="+mn-lt"/>
                <a:ea typeface="Calibri"/>
                <a:cs typeface="Arial"/>
              </a:rPr>
              <a:t>Asetukset</a:t>
            </a:r>
            <a:r>
              <a:rPr lang="en-US" sz="1200">
                <a:effectLst/>
                <a:latin typeface="+mn-lt"/>
                <a:ea typeface="Calibri"/>
                <a:cs typeface="Arial"/>
              </a:rPr>
              <a:t>-kohdasta </a:t>
            </a:r>
            <a:r>
              <a:rPr lang="en-US" sz="1200" b="1">
                <a:effectLst/>
                <a:latin typeface="+mn-lt"/>
                <a:ea typeface="Calibri"/>
                <a:cs typeface="Arial"/>
              </a:rPr>
              <a:t>Automaattinen suunnanvaihto</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Valitse </a:t>
            </a:r>
            <a:r>
              <a:rPr lang="en-US" sz="1200" b="1">
                <a:effectLst/>
                <a:latin typeface="+mn-lt"/>
                <a:ea typeface="Calibri"/>
                <a:cs typeface="Arial"/>
              </a:rPr>
              <a:t>Ajoitus</a:t>
            </a:r>
            <a:r>
              <a:rPr lang="en-US" sz="1200">
                <a:effectLst/>
                <a:latin typeface="+mn-lt"/>
                <a:ea typeface="Calibri"/>
                <a:cs typeface="Arial"/>
              </a:rPr>
              <a:t>-välilehden </a:t>
            </a:r>
            <a:r>
              <a:rPr lang="en-US" sz="1200" b="1">
                <a:effectLst/>
                <a:latin typeface="+mn-lt"/>
                <a:ea typeface="Calibri"/>
                <a:cs typeface="Arial"/>
              </a:rPr>
              <a:t>Aloita</a:t>
            </a:r>
            <a:r>
              <a:rPr lang="en-US" sz="1200">
                <a:effectLst/>
                <a:latin typeface="+mn-lt"/>
                <a:ea typeface="Calibri"/>
                <a:cs typeface="Arial"/>
              </a:rPr>
              <a:t>-luettelosta </a:t>
            </a:r>
            <a:r>
              <a:rPr lang="en-US" sz="1200" b="1">
                <a:effectLst/>
                <a:latin typeface="+mn-lt"/>
                <a:ea typeface="Calibri"/>
                <a:cs typeface="Arial"/>
              </a:rPr>
              <a:t>Edellisen</a:t>
            </a:r>
            <a:r>
              <a:rPr lang="en-US" sz="1200">
                <a:effectLst/>
                <a:latin typeface="+mn-lt"/>
                <a:ea typeface="Calibri"/>
                <a:cs typeface="Arial"/>
              </a:rPr>
              <a:t> </a:t>
            </a:r>
            <a:r>
              <a:rPr lang="en-US" sz="1200" b="1">
                <a:effectLst/>
                <a:latin typeface="+mn-lt"/>
                <a:ea typeface="Calibri"/>
                <a:cs typeface="Arial"/>
              </a:rPr>
              <a:t>kanssa</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Kirjoita </a:t>
            </a:r>
            <a:r>
              <a:rPr lang="en-US" sz="1200" b="1">
                <a:effectLst/>
                <a:latin typeface="+mn-lt"/>
                <a:ea typeface="Calibri"/>
                <a:cs typeface="Arial"/>
              </a:rPr>
              <a:t>Ajoitus</a:t>
            </a:r>
            <a:r>
              <a:rPr lang="en-US" sz="1200">
                <a:effectLst/>
                <a:latin typeface="+mn-lt"/>
                <a:ea typeface="Calibri"/>
                <a:cs typeface="Arial"/>
              </a:rPr>
              <a:t>-välilehden </a:t>
            </a:r>
            <a:r>
              <a:rPr lang="en-US" sz="1200" b="1">
                <a:effectLst/>
                <a:latin typeface="+mn-lt"/>
                <a:ea typeface="Calibri"/>
                <a:cs typeface="Arial"/>
              </a:rPr>
              <a:t>Viive</a:t>
            </a:r>
            <a:r>
              <a:rPr lang="en-US" sz="1200">
                <a:effectLst/>
                <a:latin typeface="+mn-lt"/>
                <a:ea typeface="Calibri"/>
                <a:cs typeface="Arial"/>
              </a:rPr>
              <a:t>-ruutuun </a:t>
            </a:r>
            <a:r>
              <a:rPr lang="en-US" sz="1200" b="1">
                <a:effectLst/>
                <a:latin typeface="+mn-lt"/>
                <a:ea typeface="Calibri"/>
                <a:cs typeface="Arial"/>
              </a:rPr>
              <a:t>8</a:t>
            </a:r>
            <a:r>
              <a:rPr lang="en-US" sz="1200">
                <a:effectLst/>
                <a:latin typeface="+mn-lt"/>
                <a:ea typeface="Calibri"/>
                <a:cs typeface="Arial"/>
              </a:rPr>
              <a:t>.</a:t>
            </a:r>
          </a:p>
          <a:p>
            <a:pPr marL="742950" marR="0" lvl="1" indent="-2857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Arial"/>
              </a:rPr>
              <a:t>Kirjoita </a:t>
            </a:r>
            <a:r>
              <a:rPr lang="en-US" sz="1200" b="1">
                <a:effectLst/>
                <a:latin typeface="+mn-lt"/>
                <a:ea typeface="Calibri"/>
                <a:cs typeface="Arial"/>
              </a:rPr>
              <a:t>Ajoitus</a:t>
            </a:r>
            <a:r>
              <a:rPr lang="en-US" sz="1200">
                <a:effectLst/>
                <a:latin typeface="+mn-lt"/>
                <a:ea typeface="Calibri"/>
                <a:cs typeface="Arial"/>
              </a:rPr>
              <a:t>-välilehden </a:t>
            </a:r>
            <a:r>
              <a:rPr lang="en-US" sz="1200" b="1">
                <a:effectLst/>
                <a:latin typeface="+mn-lt"/>
                <a:ea typeface="Calibri"/>
                <a:cs typeface="Arial"/>
              </a:rPr>
              <a:t>Nopeus</a:t>
            </a:r>
            <a:r>
              <a:rPr lang="en-US" sz="1200">
                <a:effectLst/>
                <a:latin typeface="+mn-lt"/>
                <a:ea typeface="Calibri"/>
                <a:cs typeface="Arial"/>
              </a:rPr>
              <a:t>-ruutuun </a:t>
            </a:r>
            <a:r>
              <a:rPr lang="en-US" sz="1200" b="1">
                <a:effectLst/>
                <a:latin typeface="+mn-lt"/>
                <a:ea typeface="Calibri"/>
                <a:cs typeface="Arial"/>
              </a:rPr>
              <a:t>6,5 sekuntia</a:t>
            </a:r>
            <a:r>
              <a:rPr lang="en-US" sz="1200">
                <a:effectLst/>
                <a:latin typeface="+mn-lt"/>
                <a:ea typeface="Calibri"/>
                <a:cs typeface="Arial"/>
              </a:rPr>
              <a:t>.</a:t>
            </a: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r>
              <a:rPr lang="en-US" sz="1200">
                <a:effectLst/>
                <a:latin typeface="+mn-lt"/>
                <a:ea typeface="Calibri"/>
                <a:cs typeface="Arial"/>
              </a:rPr>
              <a:t>Voit luoda diassa käytetyt kuva-animaatiotehosteet toimimalla seuraavasti:</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diasta suuri kuva. Valitse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Mukautettu animaatio </a:t>
            </a:r>
            <a:r>
              <a:rPr lang="en-US" sz="1200">
                <a:effectLst/>
                <a:latin typeface="+mn-lt"/>
                <a:ea typeface="Calibri"/>
                <a:cs typeface="Arial"/>
              </a:rPr>
              <a:t>-ryhmästä </a:t>
            </a:r>
            <a:r>
              <a:rPr lang="en-US" sz="1200" b="1">
                <a:effectLst/>
                <a:latin typeface="+mn-lt"/>
                <a:ea typeface="Calibri"/>
                <a:cs typeface="Arial"/>
              </a:rPr>
              <a:t>Lisää animaatio</a:t>
            </a:r>
            <a:r>
              <a:rPr lang="en-US" sz="1200">
                <a:effectLst/>
                <a:latin typeface="+mn-lt"/>
                <a:ea typeface="Calibri"/>
                <a:cs typeface="Arial"/>
              </a:rPr>
              <a:t> ja valitse sitten </a:t>
            </a:r>
            <a:r>
              <a:rPr lang="en-US" sz="1200" b="1">
                <a:effectLst/>
                <a:latin typeface="+mn-lt"/>
                <a:ea typeface="Calibri"/>
                <a:cs typeface="Arial"/>
              </a:rPr>
              <a:t>Liikeradat</a:t>
            </a:r>
            <a:r>
              <a:rPr lang="en-US" sz="1200">
                <a:effectLst/>
                <a:latin typeface="+mn-lt"/>
                <a:ea typeface="Calibri"/>
                <a:cs typeface="Arial"/>
              </a:rPr>
              <a:t>-kohdasta </a:t>
            </a:r>
            <a:r>
              <a:rPr lang="en-US" sz="1200" b="1">
                <a:effectLst/>
                <a:latin typeface="+mn-lt"/>
                <a:ea typeface="Calibri"/>
                <a:cs typeface="Arial"/>
              </a:rPr>
              <a:t>Viivat</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Animaatio</a:t>
            </a:r>
            <a:r>
              <a:rPr lang="en-US" sz="1200">
                <a:effectLst/>
                <a:latin typeface="+mn-lt"/>
                <a:ea typeface="Calibri"/>
                <a:cs typeface="Arial"/>
              </a:rPr>
              <a:t>-ryhmästä </a:t>
            </a:r>
            <a:r>
              <a:rPr lang="en-US" sz="1200" b="1">
                <a:effectLst/>
                <a:latin typeface="+mn-lt"/>
                <a:ea typeface="Calibri"/>
                <a:cs typeface="Arial"/>
              </a:rPr>
              <a:t>Tehosteasetukset</a:t>
            </a:r>
            <a:r>
              <a:rPr lang="en-US" sz="1200">
                <a:effectLst/>
                <a:latin typeface="+mn-lt"/>
                <a:ea typeface="Calibri"/>
                <a:cs typeface="Arial"/>
              </a:rPr>
              <a:t> ja valitse sitten </a:t>
            </a:r>
            <a:r>
              <a:rPr lang="en-US" sz="1200" b="1">
                <a:effectLst/>
                <a:latin typeface="+mn-lt"/>
                <a:ea typeface="Calibri"/>
                <a:cs typeface="Arial"/>
              </a:rPr>
              <a:t>Vasen</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sitten diasta suuren kuvan vasempaan suuntautuvan liikeradan polku. Osoita valitun liikeradan loppupistettä (punainen nuoli) siten, että osoitin muuttuu kaksikärkiseksi nuoleksi. Pidä VAIHTONÄPPÄINTÄ painettuna ja vedä sitten loppupiste aivan dian vasempaan reunaan. (Huomautus: Varmista, että laajennat liikerataa ainoastaan vetämällä loppupistettä. Älä vedä koko liikerataa ylös, alas, vasemmalle tai oikealle. Diaa kannattaa ehkä lähentää, jotta liikeradan vetäminen sujuu tarkemmin. Valitse </a:t>
            </a:r>
            <a:r>
              <a:rPr lang="en-US" sz="1200" b="1">
                <a:effectLst/>
                <a:latin typeface="+mn-lt"/>
                <a:ea typeface="Calibri"/>
                <a:cs typeface="Arial"/>
              </a:rPr>
              <a:t>Näytä</a:t>
            </a:r>
            <a:r>
              <a:rPr lang="en-US" sz="1200">
                <a:effectLst/>
                <a:latin typeface="+mn-lt"/>
                <a:ea typeface="Calibri"/>
                <a:cs typeface="Arial"/>
              </a:rPr>
              <a:t>-välilehden </a:t>
            </a:r>
            <a:r>
              <a:rPr lang="en-US" sz="1200" b="1">
                <a:effectLst/>
                <a:latin typeface="+mn-lt"/>
                <a:ea typeface="Calibri"/>
                <a:cs typeface="Arial"/>
              </a:rPr>
              <a:t>Zoomaus</a:t>
            </a:r>
            <a:r>
              <a:rPr lang="en-US" sz="1200">
                <a:effectLst/>
                <a:latin typeface="+mn-lt"/>
                <a:ea typeface="Calibri"/>
                <a:cs typeface="Arial"/>
              </a:rPr>
              <a:t>-ryhmästä </a:t>
            </a:r>
            <a:r>
              <a:rPr lang="en-US" sz="1200" b="1">
                <a:effectLst/>
                <a:latin typeface="+mn-lt"/>
                <a:ea typeface="Calibri"/>
                <a:cs typeface="Arial"/>
              </a:rPr>
              <a:t>Zoomaus</a:t>
            </a:r>
            <a:r>
              <a:rPr lang="en-US" sz="1200">
                <a:effectLst/>
                <a:latin typeface="+mn-lt"/>
                <a:ea typeface="Calibri"/>
                <a:cs typeface="Arial"/>
              </a:rPr>
              <a:t>. Valitse </a:t>
            </a:r>
            <a:r>
              <a:rPr lang="en-US" sz="1200" b="1">
                <a:effectLst/>
                <a:latin typeface="+mn-lt"/>
                <a:ea typeface="Calibri"/>
                <a:cs typeface="Arial"/>
              </a:rPr>
              <a:t>Zoomaus</a:t>
            </a:r>
            <a:r>
              <a:rPr lang="en-US" sz="1200">
                <a:effectLst/>
                <a:latin typeface="+mn-lt"/>
                <a:ea typeface="Calibri"/>
                <a:cs typeface="Arial"/>
              </a:rPr>
              <a:t>-valintaikkunasta </a:t>
            </a:r>
            <a:r>
              <a:rPr lang="en-US" sz="1200" b="1">
                <a:effectLst/>
                <a:latin typeface="+mn-lt"/>
                <a:ea typeface="Calibri"/>
                <a:cs typeface="Arial"/>
              </a:rPr>
              <a:t>100 %</a:t>
            </a:r>
            <a:r>
              <a:rPr lang="en-US" sz="1200">
                <a:effectLst/>
                <a:latin typeface="+mn-lt"/>
                <a:ea typeface="Calibri"/>
                <a:cs typeface="Arial"/>
              </a:rPr>
              <a:t> tai suurempi zoomausaste.)</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Tee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Ajoitus</a:t>
            </a:r>
            <a:r>
              <a:rPr lang="en-US" sz="1200">
                <a:effectLst/>
                <a:latin typeface="+mn-lt"/>
                <a:ea typeface="Calibri"/>
                <a:cs typeface="Arial"/>
              </a:rPr>
              <a:t>-ryhmässä seuraavat toimet:</a:t>
            </a:r>
          </a:p>
          <a:p>
            <a:pPr marL="800100" marR="0" lvl="1" indent="-342900">
              <a:lnSpc>
                <a:spcPct val="115000"/>
              </a:lnSpc>
              <a:spcBef>
                <a:spcPts val="0"/>
              </a:spcBef>
              <a:spcAft>
                <a:spcPts val="1000"/>
              </a:spcAft>
              <a:buFont typeface="Arial" pitchFamily="34" charset="0"/>
              <a:buChar char="•"/>
              <a:tabLst>
                <a:tab pos="457200" algn="l"/>
              </a:tabLst>
            </a:pPr>
            <a:r>
              <a:rPr lang="en-US" sz="1200">
                <a:effectLst/>
                <a:latin typeface="+mn-lt"/>
                <a:ea typeface="Calibri"/>
                <a:cs typeface="Arial"/>
              </a:rPr>
              <a:t>Valitse </a:t>
            </a:r>
            <a:r>
              <a:rPr lang="en-US" sz="1200" b="1">
                <a:effectLst/>
                <a:latin typeface="+mn-lt"/>
                <a:ea typeface="Calibri"/>
                <a:cs typeface="Arial"/>
              </a:rPr>
              <a:t>Aloita</a:t>
            </a:r>
            <a:r>
              <a:rPr lang="en-US" sz="1200">
                <a:effectLst/>
                <a:latin typeface="+mn-lt"/>
                <a:ea typeface="Calibri"/>
                <a:cs typeface="Arial"/>
              </a:rPr>
              <a:t>-luettelosta </a:t>
            </a:r>
            <a:r>
              <a:rPr lang="en-US" sz="1200" b="1">
                <a:effectLst/>
                <a:latin typeface="+mn-lt"/>
                <a:ea typeface="Calibri"/>
                <a:cs typeface="Arial"/>
              </a:rPr>
              <a:t>Edellisen</a:t>
            </a:r>
            <a:r>
              <a:rPr lang="en-US" sz="1200">
                <a:effectLst/>
                <a:latin typeface="+mn-lt"/>
                <a:ea typeface="Calibri"/>
                <a:cs typeface="Arial"/>
              </a:rPr>
              <a:t> </a:t>
            </a:r>
            <a:r>
              <a:rPr lang="en-US" sz="1200" b="1">
                <a:effectLst/>
                <a:latin typeface="+mn-lt"/>
                <a:ea typeface="Calibri"/>
                <a:cs typeface="Arial"/>
              </a:rPr>
              <a:t>kanssa</a:t>
            </a:r>
            <a:r>
              <a:rPr lang="en-US" sz="1200">
                <a:effectLst/>
                <a:latin typeface="+mn-lt"/>
                <a:ea typeface="Calibri"/>
                <a:cs typeface="Arial"/>
              </a:rPr>
              <a:t>.</a:t>
            </a:r>
          </a:p>
          <a:p>
            <a:pPr marL="800100" marR="0" lvl="1" indent="-342900">
              <a:lnSpc>
                <a:spcPct val="115000"/>
              </a:lnSpc>
              <a:spcBef>
                <a:spcPts val="0"/>
              </a:spcBef>
              <a:spcAft>
                <a:spcPts val="1000"/>
              </a:spcAft>
              <a:buFont typeface="Arial" pitchFamily="34" charset="0"/>
              <a:buChar char="•"/>
              <a:tabLst>
                <a:tab pos="457200" algn="l"/>
              </a:tabLst>
            </a:pPr>
            <a:r>
              <a:rPr lang="en-US" sz="1200">
                <a:effectLst/>
                <a:latin typeface="+mn-lt"/>
                <a:ea typeface="Calibri"/>
                <a:cs typeface="Arial"/>
              </a:rPr>
              <a:t>Kirjoita </a:t>
            </a:r>
            <a:r>
              <a:rPr lang="en-US" sz="1200" b="1">
                <a:effectLst/>
                <a:latin typeface="+mn-lt"/>
                <a:ea typeface="Calibri"/>
                <a:cs typeface="Arial"/>
              </a:rPr>
              <a:t>Viive</a:t>
            </a:r>
            <a:r>
              <a:rPr lang="en-US" sz="1200">
                <a:effectLst/>
                <a:latin typeface="+mn-lt"/>
                <a:ea typeface="Calibri"/>
                <a:cs typeface="Arial"/>
              </a:rPr>
              <a:t>-ruutuun </a:t>
            </a:r>
            <a:r>
              <a:rPr lang="en-US" sz="1200" b="1">
                <a:effectLst/>
                <a:latin typeface="+mn-lt"/>
                <a:ea typeface="Calibri"/>
                <a:cs typeface="Arial"/>
              </a:rPr>
              <a:t>17</a:t>
            </a:r>
            <a:r>
              <a:rPr lang="en-US" sz="1200">
                <a:effectLst/>
                <a:latin typeface="+mn-lt"/>
                <a:ea typeface="Calibri"/>
                <a:cs typeface="Arial"/>
              </a:rPr>
              <a:t>.</a:t>
            </a:r>
          </a:p>
          <a:p>
            <a:pPr marL="800100" marR="0" lvl="1" indent="-342900">
              <a:lnSpc>
                <a:spcPct val="115000"/>
              </a:lnSpc>
              <a:spcBef>
                <a:spcPts val="0"/>
              </a:spcBef>
              <a:spcAft>
                <a:spcPts val="1000"/>
              </a:spcAft>
              <a:buFont typeface="Arial" pitchFamily="34" charset="0"/>
              <a:buChar char="•"/>
              <a:tabLst>
                <a:tab pos="457200" algn="l"/>
              </a:tabLst>
            </a:pPr>
            <a:r>
              <a:rPr lang="en-US" sz="1200">
                <a:effectLst/>
                <a:latin typeface="+mn-lt"/>
                <a:ea typeface="Calibri"/>
                <a:cs typeface="Arial"/>
              </a:rPr>
              <a:t>Kirjoita </a:t>
            </a:r>
            <a:r>
              <a:rPr lang="en-US" sz="1200" b="1">
                <a:effectLst/>
                <a:latin typeface="+mn-lt"/>
                <a:ea typeface="Calibri"/>
                <a:cs typeface="Arial"/>
              </a:rPr>
              <a:t>Kesto</a:t>
            </a:r>
            <a:r>
              <a:rPr lang="en-US" sz="1200">
                <a:effectLst/>
                <a:latin typeface="+mn-lt"/>
                <a:ea typeface="Calibri"/>
                <a:cs typeface="Arial"/>
              </a:rPr>
              <a:t>-ruutuun </a:t>
            </a:r>
            <a:r>
              <a:rPr lang="en-US" sz="1200" b="1">
                <a:effectLst/>
                <a:latin typeface="+mn-lt"/>
                <a:ea typeface="Calibri"/>
                <a:cs typeface="Arial"/>
              </a:rPr>
              <a:t>3 sekuntia</a:t>
            </a:r>
            <a:r>
              <a:rPr lang="en-US" sz="1200">
                <a:effectLst/>
                <a:latin typeface="+mn-lt"/>
                <a:ea typeface="Calibri"/>
                <a:cs typeface="Arial"/>
              </a:rPr>
              <a:t>.</a:t>
            </a: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r>
              <a:rPr lang="en-US" sz="1200">
                <a:effectLst/>
                <a:latin typeface="+mn-lt"/>
                <a:ea typeface="Calibri"/>
                <a:cs typeface="Arial"/>
              </a:rPr>
              <a:t>Voit luoda ylimmän lumihiutaleen animaatiotehosteen toimimalla seuraavasti:</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tekstiruudun vieressä vasemmalla oleva lumihiutale. Valitse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Mukautettu animaatio </a:t>
            </a:r>
            <a:r>
              <a:rPr lang="en-US" sz="1200">
                <a:effectLst/>
                <a:latin typeface="+mn-lt"/>
                <a:ea typeface="Calibri"/>
                <a:cs typeface="Arial"/>
              </a:rPr>
              <a:t>-ryhmästä </a:t>
            </a:r>
            <a:r>
              <a:rPr lang="en-US" sz="1200" b="1">
                <a:effectLst/>
                <a:latin typeface="+mn-lt"/>
                <a:ea typeface="Calibri"/>
                <a:cs typeface="Arial"/>
              </a:rPr>
              <a:t>Lisää</a:t>
            </a:r>
            <a:r>
              <a:rPr lang="en-US" sz="1200">
                <a:effectLst/>
                <a:latin typeface="+mn-lt"/>
                <a:ea typeface="Calibri"/>
                <a:cs typeface="Arial"/>
              </a:rPr>
              <a:t> </a:t>
            </a:r>
            <a:r>
              <a:rPr lang="en-US" sz="1200" b="1">
                <a:effectLst/>
                <a:latin typeface="+mn-lt"/>
                <a:ea typeface="Calibri"/>
                <a:cs typeface="Arial"/>
              </a:rPr>
              <a:t>animaatio</a:t>
            </a:r>
            <a:r>
              <a:rPr lang="en-US" sz="1200">
                <a:effectLst/>
                <a:latin typeface="+mn-lt"/>
                <a:ea typeface="Calibri"/>
                <a:cs typeface="Arial"/>
              </a:rPr>
              <a:t> ja valitse sitten </a:t>
            </a:r>
            <a:r>
              <a:rPr lang="en-US" sz="1200" b="1">
                <a:effectLst/>
                <a:latin typeface="+mn-lt"/>
                <a:ea typeface="Calibri"/>
                <a:cs typeface="Arial"/>
              </a:rPr>
              <a:t>Sisääntulo</a:t>
            </a:r>
            <a:r>
              <a:rPr lang="en-US" sz="1200">
                <a:effectLst/>
                <a:latin typeface="+mn-lt"/>
                <a:ea typeface="Calibri"/>
                <a:cs typeface="Arial"/>
              </a:rPr>
              <a:t>-kohdasta </a:t>
            </a:r>
            <a:r>
              <a:rPr lang="en-US" sz="1200" b="1">
                <a:effectLst/>
                <a:latin typeface="+mn-lt"/>
                <a:ea typeface="Calibri"/>
                <a:cs typeface="Arial"/>
              </a:rPr>
              <a:t>Zoomaus</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Tee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Ajoitus</a:t>
            </a:r>
            <a:r>
              <a:rPr lang="en-US" sz="1200">
                <a:effectLst/>
                <a:latin typeface="+mn-lt"/>
                <a:ea typeface="Calibri"/>
                <a:cs typeface="Arial"/>
              </a:rPr>
              <a:t>-ryhmässä seuraavat toimet:</a:t>
            </a:r>
          </a:p>
          <a:p>
            <a:pPr marL="742950" marR="0" lvl="1" indent="-285750">
              <a:lnSpc>
                <a:spcPct val="115000"/>
              </a:lnSpc>
              <a:spcBef>
                <a:spcPts val="0"/>
              </a:spcBef>
              <a:spcAft>
                <a:spcPts val="1000"/>
              </a:spcAft>
              <a:buFont typeface="Arial"/>
              <a:buChar char="•"/>
              <a:tabLst>
                <a:tab pos="914400" algn="l"/>
              </a:tabLst>
            </a:pPr>
            <a:r>
              <a:rPr lang="en-US" sz="1200">
                <a:effectLst/>
                <a:latin typeface="+mn-lt"/>
                <a:ea typeface="Calibri"/>
                <a:cs typeface="Times New Roman"/>
              </a:rPr>
              <a:t>Valitse </a:t>
            </a:r>
            <a:r>
              <a:rPr lang="en-US" sz="1200" b="1">
                <a:effectLst/>
                <a:latin typeface="+mn-lt"/>
                <a:ea typeface="Calibri"/>
                <a:cs typeface="Times New Roman"/>
              </a:rPr>
              <a:t>Aloita</a:t>
            </a:r>
            <a:r>
              <a:rPr lang="en-US" sz="1200">
                <a:effectLst/>
                <a:latin typeface="+mn-lt"/>
                <a:ea typeface="Calibri"/>
                <a:cs typeface="Times New Roman"/>
              </a:rPr>
              <a:t>-luettelosta </a:t>
            </a:r>
            <a:r>
              <a:rPr lang="en-US" sz="1200" b="1">
                <a:effectLst/>
                <a:latin typeface="+mn-lt"/>
                <a:ea typeface="Calibri"/>
                <a:cs typeface="Times New Roman"/>
              </a:rPr>
              <a:t>Edellisen</a:t>
            </a:r>
            <a:r>
              <a:rPr lang="en-US" sz="1200">
                <a:effectLst/>
                <a:latin typeface="+mn-lt"/>
                <a:ea typeface="Calibri"/>
                <a:cs typeface="Times New Roman"/>
              </a:rPr>
              <a:t> </a:t>
            </a:r>
            <a:r>
              <a:rPr lang="en-US" sz="1200" b="1">
                <a:effectLst/>
                <a:latin typeface="+mn-lt"/>
                <a:ea typeface="Calibri"/>
                <a:cs typeface="Times New Roman"/>
              </a:rPr>
              <a:t>kanssa</a:t>
            </a:r>
            <a:r>
              <a:rPr lang="en-US" sz="1200">
                <a:effectLst/>
                <a:latin typeface="+mn-lt"/>
                <a:ea typeface="Calibri"/>
                <a:cs typeface="Times New Roman"/>
              </a:rPr>
              <a:t>.</a:t>
            </a:r>
          </a:p>
          <a:p>
            <a:pPr marL="742950" marR="0" lvl="1" indent="-285750">
              <a:lnSpc>
                <a:spcPct val="115000"/>
              </a:lnSpc>
              <a:spcBef>
                <a:spcPts val="0"/>
              </a:spcBef>
              <a:spcAft>
                <a:spcPts val="1000"/>
              </a:spcAft>
              <a:buFont typeface="Arial"/>
              <a:buChar char="•"/>
              <a:tabLst>
                <a:tab pos="914400" algn="l"/>
              </a:tabLst>
            </a:pPr>
            <a:r>
              <a:rPr lang="en-US" sz="1200">
                <a:effectLst/>
                <a:latin typeface="+mn-lt"/>
                <a:ea typeface="Calibri"/>
                <a:cs typeface="Times New Roman"/>
              </a:rPr>
              <a:t>Kirjoita </a:t>
            </a:r>
            <a:r>
              <a:rPr lang="en-US" sz="1200" b="1">
                <a:effectLst/>
                <a:latin typeface="+mn-lt"/>
                <a:ea typeface="Calibri"/>
                <a:cs typeface="Times New Roman"/>
              </a:rPr>
              <a:t>Viive</a:t>
            </a:r>
            <a:r>
              <a:rPr lang="en-US" sz="1200">
                <a:effectLst/>
                <a:latin typeface="+mn-lt"/>
                <a:ea typeface="Calibri"/>
                <a:cs typeface="Times New Roman"/>
              </a:rPr>
              <a:t>-ruutuun </a:t>
            </a:r>
            <a:r>
              <a:rPr lang="en-US" sz="1200" b="1">
                <a:effectLst/>
                <a:latin typeface="+mn-lt"/>
                <a:ea typeface="Calibri"/>
                <a:cs typeface="Times New Roman"/>
              </a:rPr>
              <a:t>16</a:t>
            </a:r>
            <a:r>
              <a:rPr lang="en-US" sz="1200">
                <a:effectLst/>
                <a:latin typeface="+mn-lt"/>
                <a:ea typeface="Calibri"/>
                <a:cs typeface="Times New Roman"/>
              </a:rPr>
              <a:t>.</a:t>
            </a:r>
          </a:p>
          <a:p>
            <a:pPr marL="742950" marR="0" lvl="1" indent="-285750">
              <a:lnSpc>
                <a:spcPct val="115000"/>
              </a:lnSpc>
              <a:spcBef>
                <a:spcPts val="0"/>
              </a:spcBef>
              <a:spcAft>
                <a:spcPts val="1000"/>
              </a:spcAft>
              <a:buFont typeface="Arial"/>
              <a:buChar char="•"/>
              <a:tabLst>
                <a:tab pos="914400" algn="l"/>
              </a:tabLst>
            </a:pPr>
            <a:r>
              <a:rPr lang="en-US" sz="1200">
                <a:effectLst/>
                <a:latin typeface="+mn-lt"/>
                <a:ea typeface="Calibri"/>
                <a:cs typeface="Times New Roman"/>
              </a:rPr>
              <a:t>Kirjoita </a:t>
            </a:r>
            <a:r>
              <a:rPr lang="en-US" sz="1200" b="1">
                <a:effectLst/>
                <a:latin typeface="+mn-lt"/>
                <a:ea typeface="Calibri"/>
                <a:cs typeface="Times New Roman"/>
              </a:rPr>
              <a:t>Kesto</a:t>
            </a:r>
            <a:r>
              <a:rPr lang="en-US" sz="1200">
                <a:effectLst/>
                <a:latin typeface="+mn-lt"/>
                <a:ea typeface="Calibri"/>
                <a:cs typeface="Times New Roman"/>
              </a:rPr>
              <a:t>-ruutuun </a:t>
            </a:r>
            <a:r>
              <a:rPr lang="en-US" sz="1200" b="1">
                <a:effectLst/>
                <a:latin typeface="+mn-lt"/>
                <a:ea typeface="Calibri"/>
                <a:cs typeface="Times New Roman"/>
              </a:rPr>
              <a:t>1 sekunti</a:t>
            </a:r>
            <a:r>
              <a:rPr lang="en-US" sz="1200">
                <a:effectLst/>
                <a:latin typeface="+mn-lt"/>
                <a:ea typeface="Calibri"/>
                <a:cs typeface="Times New Roman"/>
              </a:rPr>
              <a:t>.</a:t>
            </a:r>
          </a:p>
          <a:p>
            <a:pPr marL="342900" marR="0" lvl="0" indent="-342900">
              <a:lnSpc>
                <a:spcPct val="115000"/>
              </a:lnSpc>
              <a:spcBef>
                <a:spcPts val="0"/>
              </a:spcBef>
              <a:spcAft>
                <a:spcPts val="1000"/>
              </a:spcAft>
              <a:buFont typeface="+mj-lt"/>
              <a:buAutoNum type="arabicPeriod" startAt="3"/>
              <a:tabLst>
                <a:tab pos="457200" algn="l"/>
              </a:tabLst>
            </a:pPr>
            <a:r>
              <a:rPr lang="en-US" sz="1200">
                <a:effectLst/>
                <a:latin typeface="+mn-lt"/>
                <a:ea typeface="Calibri"/>
                <a:cs typeface="Arial"/>
              </a:rPr>
              <a:t>Valitse tekstiruudun vieressä vasemmalla oleva lumihiutale. Valitse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Mukautettu</a:t>
            </a:r>
            <a:r>
              <a:rPr lang="en-US" sz="1200">
                <a:effectLst/>
                <a:latin typeface="+mn-lt"/>
                <a:ea typeface="Calibri"/>
                <a:cs typeface="Arial"/>
              </a:rPr>
              <a:t> </a:t>
            </a:r>
            <a:r>
              <a:rPr lang="en-US" sz="1200" b="1">
                <a:effectLst/>
                <a:latin typeface="+mn-lt"/>
                <a:ea typeface="Calibri"/>
                <a:cs typeface="Arial"/>
              </a:rPr>
              <a:t>animaatio </a:t>
            </a:r>
            <a:r>
              <a:rPr lang="en-US" sz="1200">
                <a:effectLst/>
                <a:latin typeface="+mn-lt"/>
                <a:ea typeface="Calibri"/>
                <a:cs typeface="Arial"/>
              </a:rPr>
              <a:t>-ryhmästä </a:t>
            </a:r>
            <a:r>
              <a:rPr lang="en-US" sz="1200" b="1">
                <a:effectLst/>
                <a:latin typeface="+mn-lt"/>
                <a:ea typeface="Calibri"/>
                <a:cs typeface="Arial"/>
              </a:rPr>
              <a:t>Lisää animaatio</a:t>
            </a:r>
            <a:r>
              <a:rPr lang="en-US" sz="1200">
                <a:effectLst/>
                <a:latin typeface="+mn-lt"/>
                <a:ea typeface="Calibri"/>
                <a:cs typeface="Arial"/>
              </a:rPr>
              <a:t> ja valitse sitten </a:t>
            </a:r>
            <a:r>
              <a:rPr lang="en-US" sz="1200" b="1">
                <a:effectLst/>
                <a:latin typeface="+mn-lt"/>
                <a:ea typeface="Calibri"/>
                <a:cs typeface="Arial"/>
              </a:rPr>
              <a:t>Liikeradat</a:t>
            </a:r>
            <a:r>
              <a:rPr lang="en-US" sz="1200">
                <a:effectLst/>
                <a:latin typeface="+mn-lt"/>
                <a:ea typeface="Calibri"/>
                <a:cs typeface="Arial"/>
              </a:rPr>
              <a:t>-kohdasta </a:t>
            </a:r>
            <a:r>
              <a:rPr lang="en-US" sz="1200" b="1">
                <a:effectLst/>
                <a:latin typeface="+mn-lt"/>
                <a:ea typeface="Calibri"/>
                <a:cs typeface="Arial"/>
              </a:rPr>
              <a:t>Kaaret</a:t>
            </a:r>
            <a:r>
              <a:rPr lang="en-US" sz="1200">
                <a:effectLst/>
                <a:latin typeface="+mn-lt"/>
                <a:ea typeface="Calibri"/>
                <a:cs typeface="Arial"/>
              </a:rPr>
              <a:t>. </a:t>
            </a:r>
          </a:p>
          <a:p>
            <a:pPr marL="342900" marR="0" lvl="0" indent="-342900">
              <a:lnSpc>
                <a:spcPct val="115000"/>
              </a:lnSpc>
              <a:spcBef>
                <a:spcPts val="0"/>
              </a:spcBef>
              <a:spcAft>
                <a:spcPts val="1000"/>
              </a:spcAft>
              <a:buFont typeface="+mj-lt"/>
              <a:buAutoNum type="arabicPeriod" startAt="3"/>
              <a:tabLst>
                <a:tab pos="457200" algn="l"/>
              </a:tabLst>
            </a:pPr>
            <a:r>
              <a:rPr lang="en-US" sz="1200">
                <a:effectLst/>
                <a:latin typeface="+mn-lt"/>
                <a:ea typeface="Calibri"/>
                <a:cs typeface="Arial"/>
              </a:rPr>
              <a:t>Voit piirtää kaarevan liikeradan tekemällä diassa seuraavat toimet:</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Times New Roman"/>
              </a:rPr>
              <a:t>Napsauta diassa olevaa muotoa hiiren kakkospainikkeella ja valitse </a:t>
            </a:r>
            <a:r>
              <a:rPr lang="en-US" sz="1200" b="1">
                <a:effectLst/>
                <a:latin typeface="+mn-lt"/>
                <a:ea typeface="Calibri"/>
                <a:cs typeface="Times New Roman"/>
              </a:rPr>
              <a:t>Muokkaa</a:t>
            </a:r>
            <a:r>
              <a:rPr lang="en-US" sz="1200">
                <a:effectLst/>
                <a:latin typeface="+mn-lt"/>
                <a:ea typeface="Calibri"/>
                <a:cs typeface="Times New Roman"/>
              </a:rPr>
              <a:t> </a:t>
            </a:r>
            <a:r>
              <a:rPr lang="en-US" sz="1200" b="1">
                <a:effectLst/>
                <a:latin typeface="+mn-lt"/>
                <a:ea typeface="Calibri"/>
                <a:cs typeface="Times New Roman"/>
              </a:rPr>
              <a:t>pisteitä</a:t>
            </a:r>
            <a:r>
              <a:rPr lang="en-US" sz="1200">
                <a:effectLst/>
                <a:latin typeface="+mn-lt"/>
                <a:ea typeface="Calibri"/>
                <a:cs typeface="Times New Roman"/>
              </a:rPr>
              <a:t>.</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Times New Roman"/>
              </a:rPr>
              <a:t>Napsauta liikerataa hiiren kakkospainikkeella punaisen loppupisteen lähellä ja valitse </a:t>
            </a:r>
            <a:r>
              <a:rPr lang="en-US" sz="1200" b="1">
                <a:effectLst/>
                <a:latin typeface="+mn-lt"/>
                <a:ea typeface="Calibri"/>
                <a:cs typeface="Times New Roman"/>
              </a:rPr>
              <a:t>Lisää</a:t>
            </a:r>
            <a:r>
              <a:rPr lang="en-US" sz="1200">
                <a:effectLst/>
                <a:latin typeface="+mn-lt"/>
                <a:ea typeface="Calibri"/>
                <a:cs typeface="Times New Roman"/>
              </a:rPr>
              <a:t> </a:t>
            </a:r>
            <a:r>
              <a:rPr lang="en-US" sz="1200" b="1">
                <a:effectLst/>
                <a:latin typeface="+mn-lt"/>
                <a:ea typeface="Calibri"/>
                <a:cs typeface="Times New Roman"/>
              </a:rPr>
              <a:t>piste</a:t>
            </a:r>
            <a:r>
              <a:rPr lang="en-US" sz="1200">
                <a:effectLst/>
                <a:latin typeface="+mn-lt"/>
                <a:ea typeface="Calibri"/>
                <a:cs typeface="Times New Roman"/>
              </a:rPr>
              <a:t>.</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Times New Roman"/>
              </a:rPr>
              <a:t>Napsauta liikerataa hiiren kakkospainikkeella vihreän alkupisteen lähellä ja valitse </a:t>
            </a:r>
            <a:r>
              <a:rPr lang="en-US" sz="1200" b="1">
                <a:effectLst/>
                <a:latin typeface="+mn-lt"/>
                <a:ea typeface="Calibri"/>
                <a:cs typeface="Times New Roman"/>
              </a:rPr>
              <a:t>Lisää</a:t>
            </a:r>
            <a:r>
              <a:rPr lang="en-US" sz="1200">
                <a:effectLst/>
                <a:latin typeface="+mn-lt"/>
                <a:ea typeface="Calibri"/>
                <a:cs typeface="Times New Roman"/>
              </a:rPr>
              <a:t> </a:t>
            </a:r>
            <a:r>
              <a:rPr lang="en-US" sz="1200" b="1">
                <a:effectLst/>
                <a:latin typeface="+mn-lt"/>
                <a:ea typeface="Calibri"/>
                <a:cs typeface="Times New Roman"/>
              </a:rPr>
              <a:t>piste</a:t>
            </a:r>
            <a:r>
              <a:rPr lang="en-US" sz="1200">
                <a:effectLst/>
                <a:latin typeface="+mn-lt"/>
                <a:ea typeface="Calibri"/>
                <a:cs typeface="Times New Roman"/>
              </a:rPr>
              <a:t>.</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Times New Roman"/>
              </a:rPr>
              <a:t>Vedä ensimmäinen piste dian vasemman reunan ulkopuolelle 5,08 cm vaaka-apuviivan alapuolelle.</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Times New Roman"/>
              </a:rPr>
              <a:t>Vedä toinen piste 7,62 cm vasemmalle pystyapuviivan sijainnista 0.00 ja 7,62 cm vaaka-apuviivan alapuolelle.</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Times New Roman"/>
              </a:rPr>
              <a:t>Vedä kolmas piste 2,54 cm vasemmalle pystyapuviivan sijainnista 0.00 ja 6,99 cm vaaka-apuviivan alapuolelle.</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Times New Roman"/>
              </a:rPr>
              <a:t>Vedä neljäs piste 6,99 cm oikealle pystyapuviivan sijainnista 0.00 ja 2,54 cm vaaka-apuviivan alapuolelle.</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Times New Roman"/>
              </a:rPr>
              <a:t>Vedä viides piste 5,71 cm oikealle pystyapuviivan sijainnista 0.00 ja 1,27 cm vaaka-apuviivan yläpuolelle.</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Times New Roman"/>
              </a:rPr>
              <a:t>Vedä kuudes piste pystyapuviivan sijaintiin 0.00 ja 5,08 cm vaaka-apuviivan yläpuolelle.</a:t>
            </a:r>
          </a:p>
          <a:p>
            <a:pPr marL="742950" marR="0" lvl="1" indent="-285750">
              <a:lnSpc>
                <a:spcPct val="115000"/>
              </a:lnSpc>
              <a:spcBef>
                <a:spcPts val="0"/>
              </a:spcBef>
              <a:spcAft>
                <a:spcPts val="1000"/>
              </a:spcAft>
              <a:buFont typeface="+mj-lt"/>
              <a:buAutoNum type="arabicPeriod"/>
              <a:tabLst>
                <a:tab pos="914400" algn="l"/>
              </a:tabLst>
            </a:pPr>
            <a:r>
              <a:rPr lang="en-US" sz="1200">
                <a:effectLst/>
                <a:latin typeface="+mn-lt"/>
                <a:ea typeface="Calibri"/>
                <a:cs typeface="Times New Roman"/>
              </a:rPr>
              <a:t>Vedä seitsemäs eli viimeinen piste lumihiutaleen päälle.</a:t>
            </a:r>
          </a:p>
          <a:p>
            <a:pPr marL="342900" marR="0" lvl="0" indent="-342900">
              <a:lnSpc>
                <a:spcPct val="115000"/>
              </a:lnSpc>
              <a:spcBef>
                <a:spcPts val="0"/>
              </a:spcBef>
              <a:spcAft>
                <a:spcPts val="1000"/>
              </a:spcAft>
              <a:buFont typeface="+mj-lt"/>
              <a:buAutoNum type="arabicPeriod" startAt="5"/>
              <a:tabLst>
                <a:tab pos="457200" algn="l"/>
              </a:tabLst>
            </a:pPr>
            <a:r>
              <a:rPr lang="en-US" sz="1200">
                <a:effectLst/>
                <a:latin typeface="+mn-lt"/>
                <a:ea typeface="Calibri"/>
                <a:cs typeface="Arial"/>
              </a:rPr>
              <a:t>Tee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Ajoitus</a:t>
            </a:r>
            <a:r>
              <a:rPr lang="en-US" sz="1200">
                <a:effectLst/>
                <a:latin typeface="+mn-lt"/>
                <a:ea typeface="Calibri"/>
                <a:cs typeface="Arial"/>
              </a:rPr>
              <a:t>-ryhmässä seuraavat toimet: </a:t>
            </a:r>
          </a:p>
          <a:p>
            <a:pPr marL="742950" marR="0" lvl="1" indent="-285750">
              <a:lnSpc>
                <a:spcPct val="115000"/>
              </a:lnSpc>
              <a:spcBef>
                <a:spcPts val="0"/>
              </a:spcBef>
              <a:spcAft>
                <a:spcPts val="1000"/>
              </a:spcAft>
              <a:buFont typeface="Arial"/>
              <a:buChar char="•"/>
              <a:tabLst>
                <a:tab pos="914400" algn="l"/>
              </a:tabLst>
            </a:pPr>
            <a:r>
              <a:rPr lang="en-US" sz="1200">
                <a:effectLst/>
                <a:latin typeface="+mn-lt"/>
                <a:ea typeface="Calibri"/>
                <a:cs typeface="Times New Roman"/>
              </a:rPr>
              <a:t>Valitse </a:t>
            </a:r>
            <a:r>
              <a:rPr lang="en-US" sz="1200" b="1">
                <a:effectLst/>
                <a:latin typeface="+mn-lt"/>
                <a:ea typeface="Calibri"/>
                <a:cs typeface="Times New Roman"/>
              </a:rPr>
              <a:t>Aloita</a:t>
            </a:r>
            <a:r>
              <a:rPr lang="en-US" sz="1200">
                <a:effectLst/>
                <a:latin typeface="+mn-lt"/>
                <a:ea typeface="Calibri"/>
                <a:cs typeface="Times New Roman"/>
              </a:rPr>
              <a:t>-luettelosta </a:t>
            </a:r>
            <a:r>
              <a:rPr lang="en-US" sz="1200" b="1">
                <a:effectLst/>
                <a:latin typeface="+mn-lt"/>
                <a:ea typeface="Calibri"/>
                <a:cs typeface="Times New Roman"/>
              </a:rPr>
              <a:t>Edellisen</a:t>
            </a:r>
            <a:r>
              <a:rPr lang="en-US" sz="1200">
                <a:effectLst/>
                <a:latin typeface="+mn-lt"/>
                <a:ea typeface="Calibri"/>
                <a:cs typeface="Times New Roman"/>
              </a:rPr>
              <a:t> </a:t>
            </a:r>
            <a:r>
              <a:rPr lang="en-US" sz="1200" b="1">
                <a:effectLst/>
                <a:latin typeface="+mn-lt"/>
                <a:ea typeface="Calibri"/>
                <a:cs typeface="Times New Roman"/>
              </a:rPr>
              <a:t>kanssa</a:t>
            </a:r>
            <a:r>
              <a:rPr lang="en-US" sz="1200">
                <a:effectLst/>
                <a:latin typeface="+mn-lt"/>
                <a:ea typeface="Calibri"/>
                <a:cs typeface="Times New Roman"/>
              </a:rPr>
              <a:t>.</a:t>
            </a:r>
          </a:p>
          <a:p>
            <a:pPr marL="742950" marR="0" lvl="1" indent="-285750">
              <a:lnSpc>
                <a:spcPct val="115000"/>
              </a:lnSpc>
              <a:spcBef>
                <a:spcPts val="0"/>
              </a:spcBef>
              <a:spcAft>
                <a:spcPts val="1000"/>
              </a:spcAft>
              <a:buFont typeface="Arial"/>
              <a:buChar char="•"/>
              <a:tabLst>
                <a:tab pos="914400" algn="l"/>
              </a:tabLst>
            </a:pPr>
            <a:r>
              <a:rPr lang="en-US" sz="1200">
                <a:effectLst/>
                <a:latin typeface="+mn-lt"/>
                <a:ea typeface="Calibri"/>
                <a:cs typeface="Times New Roman"/>
              </a:rPr>
              <a:t>Kirjoita </a:t>
            </a:r>
            <a:r>
              <a:rPr lang="en-US" sz="1200" b="1">
                <a:effectLst/>
                <a:latin typeface="+mn-lt"/>
                <a:ea typeface="Calibri"/>
                <a:cs typeface="Times New Roman"/>
              </a:rPr>
              <a:t>Viive</a:t>
            </a:r>
            <a:r>
              <a:rPr lang="en-US" sz="1200">
                <a:effectLst/>
                <a:latin typeface="+mn-lt"/>
                <a:ea typeface="Calibri"/>
                <a:cs typeface="Times New Roman"/>
              </a:rPr>
              <a:t>-ruutuun </a:t>
            </a:r>
            <a:r>
              <a:rPr lang="en-US" sz="1200" b="1">
                <a:effectLst/>
                <a:latin typeface="+mn-lt"/>
                <a:ea typeface="Calibri"/>
                <a:cs typeface="Times New Roman"/>
              </a:rPr>
              <a:t>16</a:t>
            </a:r>
            <a:r>
              <a:rPr lang="en-US" sz="1200">
                <a:effectLst/>
                <a:latin typeface="+mn-lt"/>
                <a:ea typeface="Calibri"/>
                <a:cs typeface="Times New Roman"/>
              </a:rPr>
              <a:t>.</a:t>
            </a:r>
          </a:p>
          <a:p>
            <a:pPr marL="742950" marR="0" lvl="1" indent="-285750">
              <a:lnSpc>
                <a:spcPct val="115000"/>
              </a:lnSpc>
              <a:spcBef>
                <a:spcPts val="0"/>
              </a:spcBef>
              <a:spcAft>
                <a:spcPts val="1000"/>
              </a:spcAft>
              <a:buFont typeface="Arial"/>
              <a:buChar char="•"/>
              <a:tabLst>
                <a:tab pos="914400" algn="l"/>
              </a:tabLst>
            </a:pPr>
            <a:r>
              <a:rPr lang="en-US" sz="1200">
                <a:effectLst/>
                <a:latin typeface="+mn-lt"/>
                <a:ea typeface="Calibri"/>
                <a:cs typeface="Times New Roman"/>
              </a:rPr>
              <a:t>Kirjoita </a:t>
            </a:r>
            <a:r>
              <a:rPr lang="en-US" sz="1200" b="1">
                <a:effectLst/>
                <a:latin typeface="+mn-lt"/>
                <a:ea typeface="Calibri"/>
                <a:cs typeface="Times New Roman"/>
              </a:rPr>
              <a:t>Kesto</a:t>
            </a:r>
            <a:r>
              <a:rPr lang="en-US" sz="1200">
                <a:effectLst/>
                <a:latin typeface="+mn-lt"/>
                <a:ea typeface="Calibri"/>
                <a:cs typeface="Times New Roman"/>
              </a:rPr>
              <a:t>-ruutuun </a:t>
            </a:r>
            <a:r>
              <a:rPr lang="en-US" sz="1200" b="1">
                <a:effectLst/>
                <a:latin typeface="+mn-lt"/>
                <a:ea typeface="Calibri"/>
                <a:cs typeface="Times New Roman"/>
              </a:rPr>
              <a:t>5</a:t>
            </a:r>
            <a:r>
              <a:rPr lang="en-US" sz="1200">
                <a:effectLst/>
                <a:latin typeface="+mn-lt"/>
                <a:ea typeface="Calibri"/>
                <a:cs typeface="Times New Roman"/>
              </a:rPr>
              <a:t> </a:t>
            </a:r>
            <a:r>
              <a:rPr lang="en-US" sz="1200" b="1">
                <a:effectLst/>
                <a:latin typeface="+mn-lt"/>
                <a:ea typeface="Calibri"/>
                <a:cs typeface="Times New Roman"/>
              </a:rPr>
              <a:t>sekuntia</a:t>
            </a:r>
            <a:r>
              <a:rPr lang="en-US" sz="1200">
                <a:effectLst/>
                <a:latin typeface="+mn-lt"/>
                <a:ea typeface="Calibri"/>
                <a:cs typeface="Times New Roman"/>
              </a:rPr>
              <a:t>.</a:t>
            </a:r>
            <a:endParaRPr lang="en-US" sz="1200">
              <a:effectLst/>
              <a:latin typeface="+mn-lt"/>
              <a:ea typeface="Calibri"/>
              <a:cs typeface="Arial"/>
            </a:endParaRPr>
          </a:p>
          <a:p>
            <a:pPr marL="342900" marR="0" lvl="0" indent="-342900">
              <a:lnSpc>
                <a:spcPct val="115000"/>
              </a:lnSpc>
              <a:spcBef>
                <a:spcPts val="0"/>
              </a:spcBef>
              <a:spcAft>
                <a:spcPts val="1000"/>
              </a:spcAft>
              <a:buFont typeface="+mj-lt"/>
              <a:buAutoNum type="arabicPeriod" startAt="5"/>
              <a:tabLst>
                <a:tab pos="457200" algn="l"/>
              </a:tabLst>
            </a:pPr>
            <a:r>
              <a:rPr lang="en-US" sz="1200">
                <a:effectLst/>
                <a:latin typeface="+mn-lt"/>
                <a:ea typeface="Calibri"/>
                <a:cs typeface="Times New Roman"/>
              </a:rPr>
              <a:t>Napsauta dian taustan aluetta hiiren kakkospainikkeella ja valitse sitten </a:t>
            </a:r>
            <a:r>
              <a:rPr lang="en-US" sz="1200" b="1">
                <a:effectLst/>
                <a:latin typeface="+mn-lt"/>
                <a:ea typeface="Calibri"/>
                <a:cs typeface="Times New Roman"/>
              </a:rPr>
              <a:t>Ruudukko ja apuviivat</a:t>
            </a:r>
            <a:r>
              <a:rPr lang="en-US" sz="1200">
                <a:effectLst/>
                <a:latin typeface="+mn-lt"/>
                <a:ea typeface="Calibri"/>
                <a:cs typeface="Times New Roman"/>
              </a:rPr>
              <a:t>. Valitse </a:t>
            </a:r>
            <a:r>
              <a:rPr lang="en-US" sz="1200" b="1">
                <a:effectLst/>
                <a:latin typeface="+mn-lt"/>
                <a:ea typeface="Calibri"/>
                <a:cs typeface="Times New Roman"/>
              </a:rPr>
              <a:t>Ruudukko ja apuviivat</a:t>
            </a:r>
            <a:r>
              <a:rPr lang="en-US" sz="1200">
                <a:effectLst/>
                <a:latin typeface="+mn-lt"/>
                <a:ea typeface="Calibri"/>
                <a:cs typeface="Times New Roman"/>
              </a:rPr>
              <a:t> -valintaruudun </a:t>
            </a:r>
            <a:r>
              <a:rPr lang="en-US" sz="1200" b="1">
                <a:effectLst/>
                <a:latin typeface="+mn-lt"/>
                <a:ea typeface="Calibri"/>
                <a:cs typeface="Times New Roman"/>
              </a:rPr>
              <a:t>Ohjainten asetukset</a:t>
            </a:r>
            <a:r>
              <a:rPr lang="en-US" sz="1200">
                <a:effectLst/>
                <a:latin typeface="+mn-lt"/>
                <a:ea typeface="Calibri"/>
                <a:cs typeface="Times New Roman"/>
              </a:rPr>
              <a:t> -kohdasta </a:t>
            </a:r>
            <a:r>
              <a:rPr lang="en-US" sz="1200" b="1">
                <a:effectLst/>
                <a:latin typeface="+mn-lt"/>
                <a:ea typeface="Calibri"/>
                <a:cs typeface="Times New Roman"/>
              </a:rPr>
              <a:t>Näytä piirtotilan apuviivat</a:t>
            </a:r>
            <a:r>
              <a:rPr lang="en-US" sz="1200">
                <a:effectLst/>
                <a:latin typeface="+mn-lt"/>
                <a:ea typeface="Calibri"/>
                <a:cs typeface="Times New Roman"/>
              </a:rPr>
              <a:t> ja valitse sitten </a:t>
            </a:r>
            <a:r>
              <a:rPr lang="en-US" sz="1200" b="1">
                <a:effectLst/>
                <a:latin typeface="+mn-lt"/>
                <a:ea typeface="Calibri"/>
                <a:cs typeface="Times New Roman"/>
              </a:rPr>
              <a:t>OK</a:t>
            </a:r>
            <a:r>
              <a:rPr lang="en-US" sz="1200">
                <a:effectLst/>
                <a:latin typeface="+mn-lt"/>
                <a:ea typeface="Calibri"/>
                <a:cs typeface="Times New Roman"/>
              </a:rPr>
              <a:t>. </a:t>
            </a: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r>
              <a:rPr lang="en-US" sz="1200">
                <a:effectLst/>
                <a:latin typeface="+mn-lt"/>
                <a:ea typeface="Calibri"/>
                <a:cs typeface="Arial"/>
              </a:rPr>
              <a:t>Voit luoda sitaatin tekstiruudun animaatiotehosteet toimimalla seuraavasti:</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diasta sitaatin tekstiruutu. Valitse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Mukautettu animaatio </a:t>
            </a:r>
            <a:r>
              <a:rPr lang="en-US" sz="1200">
                <a:effectLst/>
                <a:latin typeface="+mn-lt"/>
                <a:ea typeface="Calibri"/>
                <a:cs typeface="Arial"/>
              </a:rPr>
              <a:t>-ryhmästä </a:t>
            </a:r>
            <a:r>
              <a:rPr lang="en-US" sz="1200" b="1">
                <a:effectLst/>
                <a:latin typeface="+mn-lt"/>
                <a:ea typeface="Calibri"/>
                <a:cs typeface="Arial"/>
              </a:rPr>
              <a:t>Lisää animaatio</a:t>
            </a:r>
            <a:r>
              <a:rPr lang="en-US" sz="1200">
                <a:effectLst/>
                <a:latin typeface="+mn-lt"/>
                <a:ea typeface="Calibri"/>
                <a:cs typeface="Arial"/>
              </a:rPr>
              <a:t> ja valitse sitten </a:t>
            </a:r>
            <a:r>
              <a:rPr lang="en-US" sz="1200" b="1">
                <a:effectLst/>
                <a:latin typeface="+mn-lt"/>
                <a:ea typeface="Calibri"/>
                <a:cs typeface="Arial"/>
              </a:rPr>
              <a:t>Sisääntulo</a:t>
            </a:r>
            <a:r>
              <a:rPr lang="en-US" sz="1200">
                <a:effectLst/>
                <a:latin typeface="+mn-lt"/>
                <a:ea typeface="Calibri"/>
                <a:cs typeface="Arial"/>
              </a:rPr>
              <a:t>-kohdasta </a:t>
            </a:r>
            <a:r>
              <a:rPr lang="en-US" sz="1200" b="1">
                <a:effectLst/>
                <a:latin typeface="+mn-lt"/>
                <a:ea typeface="Calibri"/>
                <a:cs typeface="Arial"/>
              </a:rPr>
              <a:t>Himmennys</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Napsauta sitten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Animaatio</a:t>
            </a:r>
            <a:r>
              <a:rPr lang="en-US" sz="1200">
                <a:effectLst/>
                <a:latin typeface="+mn-lt"/>
                <a:ea typeface="Calibri"/>
                <a:cs typeface="Arial"/>
              </a:rPr>
              <a:t>-ryhmän </a:t>
            </a:r>
            <a:r>
              <a:rPr lang="en-US" sz="1200" b="1">
                <a:effectLst/>
                <a:latin typeface="+mn-lt"/>
                <a:ea typeface="Calibri"/>
                <a:cs typeface="Arial"/>
              </a:rPr>
              <a:t>Tehosteasetukset</a:t>
            </a:r>
            <a:r>
              <a:rPr lang="en-US" sz="1200">
                <a:effectLst/>
                <a:latin typeface="+mn-lt"/>
                <a:ea typeface="Calibri"/>
                <a:cs typeface="Arial"/>
              </a:rPr>
              <a:t>-valintaruudun avainta. Tee </a:t>
            </a:r>
            <a:r>
              <a:rPr lang="en-US" sz="1200" b="1">
                <a:effectLst/>
                <a:latin typeface="+mn-lt"/>
                <a:ea typeface="Calibri"/>
                <a:cs typeface="Arial"/>
              </a:rPr>
              <a:t>Himmennys</a:t>
            </a:r>
            <a:r>
              <a:rPr lang="en-US" sz="1200">
                <a:effectLst/>
                <a:latin typeface="+mn-lt"/>
                <a:ea typeface="Calibri"/>
                <a:cs typeface="Arial"/>
              </a:rPr>
              <a:t>-valintaikkunassa seuraavat toimet:</a:t>
            </a:r>
          </a:p>
          <a:p>
            <a:pPr marL="628650" marR="0" lvl="1" indent="-1714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Times New Roman"/>
              </a:rPr>
              <a:t>Valitse </a:t>
            </a:r>
            <a:r>
              <a:rPr lang="en-US" sz="1200" b="1">
                <a:effectLst/>
                <a:latin typeface="+mn-lt"/>
                <a:ea typeface="Calibri"/>
                <a:cs typeface="Times New Roman"/>
              </a:rPr>
              <a:t>Tehoste</a:t>
            </a:r>
            <a:r>
              <a:rPr lang="en-US" sz="1200">
                <a:effectLst/>
                <a:latin typeface="+mn-lt"/>
                <a:ea typeface="Calibri"/>
                <a:cs typeface="Times New Roman"/>
              </a:rPr>
              <a:t>-välilehden </a:t>
            </a:r>
            <a:r>
              <a:rPr lang="en-US" sz="1200" b="1">
                <a:effectLst/>
                <a:latin typeface="+mn-lt"/>
                <a:ea typeface="Calibri"/>
                <a:cs typeface="Times New Roman"/>
              </a:rPr>
              <a:t>Animoi</a:t>
            </a:r>
            <a:r>
              <a:rPr lang="en-US" sz="1200">
                <a:effectLst/>
                <a:latin typeface="+mn-lt"/>
                <a:ea typeface="Calibri"/>
                <a:cs typeface="Times New Roman"/>
              </a:rPr>
              <a:t> </a:t>
            </a:r>
            <a:r>
              <a:rPr lang="en-US" sz="1200" b="1">
                <a:effectLst/>
                <a:latin typeface="+mn-lt"/>
                <a:ea typeface="Calibri"/>
                <a:cs typeface="Times New Roman"/>
              </a:rPr>
              <a:t>teksti</a:t>
            </a:r>
            <a:r>
              <a:rPr lang="en-US" sz="1200">
                <a:effectLst/>
                <a:latin typeface="+mn-lt"/>
                <a:ea typeface="Calibri"/>
                <a:cs typeface="Times New Roman"/>
              </a:rPr>
              <a:t> -luettelosta </a:t>
            </a:r>
            <a:r>
              <a:rPr lang="en-US" sz="1200" b="1">
                <a:effectLst/>
                <a:latin typeface="+mn-lt"/>
                <a:ea typeface="Calibri"/>
                <a:cs typeface="Times New Roman"/>
              </a:rPr>
              <a:t>Kirjain</a:t>
            </a:r>
            <a:r>
              <a:rPr lang="en-US" sz="1200">
                <a:effectLst/>
                <a:latin typeface="+mn-lt"/>
                <a:ea typeface="Calibri"/>
                <a:cs typeface="Times New Roman"/>
              </a:rPr>
              <a:t> </a:t>
            </a:r>
            <a:r>
              <a:rPr lang="en-US" sz="1200" b="1">
                <a:effectLst/>
                <a:latin typeface="+mn-lt"/>
                <a:ea typeface="Calibri"/>
                <a:cs typeface="Times New Roman"/>
              </a:rPr>
              <a:t>kerrallaan</a:t>
            </a:r>
            <a:r>
              <a:rPr lang="en-US" sz="1200">
                <a:effectLst/>
                <a:latin typeface="+mn-lt"/>
                <a:ea typeface="Calibri"/>
                <a:cs typeface="Times New Roman"/>
              </a:rPr>
              <a:t>.</a:t>
            </a:r>
          </a:p>
          <a:p>
            <a:pPr marL="628650" marR="0" lvl="1" indent="-1714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Times New Roman"/>
              </a:rPr>
              <a:t>Kirjoita </a:t>
            </a:r>
            <a:r>
              <a:rPr lang="en-US" sz="1200" b="1">
                <a:effectLst/>
                <a:latin typeface="+mn-lt"/>
                <a:ea typeface="Calibri"/>
                <a:cs typeface="Times New Roman"/>
              </a:rPr>
              <a:t>Tehoste</a:t>
            </a:r>
            <a:r>
              <a:rPr lang="en-US" sz="1200">
                <a:effectLst/>
                <a:latin typeface="+mn-lt"/>
                <a:ea typeface="Calibri"/>
                <a:cs typeface="Times New Roman"/>
              </a:rPr>
              <a:t>-välilehden </a:t>
            </a:r>
            <a:r>
              <a:rPr lang="en-US" sz="1200" b="1">
                <a:effectLst/>
                <a:latin typeface="+mn-lt"/>
                <a:ea typeface="Calibri"/>
                <a:cs typeface="Times New Roman"/>
              </a:rPr>
              <a:t>%:n viive kirjainten välissä</a:t>
            </a:r>
            <a:r>
              <a:rPr lang="en-US" sz="1200">
                <a:effectLst/>
                <a:latin typeface="+mn-lt"/>
                <a:ea typeface="Calibri"/>
                <a:cs typeface="Times New Roman"/>
              </a:rPr>
              <a:t> -ruutuun </a:t>
            </a:r>
            <a:r>
              <a:rPr lang="en-US" sz="1200" b="1">
                <a:effectLst/>
                <a:latin typeface="+mn-lt"/>
                <a:ea typeface="Calibri"/>
                <a:cs typeface="Times New Roman"/>
              </a:rPr>
              <a:t>4</a:t>
            </a:r>
            <a:r>
              <a:rPr lang="en-US" sz="1200">
                <a:effectLst/>
                <a:latin typeface="+mn-lt"/>
                <a:ea typeface="Calibri"/>
                <a:cs typeface="Times New Roman"/>
              </a:rPr>
              <a:t>.</a:t>
            </a:r>
          </a:p>
          <a:p>
            <a:pPr marL="628650" marR="0" lvl="1" indent="-1714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Times New Roman"/>
              </a:rPr>
              <a:t>Valitse </a:t>
            </a:r>
            <a:r>
              <a:rPr lang="en-US" sz="1200" b="1">
                <a:effectLst/>
                <a:latin typeface="+mn-lt"/>
                <a:ea typeface="Calibri"/>
                <a:cs typeface="Times New Roman"/>
              </a:rPr>
              <a:t>Ajoitus</a:t>
            </a:r>
            <a:r>
              <a:rPr lang="en-US" sz="1200">
                <a:effectLst/>
                <a:latin typeface="+mn-lt"/>
                <a:ea typeface="Calibri"/>
                <a:cs typeface="Times New Roman"/>
              </a:rPr>
              <a:t>-välilehden </a:t>
            </a:r>
            <a:r>
              <a:rPr lang="en-US" sz="1200" b="1">
                <a:effectLst/>
                <a:latin typeface="+mn-lt"/>
                <a:ea typeface="Calibri"/>
                <a:cs typeface="Times New Roman"/>
              </a:rPr>
              <a:t>Aloita</a:t>
            </a:r>
            <a:r>
              <a:rPr lang="en-US" sz="1200">
                <a:effectLst/>
                <a:latin typeface="+mn-lt"/>
                <a:ea typeface="Calibri"/>
                <a:cs typeface="Times New Roman"/>
              </a:rPr>
              <a:t>-luettelosta </a:t>
            </a:r>
            <a:r>
              <a:rPr lang="en-US" sz="1200" b="1">
                <a:effectLst/>
                <a:latin typeface="+mn-lt"/>
                <a:ea typeface="Calibri"/>
                <a:cs typeface="Times New Roman"/>
              </a:rPr>
              <a:t>Edellisen</a:t>
            </a:r>
            <a:r>
              <a:rPr lang="en-US" sz="1200">
                <a:effectLst/>
                <a:latin typeface="+mn-lt"/>
                <a:ea typeface="Calibri"/>
                <a:cs typeface="Times New Roman"/>
              </a:rPr>
              <a:t> </a:t>
            </a:r>
            <a:r>
              <a:rPr lang="en-US" sz="1200" b="1">
                <a:effectLst/>
                <a:latin typeface="+mn-lt"/>
                <a:ea typeface="Calibri"/>
                <a:cs typeface="Times New Roman"/>
              </a:rPr>
              <a:t>kanssa</a:t>
            </a:r>
            <a:r>
              <a:rPr lang="en-US" sz="1200">
                <a:effectLst/>
                <a:latin typeface="+mn-lt"/>
                <a:ea typeface="Calibri"/>
                <a:cs typeface="Times New Roman"/>
              </a:rPr>
              <a:t>.</a:t>
            </a:r>
          </a:p>
          <a:p>
            <a:pPr marL="628650" marR="0" lvl="1" indent="-1714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Times New Roman"/>
              </a:rPr>
              <a:t>Kirjoita </a:t>
            </a:r>
            <a:r>
              <a:rPr lang="en-US" sz="1200" b="1">
                <a:effectLst/>
                <a:latin typeface="+mn-lt"/>
                <a:ea typeface="Calibri"/>
                <a:cs typeface="Times New Roman"/>
              </a:rPr>
              <a:t>Ajoitus</a:t>
            </a:r>
            <a:r>
              <a:rPr lang="en-US" sz="1200">
                <a:effectLst/>
                <a:latin typeface="+mn-lt"/>
                <a:ea typeface="Calibri"/>
                <a:cs typeface="Times New Roman"/>
              </a:rPr>
              <a:t>-välilehden </a:t>
            </a:r>
            <a:r>
              <a:rPr lang="en-US" sz="1200" b="1">
                <a:effectLst/>
                <a:latin typeface="+mn-lt"/>
                <a:ea typeface="Calibri"/>
                <a:cs typeface="Times New Roman"/>
              </a:rPr>
              <a:t>Viive</a:t>
            </a:r>
            <a:r>
              <a:rPr lang="en-US" sz="1200">
                <a:effectLst/>
                <a:latin typeface="+mn-lt"/>
                <a:ea typeface="Calibri"/>
                <a:cs typeface="Times New Roman"/>
              </a:rPr>
              <a:t>-ruutuun </a:t>
            </a:r>
            <a:r>
              <a:rPr lang="en-US" sz="1200" b="1">
                <a:effectLst/>
                <a:latin typeface="+mn-lt"/>
                <a:ea typeface="Calibri"/>
                <a:cs typeface="Times New Roman"/>
              </a:rPr>
              <a:t>21</a:t>
            </a:r>
            <a:r>
              <a:rPr lang="en-US" sz="1200">
                <a:effectLst/>
                <a:latin typeface="+mn-lt"/>
                <a:ea typeface="Calibri"/>
                <a:cs typeface="Times New Roman"/>
              </a:rPr>
              <a:t>.</a:t>
            </a:r>
          </a:p>
          <a:p>
            <a:pPr marL="628650" marR="0" lvl="1" indent="-171450">
              <a:lnSpc>
                <a:spcPct val="115000"/>
              </a:lnSpc>
              <a:spcBef>
                <a:spcPts val="0"/>
              </a:spcBef>
              <a:spcAft>
                <a:spcPts val="1000"/>
              </a:spcAft>
              <a:buFont typeface="Arial" pitchFamily="34" charset="0"/>
              <a:buChar char="•"/>
              <a:tabLst>
                <a:tab pos="914400" algn="l"/>
              </a:tabLst>
            </a:pPr>
            <a:r>
              <a:rPr lang="en-US" sz="1200">
                <a:effectLst/>
                <a:latin typeface="+mn-lt"/>
                <a:ea typeface="Calibri"/>
                <a:cs typeface="Times New Roman"/>
              </a:rPr>
              <a:t>Kirjoita </a:t>
            </a:r>
            <a:r>
              <a:rPr lang="en-US" sz="1200" b="1">
                <a:effectLst/>
                <a:latin typeface="+mn-lt"/>
                <a:ea typeface="Calibri"/>
                <a:cs typeface="Times New Roman"/>
              </a:rPr>
              <a:t>Ajoitus</a:t>
            </a:r>
            <a:r>
              <a:rPr lang="en-US" sz="1200">
                <a:effectLst/>
                <a:latin typeface="+mn-lt"/>
                <a:ea typeface="Calibri"/>
                <a:cs typeface="Times New Roman"/>
              </a:rPr>
              <a:t>-välilehden </a:t>
            </a:r>
            <a:r>
              <a:rPr lang="en-US" sz="1200" b="1">
                <a:effectLst/>
                <a:latin typeface="+mn-lt"/>
                <a:ea typeface="Calibri"/>
                <a:cs typeface="Times New Roman"/>
              </a:rPr>
              <a:t>Kesto</a:t>
            </a:r>
            <a:r>
              <a:rPr lang="en-US" sz="1200">
                <a:effectLst/>
                <a:latin typeface="+mn-lt"/>
                <a:ea typeface="Calibri"/>
                <a:cs typeface="Times New Roman"/>
              </a:rPr>
              <a:t>-ruutuun </a:t>
            </a:r>
            <a:r>
              <a:rPr lang="en-US" sz="1200" b="1">
                <a:effectLst/>
                <a:latin typeface="+mn-lt"/>
                <a:ea typeface="Calibri"/>
                <a:cs typeface="Times New Roman"/>
              </a:rPr>
              <a:t>0,5 sekuntia</a:t>
            </a:r>
            <a:r>
              <a:rPr lang="en-US" sz="1200">
                <a:effectLst/>
                <a:latin typeface="+mn-lt"/>
                <a:ea typeface="Calibri"/>
                <a:cs typeface="Times New Roman"/>
              </a:rPr>
              <a:t>.</a:t>
            </a:r>
          </a:p>
          <a:p>
            <a:pPr marL="628650" marR="0" lvl="1" indent="-171450">
              <a:lnSpc>
                <a:spcPct val="115000"/>
              </a:lnSpc>
              <a:spcBef>
                <a:spcPts val="0"/>
              </a:spcBef>
              <a:spcAft>
                <a:spcPts val="1000"/>
              </a:spcAft>
              <a:buFont typeface="Arial" pitchFamily="34" charset="0"/>
              <a:buChar char="•"/>
              <a:tabLst>
                <a:tab pos="914400" algn="l"/>
              </a:tabLst>
            </a:pPr>
            <a:endParaRPr lang="en-US" sz="1200">
              <a:effectLst/>
              <a:latin typeface="+mn-lt"/>
              <a:ea typeface="Calibri"/>
              <a:cs typeface="Times New Roman"/>
            </a:endParaRPr>
          </a:p>
          <a:p>
            <a:pPr marL="0" marR="0">
              <a:lnSpc>
                <a:spcPct val="115000"/>
              </a:lnSpc>
              <a:spcBef>
                <a:spcPts val="0"/>
              </a:spcBef>
              <a:spcAft>
                <a:spcPts val="1000"/>
              </a:spcAft>
            </a:pPr>
            <a:endParaRPr lang="en-US" sz="1200">
              <a:effectLst/>
              <a:latin typeface="+mn-lt"/>
              <a:ea typeface="Calibri"/>
              <a:cs typeface="Arial"/>
            </a:endParaRPr>
          </a:p>
          <a:p>
            <a:pPr marL="0" marR="0">
              <a:lnSpc>
                <a:spcPct val="115000"/>
              </a:lnSpc>
              <a:spcBef>
                <a:spcPts val="0"/>
              </a:spcBef>
              <a:spcAft>
                <a:spcPts val="1000"/>
              </a:spcAft>
            </a:pPr>
            <a:r>
              <a:rPr lang="en-US" sz="1200">
                <a:effectLst/>
                <a:latin typeface="+mn-lt"/>
                <a:ea typeface="Calibri"/>
                <a:cs typeface="Arial"/>
              </a:rPr>
              <a:t>Voit luoda sitaatin lähteen tekstiruudun animaatiotehosteet toimimalla seuraavasti:</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Valitse sitaatin lähteen tekstiruutu. Valitse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Mukautettu animaatio </a:t>
            </a:r>
            <a:r>
              <a:rPr lang="en-US" sz="1200">
                <a:effectLst/>
                <a:latin typeface="+mn-lt"/>
                <a:ea typeface="Calibri"/>
                <a:cs typeface="Arial"/>
              </a:rPr>
              <a:t>-ryhmästä </a:t>
            </a:r>
            <a:r>
              <a:rPr lang="en-US" sz="1200" b="1">
                <a:effectLst/>
                <a:latin typeface="+mn-lt"/>
                <a:ea typeface="Calibri"/>
                <a:cs typeface="Arial"/>
              </a:rPr>
              <a:t>Lisää animaatio</a:t>
            </a:r>
            <a:r>
              <a:rPr lang="en-US" sz="1200">
                <a:effectLst/>
                <a:latin typeface="+mn-lt"/>
                <a:ea typeface="Calibri"/>
                <a:cs typeface="Arial"/>
              </a:rPr>
              <a:t> ja valitse sitten </a:t>
            </a:r>
            <a:r>
              <a:rPr lang="en-US" sz="1200" b="1">
                <a:effectLst/>
                <a:latin typeface="+mn-lt"/>
                <a:ea typeface="Calibri"/>
                <a:cs typeface="Arial"/>
              </a:rPr>
              <a:t>Sisääntulo</a:t>
            </a:r>
            <a:r>
              <a:rPr lang="en-US" sz="1200">
                <a:effectLst/>
                <a:latin typeface="+mn-lt"/>
                <a:ea typeface="Calibri"/>
                <a:cs typeface="Arial"/>
              </a:rPr>
              <a:t>-kohdasta </a:t>
            </a:r>
            <a:r>
              <a:rPr lang="en-US" sz="1200" b="1">
                <a:effectLst/>
                <a:latin typeface="+mn-lt"/>
                <a:ea typeface="Calibri"/>
                <a:cs typeface="Arial"/>
              </a:rPr>
              <a:t>Himmennys</a:t>
            </a:r>
            <a:r>
              <a:rPr lang="en-US" sz="1200">
                <a:effectLst/>
                <a:latin typeface="+mn-lt"/>
                <a:ea typeface="Calibri"/>
                <a:cs typeface="Arial"/>
              </a:rPr>
              <a:t>.</a:t>
            </a:r>
          </a:p>
          <a:p>
            <a:pPr marL="342900" marR="0" lvl="0" indent="-342900">
              <a:lnSpc>
                <a:spcPct val="115000"/>
              </a:lnSpc>
              <a:spcBef>
                <a:spcPts val="0"/>
              </a:spcBef>
              <a:spcAft>
                <a:spcPts val="1000"/>
              </a:spcAft>
              <a:buFont typeface="+mj-lt"/>
              <a:buAutoNum type="arabicPeriod"/>
              <a:tabLst>
                <a:tab pos="457200" algn="l"/>
              </a:tabLst>
            </a:pPr>
            <a:r>
              <a:rPr lang="en-US" sz="1200">
                <a:effectLst/>
                <a:latin typeface="+mn-lt"/>
                <a:ea typeface="Calibri"/>
                <a:cs typeface="Arial"/>
              </a:rPr>
              <a:t>Tee </a:t>
            </a:r>
            <a:r>
              <a:rPr lang="en-US" sz="1200" b="1">
                <a:effectLst/>
                <a:latin typeface="+mn-lt"/>
                <a:ea typeface="Calibri"/>
                <a:cs typeface="Arial"/>
              </a:rPr>
              <a:t>Animaatiot</a:t>
            </a:r>
            <a:r>
              <a:rPr lang="en-US" sz="1200">
                <a:effectLst/>
                <a:latin typeface="+mn-lt"/>
                <a:ea typeface="Calibri"/>
                <a:cs typeface="Arial"/>
              </a:rPr>
              <a:t>-välilehden </a:t>
            </a:r>
            <a:r>
              <a:rPr lang="en-US" sz="1200" b="1">
                <a:effectLst/>
                <a:latin typeface="+mn-lt"/>
                <a:ea typeface="Calibri"/>
                <a:cs typeface="Arial"/>
              </a:rPr>
              <a:t>Ajoitus</a:t>
            </a:r>
            <a:r>
              <a:rPr lang="en-US" sz="1200">
                <a:effectLst/>
                <a:latin typeface="+mn-lt"/>
                <a:ea typeface="Calibri"/>
                <a:cs typeface="Arial"/>
              </a:rPr>
              <a:t>-ryhmässä seuraavat toimet:</a:t>
            </a:r>
          </a:p>
          <a:p>
            <a:pPr marL="800100" marR="0" lvl="1" indent="-342900">
              <a:lnSpc>
                <a:spcPct val="115000"/>
              </a:lnSpc>
              <a:spcBef>
                <a:spcPts val="0"/>
              </a:spcBef>
              <a:spcAft>
                <a:spcPts val="1000"/>
              </a:spcAft>
              <a:buFont typeface="Arial" pitchFamily="34" charset="0"/>
              <a:buChar char="•"/>
              <a:tabLst>
                <a:tab pos="457200" algn="l"/>
              </a:tabLst>
            </a:pPr>
            <a:r>
              <a:rPr lang="en-US" sz="1200">
                <a:effectLst/>
                <a:latin typeface="+mn-lt"/>
                <a:ea typeface="Calibri"/>
                <a:cs typeface="Arial"/>
              </a:rPr>
              <a:t>Valitse </a:t>
            </a:r>
            <a:r>
              <a:rPr lang="en-US" sz="1200" b="1">
                <a:effectLst/>
                <a:latin typeface="+mn-lt"/>
                <a:ea typeface="Calibri"/>
                <a:cs typeface="Arial"/>
              </a:rPr>
              <a:t>Aloita</a:t>
            </a:r>
            <a:r>
              <a:rPr lang="en-US" sz="1200">
                <a:effectLst/>
                <a:latin typeface="+mn-lt"/>
                <a:ea typeface="Calibri"/>
                <a:cs typeface="Arial"/>
              </a:rPr>
              <a:t>-luettelosta </a:t>
            </a:r>
            <a:r>
              <a:rPr lang="en-US" sz="1200" b="1">
                <a:effectLst/>
                <a:latin typeface="+mn-lt"/>
                <a:ea typeface="Calibri"/>
                <a:cs typeface="Arial"/>
              </a:rPr>
              <a:t>Edellisen</a:t>
            </a:r>
            <a:r>
              <a:rPr lang="en-US" sz="1200">
                <a:effectLst/>
                <a:latin typeface="+mn-lt"/>
                <a:ea typeface="Calibri"/>
                <a:cs typeface="Arial"/>
              </a:rPr>
              <a:t> </a:t>
            </a:r>
            <a:r>
              <a:rPr lang="en-US" sz="1200" b="1">
                <a:effectLst/>
                <a:latin typeface="+mn-lt"/>
                <a:ea typeface="Calibri"/>
                <a:cs typeface="Arial"/>
              </a:rPr>
              <a:t>kanssa</a:t>
            </a:r>
            <a:r>
              <a:rPr lang="en-US" sz="1200">
                <a:effectLst/>
                <a:latin typeface="+mn-lt"/>
                <a:ea typeface="Calibri"/>
                <a:cs typeface="Arial"/>
              </a:rPr>
              <a:t>.</a:t>
            </a:r>
          </a:p>
          <a:p>
            <a:pPr marL="800100" marR="0" lvl="1" indent="-342900">
              <a:lnSpc>
                <a:spcPct val="115000"/>
              </a:lnSpc>
              <a:spcBef>
                <a:spcPts val="0"/>
              </a:spcBef>
              <a:spcAft>
                <a:spcPts val="1000"/>
              </a:spcAft>
              <a:buFont typeface="Arial" pitchFamily="34" charset="0"/>
              <a:buChar char="•"/>
              <a:tabLst>
                <a:tab pos="457200" algn="l"/>
              </a:tabLst>
            </a:pPr>
            <a:r>
              <a:rPr lang="en-US" sz="1200">
                <a:effectLst/>
                <a:latin typeface="+mn-lt"/>
                <a:ea typeface="Calibri"/>
                <a:cs typeface="Arial"/>
              </a:rPr>
              <a:t>Kirjoita </a:t>
            </a:r>
            <a:r>
              <a:rPr lang="en-US" sz="1200" b="1">
                <a:effectLst/>
                <a:latin typeface="+mn-lt"/>
                <a:ea typeface="Calibri"/>
                <a:cs typeface="Arial"/>
              </a:rPr>
              <a:t>Viive</a:t>
            </a:r>
            <a:r>
              <a:rPr lang="en-US" sz="1200">
                <a:effectLst/>
                <a:latin typeface="+mn-lt"/>
                <a:ea typeface="Calibri"/>
                <a:cs typeface="Arial"/>
              </a:rPr>
              <a:t>-ruutuun </a:t>
            </a:r>
            <a:r>
              <a:rPr lang="en-US" sz="1200" b="1">
                <a:effectLst/>
                <a:latin typeface="+mn-lt"/>
                <a:ea typeface="Calibri"/>
                <a:cs typeface="Arial"/>
              </a:rPr>
              <a:t>22,5</a:t>
            </a:r>
            <a:r>
              <a:rPr lang="en-US" sz="1200">
                <a:effectLst/>
                <a:latin typeface="+mn-lt"/>
                <a:ea typeface="Calibri"/>
                <a:cs typeface="Arial"/>
              </a:rPr>
              <a:t>.</a:t>
            </a:r>
          </a:p>
          <a:p>
            <a:pPr marL="800100" marR="0" lvl="1" indent="-342900">
              <a:lnSpc>
                <a:spcPct val="115000"/>
              </a:lnSpc>
              <a:spcBef>
                <a:spcPts val="0"/>
              </a:spcBef>
              <a:spcAft>
                <a:spcPts val="1000"/>
              </a:spcAft>
              <a:buFont typeface="Arial" pitchFamily="34" charset="0"/>
              <a:buChar char="•"/>
              <a:tabLst>
                <a:tab pos="457200" algn="l"/>
              </a:tabLst>
            </a:pPr>
            <a:r>
              <a:rPr lang="en-US" sz="1200">
                <a:effectLst/>
                <a:latin typeface="+mn-lt"/>
                <a:ea typeface="Calibri"/>
                <a:cs typeface="Arial"/>
              </a:rPr>
              <a:t>Kirjoita </a:t>
            </a:r>
            <a:r>
              <a:rPr lang="en-US" sz="1200" b="1">
                <a:effectLst/>
                <a:latin typeface="+mn-lt"/>
                <a:ea typeface="Calibri"/>
                <a:cs typeface="Arial"/>
              </a:rPr>
              <a:t>Kesto</a:t>
            </a:r>
            <a:r>
              <a:rPr lang="en-US" sz="1200">
                <a:effectLst/>
                <a:latin typeface="+mn-lt"/>
                <a:ea typeface="Calibri"/>
                <a:cs typeface="Arial"/>
              </a:rPr>
              <a:t>-ruutuun </a:t>
            </a:r>
            <a:r>
              <a:rPr lang="en-US" sz="1200" b="1">
                <a:effectLst/>
                <a:latin typeface="+mn-lt"/>
                <a:ea typeface="Calibri"/>
                <a:cs typeface="Arial"/>
              </a:rPr>
              <a:t>0,5 sekuntia</a:t>
            </a:r>
            <a:r>
              <a:rPr lang="en-US" sz="1200">
                <a:effectLst/>
                <a:latin typeface="+mn-lt"/>
                <a:ea typeface="Calibri"/>
                <a:cs typeface="Arial"/>
              </a:rPr>
              <a:t>.</a:t>
            </a:r>
            <a:endParaRPr lang="en-US" baseline="0" dirty="0"/>
          </a:p>
        </p:txBody>
      </p:sp>
      <p:sp>
        <p:nvSpPr>
          <p:cNvPr id="4" name="Slide Number Placeholder 3"/>
          <p:cNvSpPr>
            <a:spLocks noGrp="1"/>
          </p:cNvSpPr>
          <p:nvPr>
            <p:ph type="sldNum" sz="quarter" idx="10"/>
          </p:nvPr>
        </p:nvSpPr>
        <p:spPr/>
        <p:txBody>
          <a:bodyPr/>
          <a:lstStyle/>
          <a:p>
            <a:fld id="{41AB9C18-8CAA-4223-81FA-B24ABEAFDA68}"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fi-FI"/>
              <a:t>Muokkaa perustyyl. napsautt.</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002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Vertical Text Placeholder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976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fi-FI"/>
              <a:t>Muokkaa perustyyl. napsautt.</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1135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93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fi-FI"/>
              <a:t>Muokkaa perustyyl. napsautt.</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2/7/2018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047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675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perustyyl. napsautt.</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2/7/2018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037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2/7/2018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646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2/7/2018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77271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fi-FI"/>
              <a:t>Muokkaa perustyyl. napsautt.</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968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fi-FI"/>
              <a:t>Muokkaa perustyyl. napsautt.</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2/7/2018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965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i-FI"/>
              <a:t>Muokkaa perustyyl. napsautt.</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4C7614-15A9-43A8-9E98-106A33ED6C41}" type="datetimeFigureOut">
              <a:rPr lang="en-US" smtClean="0">
                <a:solidFill>
                  <a:prstClr val="black">
                    <a:tint val="75000"/>
                  </a:prstClr>
                </a:solidFill>
              </a:rPr>
              <a:pPr/>
              <a:t>2/7/2018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914891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fade/>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owscene_wide.png"/>
          <p:cNvPicPr>
            <a:picLocks noChangeAspect="1"/>
          </p:cNvPicPr>
          <p:nvPr/>
        </p:nvPicPr>
        <p:blipFill>
          <a:blip r:embed="rId3" cstate="print"/>
          <a:stretch>
            <a:fillRect/>
          </a:stretch>
        </p:blipFill>
        <p:spPr>
          <a:xfrm>
            <a:off x="-108520" y="0"/>
            <a:ext cx="9252520" cy="69054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descr="flake1.png"/>
          <p:cNvPicPr>
            <a:picLocks noChangeAspect="1"/>
          </p:cNvPicPr>
          <p:nvPr/>
        </p:nvPicPr>
        <p:blipFill>
          <a:blip r:embed="rId4" cstate="print"/>
          <a:stretch>
            <a:fillRect/>
          </a:stretch>
        </p:blipFill>
        <p:spPr>
          <a:xfrm rot="1170377">
            <a:off x="-475662" y="2967781"/>
            <a:ext cx="245022" cy="284475"/>
          </a:xfrm>
          <a:prstGeom prst="rect">
            <a:avLst/>
          </a:prstGeom>
        </p:spPr>
      </p:pic>
      <p:pic>
        <p:nvPicPr>
          <p:cNvPr id="17" name="Picture 16" descr="flake1.png"/>
          <p:cNvPicPr>
            <a:picLocks noChangeAspect="1"/>
          </p:cNvPicPr>
          <p:nvPr/>
        </p:nvPicPr>
        <p:blipFill>
          <a:blip r:embed="rId5" cstate="print"/>
          <a:stretch>
            <a:fillRect/>
          </a:stretch>
        </p:blipFill>
        <p:spPr>
          <a:xfrm rot="1170377">
            <a:off x="-595281" y="3482005"/>
            <a:ext cx="330205" cy="383374"/>
          </a:xfrm>
          <a:prstGeom prst="rect">
            <a:avLst/>
          </a:prstGeom>
        </p:spPr>
      </p:pic>
      <p:pic>
        <p:nvPicPr>
          <p:cNvPr id="20" name="Picture 19" descr="flake5.png"/>
          <p:cNvPicPr>
            <a:picLocks/>
          </p:cNvPicPr>
          <p:nvPr/>
        </p:nvPicPr>
        <p:blipFill>
          <a:blip r:embed="rId6" cstate="print"/>
          <a:stretch>
            <a:fillRect/>
          </a:stretch>
        </p:blipFill>
        <p:spPr>
          <a:xfrm rot="1019252">
            <a:off x="2054340" y="1242523"/>
            <a:ext cx="593050" cy="688541"/>
          </a:xfrm>
          <a:prstGeom prst="rect">
            <a:avLst/>
          </a:prstGeom>
          <a:effectLst/>
        </p:spPr>
      </p:pic>
      <p:sp>
        <p:nvSpPr>
          <p:cNvPr id="22" name="TextBox 21"/>
          <p:cNvSpPr txBox="1"/>
          <p:nvPr/>
        </p:nvSpPr>
        <p:spPr>
          <a:xfrm>
            <a:off x="2601036" y="1471281"/>
            <a:ext cx="3021446" cy="507831"/>
          </a:xfrm>
          <a:prstGeom prst="rect">
            <a:avLst/>
          </a:prstGeom>
          <a:noFill/>
        </p:spPr>
        <p:txBody>
          <a:bodyPr wrap="square" rtlCol="0">
            <a:spAutoFit/>
          </a:bodyPr>
          <a:lstStyle/>
          <a:p>
            <a:pPr marL="88106" indent="-88106"/>
            <a:r>
              <a:rPr lang="en-US" sz="1350" i="1">
                <a:solidFill>
                  <a:schemeClr val="bg1"/>
                </a:solidFill>
                <a:latin typeface="Segoe UI" pitchFamily="34" charset="0"/>
                <a:ea typeface="Segoe UI" pitchFamily="34" charset="0"/>
                <a:cs typeface="Segoe UI" pitchFamily="34" charset="0"/>
              </a:rPr>
              <a:t>”Paikkamerkki tähän animoitavalle sitaatille.”</a:t>
            </a:r>
            <a:endParaRPr lang="en-US" sz="1350" i="1" dirty="0">
              <a:solidFill>
                <a:schemeClr val="bg1"/>
              </a:solidFill>
              <a:latin typeface="Segoe UI" pitchFamily="34" charset="0"/>
              <a:ea typeface="Segoe UI" pitchFamily="34" charset="0"/>
              <a:cs typeface="Segoe UI" pitchFamily="34" charset="0"/>
            </a:endParaRPr>
          </a:p>
        </p:txBody>
      </p:sp>
      <p:sp>
        <p:nvSpPr>
          <p:cNvPr id="23" name="TextBox 22"/>
          <p:cNvSpPr txBox="1"/>
          <p:nvPr/>
        </p:nvSpPr>
        <p:spPr>
          <a:xfrm>
            <a:off x="4108223" y="1997594"/>
            <a:ext cx="1283023" cy="253916"/>
          </a:xfrm>
          <a:prstGeom prst="rect">
            <a:avLst/>
          </a:prstGeom>
          <a:noFill/>
        </p:spPr>
        <p:txBody>
          <a:bodyPr wrap="square" rtlCol="0">
            <a:spAutoFit/>
          </a:bodyPr>
          <a:lstStyle/>
          <a:p>
            <a:r>
              <a:rPr lang="en-US" sz="1050" i="1">
                <a:solidFill>
                  <a:schemeClr val="bg1"/>
                </a:solidFill>
                <a:latin typeface="Segoe UI" pitchFamily="34" charset="0"/>
                <a:ea typeface="Segoe UI" pitchFamily="34" charset="0"/>
                <a:cs typeface="Segoe UI" pitchFamily="34" charset="0"/>
              </a:rPr>
              <a:t>– Sitaatin lähde</a:t>
            </a:r>
            <a:endParaRPr lang="en-US" sz="1050" i="1" dirty="0">
              <a:solidFill>
                <a:schemeClr val="bg1"/>
              </a:solidFill>
              <a:latin typeface="Segoe UI" pitchFamily="34" charset="0"/>
              <a:ea typeface="Segoe UI" pitchFamily="34" charset="0"/>
              <a:cs typeface="Segoe UI" pitchFamily="34" charset="0"/>
            </a:endParaRPr>
          </a:p>
        </p:txBody>
      </p:sp>
      <p:pic>
        <p:nvPicPr>
          <p:cNvPr id="2" name="Kuva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3012" y="662341"/>
            <a:ext cx="3965052" cy="5286939"/>
          </a:xfrm>
          <a:prstGeom prst="rect">
            <a:avLst/>
          </a:prstGeom>
        </p:spPr>
      </p:pic>
    </p:spTree>
    <p:extLst>
      <p:ext uri="{BB962C8B-B14F-4D97-AF65-F5344CB8AC3E}">
        <p14:creationId xmlns:p14="http://schemas.microsoft.com/office/powerpoint/2010/main" val="3149880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1.07344 0.01942 C 1.03941 0.00786 0.99878 -0.01272 0.946 -0.00162 C 0.8934 0.00971 0.83055 0.07585 0.75764 0.08695 C 0.68489 0.09806 0.59948 0.04995 0.50868 0.06498 C 0.41753 0.08002 0.29323 0.16235 0.21111 0.17645 C 0.12934 0.19056 0.04913 0.15402 0.01649 0.14963 " pathEditMode="fixed" rAng="0" ptsTypes="aaaaaa">
                                      <p:cBhvr>
                                        <p:cTn id="6" dur="12000" spd="-100000" fill="hold"/>
                                        <p:tgtEl>
                                          <p:spTgt spid="16"/>
                                        </p:tgtEl>
                                        <p:attrNameLst>
                                          <p:attrName>ppt_x</p:attrName>
                                          <p:attrName>ppt_y</p:attrName>
                                        </p:attrNameLst>
                                      </p:cBhvr>
                                      <p:rCtr x="-528" y="69"/>
                                    </p:animMotion>
                                  </p:childTnLst>
                                </p:cTn>
                              </p:par>
                              <p:par>
                                <p:cTn id="7" presetID="8" presetClass="emph" presetSubtype="0" repeatCount="2000" fill="hold" nodeType="withEffect">
                                  <p:stCondLst>
                                    <p:cond delay="0"/>
                                  </p:stCondLst>
                                  <p:childTnLst>
                                    <p:animRot by="21600000">
                                      <p:cBhvr>
                                        <p:cTn id="8" dur="6000" fill="hold"/>
                                        <p:tgtEl>
                                          <p:spTgt spid="16"/>
                                        </p:tgtEl>
                                        <p:attrNameLst>
                                          <p:attrName>r</p:attrName>
                                        </p:attrNameLst>
                                      </p:cBhvr>
                                    </p:animRot>
                                  </p:childTnLst>
                                </p:cTn>
                              </p:par>
                              <p:par>
                                <p:cTn id="9" presetID="6" presetClass="emph" presetSubtype="0" accel="50000" decel="50000" autoRev="1" fill="hold" nodeType="withEffect">
                                  <p:stCondLst>
                                    <p:cond delay="0"/>
                                  </p:stCondLst>
                                  <p:childTnLst>
                                    <p:animScale>
                                      <p:cBhvr>
                                        <p:cTn id="10" dur="6000" fill="hold"/>
                                        <p:tgtEl>
                                          <p:spTgt spid="16"/>
                                        </p:tgtEl>
                                      </p:cBhvr>
                                      <p:by x="60000" y="60000"/>
                                    </p:animScale>
                                  </p:childTnLst>
                                </p:cTn>
                              </p:par>
                              <p:par>
                                <p:cTn id="11" presetID="0" presetClass="path" presetSubtype="0" fill="hold" nodeType="withEffect">
                                  <p:stCondLst>
                                    <p:cond delay="8000"/>
                                  </p:stCondLst>
                                  <p:childTnLst>
                                    <p:animMotion origin="layout" path="M 1.11354 0.0518 C 1.07795 0.06267 1.03489 0.0821 0.97951 0.07146 C 0.92395 0.06082 0.85764 -0.00023 0.78107 -0.01064 C 0.70399 -0.02105 0.61441 0.02359 0.5184 0.00971 C 0.42257 -0.00416 0.29132 -0.08048 0.20503 -0.09366 C 0.11857 -0.10662 0.03472 -0.07285 3.61111E-6 -0.06869 " pathEditMode="fixed" rAng="0" ptsTypes="aaaaaa">
                                      <p:cBhvr>
                                        <p:cTn id="12" dur="13000" spd="-100000" fill="hold"/>
                                        <p:tgtEl>
                                          <p:spTgt spid="17"/>
                                        </p:tgtEl>
                                        <p:attrNameLst>
                                          <p:attrName>ppt_x</p:attrName>
                                          <p:attrName>ppt_y</p:attrName>
                                        </p:attrNameLst>
                                      </p:cBhvr>
                                      <p:rCtr x="-557" y="-64"/>
                                    </p:animMotion>
                                  </p:childTnLst>
                                </p:cTn>
                              </p:par>
                              <p:par>
                                <p:cTn id="13" presetID="8" presetClass="emph" presetSubtype="0" fill="hold" nodeType="withEffect">
                                  <p:stCondLst>
                                    <p:cond delay="8000"/>
                                  </p:stCondLst>
                                  <p:childTnLst>
                                    <p:animRot by="-21600000">
                                      <p:cBhvr>
                                        <p:cTn id="14" dur="13000" fill="hold"/>
                                        <p:tgtEl>
                                          <p:spTgt spid="17"/>
                                        </p:tgtEl>
                                        <p:attrNameLst>
                                          <p:attrName>r</p:attrName>
                                        </p:attrNameLst>
                                      </p:cBhvr>
                                    </p:animRot>
                                  </p:childTnLst>
                                </p:cTn>
                              </p:par>
                              <p:par>
                                <p:cTn id="15" presetID="6" presetClass="emph" presetSubtype="0" accel="50000" decel="50000" autoRev="1" fill="hold" nodeType="withEffect">
                                  <p:stCondLst>
                                    <p:cond delay="8000"/>
                                  </p:stCondLst>
                                  <p:childTnLst>
                                    <p:animScale>
                                      <p:cBhvr>
                                        <p:cTn id="16" dur="6500" fill="hold"/>
                                        <p:tgtEl>
                                          <p:spTgt spid="17"/>
                                        </p:tgtEl>
                                      </p:cBhvr>
                                      <p:by x="40000" y="40000"/>
                                    </p:animScale>
                                  </p:childTnLst>
                                </p:cTn>
                              </p:par>
                              <p:par>
                                <p:cTn id="17" presetID="35" presetClass="path" presetSubtype="0" accel="50000" decel="50000" fill="hold" nodeType="withEffect">
                                  <p:stCondLst>
                                    <p:cond delay="17000"/>
                                  </p:stCondLst>
                                  <p:childTnLst>
                                    <p:animMotion origin="layout" path="M -0.00018 -2.22222E-6 L -1.00018 -2.22222E-6 " pathEditMode="relative" rAng="0" ptsTypes="AA">
                                      <p:cBhvr>
                                        <p:cTn id="18" dur="3000" fill="hold"/>
                                        <p:tgtEl>
                                          <p:spTgt spid="4"/>
                                        </p:tgtEl>
                                        <p:attrNameLst>
                                          <p:attrName>ppt_x</p:attrName>
                                          <p:attrName>ppt_y</p:attrName>
                                        </p:attrNameLst>
                                      </p:cBhvr>
                                      <p:rCtr x="-50000" y="0"/>
                                    </p:animMotion>
                                  </p:childTnLst>
                                </p:cTn>
                              </p:par>
                              <p:par>
                                <p:cTn id="19" presetID="53" presetClass="entr" presetSubtype="0" fill="hold" nodeType="withEffect">
                                  <p:stCondLst>
                                    <p:cond delay="1600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ppt_w</p:attrName>
                                        </p:attrNameLst>
                                      </p:cBhvr>
                                      <p:tavLst>
                                        <p:tav tm="0">
                                          <p:val>
                                            <p:fltVal val="0"/>
                                          </p:val>
                                        </p:tav>
                                        <p:tav tm="100000">
                                          <p:val>
                                            <p:strVal val="#ppt_w"/>
                                          </p:val>
                                        </p:tav>
                                      </p:tavLst>
                                    </p:anim>
                                    <p:anim calcmode="lin" valueType="num">
                                      <p:cBhvr>
                                        <p:cTn id="22" dur="1000" fill="hold"/>
                                        <p:tgtEl>
                                          <p:spTgt spid="20"/>
                                        </p:tgtEl>
                                        <p:attrNameLst>
                                          <p:attrName>ppt_h</p:attrName>
                                        </p:attrNameLst>
                                      </p:cBhvr>
                                      <p:tavLst>
                                        <p:tav tm="0">
                                          <p:val>
                                            <p:fltVal val="0"/>
                                          </p:val>
                                        </p:tav>
                                        <p:tav tm="100000">
                                          <p:val>
                                            <p:strVal val="#ppt_h"/>
                                          </p:val>
                                        </p:tav>
                                      </p:tavLst>
                                    </p:anim>
                                    <p:animEffect transition="in" filter="fade">
                                      <p:cBhvr>
                                        <p:cTn id="23" dur="1000"/>
                                        <p:tgtEl>
                                          <p:spTgt spid="20"/>
                                        </p:tgtEl>
                                      </p:cBhvr>
                                    </p:animEffect>
                                  </p:childTnLst>
                                </p:cTn>
                              </p:par>
                              <p:par>
                                <p:cTn id="24" presetID="0" presetClass="path" presetSubtype="0" accel="50000" decel="50000" fill="hold" nodeType="withEffect">
                                  <p:stCondLst>
                                    <p:cond delay="16000"/>
                                  </p:stCondLst>
                                  <p:childTnLst>
                                    <p:animMotion origin="layout" path="M 2.77778E-6 -5.55042E-7 C 0.10799 0.02174 0.21649 0.04371 0.30885 0.08742 C 0.40139 0.13113 0.50521 0.19149 0.55521 0.26249 C 0.60521 0.33348 0.62621 0.43501 0.60903 0.51295 C 0.59167 0.59089 0.55104 0.68848 0.45069 0.72965 C 0.35017 0.77081 0.12656 0.77544 0.00573 0.75948 C -0.11493 0.74352 -0.19392 0.68871 -0.27309 0.63413 " pathEditMode="relative" ptsTypes="aaaaaaA">
                                      <p:cBhvr>
                                        <p:cTn id="25" dur="5000" spd="-100000" fill="hold"/>
                                        <p:tgtEl>
                                          <p:spTgt spid="20"/>
                                        </p:tgtEl>
                                        <p:attrNameLst>
                                          <p:attrName>ppt_x</p:attrName>
                                          <p:attrName>ppt_y</p:attrName>
                                        </p:attrNameLst>
                                      </p:cBhvr>
                                    </p:animMotion>
                                  </p:childTnLst>
                                </p:cTn>
                              </p:par>
                              <p:par>
                                <p:cTn id="26" presetID="10" presetClass="entr" presetSubtype="0" fill="hold" nodeType="withEffect">
                                  <p:stCondLst>
                                    <p:cond delay="21000"/>
                                  </p:stCondLst>
                                  <p:iterate type="lt">
                                    <p:tmPct val="4000"/>
                                  </p:iterate>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22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5" name="Kuvan paikkamerkki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906" b="2353"/>
          <a:stretch/>
        </p:blipFill>
        <p:spPr>
          <a:xfrm>
            <a:off x="1792288" y="0"/>
            <a:ext cx="5486400" cy="6093296"/>
          </a:xfrm>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2649388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5" name="Kuvan paikkamerkki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74" r="251" b="610"/>
          <a:stretch/>
        </p:blipFill>
        <p:spPr>
          <a:xfrm>
            <a:off x="1691680" y="0"/>
            <a:ext cx="5472608" cy="5769769"/>
          </a:xfrm>
        </p:spPr>
      </p:pic>
      <p:sp>
        <p:nvSpPr>
          <p:cNvPr id="4" name="Tekstin paikkamerkki 3"/>
          <p:cNvSpPr>
            <a:spLocks noGrp="1"/>
          </p:cNvSpPr>
          <p:nvPr>
            <p:ph type="body" sz="half" idx="2"/>
          </p:nvPr>
        </p:nvSpPr>
        <p:spPr>
          <a:xfrm>
            <a:off x="1691680" y="5769768"/>
            <a:ext cx="5587008" cy="827583"/>
          </a:xfrm>
        </p:spPr>
        <p:txBody>
          <a:bodyPr>
            <a:normAutofit/>
          </a:bodyPr>
          <a:lstStyle/>
          <a:p>
            <a:pPr algn="ctr"/>
            <a:r>
              <a:rPr lang="fi-FI" sz="1400" b="1" dirty="0"/>
              <a:t>Juha Viljamaa valittiin kesäkuussa 2016 </a:t>
            </a:r>
            <a:r>
              <a:rPr lang="fi-FI" sz="1400" b="1" dirty="0" err="1"/>
              <a:t>Worldloppet</a:t>
            </a:r>
            <a:r>
              <a:rPr lang="fi-FI" sz="1400" b="1" dirty="0"/>
              <a:t> </a:t>
            </a:r>
            <a:r>
              <a:rPr lang="fi-FI" sz="1400" b="1" dirty="0" err="1"/>
              <a:t>Ski</a:t>
            </a:r>
            <a:r>
              <a:rPr lang="fi-FI" sz="1400" b="1" dirty="0"/>
              <a:t> Federation Presidentiksi. Tässä vaalikokouksessa Juha sai myös </a:t>
            </a:r>
            <a:r>
              <a:rPr lang="fi-FI" sz="1400" b="1" dirty="0" err="1"/>
              <a:t>Worldloppet</a:t>
            </a:r>
            <a:r>
              <a:rPr lang="fi-FI" sz="1400" b="1" dirty="0"/>
              <a:t> Masterin kunniakirjan No 4254.</a:t>
            </a:r>
          </a:p>
        </p:txBody>
      </p:sp>
    </p:spTree>
    <p:extLst>
      <p:ext uri="{BB962C8B-B14F-4D97-AF65-F5344CB8AC3E}">
        <p14:creationId xmlns:p14="http://schemas.microsoft.com/office/powerpoint/2010/main" val="3798006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Ensimmäinen Finlandia-hiihto vuonna 1974. </a:t>
            </a:r>
            <a:r>
              <a:rPr lang="fi-FI" dirty="0" err="1"/>
              <a:t>Euroloppet</a:t>
            </a:r>
            <a:r>
              <a:rPr lang="fi-FI" dirty="0"/>
              <a:t> 1974 ja  </a:t>
            </a:r>
            <a:r>
              <a:rPr lang="fi-FI" dirty="0" err="1"/>
              <a:t>Worldloppet</a:t>
            </a:r>
            <a:r>
              <a:rPr lang="fi-FI" dirty="0"/>
              <a:t> 1978…</a:t>
            </a:r>
          </a:p>
        </p:txBody>
      </p:sp>
      <p:pic>
        <p:nvPicPr>
          <p:cNvPr id="5" name="Kuvan paikkamerkki 4"/>
          <p:cNvPicPr>
            <a:picLocks noGrp="1" noChangeAspect="1"/>
          </p:cNvPicPr>
          <p:nvPr>
            <p:ph type="pic" idx="1"/>
          </p:nvPr>
        </p:nvPicPr>
        <p:blipFill>
          <a:blip r:embed="rId2">
            <a:extLst>
              <a:ext uri="{28A0092B-C50C-407E-A947-70E740481C1C}">
                <a14:useLocalDpi xmlns:a14="http://schemas.microsoft.com/office/drawing/2010/main" val="0"/>
              </a:ext>
            </a:extLst>
          </a:blip>
          <a:srcRect t="1568" b="1568"/>
          <a:stretch>
            <a:fillRect/>
          </a:stretch>
        </p:blipFill>
        <p:spPr/>
      </p:pic>
      <p:sp>
        <p:nvSpPr>
          <p:cNvPr id="4" name="Tekstin paikkamerkki 3"/>
          <p:cNvSpPr>
            <a:spLocks noGrp="1"/>
          </p:cNvSpPr>
          <p:nvPr>
            <p:ph type="body" sz="half" idx="2"/>
          </p:nvPr>
        </p:nvSpPr>
        <p:spPr/>
        <p:txBody>
          <a:bodyPr/>
          <a:lstStyle/>
          <a:p>
            <a:pPr algn="ctr"/>
            <a:r>
              <a:rPr lang="fi-FI" dirty="0"/>
              <a:t>Miesten sarjan voitti </a:t>
            </a:r>
            <a:r>
              <a:rPr lang="fi-FI" b="1" dirty="0"/>
              <a:t>Jorma Kinnunen </a:t>
            </a:r>
            <a:r>
              <a:rPr lang="fi-FI" dirty="0"/>
              <a:t>aika 4.49,23 ja naisissa paras </a:t>
            </a:r>
            <a:r>
              <a:rPr lang="fi-FI" b="1" dirty="0"/>
              <a:t>oli Saara Saarinen </a:t>
            </a:r>
            <a:r>
              <a:rPr lang="fi-FI" dirty="0"/>
              <a:t>6.46,48. Osallistujia oli kaikkiaan 1334.</a:t>
            </a:r>
          </a:p>
        </p:txBody>
      </p:sp>
    </p:spTree>
    <p:extLst>
      <p:ext uri="{BB962C8B-B14F-4D97-AF65-F5344CB8AC3E}">
        <p14:creationId xmlns:p14="http://schemas.microsoft.com/office/powerpoint/2010/main" val="862932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547156" y="4800600"/>
            <a:ext cx="5976664" cy="566738"/>
          </a:xfrm>
        </p:spPr>
        <p:txBody>
          <a:bodyPr>
            <a:normAutofit fontScale="90000"/>
          </a:bodyPr>
          <a:lstStyle/>
          <a:p>
            <a:pPr algn="ctr"/>
            <a:r>
              <a:rPr lang="fi-FI" dirty="0" err="1"/>
              <a:t>Dolomittenlauf</a:t>
            </a:r>
            <a:r>
              <a:rPr lang="fi-FI" dirty="0"/>
              <a:t> ja </a:t>
            </a:r>
            <a:r>
              <a:rPr lang="fi-FI" dirty="0" err="1"/>
              <a:t>Marcialonga</a:t>
            </a:r>
            <a:r>
              <a:rPr lang="fi-FI" dirty="0"/>
              <a:t> 1981 henkilöautolla. Kuvassa Matti Virtanen (</a:t>
            </a:r>
            <a:r>
              <a:rPr lang="fi-FI" dirty="0" err="1"/>
              <a:t>vas</a:t>
            </a:r>
            <a:r>
              <a:rPr lang="fi-FI" dirty="0"/>
              <a:t>), Tauno </a:t>
            </a:r>
            <a:r>
              <a:rPr lang="fi-FI" dirty="0" err="1"/>
              <a:t>Porvali</a:t>
            </a:r>
            <a:r>
              <a:rPr lang="fi-FI" dirty="0"/>
              <a:t>, Toivo Sauvala, Paavo Kallioinen ja Ari Helminen.</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174" b="1174"/>
          <a:stretch>
            <a:fillRect/>
          </a:stretch>
        </p:blipFill>
        <p:spPr>
          <a:xfrm>
            <a:off x="1758752" y="685800"/>
            <a:ext cx="5486400" cy="4114800"/>
          </a:xfrm>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3987252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792288" y="5589240"/>
            <a:ext cx="5486400" cy="1152128"/>
          </a:xfrm>
        </p:spPr>
        <p:txBody>
          <a:bodyPr>
            <a:normAutofit/>
          </a:bodyPr>
          <a:lstStyle/>
          <a:p>
            <a:endParaRPr lang="fi-FI" dirty="0"/>
          </a:p>
        </p:txBody>
      </p:sp>
      <p:pic>
        <p:nvPicPr>
          <p:cNvPr id="5" name="Kuvan paikkamerkki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12542" b="5332"/>
          <a:stretch/>
        </p:blipFill>
        <p:spPr>
          <a:xfrm>
            <a:off x="1792288" y="0"/>
            <a:ext cx="5486400" cy="5589240"/>
          </a:xfrm>
        </p:spPr>
      </p:pic>
      <p:sp>
        <p:nvSpPr>
          <p:cNvPr id="4" name="Tekstin paikkamerkki 3"/>
          <p:cNvSpPr>
            <a:spLocks noGrp="1"/>
          </p:cNvSpPr>
          <p:nvPr>
            <p:ph type="body" sz="half" idx="2"/>
          </p:nvPr>
        </p:nvSpPr>
        <p:spPr>
          <a:xfrm>
            <a:off x="1792288" y="5589240"/>
            <a:ext cx="5486400" cy="1268760"/>
          </a:xfrm>
        </p:spPr>
        <p:txBody>
          <a:bodyPr>
            <a:noAutofit/>
          </a:bodyPr>
          <a:lstStyle/>
          <a:p>
            <a:pPr algn="ctr"/>
            <a:r>
              <a:rPr lang="fi-FI" sz="1600" b="1" dirty="0"/>
              <a:t>Raija Viertola, </a:t>
            </a:r>
            <a:r>
              <a:rPr lang="fi-FI" sz="1600" b="1" dirty="0" err="1"/>
              <a:t>Worldloppet</a:t>
            </a:r>
            <a:r>
              <a:rPr lang="fi-FI" sz="1600" b="1" dirty="0"/>
              <a:t> Masters Finlandin perustajajäsen ja ensimmäinen </a:t>
            </a:r>
            <a:r>
              <a:rPr lang="fi-FI" sz="1600" b="1" dirty="0" err="1"/>
              <a:t>Masteri</a:t>
            </a:r>
            <a:r>
              <a:rPr lang="fi-FI" sz="1600" b="1" dirty="0"/>
              <a:t>-nainen No 95. Kuva Ranskan hiihdosta 1982?</a:t>
            </a:r>
          </a:p>
        </p:txBody>
      </p:sp>
    </p:spTree>
    <p:extLst>
      <p:ext uri="{BB962C8B-B14F-4D97-AF65-F5344CB8AC3E}">
        <p14:creationId xmlns:p14="http://schemas.microsoft.com/office/powerpoint/2010/main" val="3703757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Raija Viertola ja Finlandia-hiihdon pitkäinen järjestelytoimikunnan puheenjohtaja (1973-1995) Risto Rytökoski. Italia ?</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4046" b="24046"/>
          <a:stretch>
            <a:fillRect/>
          </a:stretch>
        </p:blipFill>
        <p:spPr/>
      </p:pic>
      <p:sp>
        <p:nvSpPr>
          <p:cNvPr id="4" name="Tekstin paikkamerkki 3"/>
          <p:cNvSpPr>
            <a:spLocks noGrp="1"/>
          </p:cNvSpPr>
          <p:nvPr>
            <p:ph type="body" sz="half" idx="2"/>
          </p:nvPr>
        </p:nvSpPr>
        <p:spPr/>
        <p:txBody>
          <a:bodyPr/>
          <a:lstStyle/>
          <a:p>
            <a:endParaRPr lang="fi-FI" dirty="0"/>
          </a:p>
        </p:txBody>
      </p:sp>
    </p:spTree>
    <p:extLst>
      <p:ext uri="{BB962C8B-B14F-4D97-AF65-F5344CB8AC3E}">
        <p14:creationId xmlns:p14="http://schemas.microsoft.com/office/powerpoint/2010/main" val="578520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Mastereiden perustajia Topi Sauvala (</a:t>
            </a:r>
            <a:r>
              <a:rPr lang="fi-FI" dirty="0" err="1"/>
              <a:t>vas</a:t>
            </a:r>
            <a:r>
              <a:rPr lang="fi-FI" dirty="0"/>
              <a:t>), takana Jorma Viertola Suomen ensimmäinen </a:t>
            </a:r>
            <a:r>
              <a:rPr lang="fi-FI" dirty="0" err="1"/>
              <a:t>Masteri</a:t>
            </a:r>
            <a:r>
              <a:rPr lang="fi-FI" dirty="0"/>
              <a:t> No 92 ja Raija Viertola. Ranska?</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974" b="1974"/>
          <a:stretch>
            <a:fillRect/>
          </a:stretch>
        </p:blipFill>
        <p:spPr>
          <a:xfrm rot="16200000">
            <a:off x="2478088" y="-73025"/>
            <a:ext cx="4114800" cy="5486400"/>
          </a:xfrm>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935485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Osanottajamäärältään suurin Finlandia-hiihto 1984 </a:t>
            </a:r>
          </a:p>
        </p:txBody>
      </p:sp>
      <p:pic>
        <p:nvPicPr>
          <p:cNvPr id="5" name="Kuvan paikkamerkki 4"/>
          <p:cNvPicPr>
            <a:picLocks noGrp="1" noChangeAspect="1"/>
          </p:cNvPicPr>
          <p:nvPr>
            <p:ph type="pic" idx="1"/>
          </p:nvPr>
        </p:nvPicPr>
        <p:blipFill>
          <a:blip r:embed="rId2">
            <a:extLst>
              <a:ext uri="{28A0092B-C50C-407E-A947-70E740481C1C}">
                <a14:useLocalDpi xmlns:a14="http://schemas.microsoft.com/office/drawing/2010/main" val="0"/>
              </a:ext>
            </a:extLst>
          </a:blip>
          <a:srcRect t="23000" b="23000"/>
          <a:stretch>
            <a:fillRect/>
          </a:stretch>
        </p:blipFill>
        <p:spPr/>
      </p:pic>
      <p:sp>
        <p:nvSpPr>
          <p:cNvPr id="6" name="Tekstin paikkamerkki 5"/>
          <p:cNvSpPr>
            <a:spLocks noGrp="1"/>
          </p:cNvSpPr>
          <p:nvPr>
            <p:ph type="body" sz="half" idx="2"/>
          </p:nvPr>
        </p:nvSpPr>
        <p:spPr/>
        <p:txBody>
          <a:bodyPr/>
          <a:lstStyle/>
          <a:p>
            <a:pPr algn="ctr"/>
            <a:r>
              <a:rPr lang="fi-FI" dirty="0"/>
              <a:t>Ilmoittautuneita hiihtäjiä 13 226, maaliin hiihti 12 909. Miesten voittaja </a:t>
            </a:r>
            <a:r>
              <a:rPr lang="fi-FI" b="1" dirty="0" err="1"/>
              <a:t>Örjan</a:t>
            </a:r>
            <a:r>
              <a:rPr lang="fi-FI" b="1" dirty="0"/>
              <a:t> Blomqvist</a:t>
            </a:r>
            <a:r>
              <a:rPr lang="fi-FI" dirty="0"/>
              <a:t>, Ruotsi, aika 3.46,23 ja naisten voittaja </a:t>
            </a:r>
            <a:r>
              <a:rPr lang="fi-FI" b="1" dirty="0"/>
              <a:t>Sisko Kainulainen </a:t>
            </a:r>
            <a:r>
              <a:rPr lang="fi-FI" dirty="0"/>
              <a:t>4.18,52</a:t>
            </a:r>
          </a:p>
        </p:txBody>
      </p:sp>
    </p:spTree>
    <p:extLst>
      <p:ext uri="{BB962C8B-B14F-4D97-AF65-F5344CB8AC3E}">
        <p14:creationId xmlns:p14="http://schemas.microsoft.com/office/powerpoint/2010/main" val="3976835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Ote </a:t>
            </a:r>
            <a:r>
              <a:rPr lang="fi-FI" dirty="0" err="1"/>
              <a:t>Worldloppet</a:t>
            </a:r>
            <a:r>
              <a:rPr lang="fi-FI" dirty="0"/>
              <a:t> Masters Finlandin perustavan kokouksen 23.5.1986 pöytäkirjasta. </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3487" b="23487"/>
          <a:stretch>
            <a:fillRect/>
          </a:stretch>
        </p:blipFill>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3510228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Perustavan kokouksen pöytäkirjan allekirjoitukset.</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3484" b="23484"/>
          <a:stretch>
            <a:fillRect/>
          </a:stretch>
        </p:blipFill>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2658444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Hiihtäjä Norjassa noin 3500 vuotta sitten, kalliomaalaus.</a:t>
            </a:r>
          </a:p>
        </p:txBody>
      </p:sp>
      <p:pic>
        <p:nvPicPr>
          <p:cNvPr id="5" name="Kuvan paikkamerkki 4"/>
          <p:cNvPicPr>
            <a:picLocks noGrp="1" noChangeAspect="1"/>
          </p:cNvPicPr>
          <p:nvPr>
            <p:ph type="pic" idx="1"/>
          </p:nvPr>
        </p:nvPicPr>
        <p:blipFill>
          <a:blip r:embed="rId2">
            <a:extLst>
              <a:ext uri="{28A0092B-C50C-407E-A947-70E740481C1C}">
                <a14:useLocalDpi xmlns:a14="http://schemas.microsoft.com/office/drawing/2010/main" val="0"/>
              </a:ext>
            </a:extLst>
          </a:blip>
          <a:srcRect l="9892" r="9892"/>
          <a:stretch>
            <a:fillRect/>
          </a:stretch>
        </p:blipFill>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3565241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547664" y="4727575"/>
            <a:ext cx="5904656" cy="708323"/>
          </a:xfrm>
        </p:spPr>
        <p:txBody>
          <a:bodyPr>
            <a:normAutofit fontScale="90000"/>
          </a:bodyPr>
          <a:lstStyle/>
          <a:p>
            <a:pPr algn="ctr"/>
            <a:r>
              <a:rPr lang="fi-FI" dirty="0"/>
              <a:t>Perustavan kokouksen 23.5.1986 pöytäkirjan allekirjoittajat: Mauri Mäkelä puheenjohtaja, Master No 279  ja Topi Sauvala sihteeri, Master No 241.</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807" r="5807"/>
          <a:stretch>
            <a:fillRect/>
          </a:stretch>
        </p:blipFill>
        <p:spPr/>
      </p:pic>
      <p:sp>
        <p:nvSpPr>
          <p:cNvPr id="4" name="Tekstin paikkamerkki 3"/>
          <p:cNvSpPr>
            <a:spLocks noGrp="1"/>
          </p:cNvSpPr>
          <p:nvPr>
            <p:ph type="body" sz="half" idx="2"/>
          </p:nvPr>
        </p:nvSpPr>
        <p:spPr>
          <a:xfrm>
            <a:off x="1796480" y="5447680"/>
            <a:ext cx="5486400" cy="804862"/>
          </a:xfrm>
        </p:spPr>
        <p:txBody>
          <a:bodyPr/>
          <a:lstStyle/>
          <a:p>
            <a:endParaRPr lang="fi-FI" dirty="0"/>
          </a:p>
        </p:txBody>
      </p:sp>
    </p:spTree>
    <p:extLst>
      <p:ext uri="{BB962C8B-B14F-4D97-AF65-F5344CB8AC3E}">
        <p14:creationId xmlns:p14="http://schemas.microsoft.com/office/powerpoint/2010/main" val="2658240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Kuva Hiihto-lehdestä vuodelta 1986.</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797" b="797"/>
          <a:stretch>
            <a:fillRect/>
          </a:stretch>
        </p:blipFill>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1688375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5" name="Kuvan paikkamerkki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28409" b="1983"/>
          <a:stretch/>
        </p:blipFill>
        <p:spPr>
          <a:xfrm>
            <a:off x="1792288" y="1"/>
            <a:ext cx="5486400" cy="6858000"/>
          </a:xfrm>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3889323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Tässäpä </a:t>
            </a:r>
            <a:r>
              <a:rPr lang="fi-FI" dirty="0" err="1"/>
              <a:t>Mastereita</a:t>
            </a:r>
            <a:r>
              <a:rPr lang="fi-FI" dirty="0"/>
              <a:t> kokouksessaan Mäkelän aikana Tampereella.</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475" r="4475"/>
          <a:stretch>
            <a:fillRect/>
          </a:stretch>
        </p:blipFill>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4288027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Mastereita</a:t>
            </a:r>
            <a:r>
              <a:rPr lang="fi-FI" dirty="0"/>
              <a:t> vuodelta 1989.</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5160" r="15160"/>
          <a:stretch>
            <a:fillRect/>
          </a:stretch>
        </p:blipFill>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166847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Risto Rytökoski esittelee Mauri Mäkelälle hiihtopuseroa.</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408" b="2408"/>
          <a:stretch>
            <a:fillRect/>
          </a:stretch>
        </p:blipFill>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2226471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r>
              <a:rPr lang="fi-FI" dirty="0" err="1"/>
              <a:t>Häijään</a:t>
            </a:r>
            <a:r>
              <a:rPr lang="fi-FI" dirty="0"/>
              <a:t> Urheiluliikkeen ja Arvo Mäkelän ympärille muodostui Karhu-Kopla niminen WL-hiihtoryhmä. Kuvassa ryhmä </a:t>
            </a:r>
            <a:r>
              <a:rPr lang="fi-FI" dirty="0" err="1"/>
              <a:t>Marcialongassa</a:t>
            </a:r>
            <a:r>
              <a:rPr lang="fi-FI" dirty="0"/>
              <a:t> 1982.</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065" r="5065"/>
          <a:stretch>
            <a:fillRect/>
          </a:stretch>
        </p:blipFill>
        <p:spPr/>
      </p:pic>
      <p:sp>
        <p:nvSpPr>
          <p:cNvPr id="4" name="Tekstin paikkamerkki 3"/>
          <p:cNvSpPr>
            <a:spLocks noGrp="1"/>
          </p:cNvSpPr>
          <p:nvPr>
            <p:ph type="body" sz="half" idx="2"/>
          </p:nvPr>
        </p:nvSpPr>
        <p:spPr/>
        <p:txBody>
          <a:bodyPr/>
          <a:lstStyle/>
          <a:p>
            <a:pPr algn="ctr"/>
            <a:r>
              <a:rPr lang="fi-FI" sz="1200" b="1" dirty="0"/>
              <a:t>Tämä ryhmä enemmän tai vähemmän muuttuneessa kokoonpanossa kiersi hiihdot Australiaa, Japania ja </a:t>
            </a:r>
            <a:r>
              <a:rPr lang="fi-FI" sz="1200" b="1" dirty="0" err="1"/>
              <a:t>Ameriikkaa</a:t>
            </a:r>
            <a:r>
              <a:rPr lang="fi-FI" sz="1200" b="1" dirty="0"/>
              <a:t> myöten. Ryhmä vietti 30-vuotijuhliaan                 31. maaliskuuta 2012</a:t>
            </a:r>
            <a:r>
              <a:rPr lang="fi-FI" dirty="0"/>
              <a:t>.</a:t>
            </a:r>
          </a:p>
        </p:txBody>
      </p:sp>
    </p:spTree>
    <p:extLst>
      <p:ext uri="{BB962C8B-B14F-4D97-AF65-F5344CB8AC3E}">
        <p14:creationId xmlns:p14="http://schemas.microsoft.com/office/powerpoint/2010/main" val="1943485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Tässä ryhmän jäseniä 30-vuotisjuhlissa, jossa juhlapuhujana oli muuan tuttu Juha Mieto. Kuvassa Arvo Mäkelä toinen oikealta.</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401" r="1401"/>
          <a:stretch>
            <a:fillRect/>
          </a:stretch>
        </p:blipFill>
        <p:spPr/>
      </p:pic>
      <p:sp>
        <p:nvSpPr>
          <p:cNvPr id="4" name="Tekstin paikkamerkki 3"/>
          <p:cNvSpPr>
            <a:spLocks noGrp="1"/>
          </p:cNvSpPr>
          <p:nvPr>
            <p:ph type="body" sz="half" idx="2"/>
          </p:nvPr>
        </p:nvSpPr>
        <p:spPr/>
        <p:txBody>
          <a:bodyPr/>
          <a:lstStyle/>
          <a:p>
            <a:endParaRPr lang="fi-FI" dirty="0"/>
          </a:p>
        </p:txBody>
      </p:sp>
    </p:spTree>
    <p:extLst>
      <p:ext uri="{BB962C8B-B14F-4D97-AF65-F5344CB8AC3E}">
        <p14:creationId xmlns:p14="http://schemas.microsoft.com/office/powerpoint/2010/main" val="3304304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619672" y="4800600"/>
            <a:ext cx="5832648" cy="500608"/>
          </a:xfrm>
        </p:spPr>
        <p:txBody>
          <a:bodyPr>
            <a:normAutofit fontScale="90000"/>
          </a:bodyPr>
          <a:lstStyle/>
          <a:p>
            <a:pPr algn="ctr"/>
            <a:r>
              <a:rPr lang="fi-FI" dirty="0" err="1"/>
              <a:t>Masterpariskunta</a:t>
            </a:r>
            <a:r>
              <a:rPr lang="fi-FI" dirty="0"/>
              <a:t> Marjatta ja Erkki Toivonen ja Erkin 80-vuotislahjaksi saamansa hiihtonumeroista kootun torkkupeiton takana.</a:t>
            </a:r>
          </a:p>
        </p:txBody>
      </p:sp>
      <p:pic>
        <p:nvPicPr>
          <p:cNvPr id="5" name="Kuvan paikkamerkki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0799" r="27500"/>
          <a:stretch/>
        </p:blipFill>
        <p:spPr>
          <a:xfrm rot="5400000">
            <a:off x="2135187" y="-342898"/>
            <a:ext cx="4800601" cy="5486400"/>
          </a:xfrm>
        </p:spPr>
      </p:pic>
      <p:sp>
        <p:nvSpPr>
          <p:cNvPr id="4" name="Tekstin paikkamerkki 3"/>
          <p:cNvSpPr>
            <a:spLocks noGrp="1"/>
          </p:cNvSpPr>
          <p:nvPr>
            <p:ph type="body" sz="half" idx="2"/>
          </p:nvPr>
        </p:nvSpPr>
        <p:spPr/>
        <p:txBody>
          <a:bodyPr>
            <a:normAutofit/>
          </a:bodyPr>
          <a:lstStyle/>
          <a:p>
            <a:pPr algn="ctr"/>
            <a:r>
              <a:rPr lang="fi-FI" sz="1200" b="1" dirty="0"/>
              <a:t>Erkki Toivonen oli Masterien puheenjohtaja vuoden 1990. </a:t>
            </a:r>
          </a:p>
          <a:p>
            <a:pPr algn="ctr"/>
            <a:r>
              <a:rPr lang="fi-FI" sz="1200" b="1" dirty="0"/>
              <a:t>Marjatta on Master No 496, siis toinen </a:t>
            </a:r>
            <a:r>
              <a:rPr lang="fi-FI" sz="1200" b="1" dirty="0" err="1"/>
              <a:t>naisMasteri</a:t>
            </a:r>
            <a:r>
              <a:rPr lang="fi-FI" sz="1200" b="1" dirty="0"/>
              <a:t>  ja Erkki Master No 497, vuodelta 1989.</a:t>
            </a:r>
          </a:p>
        </p:txBody>
      </p:sp>
    </p:spTree>
    <p:extLst>
      <p:ext uri="{BB962C8B-B14F-4D97-AF65-F5344CB8AC3E}">
        <p14:creationId xmlns:p14="http://schemas.microsoft.com/office/powerpoint/2010/main" val="3296920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792288" y="5805264"/>
            <a:ext cx="5486400" cy="504056"/>
          </a:xfrm>
        </p:spPr>
        <p:txBody>
          <a:bodyPr/>
          <a:lstStyle/>
          <a:p>
            <a:r>
              <a:rPr lang="fi-FI" dirty="0"/>
              <a:t>Harri Hoffman </a:t>
            </a:r>
            <a:r>
              <a:rPr lang="fi-FI" dirty="0" err="1"/>
              <a:t>Dolomiten</a:t>
            </a:r>
            <a:r>
              <a:rPr lang="fi-FI" dirty="0"/>
              <a:t> </a:t>
            </a:r>
            <a:r>
              <a:rPr lang="fi-FI" dirty="0" err="1"/>
              <a:t>Lauf</a:t>
            </a:r>
            <a:r>
              <a:rPr lang="fi-FI" dirty="0"/>
              <a:t> 2006</a:t>
            </a:r>
          </a:p>
        </p:txBody>
      </p:sp>
      <p:sp>
        <p:nvSpPr>
          <p:cNvPr id="4" name="Tekstin paikkamerkki 3"/>
          <p:cNvSpPr>
            <a:spLocks noGrp="1"/>
          </p:cNvSpPr>
          <p:nvPr>
            <p:ph type="body" sz="half" idx="2"/>
          </p:nvPr>
        </p:nvSpPr>
        <p:spPr>
          <a:xfrm>
            <a:off x="1792288" y="5949281"/>
            <a:ext cx="5486400" cy="360039"/>
          </a:xfrm>
        </p:spPr>
        <p:txBody>
          <a:bodyPr/>
          <a:lstStyle/>
          <a:p>
            <a:endParaRPr lang="fi-FI" dirty="0"/>
          </a:p>
        </p:txBody>
      </p:sp>
      <p:pic>
        <p:nvPicPr>
          <p:cNvPr id="7" name="Kuvan paikkamerkki 6"/>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4925" t="-1834" r="651" b="1834"/>
          <a:stretch/>
        </p:blipFill>
        <p:spPr>
          <a:xfrm rot="16200000">
            <a:off x="1488814" y="260014"/>
            <a:ext cx="5892133" cy="5486400"/>
          </a:xfrm>
        </p:spPr>
      </p:pic>
    </p:spTree>
    <p:extLst>
      <p:ext uri="{BB962C8B-B14F-4D97-AF65-F5344CB8AC3E}">
        <p14:creationId xmlns:p14="http://schemas.microsoft.com/office/powerpoint/2010/main" val="1492799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Pohjoismaista hiihtokuvitusta Olaus Magnuksen kirjassa           vuodelta 1555.</a:t>
            </a:r>
          </a:p>
        </p:txBody>
      </p:sp>
      <p:pic>
        <p:nvPicPr>
          <p:cNvPr id="5" name="Kuvan paikkamerkki 4"/>
          <p:cNvPicPr>
            <a:picLocks noGrp="1" noChangeAspect="1"/>
          </p:cNvPicPr>
          <p:nvPr>
            <p:ph type="pic" idx="1"/>
          </p:nvPr>
        </p:nvPicPr>
        <p:blipFill>
          <a:blip r:embed="rId2">
            <a:extLst>
              <a:ext uri="{28A0092B-C50C-407E-A947-70E740481C1C}">
                <a14:useLocalDpi xmlns:a14="http://schemas.microsoft.com/office/drawing/2010/main" val="0"/>
              </a:ext>
            </a:extLst>
          </a:blip>
          <a:srcRect l="11042" r="11042"/>
          <a:stretch>
            <a:fillRect/>
          </a:stretch>
        </p:blipFill>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3228525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err="1"/>
              <a:t>Kronobyn</a:t>
            </a:r>
            <a:r>
              <a:rPr lang="fi-FI" dirty="0"/>
              <a:t> </a:t>
            </a:r>
            <a:r>
              <a:rPr lang="fi-FI" dirty="0" err="1"/>
              <a:t>folkhögskolas</a:t>
            </a:r>
            <a:r>
              <a:rPr lang="fi-FI" dirty="0"/>
              <a:t> </a:t>
            </a:r>
            <a:r>
              <a:rPr lang="fi-FI" dirty="0" err="1"/>
              <a:t>resa</a:t>
            </a:r>
            <a:r>
              <a:rPr lang="fi-FI" dirty="0"/>
              <a:t> </a:t>
            </a:r>
            <a:r>
              <a:rPr lang="fi-FI" dirty="0" err="1"/>
              <a:t>till</a:t>
            </a:r>
            <a:r>
              <a:rPr lang="fi-FI" dirty="0"/>
              <a:t> </a:t>
            </a:r>
            <a:r>
              <a:rPr lang="fi-FI" dirty="0" err="1"/>
              <a:t>Engadin</a:t>
            </a:r>
            <a:r>
              <a:rPr lang="fi-FI" dirty="0"/>
              <a:t> 2011.</a:t>
            </a:r>
          </a:p>
        </p:txBody>
      </p:sp>
      <p:pic>
        <p:nvPicPr>
          <p:cNvPr id="5" name="Kuvan paikkamerkki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 t="1775" r="342" b="-1775"/>
          <a:stretch/>
        </p:blipFill>
        <p:spPr>
          <a:xfrm>
            <a:off x="1801639" y="836712"/>
            <a:ext cx="5467697" cy="4032448"/>
          </a:xfrm>
        </p:spPr>
      </p:pic>
      <p:sp>
        <p:nvSpPr>
          <p:cNvPr id="4" name="Tekstin paikkamerkki 3"/>
          <p:cNvSpPr>
            <a:spLocks noGrp="1"/>
          </p:cNvSpPr>
          <p:nvPr>
            <p:ph type="body" sz="half" idx="2"/>
          </p:nvPr>
        </p:nvSpPr>
        <p:spPr/>
        <p:txBody>
          <a:bodyPr>
            <a:normAutofit/>
          </a:bodyPr>
          <a:lstStyle/>
          <a:p>
            <a:pPr algn="ctr"/>
            <a:r>
              <a:rPr lang="fi-FI" sz="1200" b="1" dirty="0" err="1"/>
              <a:t>Från</a:t>
            </a:r>
            <a:r>
              <a:rPr lang="fi-FI" sz="1200" b="1" dirty="0"/>
              <a:t> </a:t>
            </a:r>
            <a:r>
              <a:rPr lang="fi-FI" sz="1200" b="1" dirty="0" err="1"/>
              <a:t>vänster</a:t>
            </a:r>
            <a:r>
              <a:rPr lang="fi-FI" sz="1200" b="1" dirty="0"/>
              <a:t> Lea Pesola, Peter Sandbacka, Greta Wickholm, Tom </a:t>
            </a:r>
            <a:r>
              <a:rPr lang="fi-FI" sz="1200" b="1" dirty="0" err="1"/>
              <a:t>Wickhom</a:t>
            </a:r>
            <a:r>
              <a:rPr lang="fi-FI" sz="1200" b="1" dirty="0"/>
              <a:t>, Sonja Sandbacka, Kerstin Ahlö, Rolf Ahlö, Peter Lauren, Jarmo Herronen </a:t>
            </a:r>
            <a:r>
              <a:rPr lang="fi-FI" sz="1200" b="1" dirty="0" err="1"/>
              <a:t>och</a:t>
            </a:r>
            <a:r>
              <a:rPr lang="fi-FI" sz="1200" b="1" dirty="0"/>
              <a:t> </a:t>
            </a:r>
            <a:r>
              <a:rPr lang="fi-FI" sz="1200" b="1" dirty="0" err="1"/>
              <a:t>Kaij</a:t>
            </a:r>
            <a:r>
              <a:rPr lang="fi-FI" sz="1200" b="1" dirty="0"/>
              <a:t> </a:t>
            </a:r>
            <a:r>
              <a:rPr lang="fi-FI" sz="1200" b="1" dirty="0" err="1"/>
              <a:t>Råstedt</a:t>
            </a:r>
            <a:r>
              <a:rPr lang="fi-FI" sz="1200" b="1" dirty="0"/>
              <a:t>.</a:t>
            </a:r>
          </a:p>
        </p:txBody>
      </p:sp>
    </p:spTree>
    <p:extLst>
      <p:ext uri="{BB962C8B-B14F-4D97-AF65-F5344CB8AC3E}">
        <p14:creationId xmlns:p14="http://schemas.microsoft.com/office/powerpoint/2010/main" val="3412128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653136"/>
            <a:ext cx="5486400" cy="714202"/>
          </a:xfrm>
        </p:spPr>
        <p:txBody>
          <a:bodyPr>
            <a:normAutofit fontScale="90000"/>
          </a:bodyPr>
          <a:lstStyle/>
          <a:p>
            <a:pPr algn="ctr"/>
            <a:r>
              <a:rPr lang="fi-FI" dirty="0"/>
              <a:t>Masterien puheenjohtaja Juhani </a:t>
            </a:r>
            <a:r>
              <a:rPr lang="fi-FI" dirty="0" err="1"/>
              <a:t>Saimovaara</a:t>
            </a:r>
            <a:r>
              <a:rPr lang="fi-FI" dirty="0"/>
              <a:t> 1999-2003 Finlandia-hiihdon toimistolla vuonna 2015, kädessään Lahden Teamin hiihtopuseroa.</a:t>
            </a:r>
          </a:p>
        </p:txBody>
      </p:sp>
      <p:pic>
        <p:nvPicPr>
          <p:cNvPr id="5" name="Kuvan paikkamerkki 4"/>
          <p:cNvPicPr>
            <a:picLocks noGrp="1" noChangeAspect="1"/>
          </p:cNvPicPr>
          <p:nvPr>
            <p:ph type="pic" idx="1"/>
          </p:nvPr>
        </p:nvPicPr>
        <p:blipFill>
          <a:blip r:embed="rId2">
            <a:extLst>
              <a:ext uri="{28A0092B-C50C-407E-A947-70E740481C1C}">
                <a14:useLocalDpi xmlns:a14="http://schemas.microsoft.com/office/drawing/2010/main" val="0"/>
              </a:ext>
            </a:extLst>
          </a:blip>
          <a:srcRect t="4619" b="4619"/>
          <a:stretch>
            <a:fillRect/>
          </a:stretch>
        </p:blipFill>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3635393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727575"/>
            <a:ext cx="5385792" cy="716632"/>
          </a:xfrm>
        </p:spPr>
        <p:txBody>
          <a:bodyPr>
            <a:normAutofit fontScale="90000"/>
          </a:bodyPr>
          <a:lstStyle/>
          <a:p>
            <a:pPr algn="ctr"/>
            <a:r>
              <a:rPr lang="fi-FI" dirty="0"/>
              <a:t>Masterien puheenjohtaja (2004-2007) Asko Sievänen puhumassa Lahden mieskuoron talolla. </a:t>
            </a:r>
            <a:br>
              <a:rPr lang="fi-FI" dirty="0"/>
            </a:br>
            <a:endParaRPr lang="fi-FI" dirty="0"/>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6906" r="6906"/>
          <a:stretch>
            <a:fillRect/>
          </a:stretch>
        </p:blipFill>
        <p:spPr/>
      </p:pic>
      <p:sp>
        <p:nvSpPr>
          <p:cNvPr id="4" name="Tekstin paikkamerkki 3"/>
          <p:cNvSpPr>
            <a:spLocks noGrp="1"/>
          </p:cNvSpPr>
          <p:nvPr>
            <p:ph type="body" sz="half" idx="2"/>
          </p:nvPr>
        </p:nvSpPr>
        <p:spPr/>
        <p:txBody>
          <a:bodyPr/>
          <a:lstStyle/>
          <a:p>
            <a:pPr algn="ctr"/>
            <a:r>
              <a:rPr lang="fi-FI" sz="1200" b="1" dirty="0"/>
              <a:t>Kuva kokouksesta 28.5.1999, jossa Juhani </a:t>
            </a:r>
            <a:r>
              <a:rPr lang="fi-FI" sz="1200" b="1" dirty="0" err="1"/>
              <a:t>Saimovaara</a:t>
            </a:r>
            <a:r>
              <a:rPr lang="fi-FI" sz="1200" b="1" dirty="0"/>
              <a:t> valittiin puheenjohtajaksi. Kuvassa vasemmalta  Risto Rytökoski, takana kurkistaa Juhani </a:t>
            </a:r>
            <a:r>
              <a:rPr lang="fi-FI" sz="1200" b="1" dirty="0" err="1"/>
              <a:t>Saimovaara</a:t>
            </a:r>
            <a:r>
              <a:rPr lang="fi-FI" sz="1200" b="1" dirty="0"/>
              <a:t> ?, Inkeri Lahti ja Leila Rytökoski</a:t>
            </a:r>
            <a:r>
              <a:rPr lang="fi-FI" dirty="0"/>
              <a:t>.</a:t>
            </a:r>
          </a:p>
        </p:txBody>
      </p:sp>
    </p:spTree>
    <p:extLst>
      <p:ext uri="{BB962C8B-B14F-4D97-AF65-F5344CB8AC3E}">
        <p14:creationId xmlns:p14="http://schemas.microsoft.com/office/powerpoint/2010/main" val="2600075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Asko Sievänen (</a:t>
            </a:r>
            <a:r>
              <a:rPr lang="fi-FI" dirty="0" err="1"/>
              <a:t>vas</a:t>
            </a:r>
            <a:r>
              <a:rPr lang="fi-FI" dirty="0"/>
              <a:t>), Kauko </a:t>
            </a:r>
            <a:r>
              <a:rPr lang="fi-FI" dirty="0" err="1"/>
              <a:t>Gäddträsk</a:t>
            </a:r>
            <a:r>
              <a:rPr lang="fi-FI" dirty="0"/>
              <a:t> ja Risto Rytökoski vuosikokouksessa 1999.</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8257" r="8257"/>
          <a:stretch>
            <a:fillRect/>
          </a:stretch>
        </p:blipFill>
        <p:spPr>
          <a:xfrm>
            <a:off x="1782788" y="685800"/>
            <a:ext cx="5486400" cy="4114800"/>
          </a:xfrm>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3421259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Masterit (22) lähdössä </a:t>
            </a:r>
            <a:r>
              <a:rPr lang="fi-FI" dirty="0" err="1"/>
              <a:t>Lienzistä</a:t>
            </a:r>
            <a:r>
              <a:rPr lang="fi-FI" dirty="0"/>
              <a:t> Italiaan vuonna 1993.</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9880" r="9880"/>
          <a:stretch>
            <a:fillRect/>
          </a:stretch>
        </p:blipFill>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1652956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Kauko Mukkula (</a:t>
            </a:r>
            <a:r>
              <a:rPr lang="fi-FI" dirty="0" err="1"/>
              <a:t>vas</a:t>
            </a:r>
            <a:r>
              <a:rPr lang="fi-FI" dirty="0"/>
              <a:t>), Matti Virtanen, Asko Sievänen ja Kerttu Kuha vuosikokouksessa 28.5.1999.</a:t>
            </a:r>
          </a:p>
        </p:txBody>
      </p:sp>
      <p:pic>
        <p:nvPicPr>
          <p:cNvPr id="5" name="Kuvan paikkamerkki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3684" r="4740"/>
          <a:stretch/>
        </p:blipFill>
        <p:spPr>
          <a:xfrm>
            <a:off x="0" y="612775"/>
            <a:ext cx="9144000" cy="4114800"/>
          </a:xfrm>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4192767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Keijo </a:t>
            </a:r>
            <a:r>
              <a:rPr lang="fi-FI" dirty="0" err="1"/>
              <a:t>Muukka</a:t>
            </a:r>
            <a:r>
              <a:rPr lang="fi-FI" dirty="0"/>
              <a:t> (</a:t>
            </a:r>
            <a:r>
              <a:rPr lang="fi-FI" dirty="0" err="1"/>
              <a:t>oik</a:t>
            </a:r>
            <a:r>
              <a:rPr lang="fi-FI" dirty="0"/>
              <a:t>) Masterien puheenjohtaja 2005-2010 ja kymmenien hiihtomatkojen järjestäjä Jouni Syväranta.</a:t>
            </a:r>
          </a:p>
        </p:txBody>
      </p:sp>
      <p:pic>
        <p:nvPicPr>
          <p:cNvPr id="5" name="Kuvan paikkamerkki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13572" b="18895"/>
          <a:stretch/>
        </p:blipFill>
        <p:spPr>
          <a:xfrm>
            <a:off x="1792288" y="260648"/>
            <a:ext cx="5486400" cy="4466927"/>
          </a:xfrm>
        </p:spPr>
      </p:pic>
      <p:sp>
        <p:nvSpPr>
          <p:cNvPr id="4" name="Tekstin paikkamerkki 3"/>
          <p:cNvSpPr>
            <a:spLocks noGrp="1"/>
          </p:cNvSpPr>
          <p:nvPr>
            <p:ph type="body" sz="half" idx="2"/>
          </p:nvPr>
        </p:nvSpPr>
        <p:spPr/>
        <p:txBody>
          <a:bodyPr/>
          <a:lstStyle/>
          <a:p>
            <a:r>
              <a:rPr lang="fi-FI" dirty="0"/>
              <a:t>Kuva Finlandia-hiihdon toimistolla syksyllä 2016.</a:t>
            </a:r>
          </a:p>
        </p:txBody>
      </p:sp>
    </p:spTree>
    <p:extLst>
      <p:ext uri="{BB962C8B-B14F-4D97-AF65-F5344CB8AC3E}">
        <p14:creationId xmlns:p14="http://schemas.microsoft.com/office/powerpoint/2010/main" val="209004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Raija Neuvonen ja Asta </a:t>
            </a:r>
            <a:r>
              <a:rPr lang="fi-FI" dirty="0" err="1"/>
              <a:t>Hilska</a:t>
            </a:r>
            <a:r>
              <a:rPr lang="fi-FI" dirty="0"/>
              <a:t> vuonna 2008 Finlandia-hiihdon Master-tilaisuudessa Juha Miedon ”puristuksessa”.</a:t>
            </a:r>
          </a:p>
        </p:txBody>
      </p:sp>
      <p:pic>
        <p:nvPicPr>
          <p:cNvPr id="5" name="Kuvan paikkamerkki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9759" r="21409"/>
          <a:stretch/>
        </p:blipFill>
        <p:spPr>
          <a:xfrm>
            <a:off x="2051720" y="260648"/>
            <a:ext cx="4896544" cy="4539952"/>
          </a:xfrm>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1406378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860648"/>
          </a:xfrm>
        </p:spPr>
        <p:txBody>
          <a:bodyPr>
            <a:normAutofit fontScale="90000"/>
          </a:bodyPr>
          <a:lstStyle/>
          <a:p>
            <a:pPr algn="ctr"/>
            <a:r>
              <a:rPr lang="fi-FI" dirty="0"/>
              <a:t>Suomen ehkä pohjoisin </a:t>
            </a:r>
            <a:r>
              <a:rPr lang="fi-FI" dirty="0" err="1"/>
              <a:t>Masteri</a:t>
            </a:r>
            <a:r>
              <a:rPr lang="fi-FI" dirty="0"/>
              <a:t> Matti Huotari, Master No 2783, Sodankylästä saa kunniakirjan vuonna 2008.  Kunniakirjaa luovuttamassa Juha Mieto (</a:t>
            </a:r>
            <a:r>
              <a:rPr lang="fi-FI" dirty="0" err="1"/>
              <a:t>vas</a:t>
            </a:r>
            <a:r>
              <a:rPr lang="fi-FI" dirty="0"/>
              <a:t>), Juha Viljamaa, Matti Huotari, Matti Haapoja ja Pauli Siitonen. </a:t>
            </a:r>
          </a:p>
        </p:txBody>
      </p:sp>
      <p:pic>
        <p:nvPicPr>
          <p:cNvPr id="5" name="Kuvan paikkamerkki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9759" r="5556"/>
          <a:stretch/>
        </p:blipFill>
        <p:spPr>
          <a:xfrm>
            <a:off x="1922004" y="620688"/>
            <a:ext cx="5226968" cy="4114800"/>
          </a:xfrm>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1911993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Masterien puheenjohtaja vuosina 2008-2010 Keijo </a:t>
            </a:r>
            <a:r>
              <a:rPr lang="fi-FI" dirty="0" err="1"/>
              <a:t>Muukka</a:t>
            </a:r>
            <a:r>
              <a:rPr lang="fi-FI" dirty="0"/>
              <a:t> Jämin tapaamisessa lokakuussa 2009.</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9580" b="9580"/>
          <a:stretch>
            <a:fillRect/>
          </a:stretch>
        </p:blipFill>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3843410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Oulun Hiihtojen osallistujia vuodelta 1889.</a:t>
            </a:r>
          </a:p>
        </p:txBody>
      </p:sp>
      <p:pic>
        <p:nvPicPr>
          <p:cNvPr id="5" name="Kuvan paikkamerkki 4"/>
          <p:cNvPicPr>
            <a:picLocks noGrp="1" noChangeAspect="1"/>
          </p:cNvPicPr>
          <p:nvPr>
            <p:ph type="pic" idx="1"/>
          </p:nvPr>
        </p:nvPicPr>
        <p:blipFill>
          <a:blip r:embed="rId2">
            <a:extLst>
              <a:ext uri="{28A0092B-C50C-407E-A947-70E740481C1C}">
                <a14:useLocalDpi xmlns:a14="http://schemas.microsoft.com/office/drawing/2010/main" val="0"/>
              </a:ext>
            </a:extLst>
          </a:blip>
          <a:srcRect t="14933" b="14933"/>
          <a:stretch>
            <a:fillRect/>
          </a:stretch>
        </p:blipFill>
        <p:spPr/>
      </p:pic>
      <p:sp>
        <p:nvSpPr>
          <p:cNvPr id="3" name="Tekstin paikkamerkki 2"/>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269422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fontScale="90000"/>
          </a:bodyPr>
          <a:lstStyle/>
          <a:p>
            <a:pPr algn="ctr"/>
            <a:r>
              <a:rPr lang="fi-FI" dirty="0"/>
              <a:t>Masterien syyskokous Jämin hiihtotunnelissa lokakuussa 2009. Tässä ollaan lähdössä hiihtämään tunneliin ja erikoista kuvassa on, että valokuvan omistaja Teuvo Valve on kuvassa toinen oikealla.</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556" r="5556"/>
          <a:stretch>
            <a:fillRect/>
          </a:stretch>
        </p:blipFill>
        <p:spPr/>
      </p:pic>
      <p:sp>
        <p:nvSpPr>
          <p:cNvPr id="4" name="Tekstin paikkamerkki 3"/>
          <p:cNvSpPr>
            <a:spLocks noGrp="1"/>
          </p:cNvSpPr>
          <p:nvPr>
            <p:ph type="body" sz="half" idx="2"/>
          </p:nvPr>
        </p:nvSpPr>
        <p:spPr/>
        <p:txBody>
          <a:bodyPr/>
          <a:lstStyle/>
          <a:p>
            <a:r>
              <a:rPr lang="fi-FI" dirty="0"/>
              <a:t>K</a:t>
            </a:r>
          </a:p>
        </p:txBody>
      </p:sp>
    </p:spTree>
    <p:extLst>
      <p:ext uri="{BB962C8B-B14F-4D97-AF65-F5344CB8AC3E}">
        <p14:creationId xmlns:p14="http://schemas.microsoft.com/office/powerpoint/2010/main" val="799089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err="1"/>
              <a:t>Kymppimasterit</a:t>
            </a:r>
            <a:r>
              <a:rPr lang="fi-FI" dirty="0"/>
              <a:t> Veli Rautiainen (</a:t>
            </a:r>
            <a:r>
              <a:rPr lang="fi-FI" dirty="0" err="1"/>
              <a:t>vas</a:t>
            </a:r>
            <a:r>
              <a:rPr lang="fi-FI" dirty="0"/>
              <a:t>) ja Risto Kemiläinen Franco </a:t>
            </a:r>
            <a:r>
              <a:rPr lang="fi-FI" dirty="0" err="1"/>
              <a:t>Nonesin</a:t>
            </a:r>
            <a:r>
              <a:rPr lang="fi-FI" dirty="0"/>
              <a:t> opissa </a:t>
            </a:r>
            <a:r>
              <a:rPr lang="fi-FI" dirty="0" err="1"/>
              <a:t>Cavalesessa</a:t>
            </a:r>
            <a:r>
              <a:rPr lang="fi-FI" dirty="0"/>
              <a:t> 2010.</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8594" b="18594"/>
          <a:stretch>
            <a:fillRect/>
          </a:stretch>
        </p:blipFill>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2771387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Tauno Holkeri (</a:t>
            </a:r>
            <a:r>
              <a:rPr lang="fi-FI" dirty="0" err="1"/>
              <a:t>vas</a:t>
            </a:r>
            <a:r>
              <a:rPr lang="fi-FI" dirty="0"/>
              <a:t>) ja Teuvo Valve Loimaan suksimuseossa 2012.</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283" r="5283"/>
          <a:stretch>
            <a:fillRect/>
          </a:stretch>
        </p:blipFill>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1629411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Masterien puheenjohtaja (2010-2014) onnittelee helmikuun 2014 vuosikokouksessa Lahdessa uutta puheenjohtajaa Pekka Anttosta.</a:t>
            </a:r>
          </a:p>
        </p:txBody>
      </p:sp>
      <p:pic>
        <p:nvPicPr>
          <p:cNvPr id="5" name="Kuvan paikkamerkki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2197" b="34438"/>
          <a:stretch/>
        </p:blipFill>
        <p:spPr>
          <a:xfrm>
            <a:off x="1187624" y="0"/>
            <a:ext cx="6480720" cy="4869160"/>
          </a:xfrm>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1401991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Vuoden 2015 Mastereiden kustantamat Finlandia-hiihtäjät tulivat Vihdin Viestistä</a:t>
            </a:r>
          </a:p>
        </p:txBody>
      </p:sp>
      <p:pic>
        <p:nvPicPr>
          <p:cNvPr id="5" name="Kuvan paikkamerkki 4"/>
          <p:cNvPicPr>
            <a:picLocks noGrp="1" noChangeAspect="1"/>
          </p:cNvPicPr>
          <p:nvPr>
            <p:ph type="pic" idx="1"/>
          </p:nvPr>
        </p:nvPicPr>
        <p:blipFill>
          <a:blip r:embed="rId2">
            <a:extLst>
              <a:ext uri="{28A0092B-C50C-407E-A947-70E740481C1C}">
                <a14:useLocalDpi xmlns:a14="http://schemas.microsoft.com/office/drawing/2010/main" val="0"/>
              </a:ext>
            </a:extLst>
          </a:blip>
          <a:srcRect l="5588" r="5588"/>
          <a:stretch>
            <a:fillRect/>
          </a:stretch>
        </p:blipFill>
        <p:spPr/>
      </p:pic>
      <p:sp>
        <p:nvSpPr>
          <p:cNvPr id="4" name="Tekstin paikkamerkki 3"/>
          <p:cNvSpPr>
            <a:spLocks noGrp="1"/>
          </p:cNvSpPr>
          <p:nvPr>
            <p:ph type="body" sz="half" idx="2"/>
          </p:nvPr>
        </p:nvSpPr>
        <p:spPr/>
        <p:txBody>
          <a:bodyPr>
            <a:normAutofit/>
          </a:bodyPr>
          <a:lstStyle/>
          <a:p>
            <a:pPr algn="ctr"/>
            <a:r>
              <a:rPr lang="fi-FI" sz="1200" b="1" dirty="0"/>
              <a:t>Kuvassa Jukka Palo ,hiihtäjä, (</a:t>
            </a:r>
            <a:r>
              <a:rPr lang="fi-FI" sz="1200" b="1" dirty="0" err="1"/>
              <a:t>vas</a:t>
            </a:r>
            <a:r>
              <a:rPr lang="fi-FI" sz="1200" b="1" dirty="0"/>
              <a:t>), Pekka Anttonen, Mikko </a:t>
            </a:r>
            <a:r>
              <a:rPr lang="fi-FI" sz="1200" b="1" dirty="0" err="1"/>
              <a:t>Sakala</a:t>
            </a:r>
            <a:r>
              <a:rPr lang="fi-FI" sz="1200" b="1" dirty="0"/>
              <a:t>, hiihtäjä, Petri Teittinen Viestin hiihdon vetäjä ja Juha Toivonen.</a:t>
            </a:r>
          </a:p>
        </p:txBody>
      </p:sp>
    </p:spTree>
    <p:extLst>
      <p:ext uri="{BB962C8B-B14F-4D97-AF65-F5344CB8AC3E}">
        <p14:creationId xmlns:p14="http://schemas.microsoft.com/office/powerpoint/2010/main" val="3673111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Masterien vuoden 2015 hallitus kokouksessaan 5.1.2016                          Eija </a:t>
            </a:r>
            <a:r>
              <a:rPr lang="fi-FI" dirty="0" err="1"/>
              <a:t>Silvanin</a:t>
            </a:r>
            <a:r>
              <a:rPr lang="fi-FI" dirty="0"/>
              <a:t> kotona Lahdessa.</a:t>
            </a:r>
          </a:p>
        </p:txBody>
      </p:sp>
      <p:pic>
        <p:nvPicPr>
          <p:cNvPr id="5" name="Kuvan paikkamerkki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62" r="-476"/>
          <a:stretch/>
        </p:blipFill>
        <p:spPr>
          <a:xfrm>
            <a:off x="827584" y="612775"/>
            <a:ext cx="7416824" cy="4114800"/>
          </a:xfrm>
        </p:spPr>
      </p:pic>
      <p:sp>
        <p:nvSpPr>
          <p:cNvPr id="4" name="Tekstin paikkamerkki 3"/>
          <p:cNvSpPr>
            <a:spLocks noGrp="1"/>
          </p:cNvSpPr>
          <p:nvPr>
            <p:ph type="body" sz="half" idx="2"/>
          </p:nvPr>
        </p:nvSpPr>
        <p:spPr/>
        <p:txBody>
          <a:bodyPr>
            <a:normAutofit/>
          </a:bodyPr>
          <a:lstStyle/>
          <a:p>
            <a:pPr algn="ctr"/>
            <a:r>
              <a:rPr lang="fi-FI" sz="1200" b="1" dirty="0"/>
              <a:t>Kuvassa Eija Silvan (</a:t>
            </a:r>
            <a:r>
              <a:rPr lang="fi-FI" sz="1200" b="1" dirty="0" err="1"/>
              <a:t>vas</a:t>
            </a:r>
            <a:r>
              <a:rPr lang="fi-FI" sz="1200" b="1" dirty="0"/>
              <a:t>), Veli Rautiainen, Maarit Kärkkäinen, Teuvo Valve, Risto Kemiläinen, Juha Toivonen ja puheenjohtaja Pekka Anttonen. Tero </a:t>
            </a:r>
            <a:r>
              <a:rPr lang="fi-FI" sz="1200" b="1" dirty="0" err="1"/>
              <a:t>Kasala</a:t>
            </a:r>
            <a:r>
              <a:rPr lang="fi-FI" sz="1200" b="1" dirty="0"/>
              <a:t> Torniosta oli Skypen kautta läsnä kokouksessa.</a:t>
            </a:r>
          </a:p>
        </p:txBody>
      </p:sp>
    </p:spTree>
    <p:extLst>
      <p:ext uri="{BB962C8B-B14F-4D97-AF65-F5344CB8AC3E}">
        <p14:creationId xmlns:p14="http://schemas.microsoft.com/office/powerpoint/2010/main" val="10493465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Mastereiden joukkue oli ensimmäinen suomalainen joukkue kautta aikojen vuonna 2015 </a:t>
            </a:r>
            <a:r>
              <a:rPr lang="fi-FI" dirty="0" err="1"/>
              <a:t>Staffetvasassa</a:t>
            </a:r>
            <a:r>
              <a:rPr lang="fi-FI" dirty="0"/>
              <a:t>.</a:t>
            </a:r>
          </a:p>
        </p:txBody>
      </p:sp>
      <p:pic>
        <p:nvPicPr>
          <p:cNvPr id="5" name="Kuvan paikkamerkki 4"/>
          <p:cNvPicPr>
            <a:picLocks noGrp="1" noChangeAspect="1"/>
          </p:cNvPicPr>
          <p:nvPr>
            <p:ph type="pic" idx="1"/>
          </p:nvPr>
        </p:nvPicPr>
        <p:blipFill>
          <a:blip r:embed="rId2">
            <a:extLst>
              <a:ext uri="{28A0092B-C50C-407E-A947-70E740481C1C}">
                <a14:useLocalDpi xmlns:a14="http://schemas.microsoft.com/office/drawing/2010/main" val="0"/>
              </a:ext>
            </a:extLst>
          </a:blip>
          <a:srcRect l="12500" r="12500"/>
          <a:stretch>
            <a:fillRect/>
          </a:stretch>
        </p:blipFill>
        <p:spPr/>
      </p:pic>
      <p:sp>
        <p:nvSpPr>
          <p:cNvPr id="4" name="Tekstin paikkamerkki 3"/>
          <p:cNvSpPr>
            <a:spLocks noGrp="1"/>
          </p:cNvSpPr>
          <p:nvPr>
            <p:ph type="body" sz="half" idx="2"/>
          </p:nvPr>
        </p:nvSpPr>
        <p:spPr/>
        <p:txBody>
          <a:bodyPr>
            <a:normAutofit/>
          </a:bodyPr>
          <a:lstStyle/>
          <a:p>
            <a:pPr algn="ctr"/>
            <a:r>
              <a:rPr lang="fi-FI" sz="1200" b="1" dirty="0"/>
              <a:t>Joukkueessa hiihtivät: Juha Toivonen (</a:t>
            </a:r>
            <a:r>
              <a:rPr lang="fi-FI" sz="1200" b="1" dirty="0" err="1"/>
              <a:t>vas</a:t>
            </a:r>
            <a:r>
              <a:rPr lang="fi-FI" sz="1200" b="1" dirty="0"/>
              <a:t>), Pekka Anttonen, Ilmari Ojanen, Risto Kemiläinen ja Matti Rajasaari.</a:t>
            </a:r>
          </a:p>
        </p:txBody>
      </p:sp>
    </p:spTree>
    <p:extLst>
      <p:ext uri="{BB962C8B-B14F-4D97-AF65-F5344CB8AC3E}">
        <p14:creationId xmlns:p14="http://schemas.microsoft.com/office/powerpoint/2010/main" val="5527225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Masterien hallitus hiihtää myös ahkerasti, tässä kyllä ”lasit kourassa” 2015 Islannin hiihdossa, kuvasta puuttui vain Eija Silvan.</a:t>
            </a:r>
          </a:p>
        </p:txBody>
      </p:sp>
      <p:pic>
        <p:nvPicPr>
          <p:cNvPr id="5" name="Kuvan paikkamerkki 4"/>
          <p:cNvPicPr>
            <a:picLocks noGrp="1" noChangeAspect="1"/>
          </p:cNvPicPr>
          <p:nvPr>
            <p:ph type="pic" idx="1"/>
          </p:nvPr>
        </p:nvPicPr>
        <p:blipFill>
          <a:blip r:embed="rId2">
            <a:extLst>
              <a:ext uri="{28A0092B-C50C-407E-A947-70E740481C1C}">
                <a14:useLocalDpi xmlns:a14="http://schemas.microsoft.com/office/drawing/2010/main" val="0"/>
              </a:ext>
            </a:extLst>
          </a:blip>
          <a:srcRect l="5556" r="5556"/>
          <a:stretch>
            <a:fillRect/>
          </a:stretch>
        </p:blipFill>
        <p:spPr/>
      </p:pic>
      <p:sp>
        <p:nvSpPr>
          <p:cNvPr id="4" name="Tekstin paikkamerkki 3"/>
          <p:cNvSpPr>
            <a:spLocks noGrp="1"/>
          </p:cNvSpPr>
          <p:nvPr>
            <p:ph type="body" sz="half" idx="2"/>
          </p:nvPr>
        </p:nvSpPr>
        <p:spPr/>
        <p:txBody>
          <a:bodyPr>
            <a:normAutofit/>
          </a:bodyPr>
          <a:lstStyle/>
          <a:p>
            <a:pPr algn="ctr"/>
            <a:r>
              <a:rPr lang="fi-FI" sz="1200" b="1" dirty="0"/>
              <a:t>Kuvassa Teuvo Valve (</a:t>
            </a:r>
            <a:r>
              <a:rPr lang="fi-FI" sz="1200" b="1" dirty="0" err="1"/>
              <a:t>vas</a:t>
            </a:r>
            <a:r>
              <a:rPr lang="fi-FI" sz="1200" b="1" dirty="0"/>
              <a:t>), Pekka Anttonen, Tero </a:t>
            </a:r>
            <a:r>
              <a:rPr lang="fi-FI" sz="1200" b="1" dirty="0" err="1"/>
              <a:t>Kasala</a:t>
            </a:r>
            <a:r>
              <a:rPr lang="fi-FI" sz="1200" b="1" dirty="0"/>
              <a:t>, Risto Kemiläinen, Juha Toivonen ja Veli Rautiainen.</a:t>
            </a:r>
          </a:p>
        </p:txBody>
      </p:sp>
    </p:spTree>
    <p:extLst>
      <p:ext uri="{BB962C8B-B14F-4D97-AF65-F5344CB8AC3E}">
        <p14:creationId xmlns:p14="http://schemas.microsoft.com/office/powerpoint/2010/main" val="3187556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Masterit olivat vuoden 2016 ahkeroimassa Lasten Finlandiassa.</a:t>
            </a:r>
          </a:p>
        </p:txBody>
      </p:sp>
      <p:pic>
        <p:nvPicPr>
          <p:cNvPr id="5" name="Kuvan paikkamerkki 4"/>
          <p:cNvPicPr>
            <a:picLocks noGrp="1" noChangeAspect="1"/>
          </p:cNvPicPr>
          <p:nvPr>
            <p:ph type="pic" idx="1"/>
          </p:nvPr>
        </p:nvPicPr>
        <p:blipFill>
          <a:blip r:embed="rId2">
            <a:extLst>
              <a:ext uri="{28A0092B-C50C-407E-A947-70E740481C1C}">
                <a14:useLocalDpi xmlns:a14="http://schemas.microsoft.com/office/drawing/2010/main" val="0"/>
              </a:ext>
            </a:extLst>
          </a:blip>
          <a:srcRect l="208" r="208"/>
          <a:stretch>
            <a:fillRect/>
          </a:stretch>
        </p:blipFill>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3961857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Vuoden 2016 Master-tilaisuudessa Lahdessa Pauli Siitonen aateloitiin Masteriksi. </a:t>
            </a:r>
          </a:p>
        </p:txBody>
      </p:sp>
      <p:pic>
        <p:nvPicPr>
          <p:cNvPr id="5" name="Kuvan paikkamerkki 4"/>
          <p:cNvPicPr>
            <a:picLocks noGrp="1" noChangeAspect="1"/>
          </p:cNvPicPr>
          <p:nvPr>
            <p:ph type="pic" idx="1"/>
          </p:nvPr>
        </p:nvPicPr>
        <p:blipFill>
          <a:blip r:embed="rId2">
            <a:extLst>
              <a:ext uri="{28A0092B-C50C-407E-A947-70E740481C1C}">
                <a14:useLocalDpi xmlns:a14="http://schemas.microsoft.com/office/drawing/2010/main" val="0"/>
              </a:ext>
            </a:extLst>
          </a:blip>
          <a:srcRect l="11794" r="11794"/>
          <a:stretch>
            <a:fillRect/>
          </a:stretch>
        </p:blipFill>
        <p:spPr/>
      </p:pic>
      <p:sp>
        <p:nvSpPr>
          <p:cNvPr id="4" name="Tekstin paikkamerkki 3"/>
          <p:cNvSpPr>
            <a:spLocks noGrp="1"/>
          </p:cNvSpPr>
          <p:nvPr>
            <p:ph type="body" sz="half" idx="2"/>
          </p:nvPr>
        </p:nvSpPr>
        <p:spPr/>
        <p:txBody>
          <a:bodyPr>
            <a:normAutofit/>
          </a:bodyPr>
          <a:lstStyle/>
          <a:p>
            <a:pPr algn="ctr"/>
            <a:r>
              <a:rPr lang="fi-FI" sz="1200" b="1" dirty="0"/>
              <a:t>Kuvassa Paulin kanssa Hannes Larsson, Asta </a:t>
            </a:r>
            <a:r>
              <a:rPr lang="fi-FI" sz="1200" b="1" dirty="0" err="1"/>
              <a:t>Hilska</a:t>
            </a:r>
            <a:r>
              <a:rPr lang="fi-FI" sz="1200" b="1" dirty="0"/>
              <a:t> ja Pekka Anttonen.</a:t>
            </a:r>
          </a:p>
        </p:txBody>
      </p:sp>
    </p:spTree>
    <p:extLst>
      <p:ext uri="{BB962C8B-B14F-4D97-AF65-F5344CB8AC3E}">
        <p14:creationId xmlns:p14="http://schemas.microsoft.com/office/powerpoint/2010/main" val="2021846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Hiihtotyylejä vuodelta 1917</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3462" b="13462"/>
          <a:stretch>
            <a:fillRect/>
          </a:stretch>
        </p:blipFill>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1383301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941168"/>
            <a:ext cx="5486400" cy="864096"/>
          </a:xfrm>
        </p:spPr>
        <p:txBody>
          <a:bodyPr>
            <a:normAutofit fontScale="90000"/>
          </a:bodyPr>
          <a:lstStyle/>
          <a:p>
            <a:pPr algn="ctr"/>
            <a:r>
              <a:rPr lang="fi-FI" dirty="0"/>
              <a:t>Lisää kuvia ja paljon juttuja kirjasta</a:t>
            </a:r>
            <a:br>
              <a:rPr lang="fi-FI" dirty="0"/>
            </a:br>
            <a:r>
              <a:rPr lang="fi-FI" dirty="0"/>
              <a:t>ELÄMYKSIÄ……..</a:t>
            </a:r>
            <a:br>
              <a:rPr lang="fi-FI" dirty="0"/>
            </a:br>
            <a:r>
              <a:rPr lang="fi-FI" dirty="0" err="1"/>
              <a:t>Worldloppet</a:t>
            </a:r>
            <a:r>
              <a:rPr lang="fi-FI" dirty="0"/>
              <a:t> Masters Finland 1986 – 2016</a:t>
            </a:r>
            <a:br>
              <a:rPr lang="fi-FI" dirty="0"/>
            </a:br>
            <a:r>
              <a:rPr lang="fi-FI" dirty="0"/>
              <a:t>*** ilmestyy keväällä 2017</a:t>
            </a:r>
          </a:p>
        </p:txBody>
      </p:sp>
      <p:pic>
        <p:nvPicPr>
          <p:cNvPr id="5" name="Kuvan paikkamerkki 4"/>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 t="8749" r="763" b="5501"/>
          <a:stretch/>
        </p:blipFill>
        <p:spPr>
          <a:xfrm>
            <a:off x="1259632" y="1272207"/>
            <a:ext cx="6192688" cy="3528393"/>
          </a:xfrm>
        </p:spPr>
      </p:pic>
      <p:sp>
        <p:nvSpPr>
          <p:cNvPr id="4" name="Tekstin paikkamerkki 3"/>
          <p:cNvSpPr>
            <a:spLocks noGrp="1"/>
          </p:cNvSpPr>
          <p:nvPr>
            <p:ph type="body" sz="half" idx="2"/>
          </p:nvPr>
        </p:nvSpPr>
        <p:spPr>
          <a:xfrm>
            <a:off x="1439144" y="5805264"/>
            <a:ext cx="6192688" cy="720080"/>
          </a:xfrm>
        </p:spPr>
        <p:txBody>
          <a:bodyPr>
            <a:normAutofit fontScale="70000" lnSpcReduction="20000"/>
          </a:bodyPr>
          <a:lstStyle/>
          <a:p>
            <a:pPr algn="ctr"/>
            <a:r>
              <a:rPr lang="fi-FI" sz="1700" b="1" dirty="0"/>
              <a:t>Kuvassa historiatoimikunta kokouksessaan 27.9.2016. Kuvassa Asko Sievänen (</a:t>
            </a:r>
            <a:r>
              <a:rPr lang="fi-FI" sz="1700" b="1" dirty="0" err="1"/>
              <a:t>vas</a:t>
            </a:r>
            <a:r>
              <a:rPr lang="fi-FI" sz="1700" b="1" dirty="0"/>
              <a:t>) Raimo Henttonen, Ilmari Ojanen, Juha Toivonen, Pekka Anttonen, JP Roos, Erkki Tikkanen, Juhani </a:t>
            </a:r>
            <a:r>
              <a:rPr lang="fi-FI" sz="1700" b="1" dirty="0" err="1"/>
              <a:t>Saimovaara</a:t>
            </a:r>
            <a:r>
              <a:rPr lang="fi-FI" sz="1700" b="1" dirty="0"/>
              <a:t>. Kuvasta puuttuu Tuula Pyykkönen ja kuvan ottanut Teuvo Valve</a:t>
            </a:r>
            <a:r>
              <a:rPr lang="fi-FI" dirty="0"/>
              <a:t>.</a:t>
            </a:r>
          </a:p>
        </p:txBody>
      </p:sp>
    </p:spTree>
    <p:extLst>
      <p:ext uri="{BB962C8B-B14F-4D97-AF65-F5344CB8AC3E}">
        <p14:creationId xmlns:p14="http://schemas.microsoft.com/office/powerpoint/2010/main" val="1954925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5" name="Kuvan paikkamerkki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466" t="-18133" r="-14752" b="-3388"/>
          <a:stretch/>
        </p:blipFill>
        <p:spPr>
          <a:xfrm>
            <a:off x="1792288" y="-1119261"/>
            <a:ext cx="5486400" cy="7500589"/>
          </a:xfrm>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4294825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5" name="Kuvan paikkamerkki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3688" b="8225"/>
          <a:stretch/>
        </p:blipFill>
        <p:spPr>
          <a:xfrm>
            <a:off x="1746251" y="116632"/>
            <a:ext cx="5486400" cy="5472608"/>
          </a:xfrm>
        </p:spPr>
      </p:pic>
      <p:sp>
        <p:nvSpPr>
          <p:cNvPr id="4" name="Tekstin paikkamerkki 3"/>
          <p:cNvSpPr>
            <a:spLocks noGrp="1"/>
          </p:cNvSpPr>
          <p:nvPr>
            <p:ph type="body" sz="half" idx="2"/>
          </p:nvPr>
        </p:nvSpPr>
        <p:spPr/>
        <p:txBody>
          <a:bodyPr>
            <a:normAutofit/>
          </a:bodyPr>
          <a:lstStyle/>
          <a:p>
            <a:pPr algn="ctr"/>
            <a:r>
              <a:rPr lang="fi-FI" sz="1600" b="1" dirty="0"/>
              <a:t>Suomen ensimmäinen hiihtokuningatar Miina Huttunen vuonna 1922</a:t>
            </a:r>
          </a:p>
        </p:txBody>
      </p:sp>
    </p:spTree>
    <p:extLst>
      <p:ext uri="{BB962C8B-B14F-4D97-AF65-F5344CB8AC3E}">
        <p14:creationId xmlns:p14="http://schemas.microsoft.com/office/powerpoint/2010/main" val="2868848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Suksitehdas 1930-luvulla.</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750" r="5750"/>
          <a:stretch>
            <a:fillRect/>
          </a:stretch>
        </p:blipFill>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1161627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Talvisota 1939-1940.</a:t>
            </a:r>
          </a:p>
        </p:txBody>
      </p:sp>
      <p:pic>
        <p:nvPicPr>
          <p:cNvPr id="5" name="Kuvan paikkamerkki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363" r="5363"/>
          <a:stretch>
            <a:fillRect/>
          </a:stretch>
        </p:blipFill>
        <p:spPr/>
      </p:pic>
      <p:sp>
        <p:nvSpPr>
          <p:cNvPr id="4" name="Tekstin paikkamerkki 3"/>
          <p:cNvSpPr>
            <a:spLocks noGrp="1"/>
          </p:cNvSpPr>
          <p:nvPr>
            <p:ph type="body" sz="half" idx="2"/>
          </p:nvPr>
        </p:nvSpPr>
        <p:spPr/>
        <p:txBody>
          <a:bodyPr/>
          <a:lstStyle/>
          <a:p>
            <a:endParaRPr lang="fi-FI"/>
          </a:p>
        </p:txBody>
      </p:sp>
    </p:spTree>
    <p:extLst>
      <p:ext uri="{BB962C8B-B14F-4D97-AF65-F5344CB8AC3E}">
        <p14:creationId xmlns:p14="http://schemas.microsoft.com/office/powerpoint/2010/main" val="1279397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Murmanskin Pohjola-hiihdon ”</a:t>
            </a:r>
            <a:r>
              <a:rPr lang="fi-FI" dirty="0" err="1"/>
              <a:t>kirkiisit</a:t>
            </a:r>
            <a:r>
              <a:rPr lang="fi-FI" dirty="0"/>
              <a:t>” Markku Hannula (</a:t>
            </a:r>
            <a:r>
              <a:rPr lang="fi-FI" dirty="0" err="1"/>
              <a:t>vas</a:t>
            </a:r>
            <a:r>
              <a:rPr lang="fi-FI" dirty="0"/>
              <a:t>) ja Kauko </a:t>
            </a:r>
            <a:r>
              <a:rPr lang="fi-FI" dirty="0" err="1"/>
              <a:t>Gäddträsk</a:t>
            </a:r>
            <a:r>
              <a:rPr lang="fi-FI" dirty="0"/>
              <a:t>  ennen Pääsiäistä vuonna 1986. </a:t>
            </a:r>
          </a:p>
        </p:txBody>
      </p:sp>
      <p:pic>
        <p:nvPicPr>
          <p:cNvPr id="5" name="Kuvan paikkamerkki 4"/>
          <p:cNvPicPr>
            <a:picLocks noGrp="1" noChangeAspect="1"/>
          </p:cNvPicPr>
          <p:nvPr>
            <p:ph type="pic" idx="1"/>
          </p:nvPr>
        </p:nvPicPr>
        <p:blipFill>
          <a:blip r:embed="rId2">
            <a:extLst>
              <a:ext uri="{28A0092B-C50C-407E-A947-70E740481C1C}">
                <a14:useLocalDpi xmlns:a14="http://schemas.microsoft.com/office/drawing/2010/main" val="0"/>
              </a:ext>
            </a:extLst>
          </a:blip>
          <a:srcRect l="5259" r="5259"/>
          <a:stretch>
            <a:fillRect/>
          </a:stretch>
        </p:blipFill>
        <p:spPr/>
      </p:pic>
      <p:sp>
        <p:nvSpPr>
          <p:cNvPr id="4" name="Tekstin paikkamerkki 3"/>
          <p:cNvSpPr>
            <a:spLocks noGrp="1"/>
          </p:cNvSpPr>
          <p:nvPr>
            <p:ph type="body" sz="half" idx="2"/>
          </p:nvPr>
        </p:nvSpPr>
        <p:spPr/>
        <p:txBody>
          <a:bodyPr/>
          <a:lstStyle/>
          <a:p>
            <a:pPr algn="ctr"/>
            <a:r>
              <a:rPr lang="fi-FI" dirty="0"/>
              <a:t>Siis ilman paitaa.</a:t>
            </a:r>
          </a:p>
        </p:txBody>
      </p:sp>
    </p:spTree>
    <p:extLst>
      <p:ext uri="{BB962C8B-B14F-4D97-AF65-F5344CB8AC3E}">
        <p14:creationId xmlns:p14="http://schemas.microsoft.com/office/powerpoint/2010/main" val="3823344698"/>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62112F8-42E3-4CFB-A09E-C5A331D475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Animoitu lumimaisema</Template>
  <TotalTime>645</TotalTime>
  <Words>3031</Words>
  <Application>Microsoft Office PowerPoint</Application>
  <PresentationFormat>Näytössä katseltava diaesitys (4:3)</PresentationFormat>
  <Paragraphs>260</Paragraphs>
  <Slides>51</Slides>
  <Notes>1</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51</vt:i4>
      </vt:variant>
    </vt:vector>
  </HeadingPairs>
  <TitlesOfParts>
    <vt:vector size="56" baseType="lpstr">
      <vt:lpstr>Arial</vt:lpstr>
      <vt:lpstr>Calibri</vt:lpstr>
      <vt:lpstr>Segoe UI</vt:lpstr>
      <vt:lpstr>Times New Roman</vt:lpstr>
      <vt:lpstr>Office-teema</vt:lpstr>
      <vt:lpstr>PowerPoint-esitys</vt:lpstr>
      <vt:lpstr>Hiihtäjä Norjassa noin 3500 vuotta sitten, kalliomaalaus.</vt:lpstr>
      <vt:lpstr>Pohjoismaista hiihtokuvitusta Olaus Magnuksen kirjassa           vuodelta 1555.</vt:lpstr>
      <vt:lpstr>Oulun Hiihtojen osallistujia vuodelta 1889.</vt:lpstr>
      <vt:lpstr>Hiihtotyylejä vuodelta 1917</vt:lpstr>
      <vt:lpstr>PowerPoint-esitys</vt:lpstr>
      <vt:lpstr>Suksitehdas 1930-luvulla.</vt:lpstr>
      <vt:lpstr>Talvisota 1939-1940.</vt:lpstr>
      <vt:lpstr>Murmanskin Pohjola-hiihdon ”kirkiisit” Markku Hannula (vas) ja Kauko Gäddträsk  ennen Pääsiäistä vuonna 1986. </vt:lpstr>
      <vt:lpstr>PowerPoint-esitys</vt:lpstr>
      <vt:lpstr>PowerPoint-esitys</vt:lpstr>
      <vt:lpstr>Ensimmäinen Finlandia-hiihto vuonna 1974. Euroloppet 1974 ja  Worldloppet 1978…</vt:lpstr>
      <vt:lpstr>Dolomittenlauf ja Marcialonga 1981 henkilöautolla. Kuvassa Matti Virtanen (vas), Tauno Porvali, Toivo Sauvala, Paavo Kallioinen ja Ari Helminen.</vt:lpstr>
      <vt:lpstr>PowerPoint-esitys</vt:lpstr>
      <vt:lpstr>Raija Viertola ja Finlandia-hiihdon pitkäinen järjestelytoimikunnan puheenjohtaja (1973-1995) Risto Rytökoski. Italia ?</vt:lpstr>
      <vt:lpstr>Mastereiden perustajia Topi Sauvala (vas), takana Jorma Viertola Suomen ensimmäinen Masteri No 92 ja Raija Viertola. Ranska?</vt:lpstr>
      <vt:lpstr>Osanottajamäärältään suurin Finlandia-hiihto 1984 </vt:lpstr>
      <vt:lpstr>Ote Worldloppet Masters Finlandin perustavan kokouksen 23.5.1986 pöytäkirjasta. </vt:lpstr>
      <vt:lpstr>Perustavan kokouksen pöytäkirjan allekirjoitukset.</vt:lpstr>
      <vt:lpstr>Perustavan kokouksen 23.5.1986 pöytäkirjan allekirjoittajat: Mauri Mäkelä puheenjohtaja, Master No 279  ja Topi Sauvala sihteeri, Master No 241.</vt:lpstr>
      <vt:lpstr>Kuva Hiihto-lehdestä vuodelta 1986.</vt:lpstr>
      <vt:lpstr>PowerPoint-esitys</vt:lpstr>
      <vt:lpstr>Tässäpä Mastereita kokouksessaan Mäkelän aikana Tampereella.</vt:lpstr>
      <vt:lpstr>Mastereita vuodelta 1989.</vt:lpstr>
      <vt:lpstr>Risto Rytökoski esittelee Mauri Mäkelälle hiihtopuseroa.</vt:lpstr>
      <vt:lpstr>Häijään Urheiluliikkeen ja Arvo Mäkelän ympärille muodostui Karhu-Kopla niminen WL-hiihtoryhmä. Kuvassa ryhmä Marcialongassa 1982.</vt:lpstr>
      <vt:lpstr>Tässä ryhmän jäseniä 30-vuotisjuhlissa, jossa juhlapuhujana oli muuan tuttu Juha Mieto. Kuvassa Arvo Mäkelä toinen oikealta.</vt:lpstr>
      <vt:lpstr>Masterpariskunta Marjatta ja Erkki Toivonen ja Erkin 80-vuotislahjaksi saamansa hiihtonumeroista kootun torkkupeiton takana.</vt:lpstr>
      <vt:lpstr>Harri Hoffman Dolomiten Lauf 2006</vt:lpstr>
      <vt:lpstr>Kronobyn folkhögskolas resa till Engadin 2011.</vt:lpstr>
      <vt:lpstr>Masterien puheenjohtaja Juhani Saimovaara 1999-2003 Finlandia-hiihdon toimistolla vuonna 2015, kädessään Lahden Teamin hiihtopuseroa.</vt:lpstr>
      <vt:lpstr>Masterien puheenjohtaja (2004-2007) Asko Sievänen puhumassa Lahden mieskuoron talolla.  </vt:lpstr>
      <vt:lpstr>Asko Sievänen (vas), Kauko Gäddträsk ja Risto Rytökoski vuosikokouksessa 1999.</vt:lpstr>
      <vt:lpstr>Masterit (22) lähdössä Lienzistä Italiaan vuonna 1993.</vt:lpstr>
      <vt:lpstr>Kauko Mukkula (vas), Matti Virtanen, Asko Sievänen ja Kerttu Kuha vuosikokouksessa 28.5.1999.</vt:lpstr>
      <vt:lpstr>Keijo Muukka (oik) Masterien puheenjohtaja 2005-2010 ja kymmenien hiihtomatkojen järjestäjä Jouni Syväranta.</vt:lpstr>
      <vt:lpstr>Raija Neuvonen ja Asta Hilska vuonna 2008 Finlandia-hiihdon Master-tilaisuudessa Juha Miedon ”puristuksessa”.</vt:lpstr>
      <vt:lpstr>Suomen ehkä pohjoisin Masteri Matti Huotari, Master No 2783, Sodankylästä saa kunniakirjan vuonna 2008.  Kunniakirjaa luovuttamassa Juha Mieto (vas), Juha Viljamaa, Matti Huotari, Matti Haapoja ja Pauli Siitonen. </vt:lpstr>
      <vt:lpstr>Masterien puheenjohtaja vuosina 2008-2010 Keijo Muukka Jämin tapaamisessa lokakuussa 2009.</vt:lpstr>
      <vt:lpstr>Masterien syyskokous Jämin hiihtotunnelissa lokakuussa 2009. Tässä ollaan lähdössä hiihtämään tunneliin ja erikoista kuvassa on, että valokuvan omistaja Teuvo Valve on kuvassa toinen oikealla.</vt:lpstr>
      <vt:lpstr>Kymppimasterit Veli Rautiainen (vas) ja Risto Kemiläinen Franco Nonesin opissa Cavalesessa 2010.</vt:lpstr>
      <vt:lpstr>Tauno Holkeri (vas) ja Teuvo Valve Loimaan suksimuseossa 2012.</vt:lpstr>
      <vt:lpstr>Masterien puheenjohtaja (2010-2014) onnittelee helmikuun 2014 vuosikokouksessa Lahdessa uutta puheenjohtajaa Pekka Anttosta.</vt:lpstr>
      <vt:lpstr>Vuoden 2015 Mastereiden kustantamat Finlandia-hiihtäjät tulivat Vihdin Viestistä</vt:lpstr>
      <vt:lpstr>Masterien vuoden 2015 hallitus kokouksessaan 5.1.2016                          Eija Silvanin kotona Lahdessa.</vt:lpstr>
      <vt:lpstr>Mastereiden joukkue oli ensimmäinen suomalainen joukkue kautta aikojen vuonna 2015 Staffetvasassa.</vt:lpstr>
      <vt:lpstr>Masterien hallitus hiihtää myös ahkerasti, tässä kyllä ”lasit kourassa” 2015 Islannin hiihdossa, kuvasta puuttui vain Eija Silvan.</vt:lpstr>
      <vt:lpstr>Masterit olivat vuoden 2016 ahkeroimassa Lasten Finlandiassa.</vt:lpstr>
      <vt:lpstr>Vuoden 2016 Master-tilaisuudessa Lahdessa Pauli Siitonen aateloitiin Masteriksi. </vt:lpstr>
      <vt:lpstr>Lisää kuvia ja paljon juttuja kirjasta ELÄMYKSIÄ…….. Worldloppet Masters Finland 1986 – 2016 *** ilmestyy keväällä 2017</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Juha Toivonen</dc:creator>
  <cp:keywords/>
  <cp:lastModifiedBy>juha toivonen</cp:lastModifiedBy>
  <cp:revision>62</cp:revision>
  <dcterms:created xsi:type="dcterms:W3CDTF">2016-11-02T12:37:58Z</dcterms:created>
  <dcterms:modified xsi:type="dcterms:W3CDTF">2018-02-07T20:22:02Z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TC019648039991</vt:lpwstr>
  </property>
</Properties>
</file>