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62" r:id="rId8"/>
    <p:sldId id="259" r:id="rId9"/>
    <p:sldId id="260" r:id="rId10"/>
    <p:sldId id="261" r:id="rId11"/>
    <p:sldId id="263" r:id="rId12"/>
    <p:sldId id="264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DB05-CF51-4E41-8F09-FE80F651F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52441-7D44-411E-8327-B035CC253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3712A-5AF7-4AE9-B328-3A974CB62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9F564-F02C-4DC2-8506-1A64EFE59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63C4D-B440-4F3C-B705-A038C14D3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39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185D-8FEE-4EDE-8BDE-32AA66830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FE938-71D3-4C64-AD42-7938F5807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3B18-3F62-48E2-87ED-9CDF19CA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D15C7-1916-4DE8-AE8A-29AAD676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4F8AC-9CA6-4B68-8905-8BB8B514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688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2F3158-AFC8-4DC6-B80F-F81760470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2D1D0-7CC3-404D-85F8-73BCBD560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332CF-34FC-4F7E-B827-1C7F29E2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2C48-6576-4192-889C-FED7587F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9A61-B805-431A-9A80-3669C27E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8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AF29-9E2E-4221-95F7-CCC376436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636B-BB71-4FD8-97CF-1A8460B5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C1BF8-8332-4961-993C-6E8D2B01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78C30-5D32-488E-9711-801C2ECF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71C33-E9F4-4A86-9120-B28026DC1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4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B43B3-5009-4FB0-B153-613E8FB7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6997-079E-4886-9577-A30F97E27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72B15-9894-428A-ABE9-4B3F378A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B7F04-8724-4760-835E-9C0DE36B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B1C11-159A-4491-BCE7-6B6C4E40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68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083F-DE65-4B9F-87A3-797AE276A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1F10F-7B19-4B9D-8C40-49B43EB8C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B8FDE-3BA1-4F31-975B-2F87FB00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D8A32-93BC-4374-9A92-27911898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55FEA-5912-464B-A998-08E43680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CFE24-0E3D-4D65-8958-1C803057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20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11C58-BF73-41A4-8867-CDA42CD4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96AAB-BB58-41FD-AB28-CE0D628FA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705CC-3D3C-4756-91F2-5C7FA00BA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CF51F-7F04-40A8-AC05-6B163C322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9675FF-B03F-41F7-9A4C-AC1BCC1F14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2C005-DD1D-48BB-892F-A332918B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3238F-B677-44E0-9BEE-8BE41AB8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A86507-7897-4E3E-A64F-782B7C38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71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4B43-CB83-4010-8D36-5B458C85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5AA9E-E2D0-4F15-BB15-34664C21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F2CD3-95F0-488A-A885-D94A0559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126DE-4ED7-4A13-80A1-6B7360BE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3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875209-14B9-424F-B116-135707F3E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22563E-2F22-4206-BCBF-EAAC2485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0C035-C866-4FF6-BDE1-B5D06F164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52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392D-7B36-4BEE-88B2-6F234D7A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DA825-42A2-4882-A655-307F80918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C0A5C-E174-4141-816E-E05854A69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B9BC5-9CAD-4E8F-9FA7-C1890B10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D8C8B-4E5A-4E16-B2F5-E5714853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77A0F-5AA6-4EDD-89BB-5E193140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90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2E5D-72D5-47AA-A4E6-A6464E48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CD506-734F-4E99-964F-6442CD133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39D256-E737-443B-B0BC-F25FB76EE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8FDB9-3E2E-4ADD-BFDD-3281F3FDD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6E039-3324-4AA3-AF96-6CC48EDD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E9BF6-FB6C-4D84-ABA7-F27EC8471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6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77C9F-8D6C-47C4-BDCD-3B967EF3C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20A8D-48A3-48D4-B815-37F76E5D2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9966B-2939-4481-AABE-7A36C4C0B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E166-B188-4031-AD36-E513C6600761}" type="datetimeFigureOut">
              <a:rPr lang="en-GB" smtClean="0"/>
              <a:t>19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93C3D-E7CB-4599-829E-A980F5CF3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FFE67-444B-4F6F-9C4D-19E3FD7C1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F3C8-AE84-4A5E-90A2-3297E2071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30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5C489-D912-43B0-AB52-92F5473B5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Product Family Project</a:t>
            </a:r>
          </a:p>
        </p:txBody>
      </p:sp>
    </p:spTree>
    <p:extLst>
      <p:ext uri="{BB962C8B-B14F-4D97-AF65-F5344CB8AC3E}">
        <p14:creationId xmlns:p14="http://schemas.microsoft.com/office/powerpoint/2010/main" val="2985130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683FE-C2F2-4542-B2DA-B135D497A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0825"/>
            <a:ext cx="10515600" cy="835025"/>
          </a:xfrm>
        </p:spPr>
        <p:txBody>
          <a:bodyPr>
            <a:normAutofit/>
          </a:bodyPr>
          <a:lstStyle/>
          <a:p>
            <a:r>
              <a:rPr lang="en-GB" sz="4800" b="1" dirty="0"/>
              <a:t>What do you have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03D6-0BE6-4694-AC77-586AAF76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75"/>
            <a:ext cx="10515600" cy="5029200"/>
          </a:xfrm>
        </p:spPr>
        <p:txBody>
          <a:bodyPr>
            <a:normAutofit/>
          </a:bodyPr>
          <a:lstStyle/>
          <a:p>
            <a:r>
              <a:rPr lang="en-GB" sz="3600" dirty="0"/>
              <a:t>Plan and design your own small product family (minimum 3 products)</a:t>
            </a:r>
          </a:p>
          <a:p>
            <a:pPr lvl="1"/>
            <a:r>
              <a:rPr lang="en-GB" sz="3200" dirty="0"/>
              <a:t>Plan products to kitchen, bedroom or living room</a:t>
            </a:r>
          </a:p>
          <a:p>
            <a:r>
              <a:rPr lang="en-GB" sz="3600" dirty="0"/>
              <a:t>Draw your plan of the products on a paper.</a:t>
            </a:r>
          </a:p>
          <a:p>
            <a:pPr lvl="2"/>
            <a:r>
              <a:rPr lang="en-GB" sz="2800" dirty="0"/>
              <a:t>If you want to use some digital planning/drawing tool (example Paint 3D) you can do so. </a:t>
            </a:r>
          </a:p>
          <a:p>
            <a:r>
              <a:rPr lang="en-GB" sz="3600" dirty="0"/>
              <a:t>Your plan must show the measurements (in centimetres) of the products, materials and colours.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1240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E379-84A4-49B3-98AD-4BBC22F3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925"/>
          </a:xfrm>
        </p:spPr>
        <p:txBody>
          <a:bodyPr/>
          <a:lstStyle/>
          <a:p>
            <a:r>
              <a:rPr lang="en-GB" b="1" dirty="0"/>
              <a:t>Presentation of your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255F7-2B22-4C00-AC32-4D149291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>
            <a:normAutofit lnSpcReduction="10000"/>
          </a:bodyPr>
          <a:lstStyle/>
          <a:p>
            <a:r>
              <a:rPr lang="en-GB" sz="3600" dirty="0"/>
              <a:t>Make a PowerPoint or Sway presentation of your Product family</a:t>
            </a:r>
          </a:p>
          <a:p>
            <a:r>
              <a:rPr lang="en-GB" sz="3600" dirty="0"/>
              <a:t>Give you product family a name and write the name on the title slide</a:t>
            </a:r>
          </a:p>
          <a:p>
            <a:r>
              <a:rPr lang="en-GB" sz="3600" dirty="0"/>
              <a:t>Introduce one product on each slide</a:t>
            </a:r>
          </a:p>
          <a:p>
            <a:pPr lvl="1"/>
            <a:r>
              <a:rPr lang="en-GB" sz="3600" dirty="0"/>
              <a:t>You can take a photo of your plans and attach into your presentation</a:t>
            </a:r>
          </a:p>
          <a:p>
            <a:r>
              <a:rPr lang="en-GB" sz="4000" dirty="0"/>
              <a:t>Return your presentation into Class Notebook</a:t>
            </a:r>
          </a:p>
          <a:p>
            <a:r>
              <a:rPr lang="en-GB" sz="3600" dirty="0"/>
              <a:t>Deadline xx.xx.2020</a:t>
            </a:r>
          </a:p>
        </p:txBody>
      </p:sp>
    </p:spTree>
    <p:extLst>
      <p:ext uri="{BB962C8B-B14F-4D97-AF65-F5344CB8AC3E}">
        <p14:creationId xmlns:p14="http://schemas.microsoft.com/office/powerpoint/2010/main" val="132687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3d chair">
            <a:extLst>
              <a:ext uri="{FF2B5EF4-FFF2-40B4-BE49-F238E27FC236}">
                <a16:creationId xmlns:a16="http://schemas.microsoft.com/office/drawing/2014/main" id="{F808FCA3-F1BA-4DDC-AAE2-36910204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9919" y="321734"/>
            <a:ext cx="330132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ug dimensions">
            <a:extLst>
              <a:ext uri="{FF2B5EF4-FFF2-40B4-BE49-F238E27FC236}">
                <a16:creationId xmlns:a16="http://schemas.microsoft.com/office/drawing/2014/main" id="{78FDF46E-E7FA-4D64-AD87-7B21A5931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170" y="3631096"/>
            <a:ext cx="4698825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3d plan table">
            <a:extLst>
              <a:ext uri="{FF2B5EF4-FFF2-40B4-BE49-F238E27FC236}">
                <a16:creationId xmlns:a16="http://schemas.microsoft.com/office/drawing/2014/main" id="{4D404B25-2A47-49BD-8EC4-7E0AECE2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2001" y="1052888"/>
            <a:ext cx="5426764" cy="54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F5D30A-DE10-4301-B917-E93DE2B9AF72}"/>
              </a:ext>
            </a:extLst>
          </p:cNvPr>
          <p:cNvSpPr/>
          <p:nvPr/>
        </p:nvSpPr>
        <p:spPr>
          <a:xfrm>
            <a:off x="6168631" y="0"/>
            <a:ext cx="36455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Ideas how to </a:t>
            </a:r>
          </a:p>
          <a:p>
            <a:pPr algn="ctr"/>
            <a:r>
              <a:rPr lang="en-US" sz="4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draw your plan</a:t>
            </a:r>
            <a:endParaRPr lang="en-US" sz="4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827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exture wool">
            <a:extLst>
              <a:ext uri="{FF2B5EF4-FFF2-40B4-BE49-F238E27FC236}">
                <a16:creationId xmlns:a16="http://schemas.microsoft.com/office/drawing/2014/main" id="{756A6D60-F82C-41FB-8F50-0FEBE866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77" y="3228944"/>
            <a:ext cx="2021840" cy="303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A174C2B3-5E8F-4089-8396-748473F1B81C}"/>
              </a:ext>
            </a:extLst>
          </p:cNvPr>
          <p:cNvSpPr/>
          <p:nvPr/>
        </p:nvSpPr>
        <p:spPr>
          <a:xfrm>
            <a:off x="5783580" y="1010920"/>
            <a:ext cx="2753360" cy="2418080"/>
          </a:xfrm>
          <a:prstGeom prst="pentag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975126-F8AA-4680-8C1E-F45A54E760D9}"/>
              </a:ext>
            </a:extLst>
          </p:cNvPr>
          <p:cNvCxnSpPr/>
          <p:nvPr/>
        </p:nvCxnSpPr>
        <p:spPr>
          <a:xfrm>
            <a:off x="6257925" y="3648710"/>
            <a:ext cx="17907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AEA8AE2B-E25F-47ED-AEE3-A94C42E95D53}"/>
              </a:ext>
            </a:extLst>
          </p:cNvPr>
          <p:cNvSpPr/>
          <p:nvPr/>
        </p:nvSpPr>
        <p:spPr>
          <a:xfrm>
            <a:off x="0" y="37546"/>
            <a:ext cx="33079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 slide of </a:t>
            </a:r>
          </a:p>
          <a:p>
            <a:pPr algn="ctr"/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one 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17E004-5B46-49D7-8509-FEA954A72B07}"/>
              </a:ext>
            </a:extLst>
          </p:cNvPr>
          <p:cNvSpPr/>
          <p:nvPr/>
        </p:nvSpPr>
        <p:spPr>
          <a:xfrm>
            <a:off x="6752135" y="3668366"/>
            <a:ext cx="8162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ED41D-B1DD-46F6-8749-4A4372B8EEF0}"/>
              </a:ext>
            </a:extLst>
          </p:cNvPr>
          <p:cNvSpPr txBox="1"/>
          <p:nvPr/>
        </p:nvSpPr>
        <p:spPr>
          <a:xfrm>
            <a:off x="355808" y="1440698"/>
            <a:ext cx="426161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The first product for my</a:t>
            </a:r>
          </a:p>
          <a:p>
            <a:r>
              <a:rPr lang="en-GB" i="1" dirty="0"/>
              <a:t>Product family is cushion.</a:t>
            </a:r>
          </a:p>
          <a:p>
            <a:endParaRPr lang="en-GB" i="1" dirty="0"/>
          </a:p>
          <a:p>
            <a:r>
              <a:rPr lang="en-GB" i="1" dirty="0"/>
              <a:t>This product family is recognizable </a:t>
            </a:r>
          </a:p>
          <a:p>
            <a:r>
              <a:rPr lang="en-GB" i="1" dirty="0"/>
              <a:t>by its Arabic pattern and pentagonal shape</a:t>
            </a:r>
            <a:r>
              <a:rPr lang="en-GB" dirty="0"/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798F2D-ACDA-4FF5-AA7C-0E3E6DC76C33}"/>
              </a:ext>
            </a:extLst>
          </p:cNvPr>
          <p:cNvSpPr/>
          <p:nvPr/>
        </p:nvSpPr>
        <p:spPr>
          <a:xfrm>
            <a:off x="5251833" y="709022"/>
            <a:ext cx="175400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Thickness 7 cm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745A4D7F-D4A3-4ECD-A0C0-EA21C3BDB7DC}"/>
              </a:ext>
            </a:extLst>
          </p:cNvPr>
          <p:cNvSpPr/>
          <p:nvPr/>
        </p:nvSpPr>
        <p:spPr>
          <a:xfrm>
            <a:off x="6312952" y="807233"/>
            <a:ext cx="2753360" cy="2418080"/>
          </a:xfrm>
          <a:prstGeom prst="pentag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FD224-5EDB-46D2-8FE3-BFBFF99DBF90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802177" y="1730855"/>
            <a:ext cx="510778" cy="25146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1206BDE-5D20-47ED-B752-45A13A3C00F8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6288982" y="3225307"/>
            <a:ext cx="549817" cy="21352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A705C5-0078-4C1E-8B1B-B5B4DDC977D4}"/>
              </a:ext>
            </a:extLst>
          </p:cNvPr>
          <p:cNvCxnSpPr>
            <a:cxnSpLocks/>
            <a:stCxn id="2" idx="4"/>
          </p:cNvCxnSpPr>
          <p:nvPr/>
        </p:nvCxnSpPr>
        <p:spPr>
          <a:xfrm flipV="1">
            <a:off x="8011093" y="3225314"/>
            <a:ext cx="530671" cy="20368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43A53D-D234-497B-B4C6-F4C30B957FF5}"/>
              </a:ext>
            </a:extLst>
          </p:cNvPr>
          <p:cNvCxnSpPr>
            <a:cxnSpLocks/>
            <a:endCxn id="13" idx="0"/>
          </p:cNvCxnSpPr>
          <p:nvPr/>
        </p:nvCxnSpPr>
        <p:spPr>
          <a:xfrm flipV="1">
            <a:off x="7057606" y="807233"/>
            <a:ext cx="632026" cy="26307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145B609-1E17-4618-823B-0565003A0AD2}"/>
              </a:ext>
            </a:extLst>
          </p:cNvPr>
          <p:cNvSpPr/>
          <p:nvPr/>
        </p:nvSpPr>
        <p:spPr>
          <a:xfrm>
            <a:off x="572085" y="6351199"/>
            <a:ext cx="40453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Upper materia</a:t>
            </a:r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l: Printed 100% cotton 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244C72-DA90-425C-963D-640D1840A0BF}"/>
              </a:ext>
            </a:extLst>
          </p:cNvPr>
          <p:cNvCxnSpPr>
            <a:cxnSpLocks/>
          </p:cNvCxnSpPr>
          <p:nvPr/>
        </p:nvCxnSpPr>
        <p:spPr>
          <a:xfrm flipV="1">
            <a:off x="3681355" y="2295525"/>
            <a:ext cx="3576695" cy="1273865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Dark blue cotton texture">
            <a:extLst>
              <a:ext uri="{FF2B5EF4-FFF2-40B4-BE49-F238E27FC236}">
                <a16:creationId xmlns:a16="http://schemas.microsoft.com/office/drawing/2014/main" id="{FA142ED4-D656-444C-864E-26CFD43C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306" y="4277021"/>
            <a:ext cx="3111267" cy="207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217FEE3-E699-4870-9456-BE41ADB8BCBC}"/>
              </a:ext>
            </a:extLst>
          </p:cNvPr>
          <p:cNvSpPr/>
          <p:nvPr/>
        </p:nvSpPr>
        <p:spPr>
          <a:xfrm>
            <a:off x="6671618" y="6400616"/>
            <a:ext cx="47137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Sides and back side: Dark blue 100% cotton </a:t>
            </a:r>
            <a:endParaRPr lang="en-US" sz="2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FA2CF4A-3311-46A7-9075-AFCACA30D795}"/>
              </a:ext>
            </a:extLst>
          </p:cNvPr>
          <p:cNvCxnSpPr>
            <a:cxnSpLocks/>
          </p:cNvCxnSpPr>
          <p:nvPr/>
        </p:nvCxnSpPr>
        <p:spPr>
          <a:xfrm flipH="1" flipV="1">
            <a:off x="8735385" y="2932457"/>
            <a:ext cx="740484" cy="131985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0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D01C-C7E2-47EC-A35F-6AB13C01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22250"/>
            <a:ext cx="10515600" cy="873125"/>
          </a:xfrm>
        </p:spPr>
        <p:txBody>
          <a:bodyPr>
            <a:normAutofit/>
          </a:bodyPr>
          <a:lstStyle/>
          <a:p>
            <a:r>
              <a:rPr lang="en-GB" sz="4800" dirty="0"/>
              <a:t>What is a product family?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42EE-7517-498E-826A-F248139E3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/>
              <a:t>A </a:t>
            </a:r>
            <a:r>
              <a:rPr lang="en-GB" sz="4000" b="1" dirty="0"/>
              <a:t>product family</a:t>
            </a:r>
            <a:r>
              <a:rPr lang="en-GB" sz="4000" dirty="0"/>
              <a:t> is a group of related goods produced by the same company under the same brand.</a:t>
            </a:r>
          </a:p>
          <a:p>
            <a:pPr marL="0" indent="0">
              <a:buNone/>
            </a:pPr>
            <a:endParaRPr lang="en-GB" sz="4000" dirty="0"/>
          </a:p>
          <a:p>
            <a:r>
              <a:rPr lang="en-GB" sz="4000" dirty="0"/>
              <a:t>Products are identifiable as a member of the same product family on the basis of design, materials, colours, print pattern etc.</a:t>
            </a:r>
          </a:p>
          <a:p>
            <a:pPr lvl="1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1966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05E360-CC07-438F-A603-4581CEAD0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FFFFFF"/>
                </a:solidFill>
              </a:rPr>
              <a:t>Some examples about the product families</a:t>
            </a:r>
          </a:p>
        </p:txBody>
      </p:sp>
    </p:spTree>
    <p:extLst>
      <p:ext uri="{BB962C8B-B14F-4D97-AF65-F5344CB8AC3E}">
        <p14:creationId xmlns:p14="http://schemas.microsoft.com/office/powerpoint/2010/main" val="194655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IKEA LJUV Floor cushion">
            <a:extLst>
              <a:ext uri="{FF2B5EF4-FFF2-40B4-BE49-F238E27FC236}">
                <a16:creationId xmlns:a16="http://schemas.microsoft.com/office/drawing/2014/main" id="{3B22FC1B-AEA8-4746-9E9B-92A06B47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591" y="0"/>
            <a:ext cx="2368674" cy="236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 descr="IKEA LJUV Serving bowl with lid">
            <a:extLst>
              <a:ext uri="{FF2B5EF4-FFF2-40B4-BE49-F238E27FC236}">
                <a16:creationId xmlns:a16="http://schemas.microsoft.com/office/drawing/2014/main" id="{DED9AB80-8ACB-4E36-9AE4-97FC2D76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8089" y="1267316"/>
            <a:ext cx="2397189" cy="239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IKEA LJUV Coffee table">
            <a:extLst>
              <a:ext uri="{FF2B5EF4-FFF2-40B4-BE49-F238E27FC236}">
                <a16:creationId xmlns:a16="http://schemas.microsoft.com/office/drawing/2014/main" id="{E26ECCFF-A372-43BB-AAD3-081E88ED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590" y="-242596"/>
            <a:ext cx="2432636" cy="243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KEA LJUV Cushion cover">
            <a:extLst>
              <a:ext uri="{FF2B5EF4-FFF2-40B4-BE49-F238E27FC236}">
                <a16:creationId xmlns:a16="http://schemas.microsoft.com/office/drawing/2014/main" id="{94EE56A6-B185-41B4-B7A4-26CCBC32E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78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KEA LJUV Cup with saucer">
            <a:extLst>
              <a:ext uri="{FF2B5EF4-FFF2-40B4-BE49-F238E27FC236}">
                <a16:creationId xmlns:a16="http://schemas.microsoft.com/office/drawing/2014/main" id="{62EBC0CA-2109-43AB-9DB1-8E1042D97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2068C7-2CA8-4EBE-AB3F-E96916EC34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6736" y="3783923"/>
            <a:ext cx="2752344" cy="27523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E30A8D-02D1-445E-A31E-C2853B2F3EFB}"/>
              </a:ext>
            </a:extLst>
          </p:cNvPr>
          <p:cNvSpPr/>
          <p:nvPr/>
        </p:nvSpPr>
        <p:spPr>
          <a:xfrm>
            <a:off x="371117" y="1859340"/>
            <a:ext cx="338746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of these belong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the Ikea’s "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Ljuv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 family.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D34DEA-D57A-4BEA-9DF9-91BA1FDDC1BC}"/>
              </a:ext>
            </a:extLst>
          </p:cNvPr>
          <p:cNvSpPr/>
          <p:nvPr/>
        </p:nvSpPr>
        <p:spPr>
          <a:xfrm>
            <a:off x="4315152" y="0"/>
            <a:ext cx="37585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the common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factor with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these products?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0A897-49DA-4C86-B684-B1F1FD6107AD}"/>
              </a:ext>
            </a:extLst>
          </p:cNvPr>
          <p:cNvSpPr/>
          <p:nvPr/>
        </p:nvSpPr>
        <p:spPr>
          <a:xfrm>
            <a:off x="8321877" y="1885104"/>
            <a:ext cx="348364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the products </a:t>
            </a:r>
          </a:p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similar in their design, </a:t>
            </a:r>
          </a:p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olours or materials? 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765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muumi verho">
            <a:extLst>
              <a:ext uri="{FF2B5EF4-FFF2-40B4-BE49-F238E27FC236}">
                <a16:creationId xmlns:a16="http://schemas.microsoft.com/office/drawing/2014/main" id="{CA39FE12-1947-43AF-8B79-E704F505E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product family muumi">
            <a:extLst>
              <a:ext uri="{FF2B5EF4-FFF2-40B4-BE49-F238E27FC236}">
                <a16:creationId xmlns:a16="http://schemas.microsoft.com/office/drawing/2014/main" id="{EA1F9571-11D7-4405-B423-F79D22E6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216" y="807553"/>
            <a:ext cx="3401568" cy="177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CEA066-92FF-4D1C-B08C-9FAAF4371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507" y="321733"/>
            <a:ext cx="2504633" cy="2752344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product family muumi">
            <a:extLst>
              <a:ext uri="{FF2B5EF4-FFF2-40B4-BE49-F238E27FC236}">
                <a16:creationId xmlns:a16="http://schemas.microsoft.com/office/drawing/2014/main" id="{F9FF057A-FB86-40AE-B227-52B9B5A4B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78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B1C498-BD92-4F71-AD6B-57B4767A8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707" y="3783923"/>
            <a:ext cx="2752344" cy="2752344"/>
          </a:xfrm>
          <a:prstGeom prst="rect">
            <a:avLst/>
          </a:prstGeom>
        </p:spPr>
      </p:pic>
      <p:pic>
        <p:nvPicPr>
          <p:cNvPr id="2050" name="Picture 2" descr="Image result for product family muumi">
            <a:extLst>
              <a:ext uri="{FF2B5EF4-FFF2-40B4-BE49-F238E27FC236}">
                <a16:creationId xmlns:a16="http://schemas.microsoft.com/office/drawing/2014/main" id="{C04E3BE8-6A05-4337-BA6F-ADE9154B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111ECA-BA82-4018-91F9-7D24F0E82550}"/>
              </a:ext>
            </a:extLst>
          </p:cNvPr>
          <p:cNvSpPr/>
          <p:nvPr/>
        </p:nvSpPr>
        <p:spPr>
          <a:xfrm>
            <a:off x="4225014" y="2769892"/>
            <a:ext cx="35814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Moomin Character© series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848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3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frozen merchandise">
            <a:extLst>
              <a:ext uri="{FF2B5EF4-FFF2-40B4-BE49-F238E27FC236}">
                <a16:creationId xmlns:a16="http://schemas.microsoft.com/office/drawing/2014/main" id="{B2FD6A28-42A0-4232-8EF0-B2B644714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frozen merchandise">
            <a:extLst>
              <a:ext uri="{FF2B5EF4-FFF2-40B4-BE49-F238E27FC236}">
                <a16:creationId xmlns:a16="http://schemas.microsoft.com/office/drawing/2014/main" id="{B40A37BA-9863-43C4-9890-47C330DA0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4692" y="650497"/>
            <a:ext cx="2750554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frozen merchandise">
            <a:extLst>
              <a:ext uri="{FF2B5EF4-FFF2-40B4-BE49-F238E27FC236}">
                <a16:creationId xmlns:a16="http://schemas.microsoft.com/office/drawing/2014/main" id="{852744B2-2397-40BF-BB7C-1A463DD92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638" y="3748194"/>
            <a:ext cx="2372765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5399A-5975-49B2-8C00-A08A5F017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676" y="1022871"/>
            <a:ext cx="3252903" cy="4826318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7A339-A636-4FB9-B3E1-BCC211D5C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3518" y="4036050"/>
            <a:ext cx="3252903" cy="19029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3A3D157-5335-488D-AD4C-20AD421502CB}"/>
              </a:ext>
            </a:extLst>
          </p:cNvPr>
          <p:cNvSpPr/>
          <p:nvPr/>
        </p:nvSpPr>
        <p:spPr>
          <a:xfrm>
            <a:off x="4307338" y="524148"/>
            <a:ext cx="3401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Frozen Product Family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61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IKEA MALM Chest of 2 drawers">
            <a:extLst>
              <a:ext uri="{FF2B5EF4-FFF2-40B4-BE49-F238E27FC236}">
                <a16:creationId xmlns:a16="http://schemas.microsoft.com/office/drawing/2014/main" id="{4281E5CC-96BD-4065-B366-AC9B0DB6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794" y="643467"/>
            <a:ext cx="2475653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KEA MALM Bed frame, high">
            <a:extLst>
              <a:ext uri="{FF2B5EF4-FFF2-40B4-BE49-F238E27FC236}">
                <a16:creationId xmlns:a16="http://schemas.microsoft.com/office/drawing/2014/main" id="{09F31535-0E3E-47F2-A6A1-5F2EC085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5658" y="650497"/>
            <a:ext cx="2468623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KEA MALM Dressing table">
            <a:extLst>
              <a:ext uri="{FF2B5EF4-FFF2-40B4-BE49-F238E27FC236}">
                <a16:creationId xmlns:a16="http://schemas.microsoft.com/office/drawing/2014/main" id="{5D08E391-80E5-4BF5-9D0D-BFAFE83F1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9205" y="3748194"/>
            <a:ext cx="2471631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IKEA MALM Desk with pull-out panel">
            <a:extLst>
              <a:ext uri="{FF2B5EF4-FFF2-40B4-BE49-F238E27FC236}">
                <a16:creationId xmlns:a16="http://schemas.microsoft.com/office/drawing/2014/main" id="{5620C7A1-F67E-4AD6-B8CA-B1F39D0AC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809578"/>
            <a:ext cx="3252903" cy="32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IKEA MALM Chest of 6 drawers">
            <a:extLst>
              <a:ext uri="{FF2B5EF4-FFF2-40B4-BE49-F238E27FC236}">
                <a16:creationId xmlns:a16="http://schemas.microsoft.com/office/drawing/2014/main" id="{DC03CAEF-0A93-4D70-87E9-25EBCAD95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07669" y="3755224"/>
            <a:ext cx="2464601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72CB9B-60B0-482C-8395-4E6269072E42}"/>
              </a:ext>
            </a:extLst>
          </p:cNvPr>
          <p:cNvSpPr/>
          <p:nvPr/>
        </p:nvSpPr>
        <p:spPr>
          <a:xfrm>
            <a:off x="4175847" y="669700"/>
            <a:ext cx="36881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of these belong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the Ikea’s “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Malm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 family.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1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KEA HEMNES Chest of 8 drawers">
            <a:extLst>
              <a:ext uri="{FF2B5EF4-FFF2-40B4-BE49-F238E27FC236}">
                <a16:creationId xmlns:a16="http://schemas.microsoft.com/office/drawing/2014/main" id="{927D6547-503A-4813-8ADE-E9724ADF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79913"/>
            <a:ext cx="1733550" cy="173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KEA HEMNES Dressing table with mirror">
            <a:extLst>
              <a:ext uri="{FF2B5EF4-FFF2-40B4-BE49-F238E27FC236}">
                <a16:creationId xmlns:a16="http://schemas.microsoft.com/office/drawing/2014/main" id="{E56DACDA-D446-488A-B349-0D7EB810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379913"/>
            <a:ext cx="1735138" cy="173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KEA HEMNES Mirror">
            <a:extLst>
              <a:ext uri="{FF2B5EF4-FFF2-40B4-BE49-F238E27FC236}">
                <a16:creationId xmlns:a16="http://schemas.microsoft.com/office/drawing/2014/main" id="{DF6282C7-BCD6-486D-B144-40A14227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560638"/>
            <a:ext cx="1735138" cy="17367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KEA HEMNES Console table">
            <a:extLst>
              <a:ext uri="{FF2B5EF4-FFF2-40B4-BE49-F238E27FC236}">
                <a16:creationId xmlns:a16="http://schemas.microsoft.com/office/drawing/2014/main" id="{D952802D-04BC-4491-BC85-5F3200D1E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4379913"/>
            <a:ext cx="1735138" cy="173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KEA HEMNES Bench with shoe storage">
            <a:extLst>
              <a:ext uri="{FF2B5EF4-FFF2-40B4-BE49-F238E27FC236}">
                <a16:creationId xmlns:a16="http://schemas.microsoft.com/office/drawing/2014/main" id="{84ED8E55-2B5D-409E-A4FA-883169467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742950"/>
            <a:ext cx="1735138" cy="1735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KEA HEMNES Day-bed w 3 drawers/2 mattresses">
            <a:extLst>
              <a:ext uri="{FF2B5EF4-FFF2-40B4-BE49-F238E27FC236}">
                <a16:creationId xmlns:a16="http://schemas.microsoft.com/office/drawing/2014/main" id="{97F047E4-9AA9-4215-BFD2-A0E93E7E8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4" y="1435893"/>
            <a:ext cx="3551238" cy="3382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KEA HEMNES Glass-door cabinet with 3 drawers">
            <a:extLst>
              <a:ext uri="{FF2B5EF4-FFF2-40B4-BE49-F238E27FC236}">
                <a16:creationId xmlns:a16="http://schemas.microsoft.com/office/drawing/2014/main" id="{3A5FDA71-D9A4-414E-BE50-112855890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0" y="742950"/>
            <a:ext cx="5370513" cy="53705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642A01-B8A1-46C4-9FA4-BD9D48F1C16E}"/>
              </a:ext>
            </a:extLst>
          </p:cNvPr>
          <p:cNvSpPr/>
          <p:nvPr/>
        </p:nvSpPr>
        <p:spPr>
          <a:xfrm>
            <a:off x="582097" y="525553"/>
            <a:ext cx="40857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of these belong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the Ikea’s “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Hemnes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</a:t>
            </a:r>
          </a:p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product family.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327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KEA SOLVINDEN Led solar-powered pendant lamp">
            <a:extLst>
              <a:ext uri="{FF2B5EF4-FFF2-40B4-BE49-F238E27FC236}">
                <a16:creationId xmlns:a16="http://schemas.microsoft.com/office/drawing/2014/main" id="{AA331546-815E-4EA8-BB07-114286D96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94" y="321733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E3B4FF89-C45F-4E24-B963-61E855708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671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KEA SOLVINDEN Led solar-powered pendant lamp">
            <a:extLst>
              <a:ext uri="{FF2B5EF4-FFF2-40B4-BE49-F238E27FC236}">
                <a16:creationId xmlns:a16="http://schemas.microsoft.com/office/drawing/2014/main" id="{DA4A379D-7CB2-4F46-BC07-D0233F2F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521" y="321734"/>
            <a:ext cx="2748958" cy="274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14F25C03-EF67-4344-8AEA-7B3FA0DED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7836" y="0"/>
            <a:ext cx="731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KEA SOLVINDEN Led solar-powered pendant lamp">
            <a:extLst>
              <a:ext uri="{FF2B5EF4-FFF2-40B4-BE49-F238E27FC236}">
                <a16:creationId xmlns:a16="http://schemas.microsoft.com/office/drawing/2014/main" id="{4537E806-FCA0-4D36-AC1B-ABC550C10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652" y="32173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74793DE-3651-410B-B243-8F0B1468E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59424" y="-2665476"/>
            <a:ext cx="73152" cy="121889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IKEA SOLVINDEN Led lighting chain with 24 lights">
            <a:extLst>
              <a:ext uri="{FF2B5EF4-FFF2-40B4-BE49-F238E27FC236}">
                <a16:creationId xmlns:a16="http://schemas.microsoft.com/office/drawing/2014/main" id="{D678E8EC-5CAC-4475-9235-2673E922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78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KEA SOLVINDEN Led solar-powered pendant lamp">
            <a:extLst>
              <a:ext uri="{FF2B5EF4-FFF2-40B4-BE49-F238E27FC236}">
                <a16:creationId xmlns:a16="http://schemas.microsoft.com/office/drawing/2014/main" id="{15185317-FE08-40DC-8E38-BFF571D12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707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KEA SOLVINDEN Led solar-powered floor lamp">
            <a:extLst>
              <a:ext uri="{FF2B5EF4-FFF2-40B4-BE49-F238E27FC236}">
                <a16:creationId xmlns:a16="http://schemas.microsoft.com/office/drawing/2014/main" id="{3FF0CD3D-080B-4817-8834-5CA064DB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6736" y="3783923"/>
            <a:ext cx="2752344" cy="27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8E6849-B559-4632-8A40-0746BC9B6309}"/>
              </a:ext>
            </a:extLst>
          </p:cNvPr>
          <p:cNvSpPr/>
          <p:nvPr/>
        </p:nvSpPr>
        <p:spPr>
          <a:xfrm>
            <a:off x="83380" y="80385"/>
            <a:ext cx="11485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All of these belong to the Ikea’s “</a:t>
            </a:r>
            <a:r>
              <a:rPr lang="en-GB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Solvinden</a:t>
            </a:r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product family.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4800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FE41DF0C6D8944810D50A299C0C6D1" ma:contentTypeVersion="8" ma:contentTypeDescription="Create a new document." ma:contentTypeScope="" ma:versionID="9c96b7439a0ee291319c02d33e410df5">
  <xsd:schema xmlns:xsd="http://www.w3.org/2001/XMLSchema" xmlns:xs="http://www.w3.org/2001/XMLSchema" xmlns:p="http://schemas.microsoft.com/office/2006/metadata/properties" xmlns:ns2="6a392d3a-48d3-4148-9a37-633f0a7fd182" xmlns:ns3="556afc5c-4c47-4956-8e56-81347656cec3" targetNamespace="http://schemas.microsoft.com/office/2006/metadata/properties" ma:root="true" ma:fieldsID="4906a601a89e23542129512397d33e1e" ns2:_="" ns3:_="">
    <xsd:import namespace="6a392d3a-48d3-4148-9a37-633f0a7fd182"/>
    <xsd:import namespace="556afc5c-4c47-4956-8e56-81347656c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392d3a-48d3-4148-9a37-633f0a7fd1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afc5c-4c47-4956-8e56-81347656c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A9980D-992F-4D8B-8529-161F90EF8737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6a392d3a-48d3-4148-9a37-633f0a7fd182"/>
    <ds:schemaRef ds:uri="http://schemas.openxmlformats.org/package/2006/metadata/core-properties"/>
    <ds:schemaRef ds:uri="http://purl.org/dc/dcmitype/"/>
    <ds:schemaRef ds:uri="556afc5c-4c47-4956-8e56-81347656cec3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6EF8DD-3878-44EE-85E4-3BB58ACC18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D69AE3-02A9-477F-B01B-40551759E5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392d3a-48d3-4148-9a37-633f0a7fd182"/>
    <ds:schemaRef ds:uri="556afc5c-4c47-4956-8e56-81347656c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332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Product Family Project</vt:lpstr>
      <vt:lpstr>What is a product family?</vt:lpstr>
      <vt:lpstr>Some examples about the product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you have to do?</vt:lpstr>
      <vt:lpstr>Presentation of your 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Family Project</dc:title>
  <dc:creator>Jouni Salmirinne</dc:creator>
  <cp:lastModifiedBy>Niina-Kaisa Puustinen</cp:lastModifiedBy>
  <cp:revision>12</cp:revision>
  <dcterms:created xsi:type="dcterms:W3CDTF">2020-03-17T08:41:36Z</dcterms:created>
  <dcterms:modified xsi:type="dcterms:W3CDTF">2020-03-19T05:51:28Z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0x01010082FE41DF0C6D8944810D50A299C0C6D1</vt:lpwstr>
  </property>
</Properties>
</file>