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5" r:id="rId11"/>
    <p:sldId id="277" r:id="rId12"/>
    <p:sldId id="265" r:id="rId13"/>
    <p:sldId id="268" r:id="rId14"/>
    <p:sldId id="266" r:id="rId15"/>
    <p:sldId id="267" r:id="rId16"/>
    <p:sldId id="280" r:id="rId17"/>
    <p:sldId id="278" r:id="rId18"/>
    <p:sldId id="269" r:id="rId19"/>
    <p:sldId id="272" r:id="rId20"/>
    <p:sldId id="279" r:id="rId21"/>
    <p:sldId id="281" r:id="rId22"/>
    <p:sldId id="274" r:id="rId23"/>
  </p:sldIdLst>
  <p:sldSz cx="12192000" cy="6858000"/>
  <p:notesSz cx="6858000" cy="9144000"/>
  <p:embeddedFontLst>
    <p:embeddedFont>
      <p:font typeface="Hind Siliguri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ind Siliguri Medium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vW+uSw8+dzDfNDQW+qNLrqXn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1f010a9b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41f010a9bd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41f010a9bd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1f010a9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1f010a9b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41f010a9b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1f010a9b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41f010a9b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41f010a9b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1f010a9b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1f010a9bd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41f010a9bd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7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Blue">
  <p:cSld name="Title Slid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868018" y="3973860"/>
            <a:ext cx="10440000" cy="6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ind Siliguri Medium"/>
              <a:buNone/>
              <a:defRPr sz="42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ubTitle" idx="2"/>
          </p:nvPr>
        </p:nvSpPr>
        <p:spPr>
          <a:xfrm>
            <a:off x="868025" y="5287600"/>
            <a:ext cx="7500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5650" y="4686175"/>
            <a:ext cx="2416226" cy="1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2_Red">
  <p:cSld name="6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/>
        </p:nvSpPr>
        <p:spPr>
          <a:xfrm>
            <a:off x="0" y="0"/>
            <a:ext cx="12192000" cy="1608537"/>
          </a:xfrm>
          <a:prstGeom prst="rect">
            <a:avLst/>
          </a:prstGeom>
          <a:solidFill>
            <a:srgbClr val="F848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  <a:defRPr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50708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6203092" y="1838931"/>
            <a:ext cx="5150708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3_Red">
  <p:cSld name="6_Title and Content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/>
          <p:nvPr/>
        </p:nvSpPr>
        <p:spPr>
          <a:xfrm>
            <a:off x="0" y="0"/>
            <a:ext cx="12192000" cy="1608600"/>
          </a:xfrm>
          <a:prstGeom prst="rect">
            <a:avLst/>
          </a:prstGeom>
          <a:solidFill>
            <a:srgbClr val="F848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  <a:defRPr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2_White">
  <p:cSld name="7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 Siliguri Medium"/>
              <a:buNone/>
              <a:defRPr b="0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50708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6203092" y="1838931"/>
            <a:ext cx="5150708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3_White">
  <p:cSld name="7_Title and Content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 Siliguri Medium"/>
              <a:buNone/>
              <a:defRPr b="0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Red">
  <p:cSld name="10_Two Content">
    <p:bg>
      <p:bgPr>
        <a:solidFill>
          <a:schemeClr val="accen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9350" y="2389050"/>
            <a:ext cx="4433307" cy="20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White">
  <p:cSld name="11_Two Conten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175" y="2384725"/>
            <a:ext cx="4451649" cy="20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24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8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2_Blue">
  <p:cSld name="5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>
            <a:off x="0" y="0"/>
            <a:ext cx="12192000" cy="160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  <a:defRPr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50708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6203092" y="1838931"/>
            <a:ext cx="5150708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4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838200" y="838201"/>
            <a:ext cx="10515599" cy="518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1_Blue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/>
        </p:nvSpPr>
        <p:spPr>
          <a:xfrm>
            <a:off x="0" y="0"/>
            <a:ext cx="12192000" cy="160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  <a:defRPr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Blue">
  <p:cSld name="9_Two Content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9350" y="2389050"/>
            <a:ext cx="4433307" cy="20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Red">
  <p:cSld name="9_Title Slide">
    <p:bg>
      <p:bgPr>
        <a:solidFill>
          <a:srgbClr val="F8485E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868018" y="3973860"/>
            <a:ext cx="10440000" cy="6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ind Siliguri Medium"/>
              <a:buNone/>
              <a:defRPr sz="4200"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ubTitle" idx="2"/>
          </p:nvPr>
        </p:nvSpPr>
        <p:spPr>
          <a:xfrm>
            <a:off x="868025" y="5287600"/>
            <a:ext cx="7500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5650" y="4686175"/>
            <a:ext cx="2416226" cy="1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White">
  <p:cSld name="10_Title Slide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subTitle" idx="1"/>
          </p:nvPr>
        </p:nvSpPr>
        <p:spPr>
          <a:xfrm>
            <a:off x="868018" y="3973860"/>
            <a:ext cx="10440000" cy="6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ind Siliguri Medium"/>
              <a:buNone/>
              <a:defRPr sz="4200" b="0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ubTitle" idx="2"/>
          </p:nvPr>
        </p:nvSpPr>
        <p:spPr>
          <a:xfrm>
            <a:off x="868025" y="5287600"/>
            <a:ext cx="7500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5636" y="4686175"/>
            <a:ext cx="2416239" cy="1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1_Red">
  <p:cSld name="2_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0" y="0"/>
            <a:ext cx="12192000" cy="1608537"/>
          </a:xfrm>
          <a:prstGeom prst="rect">
            <a:avLst/>
          </a:prstGeom>
          <a:solidFill>
            <a:srgbClr val="F848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  <a:defRPr b="0">
                <a:solidFill>
                  <a:schemeClr val="lt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1_White">
  <p:cSld name="3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ind Siliguri Medium"/>
              <a:buNone/>
              <a:defRPr b="0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6650" y="5715100"/>
            <a:ext cx="1687149" cy="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ind Siliguri Medium"/>
              <a:buNone/>
              <a:defRPr sz="3400" b="0" i="0" u="none" strike="noStrike" cap="none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7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ppimisanalytiikka.fi/ville/otu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omi.rautaoja@utu.fi" TargetMode="External"/><Relationship Id="rId2" Type="http://schemas.openxmlformats.org/officeDocument/2006/relationships/hyperlink" Target="https://www.oppimisanalytiikka.fi/vill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villeteam@utu.f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868018" y="3591386"/>
            <a:ext cx="10440000" cy="4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fi-FI" dirty="0" smtClean="0"/>
              <a:t>Turun </a:t>
            </a:r>
            <a:r>
              <a:rPr lang="fi-FI" dirty="0"/>
              <a:t>yliopiston oppimisanalytiikan tutkimusinstituutti</a:t>
            </a:r>
            <a:endParaRPr dirty="0"/>
          </a:p>
        </p:txBody>
      </p:sp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868018" y="910802"/>
            <a:ext cx="10440000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i-FI"/>
              <a:t>ViLLE-oppimisjärjestelmä</a:t>
            </a: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2"/>
          </p:nvPr>
        </p:nvSpPr>
        <p:spPr>
          <a:xfrm>
            <a:off x="868018" y="5006246"/>
            <a:ext cx="7500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i-FI" dirty="0"/>
              <a:t>Tomi Rautaoja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Opintopolut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Runsaasti opettajien kanssa kehitettyä materiaalia</a:t>
            </a:r>
            <a:endParaRPr lang="fi-FI" dirty="0"/>
          </a:p>
          <a:p>
            <a:r>
              <a:rPr lang="fi-FI" dirty="0"/>
              <a:t>Aktiivinen oppiminen (automaattinen arviointi + välitön palaute)</a:t>
            </a:r>
          </a:p>
          <a:p>
            <a:r>
              <a:rPr lang="fi-FI" dirty="0"/>
              <a:t>Eritasoisia ja eriytettyjä tehtäviä</a:t>
            </a:r>
          </a:p>
          <a:p>
            <a:r>
              <a:rPr lang="fi-FI" dirty="0"/>
              <a:t>Jatkuva arviointi</a:t>
            </a:r>
          </a:p>
          <a:p>
            <a:r>
              <a:rPr lang="fi-FI" dirty="0" smtClean="0"/>
              <a:t>Oppimishaasteiden </a:t>
            </a:r>
            <a:r>
              <a:rPr lang="fi-FI" dirty="0"/>
              <a:t>tunnistaminen (matematiikka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8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</a:pPr>
            <a:r>
              <a:rPr lang="fi-FI" dirty="0" smtClean="0"/>
              <a:t>Opettajan luomat materiaalit</a:t>
            </a: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 dirty="0" smtClean="0"/>
              <a:t>Opettaja voi myös luoda itse kursseja ja tehtäviä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 dirty="0"/>
              <a:t>Kurssi koostuu oppitunneista. Yksi oppitunti voi vastata esim. yksittäistä aihekokonaisuutta tai sille voi koostaa kaikki kurssin </a:t>
            </a:r>
            <a:r>
              <a:rPr lang="fi-FI" dirty="0" err="1"/>
              <a:t>samantyyppiset</a:t>
            </a:r>
            <a:r>
              <a:rPr lang="fi-FI" dirty="0"/>
              <a:t> materiaalit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smtClean="0"/>
              <a:t>Tehtävien laatimiseen käytössä yli 100 erilaista tehtäväeditoria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dirty="0"/>
              <a:t>Sisältöjen luominen</a:t>
            </a:r>
            <a:endParaRPr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50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Materiaaleista voidaan rakentaa monipuolisia kokonaisuuksia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Teksti, kuvat, video, iframe, pdf:t…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Tehtävätyyppejä suuri määrä, yhteistyön kannalta olennaisin on kysely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3479" y="1825627"/>
            <a:ext cx="3490460" cy="380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/>
              <a:t>Oppitunnit voivat sisältää tehtäviä / kyselyitä ym…</a:t>
            </a:r>
            <a:endParaRPr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425" y="1889470"/>
            <a:ext cx="691515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/>
              <a:t>…ja/tai täydentäviä materiaaleja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613" y="1718295"/>
            <a:ext cx="4776771" cy="4944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8731" y="2507449"/>
            <a:ext cx="10515600" cy="13257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Entä käsityön opetuksessa?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4067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Oppimisen tuen salkut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5823857" cy="3889468"/>
          </a:xfrm>
        </p:spPr>
        <p:txBody>
          <a:bodyPr/>
          <a:lstStyle/>
          <a:p>
            <a:r>
              <a:rPr lang="fi-FI" dirty="0" smtClean="0"/>
              <a:t>tehtäväkokonaisuuksia </a:t>
            </a:r>
            <a:r>
              <a:rPr lang="fi-FI" dirty="0"/>
              <a:t>erityisopetuksen </a:t>
            </a:r>
            <a:r>
              <a:rPr lang="fi-FI" dirty="0" smtClean="0"/>
              <a:t>tueksi</a:t>
            </a:r>
          </a:p>
          <a:p>
            <a:r>
              <a:rPr lang="fi-FI" dirty="0"/>
              <a:t>suunnattu </a:t>
            </a:r>
            <a:r>
              <a:rPr lang="fi-FI" dirty="0" smtClean="0"/>
              <a:t>oppilaille</a:t>
            </a:r>
            <a:r>
              <a:rPr lang="fi-FI" dirty="0"/>
              <a:t>, joilla on haasteita matematiikan ja </a:t>
            </a:r>
            <a:r>
              <a:rPr lang="fi-FI" dirty="0" smtClean="0"/>
              <a:t>lukemisen perustaidoissa</a:t>
            </a:r>
          </a:p>
          <a:p>
            <a:r>
              <a:rPr lang="fi-FI" dirty="0" smtClean="0"/>
              <a:t>Lue lisää: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://www.oppimisanalytiikka.fi/ville/otus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90" y="1608558"/>
            <a:ext cx="4349487" cy="4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1f010a9bd_0_87"/>
          <p:cNvSpPr txBox="1">
            <a:spLocks noGrp="1"/>
          </p:cNvSpPr>
          <p:nvPr>
            <p:ph type="body" idx="1"/>
          </p:nvPr>
        </p:nvSpPr>
        <p:spPr>
          <a:xfrm>
            <a:off x="838200" y="2594550"/>
            <a:ext cx="105156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sz="9600"/>
              <a:t>Käyttö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ind Siliguri Medium"/>
              <a:buNone/>
            </a:pPr>
            <a:r>
              <a:rPr lang="fi-FI"/>
              <a:t>Kirjautuminen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ville.utu.fi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smtClean="0"/>
              <a:t>Paikalliset tunnukset, MPASS, Microsoft, Google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smtClean="0"/>
              <a:t>Laitteina tietokone tai tabletti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smtClean="0"/>
              <a:t>Selain: Firefox, Chrome tai Safari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838200" y="2042875"/>
            <a:ext cx="5150700" cy="4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Kehitetään Turun yliopistossa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Online-palvelu esikoulusta yliopistoihin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Käyttäjät voivat laatia omia materiaaleja tai käyttää muiden tarjoamia sisältöjä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Pelillistetty ja välitöntä palautetta tarjoava järjestelmä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/>
              <a:t>ViLLE pähkinänkuoressa</a:t>
            </a:r>
            <a:endParaRPr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450" y="2042875"/>
            <a:ext cx="2263925" cy="34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Käyttöönotto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Käyttöönotto koulutuksen kautta</a:t>
            </a:r>
          </a:p>
          <a:p>
            <a:pPr lvl="1"/>
            <a:r>
              <a:rPr lang="fi-FI" dirty="0" smtClean="0"/>
              <a:t>Täydennyskoulutukset</a:t>
            </a:r>
          </a:p>
          <a:p>
            <a:pPr lvl="1"/>
            <a:r>
              <a:rPr lang="fi-FI" dirty="0" smtClean="0"/>
              <a:t>Kunnan kouluttajat tai asiantuntijaopettajat</a:t>
            </a:r>
          </a:p>
          <a:p>
            <a:pPr lvl="1"/>
            <a:r>
              <a:rPr lang="fi-FI" dirty="0" err="1" smtClean="0"/>
              <a:t>Edutenin</a:t>
            </a:r>
            <a:r>
              <a:rPr lang="fi-FI" dirty="0" smtClean="0"/>
              <a:t> </a:t>
            </a:r>
            <a:r>
              <a:rPr lang="fi-FI" dirty="0" smtClean="0"/>
              <a:t>koulutusvirta</a:t>
            </a:r>
          </a:p>
          <a:p>
            <a:pPr lvl="2"/>
            <a:r>
              <a:rPr lang="fi-FI" dirty="0" smtClean="0"/>
              <a:t>koulutusvirta.fi</a:t>
            </a:r>
            <a:endParaRPr lang="fi-FI" dirty="0" smtClean="0"/>
          </a:p>
          <a:p>
            <a:pPr lvl="1"/>
            <a:endParaRPr lang="fi-FI" dirty="0"/>
          </a:p>
          <a:p>
            <a:r>
              <a:rPr lang="fi-FI" dirty="0" smtClean="0"/>
              <a:t>Käyttö maksutonta, ei lisenssejä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https://www.oppimisanalytiikka.fi/ville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r>
              <a:rPr lang="fi-FI" dirty="0" smtClean="0"/>
              <a:t>Facebook: ViLLE Team, ViLLE-opettajien olohuone</a:t>
            </a:r>
          </a:p>
          <a:p>
            <a:r>
              <a:rPr lang="fi-FI" dirty="0" smtClean="0"/>
              <a:t>Instagram: ViLLE Team</a:t>
            </a:r>
          </a:p>
          <a:p>
            <a:endParaRPr lang="fi-FI" dirty="0"/>
          </a:p>
          <a:p>
            <a:pPr marL="50800" indent="0">
              <a:buNone/>
            </a:pPr>
            <a:r>
              <a:rPr lang="fi-FI" dirty="0" smtClean="0"/>
              <a:t>Tomi: </a:t>
            </a:r>
            <a:r>
              <a:rPr lang="fi-FI" dirty="0" smtClean="0">
                <a:hlinkClick r:id="rId3"/>
              </a:rPr>
              <a:t>tomi.rautaoja@utu.fi</a:t>
            </a:r>
            <a:endParaRPr lang="fi-FI" dirty="0" smtClean="0"/>
          </a:p>
          <a:p>
            <a:pPr marL="50800" indent="0">
              <a:buNone/>
            </a:pPr>
            <a:r>
              <a:rPr lang="fi-FI" dirty="0" err="1" smtClean="0"/>
              <a:t>ViLLEstä</a:t>
            </a:r>
            <a:r>
              <a:rPr lang="fi-FI" dirty="0" smtClean="0"/>
              <a:t> yleisesti: </a:t>
            </a:r>
            <a:r>
              <a:rPr lang="fi-FI" dirty="0" smtClean="0">
                <a:hlinkClick r:id="rId4"/>
              </a:rPr>
              <a:t>villeteam@utu.fi</a:t>
            </a:r>
            <a:endParaRPr lang="fi-FI" dirty="0" smtClean="0"/>
          </a:p>
          <a:p>
            <a:pPr marL="5080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433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body" idx="1"/>
          </p:nvPr>
        </p:nvSpPr>
        <p:spPr>
          <a:xfrm>
            <a:off x="838200" y="838201"/>
            <a:ext cx="10515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0" y="212725"/>
            <a:ext cx="11614202" cy="5807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838200" y="2594550"/>
            <a:ext cx="105156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sz="9600"/>
              <a:t>Ominaisuudet</a:t>
            </a:r>
            <a:endParaRPr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1f010a9bd_0_0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Arviointi</a:t>
            </a:r>
            <a:endParaRPr/>
          </a:p>
        </p:txBody>
      </p:sp>
      <p:sp>
        <p:nvSpPr>
          <p:cNvPr id="109" name="Google Shape;109;g141f010a9bd_0_0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50700" cy="38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400"/>
              </a:spcAft>
              <a:buSzPts val="2800"/>
              <a:buChar char="•"/>
            </a:pPr>
            <a:r>
              <a:rPr lang="fi-FI" dirty="0"/>
              <a:t>Lähes kaikki tehtävät automaattisesti arvioitavia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400"/>
              </a:spcAft>
              <a:buSzPts val="2800"/>
              <a:buChar char="•"/>
            </a:pPr>
            <a:r>
              <a:rPr lang="fi-FI" dirty="0"/>
              <a:t>Esseet ym. opettajan arvioimia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400"/>
              </a:spcAft>
              <a:buSzPts val="2800"/>
              <a:buChar char="•"/>
            </a:pPr>
            <a:r>
              <a:rPr lang="fi-FI" dirty="0"/>
              <a:t>Tarjotaan välitön palaute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400"/>
              </a:spcAft>
              <a:buSzPts val="2400"/>
              <a:buChar char="•"/>
            </a:pPr>
            <a:r>
              <a:rPr lang="fi-FI" dirty="0"/>
              <a:t>nopea palautesykli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400"/>
              </a:spcAft>
              <a:buSzPts val="2400"/>
              <a:buChar char="•"/>
            </a:pPr>
            <a:r>
              <a:rPr lang="fi-FI" dirty="0"/>
              <a:t>eteneminen omassa tahdissa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400"/>
              </a:spcAft>
              <a:buSzPts val="2400"/>
              <a:buChar char="•"/>
            </a:pPr>
            <a:r>
              <a:rPr lang="fi-FI" dirty="0"/>
              <a:t>Opettajat voivat keskittyä oppilaisiin, jotka tarvitsevat tukea</a:t>
            </a:r>
            <a:endParaRPr dirty="0"/>
          </a:p>
        </p:txBody>
      </p:sp>
      <p:pic>
        <p:nvPicPr>
          <p:cNvPr id="110" name="Google Shape;110;g141f010a9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300" y="1761095"/>
            <a:ext cx="5898300" cy="39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1f010a9bd_0_7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Pelillistäminen</a:t>
            </a:r>
            <a:endParaRPr/>
          </a:p>
        </p:txBody>
      </p:sp>
      <p:sp>
        <p:nvSpPr>
          <p:cNvPr id="117" name="Google Shape;117;g141f010a9bd_0_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50700" cy="38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Tukee motivaatiota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Pedagoginen apu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tavoitteiden asetus ja visualisointi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opiskelija ymmärtää mitä häneltä odotetaan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/>
              <a:t>opettajan on helppo seurata tavoitteiden täyttymistä</a:t>
            </a:r>
            <a:endParaRPr/>
          </a:p>
        </p:txBody>
      </p:sp>
      <p:pic>
        <p:nvPicPr>
          <p:cNvPr id="118" name="Google Shape;118;g141f010a9bd_0_7"/>
          <p:cNvPicPr preferRelativeResize="0"/>
          <p:nvPr/>
        </p:nvPicPr>
        <p:blipFill rotWithShape="1">
          <a:blip r:embed="rId3">
            <a:alphaModFix/>
          </a:blip>
          <a:srcRect l="1747" t="8741" r="3815" b="43747"/>
          <a:stretch/>
        </p:blipFill>
        <p:spPr>
          <a:xfrm>
            <a:off x="6114425" y="2391212"/>
            <a:ext cx="5328051" cy="2075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1f010a9bd_0_92"/>
          <p:cNvSpPr txBox="1">
            <a:spLocks noGrp="1"/>
          </p:cNvSpPr>
          <p:nvPr>
            <p:ph type="title"/>
          </p:nvPr>
        </p:nvSpPr>
        <p:spPr>
          <a:xfrm>
            <a:off x="838200" y="28299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Oppimisanalytiikka</a:t>
            </a:r>
            <a:endParaRPr/>
          </a:p>
        </p:txBody>
      </p:sp>
      <p:pic>
        <p:nvPicPr>
          <p:cNvPr id="125" name="Google Shape;125;g141f010a9bd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225" y="4178376"/>
            <a:ext cx="4779126" cy="205968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g141f010a9bd_0_92"/>
          <p:cNvPicPr preferRelativeResize="0"/>
          <p:nvPr/>
        </p:nvPicPr>
        <p:blipFill rotWithShape="1">
          <a:blip r:embed="rId4">
            <a:alphaModFix/>
          </a:blip>
          <a:srcRect r="999"/>
          <a:stretch/>
        </p:blipFill>
        <p:spPr>
          <a:xfrm>
            <a:off x="6373050" y="2094900"/>
            <a:ext cx="5152325" cy="25636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7" name="Google Shape;127;g141f010a9bd_0_92"/>
          <p:cNvPicPr preferRelativeResize="0"/>
          <p:nvPr/>
        </p:nvPicPr>
        <p:blipFill rotWithShape="1">
          <a:blip r:embed="rId5">
            <a:alphaModFix/>
          </a:blip>
          <a:srcRect l="901"/>
          <a:stretch/>
        </p:blipFill>
        <p:spPr>
          <a:xfrm>
            <a:off x="722174" y="1898176"/>
            <a:ext cx="5597350" cy="24435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838200" y="2594550"/>
            <a:ext cx="105156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sz="9600"/>
              <a:t>Materiaalit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ViLLEn</a:t>
            </a:r>
            <a:r>
              <a:rPr lang="fi-FI" dirty="0" smtClean="0"/>
              <a:t> opintopolut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fi-FI" dirty="0"/>
          </a:p>
        </p:txBody>
      </p:sp>
      <p:pic>
        <p:nvPicPr>
          <p:cNvPr id="5" name="Google Shape;29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825626"/>
            <a:ext cx="4800003" cy="374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825626"/>
            <a:ext cx="4800000" cy="374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6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AK-Google-Slides">
  <a:themeElements>
    <a:clrScheme name="ville-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185FC"/>
      </a:accent1>
      <a:accent2>
        <a:srgbClr val="F8485E"/>
      </a:accent2>
      <a:accent3>
        <a:srgbClr val="913869"/>
      </a:accent3>
      <a:accent4>
        <a:srgbClr val="FFA630"/>
      </a:accent4>
      <a:accent5>
        <a:srgbClr val="2458CF"/>
      </a:accent5>
      <a:accent6>
        <a:srgbClr val="78C8D2"/>
      </a:accent6>
      <a:hlink>
        <a:srgbClr val="2458CF"/>
      </a:hlink>
      <a:folHlink>
        <a:srgbClr val="9138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287</Words>
  <Application>Microsoft Office PowerPoint</Application>
  <PresentationFormat>Widescreen</PresentationFormat>
  <Paragraphs>81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Hind Siliguri</vt:lpstr>
      <vt:lpstr>Arial</vt:lpstr>
      <vt:lpstr>Calibri</vt:lpstr>
      <vt:lpstr>Hind Siliguri Medium</vt:lpstr>
      <vt:lpstr>OAK-Google-Slides</vt:lpstr>
      <vt:lpstr>ViLLE-oppimisjärjestelmä</vt:lpstr>
      <vt:lpstr>ViLLE pähkinänkuoressa</vt:lpstr>
      <vt:lpstr>PowerPoint Presentation</vt:lpstr>
      <vt:lpstr>PowerPoint Presentation</vt:lpstr>
      <vt:lpstr>Arviointi</vt:lpstr>
      <vt:lpstr>Pelillistäminen</vt:lpstr>
      <vt:lpstr>Oppimisanalytiikka</vt:lpstr>
      <vt:lpstr>PowerPoint Presentation</vt:lpstr>
      <vt:lpstr>ViLLEn opintopolut</vt:lpstr>
      <vt:lpstr>PowerPoint Presentation</vt:lpstr>
      <vt:lpstr>Opintopolut</vt:lpstr>
      <vt:lpstr>Opettajan luomat materiaalit</vt:lpstr>
      <vt:lpstr>Sisältöjen luominen</vt:lpstr>
      <vt:lpstr>Oppitunnit voivat sisältää tehtäviä / kyselyitä ym…</vt:lpstr>
      <vt:lpstr>…ja/tai täydentäviä materiaaleja</vt:lpstr>
      <vt:lpstr>Entä käsityön opetuksessa?</vt:lpstr>
      <vt:lpstr>Oppimisen tuen salkut</vt:lpstr>
      <vt:lpstr>PowerPoint Presentation</vt:lpstr>
      <vt:lpstr>Kirjautuminen</vt:lpstr>
      <vt:lpstr>Käyttöönotto</vt:lpstr>
      <vt:lpstr>Lisätietoa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ViLLE-oppimisjärjestelmä</dc:title>
  <dc:creator>Tomi Rautaoja</dc:creator>
  <cp:lastModifiedBy>Tomi Rautaoja</cp:lastModifiedBy>
  <cp:revision>10</cp:revision>
  <dcterms:modified xsi:type="dcterms:W3CDTF">2023-01-18T14:27:35Z</dcterms:modified>
</cp:coreProperties>
</file>