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2"/>
  </p:notesMasterIdLst>
  <p:sldIdLst>
    <p:sldId id="272" r:id="rId2"/>
    <p:sldId id="256" r:id="rId3"/>
    <p:sldId id="389" r:id="rId4"/>
    <p:sldId id="307" r:id="rId5"/>
    <p:sldId id="375" r:id="rId6"/>
    <p:sldId id="374" r:id="rId7"/>
    <p:sldId id="372" r:id="rId8"/>
    <p:sldId id="303" r:id="rId9"/>
    <p:sldId id="338" r:id="rId10"/>
    <p:sldId id="302" r:id="rId11"/>
    <p:sldId id="260" r:id="rId12"/>
    <p:sldId id="273" r:id="rId13"/>
    <p:sldId id="494" r:id="rId14"/>
    <p:sldId id="495" r:id="rId15"/>
    <p:sldId id="496" r:id="rId16"/>
    <p:sldId id="497" r:id="rId17"/>
    <p:sldId id="498" r:id="rId18"/>
    <p:sldId id="499" r:id="rId19"/>
    <p:sldId id="502" r:id="rId20"/>
    <p:sldId id="503" r:id="rId21"/>
    <p:sldId id="504" r:id="rId22"/>
    <p:sldId id="505" r:id="rId23"/>
    <p:sldId id="506" r:id="rId24"/>
    <p:sldId id="509" r:id="rId25"/>
    <p:sldId id="510" r:id="rId26"/>
    <p:sldId id="511" r:id="rId27"/>
    <p:sldId id="513" r:id="rId28"/>
    <p:sldId id="514" r:id="rId29"/>
    <p:sldId id="515" r:id="rId30"/>
    <p:sldId id="519" r:id="rId31"/>
    <p:sldId id="520" r:id="rId32"/>
    <p:sldId id="523" r:id="rId33"/>
    <p:sldId id="524" r:id="rId34"/>
    <p:sldId id="525" r:id="rId35"/>
    <p:sldId id="363" r:id="rId36"/>
    <p:sldId id="362" r:id="rId37"/>
    <p:sldId id="275" r:id="rId38"/>
    <p:sldId id="301" r:id="rId39"/>
    <p:sldId id="376" r:id="rId40"/>
    <p:sldId id="261" r:id="rId41"/>
    <p:sldId id="377" r:id="rId42"/>
    <p:sldId id="378" r:id="rId43"/>
    <p:sldId id="379" r:id="rId44"/>
    <p:sldId id="380" r:id="rId45"/>
    <p:sldId id="381" r:id="rId46"/>
    <p:sldId id="407" r:id="rId47"/>
    <p:sldId id="465" r:id="rId48"/>
    <p:sldId id="258" r:id="rId49"/>
    <p:sldId id="392" r:id="rId50"/>
    <p:sldId id="454" r:id="rId51"/>
    <p:sldId id="346" r:id="rId52"/>
    <p:sldId id="366" r:id="rId53"/>
    <p:sldId id="406" r:id="rId54"/>
    <p:sldId id="537" r:id="rId55"/>
    <p:sldId id="538" r:id="rId56"/>
    <p:sldId id="539" r:id="rId57"/>
    <p:sldId id="540" r:id="rId58"/>
    <p:sldId id="529" r:id="rId59"/>
    <p:sldId id="530" r:id="rId60"/>
    <p:sldId id="531" r:id="rId61"/>
    <p:sldId id="532" r:id="rId62"/>
    <p:sldId id="533" r:id="rId63"/>
    <p:sldId id="534" r:id="rId64"/>
    <p:sldId id="535" r:id="rId65"/>
    <p:sldId id="536" r:id="rId66"/>
    <p:sldId id="399" r:id="rId67"/>
    <p:sldId id="400" r:id="rId68"/>
    <p:sldId id="262" r:id="rId69"/>
    <p:sldId id="263" r:id="rId70"/>
    <p:sldId id="269" r:id="rId71"/>
    <p:sldId id="266" r:id="rId72"/>
    <p:sldId id="265" r:id="rId73"/>
    <p:sldId id="364" r:id="rId74"/>
    <p:sldId id="365" r:id="rId75"/>
    <p:sldId id="268" r:id="rId76"/>
    <p:sldId id="270" r:id="rId77"/>
    <p:sldId id="300" r:id="rId78"/>
    <p:sldId id="314" r:id="rId79"/>
    <p:sldId id="305" r:id="rId80"/>
    <p:sldId id="296" r:id="rId81"/>
    <p:sldId id="297" r:id="rId82"/>
    <p:sldId id="295" r:id="rId83"/>
    <p:sldId id="414" r:id="rId84"/>
    <p:sldId id="293" r:id="rId85"/>
    <p:sldId id="455" r:id="rId86"/>
    <p:sldId id="299" r:id="rId87"/>
    <p:sldId id="288" r:id="rId88"/>
    <p:sldId id="308" r:id="rId89"/>
    <p:sldId id="298" r:id="rId90"/>
    <p:sldId id="287" r:id="rId91"/>
    <p:sldId id="469" r:id="rId92"/>
    <p:sldId id="468" r:id="rId93"/>
    <p:sldId id="490" r:id="rId94"/>
    <p:sldId id="311" r:id="rId95"/>
    <p:sldId id="286" r:id="rId96"/>
    <p:sldId id="285" r:id="rId97"/>
    <p:sldId id="385" r:id="rId98"/>
    <p:sldId id="411" r:id="rId99"/>
    <p:sldId id="541" r:id="rId100"/>
    <p:sldId id="397" r:id="rId101"/>
    <p:sldId id="398" r:id="rId102"/>
    <p:sldId id="344" r:id="rId103"/>
    <p:sldId id="412" r:id="rId104"/>
    <p:sldId id="348" r:id="rId105"/>
    <p:sldId id="326" r:id="rId106"/>
    <p:sldId id="327" r:id="rId107"/>
    <p:sldId id="542" r:id="rId108"/>
    <p:sldId id="545" r:id="rId109"/>
    <p:sldId id="546" r:id="rId110"/>
    <p:sldId id="547" r:id="rId111"/>
    <p:sldId id="550" r:id="rId112"/>
    <p:sldId id="549" r:id="rId113"/>
    <p:sldId id="548" r:id="rId114"/>
    <p:sldId id="544" r:id="rId115"/>
    <p:sldId id="347" r:id="rId116"/>
    <p:sldId id="350" r:id="rId117"/>
    <p:sldId id="368" r:id="rId118"/>
    <p:sldId id="349" r:id="rId119"/>
    <p:sldId id="322" r:id="rId120"/>
    <p:sldId id="334" r:id="rId121"/>
    <p:sldId id="358" r:id="rId122"/>
    <p:sldId id="493" r:id="rId123"/>
    <p:sldId id="492" r:id="rId124"/>
    <p:sldId id="558" r:id="rId125"/>
    <p:sldId id="488" r:id="rId126"/>
    <p:sldId id="474" r:id="rId127"/>
    <p:sldId id="551" r:id="rId128"/>
    <p:sldId id="479" r:id="rId129"/>
    <p:sldId id="446" r:id="rId130"/>
    <p:sldId id="475" r:id="rId131"/>
    <p:sldId id="476" r:id="rId132"/>
    <p:sldId id="477" r:id="rId133"/>
    <p:sldId id="478" r:id="rId134"/>
    <p:sldId id="486" r:id="rId135"/>
    <p:sldId id="553" r:id="rId136"/>
    <p:sldId id="404" r:id="rId137"/>
    <p:sldId id="489" r:id="rId138"/>
    <p:sldId id="485" r:id="rId139"/>
    <p:sldId id="554" r:id="rId140"/>
    <p:sldId id="552" r:id="rId1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21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D4D52-5DAF-497A-B87F-6B87A7A79CA2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6AE34-FBD3-4108-813D-FFD973062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0835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6AE34-FBD3-4108-813D-FFD973062D9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695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6AE34-FBD3-4108-813D-FFD973062D9A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860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7454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77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574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619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791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672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81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613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769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894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801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F8F99-1BF4-4F6D-B86B-799AACA2DA56}" type="datetimeFigureOut">
              <a:rPr lang="en-AU" smtClean="0"/>
              <a:t>23/06/2015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BCD6F-9642-4C7B-8BAA-8B24A3B995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335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flickr.com/photos/adforce1/4199070595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flickr.com/photos/shyish/3295131548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perspectives.3ds.com/wp-content/uploads/Screen-Shot-2015-01-27-at-10.15.18-AM.png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perspectives.3ds.com/wp-content/uploads/Screen-Shot-2015-01-27-at-10.20.59-AM.pn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2.buildinggreen.com/sites/buildinggreen.com/files/articles/images/A5379/Raiff.jpg" TargetMode="Externa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“High Rise Buildings Design Considerations – A short Course for Finnish Architects”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AU" dirty="0" smtClean="0">
                <a:solidFill>
                  <a:srgbClr val="00B050"/>
                </a:solidFill>
              </a:rPr>
              <a:t>Organised &amp; Presented by </a:t>
            </a:r>
          </a:p>
          <a:p>
            <a:pPr marL="0" indent="0" algn="ctr">
              <a:buNone/>
            </a:pPr>
            <a:endParaRPr lang="en-AU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AU" dirty="0" smtClean="0">
                <a:solidFill>
                  <a:srgbClr val="00B050"/>
                </a:solidFill>
              </a:rPr>
              <a:t>Mr. </a:t>
            </a:r>
            <a:r>
              <a:rPr lang="en-AU" dirty="0" err="1" smtClean="0">
                <a:solidFill>
                  <a:srgbClr val="00B050"/>
                </a:solidFill>
              </a:rPr>
              <a:t>Jorma</a:t>
            </a:r>
            <a:r>
              <a:rPr lang="en-AU" dirty="0" smtClean="0">
                <a:solidFill>
                  <a:srgbClr val="00B050"/>
                </a:solidFill>
              </a:rPr>
              <a:t> </a:t>
            </a:r>
            <a:r>
              <a:rPr lang="en-AU" dirty="0" err="1" smtClean="0">
                <a:solidFill>
                  <a:srgbClr val="00B050"/>
                </a:solidFill>
              </a:rPr>
              <a:t>Vitkala</a:t>
            </a:r>
            <a:r>
              <a:rPr lang="en-AU" dirty="0" smtClean="0">
                <a:solidFill>
                  <a:srgbClr val="00B050"/>
                </a:solidFill>
              </a:rPr>
              <a:t> </a:t>
            </a:r>
          </a:p>
          <a:p>
            <a:pPr marL="0" indent="0" algn="ctr">
              <a:buNone/>
            </a:pPr>
            <a:endParaRPr lang="en-AU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AU" dirty="0" smtClean="0">
                <a:solidFill>
                  <a:srgbClr val="00B050"/>
                </a:solidFill>
              </a:rPr>
              <a:t>On Behalf of </a:t>
            </a:r>
          </a:p>
          <a:p>
            <a:pPr marL="0" indent="0" algn="ctr">
              <a:buNone/>
            </a:pPr>
            <a:endParaRPr lang="en-AU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AU" sz="4000" b="1" dirty="0" smtClean="0">
                <a:solidFill>
                  <a:srgbClr val="00B050"/>
                </a:solidFill>
              </a:rPr>
              <a:t>GPD Finland</a:t>
            </a:r>
            <a:endParaRPr lang="en-AU" sz="40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043613"/>
            <a:ext cx="1119187" cy="814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65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Other examples of high rise building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Leon'sDocuments\Photographs\August2014A\102D7000\DSC_3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1600200"/>
            <a:ext cx="68333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Performance Criteria</a:t>
            </a: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772816"/>
            <a:ext cx="8075240" cy="4608512"/>
          </a:xfrm>
        </p:spPr>
        <p:txBody>
          <a:bodyPr/>
          <a:lstStyle/>
          <a:p>
            <a:r>
              <a:rPr lang="en-US" altLang="en-US" sz="2800" dirty="0">
                <a:solidFill>
                  <a:srgbClr val="0070C0"/>
                </a:solidFill>
              </a:rPr>
              <a:t>Desired Life Span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Environment - External / Internal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Loading - Wind &amp; Dead Loads, Seismic Loads </a:t>
            </a:r>
            <a:r>
              <a:rPr lang="en-US" altLang="en-US" sz="2800" dirty="0" err="1">
                <a:solidFill>
                  <a:srgbClr val="0070C0"/>
                </a:solidFill>
              </a:rPr>
              <a:t>etc</a:t>
            </a:r>
            <a:endParaRPr lang="en-US" altLang="en-US" sz="2800" dirty="0">
              <a:solidFill>
                <a:srgbClr val="0070C0"/>
              </a:solidFill>
            </a:endParaRPr>
          </a:p>
          <a:p>
            <a:r>
              <a:rPr lang="en-US" altLang="en-US" sz="2800" dirty="0">
                <a:solidFill>
                  <a:srgbClr val="0070C0"/>
                </a:solidFill>
              </a:rPr>
              <a:t>Thermal &amp; Acoustic Performance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Reflectivity &amp; Shading - Cooling / Heating Loads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Weather &amp; air Infiltration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Building - Structure / Tolerance / Movement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Maintenance</a:t>
            </a:r>
            <a:endParaRPr lang="en-US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066800"/>
          </a:xfrm>
        </p:spPr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Design Techniques</a:t>
            </a: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772400" cy="4876800"/>
          </a:xfrm>
        </p:spPr>
        <p:txBody>
          <a:bodyPr/>
          <a:lstStyle/>
          <a:p>
            <a:r>
              <a:rPr lang="en-US" altLang="en-US" sz="2800" dirty="0">
                <a:solidFill>
                  <a:srgbClr val="002060"/>
                </a:solidFill>
              </a:rPr>
              <a:t>Framing</a:t>
            </a: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Manual / Finite Element</a:t>
            </a: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Deflection &amp; Stress Criteria</a:t>
            </a: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Joint Details</a:t>
            </a: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Movement Capability - Structural, Joint &amp; Thermal</a:t>
            </a:r>
            <a:endParaRPr lang="en-US" altLang="en-US" dirty="0">
              <a:solidFill>
                <a:srgbClr val="0070C0"/>
              </a:solidFill>
            </a:endParaRPr>
          </a:p>
          <a:p>
            <a:r>
              <a:rPr lang="en-US" altLang="en-US" sz="2800" dirty="0">
                <a:solidFill>
                  <a:srgbClr val="002060"/>
                </a:solidFill>
              </a:rPr>
              <a:t>Glass</a:t>
            </a:r>
            <a:endParaRPr lang="en-US" altLang="en-US" dirty="0">
              <a:solidFill>
                <a:srgbClr val="002060"/>
              </a:solidFill>
            </a:endParaRP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Codes - US / British / Australian / German / Other</a:t>
            </a: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Influence of Membrane Stresses</a:t>
            </a:r>
            <a:endParaRPr lang="en-US" altLang="en-US" dirty="0">
              <a:solidFill>
                <a:srgbClr val="0070C0"/>
              </a:solidFill>
            </a:endParaRPr>
          </a:p>
          <a:p>
            <a:r>
              <a:rPr lang="en-US" altLang="en-US" sz="2800" dirty="0">
                <a:solidFill>
                  <a:srgbClr val="002060"/>
                </a:solidFill>
              </a:rPr>
              <a:t>Sealant </a:t>
            </a: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Structural Silicone - Joint Design</a:t>
            </a:r>
          </a:p>
          <a:p>
            <a:r>
              <a:rPr lang="en-US" altLang="en-US" sz="2800" dirty="0">
                <a:solidFill>
                  <a:srgbClr val="002060"/>
                </a:solidFill>
              </a:rPr>
              <a:t>Pressure Equalisation Principle</a:t>
            </a:r>
          </a:p>
        </p:txBody>
      </p:sp>
    </p:spTree>
    <p:extLst>
      <p:ext uri="{BB962C8B-B14F-4D97-AF65-F5344CB8AC3E}">
        <p14:creationId xmlns:p14="http://schemas.microsoft.com/office/powerpoint/2010/main" val="18651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Water Resistance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Three elements required for water permeation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Water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Path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Force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Methods of controlling water ingress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Cannot control water and path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Use of sealants alone has been proven to be ineffective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Current technologies – </a:t>
            </a:r>
          </a:p>
          <a:p>
            <a:pPr lvl="2"/>
            <a:r>
              <a:rPr lang="en-AU" dirty="0" smtClean="0">
                <a:solidFill>
                  <a:srgbClr val="0070C0"/>
                </a:solidFill>
              </a:rPr>
              <a:t>Minimise the force available to drive the water through the joint – </a:t>
            </a:r>
          </a:p>
          <a:p>
            <a:pPr lvl="2"/>
            <a:r>
              <a:rPr lang="en-AU" dirty="0" smtClean="0">
                <a:solidFill>
                  <a:srgbClr val="0070C0"/>
                </a:solidFill>
              </a:rPr>
              <a:t>Pressure equalisation (rain screen principal)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Drainage - Missing</a:t>
            </a: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4098" name="Picture 2" descr="D:\Back up 140515\Leon'sDocuments\Photographs\Aug2014\101D7000\DSC_2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1600200"/>
            <a:ext cx="68333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0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002060"/>
                </a:solidFill>
              </a:rPr>
              <a:t>Pressure Equalisation Systems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029200"/>
          </a:xfrm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</a:rPr>
              <a:t>3 Factors for water ingress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</a:rPr>
              <a:t>water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</a:rPr>
              <a:t>path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</a:rPr>
              <a:t>force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Air seal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Pressure equalisation chamber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Water head </a:t>
            </a:r>
          </a:p>
          <a:p>
            <a:pPr lvl="2"/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Critical </a:t>
            </a:r>
            <a:r>
              <a:rPr lang="en-US" altLang="en-US" dirty="0">
                <a:solidFill>
                  <a:srgbClr val="0070C0"/>
                </a:solidFill>
              </a:rPr>
              <a:t>for the chamber</a:t>
            </a:r>
          </a:p>
          <a:p>
            <a:pPr lvl="2"/>
            <a:r>
              <a:rPr lang="en-US" altLang="en-US" dirty="0">
                <a:solidFill>
                  <a:srgbClr val="0070C0"/>
                </a:solidFill>
              </a:rPr>
              <a:t>Function of Rain intensity</a:t>
            </a:r>
          </a:p>
        </p:txBody>
      </p:sp>
    </p:spTree>
    <p:extLst>
      <p:ext uri="{BB962C8B-B14F-4D97-AF65-F5344CB8AC3E}">
        <p14:creationId xmlns:p14="http://schemas.microsoft.com/office/powerpoint/2010/main" val="268677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altLang="en-US" b="1"/>
              <a:t>Testing Of Curtain Walls</a:t>
            </a:r>
            <a:endParaRPr lang="en-US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981200"/>
            <a:ext cx="7126560" cy="464820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Air Infiltration</a:t>
            </a:r>
          </a:p>
          <a:p>
            <a:r>
              <a:rPr lang="en-US" altLang="en-US" dirty="0"/>
              <a:t>Water Infiltration</a:t>
            </a:r>
          </a:p>
          <a:p>
            <a:r>
              <a:rPr lang="en-US" altLang="en-US" dirty="0"/>
              <a:t>Structural Design Loads</a:t>
            </a:r>
          </a:p>
          <a:p>
            <a:r>
              <a:rPr lang="en-US" altLang="en-US" dirty="0"/>
              <a:t>Allowable Deflection</a:t>
            </a:r>
          </a:p>
          <a:p>
            <a:r>
              <a:rPr lang="en-US" altLang="en-US" dirty="0"/>
              <a:t>Structural Load Safety Factor</a:t>
            </a:r>
          </a:p>
          <a:p>
            <a:r>
              <a:rPr lang="en-US" altLang="en-US" b="1" i="1" dirty="0"/>
              <a:t>ASTM - Aircraft Engine (Dynamic)</a:t>
            </a:r>
          </a:p>
          <a:p>
            <a:r>
              <a:rPr lang="en-US" altLang="en-US" b="1" i="1" dirty="0" err="1"/>
              <a:t>Sirowet</a:t>
            </a:r>
            <a:r>
              <a:rPr lang="en-US" altLang="en-US" b="1" i="1" dirty="0"/>
              <a:t> - Stepped load Application</a:t>
            </a:r>
          </a:p>
          <a:p>
            <a:r>
              <a:rPr lang="en-US" altLang="en-US" b="1" i="1" dirty="0"/>
              <a:t>Field Water Test - AAMA 501</a:t>
            </a:r>
            <a:r>
              <a:rPr lang="en-US" altLang="en-US" i="1" dirty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1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altLang="en-US" b="1"/>
              <a:t>Sealants</a:t>
            </a:r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876800"/>
          </a:xfrm>
        </p:spPr>
        <p:txBody>
          <a:bodyPr/>
          <a:lstStyle/>
          <a:p>
            <a:r>
              <a:rPr lang="en-US" altLang="en-US"/>
              <a:t>Structural Silicones</a:t>
            </a:r>
          </a:p>
          <a:p>
            <a:pPr lvl="2"/>
            <a:r>
              <a:rPr lang="en-US" altLang="en-US"/>
              <a:t>Primary - 2 Component &amp; 1 part</a:t>
            </a:r>
          </a:p>
          <a:p>
            <a:pPr lvl="2"/>
            <a:r>
              <a:rPr lang="en-US" altLang="en-US"/>
              <a:t>Secondary - Small Joint Sealants &amp; weather Seals</a:t>
            </a:r>
          </a:p>
          <a:p>
            <a:pPr lvl="2"/>
            <a:r>
              <a:rPr lang="en-US" altLang="en-US"/>
              <a:t>Compatability - Between Sealants &amp; Substrates</a:t>
            </a:r>
          </a:p>
          <a:p>
            <a:r>
              <a:rPr lang="en-US" altLang="en-US"/>
              <a:t>Example</a:t>
            </a:r>
          </a:p>
          <a:p>
            <a:pPr lvl="1"/>
            <a:r>
              <a:rPr lang="en-US" altLang="en-US"/>
              <a:t>Aluminium</a:t>
            </a:r>
          </a:p>
          <a:p>
            <a:pPr lvl="2"/>
            <a:r>
              <a:rPr lang="en-US" altLang="en-US"/>
              <a:t>Anodised / Alodyne / PVF2 / Fluorocarbon etc.</a:t>
            </a:r>
          </a:p>
          <a:p>
            <a:pPr lvl="1"/>
            <a:r>
              <a:rPr lang="en-US" altLang="en-US"/>
              <a:t>Glass</a:t>
            </a:r>
          </a:p>
          <a:p>
            <a:pPr lvl="2"/>
            <a:r>
              <a:rPr lang="en-US" altLang="en-US"/>
              <a:t>Coated - Hard / Soft</a:t>
            </a:r>
          </a:p>
          <a:p>
            <a:pPr lvl="2"/>
            <a:r>
              <a:rPr lang="en-US" altLang="en-US"/>
              <a:t>IG Unit - Secondary Seal</a:t>
            </a:r>
          </a:p>
        </p:txBody>
      </p:sp>
    </p:spTree>
    <p:extLst>
      <p:ext uri="{BB962C8B-B14F-4D97-AF65-F5344CB8AC3E}">
        <p14:creationId xmlns:p14="http://schemas.microsoft.com/office/powerpoint/2010/main" val="397961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New Technology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600200"/>
            <a:ext cx="7776864" cy="4525963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70C0"/>
                </a:solidFill>
              </a:rPr>
              <a:t>Switchable Glass</a:t>
            </a:r>
          </a:p>
          <a:p>
            <a:r>
              <a:rPr lang="en-US" altLang="en-US" dirty="0" err="1" smtClean="0">
                <a:solidFill>
                  <a:srgbClr val="0070C0"/>
                </a:solidFill>
              </a:rPr>
              <a:t>Electrochromics</a:t>
            </a:r>
            <a:endParaRPr lang="en-US" altLang="en-US" dirty="0">
              <a:solidFill>
                <a:srgbClr val="0070C0"/>
              </a:solidFill>
            </a:endParaRPr>
          </a:p>
          <a:p>
            <a:r>
              <a:rPr lang="en-US" altLang="en-US" dirty="0">
                <a:solidFill>
                  <a:srgbClr val="0070C0"/>
                </a:solidFill>
              </a:rPr>
              <a:t>Thermochromics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Selective coatings </a:t>
            </a:r>
            <a:r>
              <a:rPr lang="en-US" altLang="en-US" dirty="0" smtClean="0">
                <a:solidFill>
                  <a:srgbClr val="0070C0"/>
                </a:solidFill>
              </a:rPr>
              <a:t>– Sol gel </a:t>
            </a:r>
            <a:r>
              <a:rPr lang="en-US" altLang="en-US" dirty="0">
                <a:solidFill>
                  <a:srgbClr val="0070C0"/>
                </a:solidFill>
              </a:rPr>
              <a:t>process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Vacuum systems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Glass shelves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Laminated reflective + Low E + </a:t>
            </a:r>
            <a:r>
              <a:rPr lang="en-US" altLang="en-US" dirty="0" smtClean="0">
                <a:solidFill>
                  <a:srgbClr val="0070C0"/>
                </a:solidFill>
              </a:rPr>
              <a:t>Asymmetric</a:t>
            </a:r>
            <a:endParaRPr lang="en-US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Need for glass in Buildings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Technology exists that can accommodate all the strengths of weaknesses of glass in Buildings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Improved communication between the Architect and the glass industry will ensure improved building performance and comfort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Better design will minimise the problems with glass used in buildings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871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AU" b="1" dirty="0" smtClean="0"/>
          </a:p>
          <a:p>
            <a:pPr marL="0" indent="0" algn="ctr">
              <a:buNone/>
            </a:pPr>
            <a:endParaRPr lang="en-AU" b="1" dirty="0"/>
          </a:p>
          <a:p>
            <a:pPr marL="0" indent="0" algn="ctr">
              <a:buNone/>
            </a:pPr>
            <a:r>
              <a:rPr lang="en-AU" sz="5400" b="1" dirty="0" smtClean="0">
                <a:solidFill>
                  <a:srgbClr val="002060"/>
                </a:solidFill>
              </a:rPr>
              <a:t>Thank You</a:t>
            </a:r>
            <a:endParaRPr lang="en-A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Glass Facades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70C0"/>
                </a:solidFill>
              </a:rPr>
              <a:t>Facades are the first aesthetical feature of a building that distinguishes one building from another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Facades are the most important feature that quantifies &amp; qualifies the performance of the building 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Facades must ensure occupant comfort and performance 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85800" y="457200"/>
            <a:ext cx="7848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 dirty="0">
                <a:solidFill>
                  <a:srgbClr val="002060"/>
                </a:solidFill>
              </a:rPr>
              <a:t>ALWAYS DO IT RIGHT </a:t>
            </a:r>
            <a:br>
              <a:rPr lang="en-US" altLang="en-US" b="1" dirty="0">
                <a:solidFill>
                  <a:srgbClr val="002060"/>
                </a:solidFill>
              </a:rPr>
            </a:br>
            <a:r>
              <a:rPr lang="en-US" altLang="en-US" b="1" dirty="0">
                <a:solidFill>
                  <a:srgbClr val="002060"/>
                </a:solidFill>
              </a:rPr>
              <a:t>THIS WILL GRATIFY SOME PEOPLE</a:t>
            </a:r>
            <a:br>
              <a:rPr lang="en-US" altLang="en-US" b="1" dirty="0">
                <a:solidFill>
                  <a:srgbClr val="002060"/>
                </a:solidFill>
              </a:rPr>
            </a:br>
            <a:r>
              <a:rPr lang="en-US" altLang="en-US" b="1" dirty="0">
                <a:solidFill>
                  <a:srgbClr val="002060"/>
                </a:solidFill>
              </a:rPr>
              <a:t>&amp;</a:t>
            </a:r>
            <a:br>
              <a:rPr lang="en-US" altLang="en-US" b="1" dirty="0">
                <a:solidFill>
                  <a:srgbClr val="002060"/>
                </a:solidFill>
              </a:rPr>
            </a:br>
            <a:r>
              <a:rPr lang="en-US" altLang="en-US" b="1" dirty="0">
                <a:solidFill>
                  <a:srgbClr val="002060"/>
                </a:solidFill>
              </a:rPr>
              <a:t>ASTONISH THE REST.</a:t>
            </a:r>
            <a:br>
              <a:rPr lang="en-US" altLang="en-US" b="1" dirty="0">
                <a:solidFill>
                  <a:srgbClr val="002060"/>
                </a:solidFill>
              </a:rPr>
            </a:b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2438400" y="5334000"/>
            <a:ext cx="3733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dirty="0">
                <a:solidFill>
                  <a:srgbClr val="0070C0"/>
                </a:solidFill>
              </a:rPr>
              <a:t>Mark Twain</a:t>
            </a:r>
          </a:p>
          <a:p>
            <a:r>
              <a:rPr lang="en-US" altLang="en-US" sz="1600" dirty="0">
                <a:solidFill>
                  <a:srgbClr val="0070C0"/>
                </a:solidFill>
              </a:rPr>
              <a:t>(1835 - 1910)</a:t>
            </a:r>
          </a:p>
        </p:txBody>
      </p:sp>
    </p:spTree>
    <p:extLst>
      <p:ext uri="{BB962C8B-B14F-4D97-AF65-F5344CB8AC3E}">
        <p14:creationId xmlns:p14="http://schemas.microsoft.com/office/powerpoint/2010/main" val="36129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0871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2281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6322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848600" cy="19050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MAN HAS KNOWN GLASS LONGER THAN IT HAS BEEN  USED,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4400"/>
              <a:t>AND USED IT LONGER THAN HE HAS KNOWN HOW TO MAKE IT.</a:t>
            </a:r>
          </a:p>
        </p:txBody>
      </p:sp>
    </p:spTree>
    <p:extLst>
      <p:ext uri="{BB962C8B-B14F-4D97-AF65-F5344CB8AC3E}">
        <p14:creationId xmlns:p14="http://schemas.microsoft.com/office/powerpoint/2010/main" val="36350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76400"/>
            <a:ext cx="7772400" cy="2514600"/>
          </a:xfrm>
        </p:spPr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Water Permeation</a:t>
            </a:r>
            <a:endParaRPr lang="en-US" altLang="en-US" dirty="0">
              <a:solidFill>
                <a:srgbClr val="002060"/>
              </a:solidFill>
            </a:endParaRPr>
          </a:p>
        </p:txBody>
      </p:sp>
      <p:pic>
        <p:nvPicPr>
          <p:cNvPr id="179203" name="Picture 3" descr="Jacob2"/>
          <p:cNvPicPr>
            <a:picLocks noChangeAspect="1" noChangeArrowheads="1"/>
          </p:cNvPicPr>
          <p:nvPr/>
        </p:nvPicPr>
        <p:blipFill>
          <a:blip r:embed="rId2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31242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29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2060"/>
                </a:solidFill>
              </a:rPr>
              <a:t>Force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420888"/>
            <a:ext cx="7355160" cy="3705275"/>
          </a:xfrm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</a:rPr>
              <a:t>Pressure differential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Gravity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Capillary action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25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Forces – for water ingress</a:t>
            </a:r>
            <a:endParaRPr lang="en-A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6"/>
          <a:stretch/>
        </p:blipFill>
        <p:spPr bwMode="auto">
          <a:xfrm>
            <a:off x="179512" y="2636912"/>
            <a:ext cx="2880000" cy="200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9" b="32460"/>
          <a:stretch/>
        </p:blipFill>
        <p:spPr bwMode="auto">
          <a:xfrm>
            <a:off x="3275856" y="2852936"/>
            <a:ext cx="2880000" cy="18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44"/>
          <a:stretch/>
        </p:blipFill>
        <p:spPr bwMode="auto">
          <a:xfrm>
            <a:off x="6264000" y="2852936"/>
            <a:ext cx="2880000" cy="186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0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2060"/>
                </a:solidFill>
              </a:rPr>
              <a:t>Typical Pressure Equalisation </a:t>
            </a:r>
          </a:p>
        </p:txBody>
      </p:sp>
      <p:pic>
        <p:nvPicPr>
          <p:cNvPr id="181251" name="Picture 3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4" r="11874" b="25097"/>
          <a:stretch/>
        </p:blipFill>
        <p:spPr>
          <a:xfrm>
            <a:off x="1853220" y="1412776"/>
            <a:ext cx="4765945" cy="496855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6805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Typical Curtain Wall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918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Brief History – High Rise Buildings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Development of high rise buildings is generally attributed to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The availability of steel framing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The development of internal lifts 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The development of air conditioning systems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The development of high spectral performance glasses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This brought on a change of design criteria: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Building weight not supported by the external skin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Availability of steel for building construction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374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en-US" b="1" dirty="0" smtClean="0"/>
              <a:t>                      </a:t>
            </a:r>
            <a:r>
              <a:rPr lang="en-US" altLang="en-US" sz="3600" b="1" dirty="0" smtClean="0">
                <a:solidFill>
                  <a:srgbClr val="002060"/>
                </a:solidFill>
              </a:rPr>
              <a:t>FAILURE </a:t>
            </a:r>
            <a:r>
              <a:rPr lang="en-US" altLang="en-US" sz="3600" b="1" dirty="0">
                <a:solidFill>
                  <a:srgbClr val="002060"/>
                </a:solidFill>
              </a:rPr>
              <a:t>MECHANISM</a:t>
            </a:r>
            <a:endParaRPr lang="en-US" altLang="en-US" sz="3600" dirty="0">
              <a:solidFill>
                <a:srgbClr val="002060"/>
              </a:solidFill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752600" y="1772816"/>
            <a:ext cx="6629400" cy="356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2400" dirty="0">
                <a:solidFill>
                  <a:srgbClr val="0070C0"/>
                </a:solidFill>
              </a:rPr>
              <a:t>Poor Workmanship (manual production)</a:t>
            </a:r>
          </a:p>
          <a:p>
            <a:r>
              <a:rPr lang="en-US" altLang="en-US" sz="2400" dirty="0">
                <a:solidFill>
                  <a:srgbClr val="0070C0"/>
                </a:solidFill>
              </a:rPr>
              <a:t>Horizontal Assembly</a:t>
            </a:r>
          </a:p>
          <a:p>
            <a:r>
              <a:rPr lang="en-US" altLang="en-US" sz="2400" dirty="0">
                <a:solidFill>
                  <a:srgbClr val="0070C0"/>
                </a:solidFill>
              </a:rPr>
              <a:t>Inadequate Adhesion</a:t>
            </a:r>
          </a:p>
          <a:p>
            <a:r>
              <a:rPr lang="en-US" altLang="en-US" sz="2400" dirty="0">
                <a:solidFill>
                  <a:srgbClr val="0070C0"/>
                </a:solidFill>
              </a:rPr>
              <a:t>Sealant Degradation</a:t>
            </a:r>
          </a:p>
          <a:p>
            <a:pPr lvl="2"/>
            <a:r>
              <a:rPr lang="en-US" altLang="en-US" sz="2400" dirty="0">
                <a:solidFill>
                  <a:srgbClr val="0070C0"/>
                </a:solidFill>
              </a:rPr>
              <a:t>UV Exposure</a:t>
            </a:r>
          </a:p>
          <a:p>
            <a:pPr lvl="2"/>
            <a:r>
              <a:rPr lang="en-US" altLang="en-US" sz="2400" dirty="0">
                <a:solidFill>
                  <a:srgbClr val="0070C0"/>
                </a:solidFill>
              </a:rPr>
              <a:t>Standing in Water</a:t>
            </a:r>
          </a:p>
          <a:p>
            <a:r>
              <a:rPr lang="en-US" altLang="en-US" sz="2400" dirty="0">
                <a:solidFill>
                  <a:srgbClr val="0070C0"/>
                </a:solidFill>
              </a:rPr>
              <a:t>Loss of Bond</a:t>
            </a:r>
          </a:p>
          <a:p>
            <a:pPr lvl="2"/>
            <a:r>
              <a:rPr lang="en-US" altLang="en-US" sz="2400" dirty="0">
                <a:solidFill>
                  <a:srgbClr val="0070C0"/>
                </a:solidFill>
              </a:rPr>
              <a:t>Wind Loading</a:t>
            </a:r>
          </a:p>
          <a:p>
            <a:pPr lvl="2"/>
            <a:r>
              <a:rPr lang="en-US" altLang="en-US" sz="2400" dirty="0">
                <a:solidFill>
                  <a:srgbClr val="0070C0"/>
                </a:solidFill>
              </a:rPr>
              <a:t>Changes in Pressure</a:t>
            </a:r>
          </a:p>
          <a:p>
            <a:r>
              <a:rPr lang="en-US" altLang="en-US" sz="2400" dirty="0">
                <a:solidFill>
                  <a:srgbClr val="0070C0"/>
                </a:solidFill>
              </a:rPr>
              <a:t>Poor MVT</a:t>
            </a:r>
          </a:p>
          <a:p>
            <a:r>
              <a:rPr lang="en-US" altLang="en-US" sz="2400" dirty="0">
                <a:solidFill>
                  <a:srgbClr val="0070C0"/>
                </a:solidFill>
              </a:rPr>
              <a:t>Condensation of Chemical Fog. </a:t>
            </a:r>
          </a:p>
        </p:txBody>
      </p:sp>
    </p:spTree>
    <p:extLst>
      <p:ext uri="{BB962C8B-B14F-4D97-AF65-F5344CB8AC3E}">
        <p14:creationId xmlns:p14="http://schemas.microsoft.com/office/powerpoint/2010/main" val="290022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altLang="en-US" b="1"/>
              <a:t>Testing Of Curtain Walls</a:t>
            </a:r>
            <a:endParaRPr lang="en-US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648200"/>
          </a:xfrm>
        </p:spPr>
        <p:txBody>
          <a:bodyPr>
            <a:normAutofit lnSpcReduction="10000"/>
          </a:bodyPr>
          <a:lstStyle/>
          <a:p>
            <a:r>
              <a:rPr lang="en-US" altLang="en-US"/>
              <a:t>Air Infiltration</a:t>
            </a:r>
          </a:p>
          <a:p>
            <a:r>
              <a:rPr lang="en-US" altLang="en-US"/>
              <a:t>Water Infiltration</a:t>
            </a:r>
          </a:p>
          <a:p>
            <a:r>
              <a:rPr lang="en-US" altLang="en-US"/>
              <a:t>Structural Design Loads</a:t>
            </a:r>
          </a:p>
          <a:p>
            <a:r>
              <a:rPr lang="en-US" altLang="en-US"/>
              <a:t>Allowable Deflection</a:t>
            </a:r>
          </a:p>
          <a:p>
            <a:r>
              <a:rPr lang="en-US" altLang="en-US"/>
              <a:t>Structural Load Safety Factor</a:t>
            </a:r>
          </a:p>
          <a:p>
            <a:r>
              <a:rPr lang="en-US" altLang="en-US" b="1" i="1"/>
              <a:t>ASTM - Aircraft Engine (Dynamic)</a:t>
            </a:r>
          </a:p>
          <a:p>
            <a:r>
              <a:rPr lang="en-US" altLang="en-US" b="1" i="1"/>
              <a:t>Sirowet - Stepped load Application</a:t>
            </a:r>
          </a:p>
          <a:p>
            <a:r>
              <a:rPr lang="en-US" altLang="en-US" b="1" i="1"/>
              <a:t>Field Water Test - AAMA 501</a:t>
            </a:r>
            <a:r>
              <a:rPr lang="en-US" altLang="en-US" i="1"/>
              <a:t>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85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30236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053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AU" sz="48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AU" sz="4800" b="1" dirty="0" smtClean="0">
                <a:solidFill>
                  <a:srgbClr val="002060"/>
                </a:solidFill>
              </a:rPr>
              <a:t>Architectural Specification</a:t>
            </a:r>
            <a:endParaRPr lang="en-A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552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Architectural Specifications 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Referenced Standards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Complimentary standards must be referenced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Glass strength – EN / BS / US / Aust. </a:t>
            </a:r>
            <a:r>
              <a:rPr lang="en-AU" dirty="0" err="1" smtClean="0">
                <a:solidFill>
                  <a:srgbClr val="0070C0"/>
                </a:solidFill>
              </a:rPr>
              <a:t>etc</a:t>
            </a:r>
            <a:r>
              <a:rPr lang="en-AU" dirty="0" smtClean="0">
                <a:solidFill>
                  <a:srgbClr val="0070C0"/>
                </a:solidFill>
              </a:rPr>
              <a:t> different &amp; could result in a compromise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Ensure the spec details what is required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Tolerances – be specific in what is required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Design Loads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Ensure correct standards specified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Ensure correct loads and deflection limits are specified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Example – Brisbane – deflection limits not specified – result water leakage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13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02060"/>
                </a:solidFill>
              </a:rPr>
              <a:t>Façade Failure  </a:t>
            </a:r>
            <a:br>
              <a:rPr lang="en-US" altLang="en-US" b="1" dirty="0">
                <a:solidFill>
                  <a:srgbClr val="002060"/>
                </a:solidFill>
              </a:rPr>
            </a:br>
            <a:r>
              <a:rPr lang="en-US" altLang="en-US" sz="3600" b="1" i="1" dirty="0">
                <a:solidFill>
                  <a:srgbClr val="002060"/>
                </a:solidFill>
              </a:rPr>
              <a:t>Common Causes</a:t>
            </a: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600200"/>
            <a:ext cx="7630616" cy="5029200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>
                <a:solidFill>
                  <a:srgbClr val="0070C0"/>
                </a:solidFill>
              </a:rPr>
              <a:t>Segmented Design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Architect / Builder / Façade Consultant / Fabricator</a:t>
            </a:r>
            <a:endParaRPr lang="en-US" altLang="en-US" dirty="0">
              <a:solidFill>
                <a:srgbClr val="0070C0"/>
              </a:solidFill>
            </a:endParaRPr>
          </a:p>
          <a:p>
            <a:r>
              <a:rPr lang="en-US" altLang="en-US" sz="2800" dirty="0">
                <a:solidFill>
                  <a:srgbClr val="0070C0"/>
                </a:solidFill>
              </a:rPr>
              <a:t>Tender Practice</a:t>
            </a:r>
            <a:endParaRPr lang="en-US" altLang="en-US" dirty="0">
              <a:solidFill>
                <a:srgbClr val="0070C0"/>
              </a:solidFill>
            </a:endParaRP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Lowest Price - Best Quality</a:t>
            </a:r>
            <a:endParaRPr lang="en-US" altLang="en-US" dirty="0">
              <a:solidFill>
                <a:srgbClr val="0070C0"/>
              </a:solidFill>
            </a:endParaRPr>
          </a:p>
          <a:p>
            <a:r>
              <a:rPr lang="en-US" altLang="en-US" sz="2800" dirty="0">
                <a:solidFill>
                  <a:srgbClr val="0070C0"/>
                </a:solidFill>
              </a:rPr>
              <a:t>Adversarial Construction</a:t>
            </a:r>
            <a:endParaRPr lang="en-US" altLang="en-US" dirty="0">
              <a:solidFill>
                <a:srgbClr val="0070C0"/>
              </a:solidFill>
            </a:endParaRP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No team Work - Win / Lose Ethic</a:t>
            </a:r>
            <a:endParaRPr lang="en-US" altLang="en-US" dirty="0">
              <a:solidFill>
                <a:srgbClr val="0070C0"/>
              </a:solidFill>
            </a:endParaRPr>
          </a:p>
          <a:p>
            <a:r>
              <a:rPr lang="en-US" altLang="en-US" sz="2800" dirty="0">
                <a:solidFill>
                  <a:srgbClr val="0070C0"/>
                </a:solidFill>
              </a:rPr>
              <a:t>Poor Planning</a:t>
            </a:r>
            <a:endParaRPr lang="en-US" altLang="en-US" dirty="0">
              <a:solidFill>
                <a:srgbClr val="0070C0"/>
              </a:solidFill>
            </a:endParaRP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Specialist Skills Not Considered at Design Stage</a:t>
            </a:r>
            <a:endParaRPr lang="en-US" altLang="en-US" dirty="0">
              <a:solidFill>
                <a:srgbClr val="0070C0"/>
              </a:solidFill>
            </a:endParaRPr>
          </a:p>
          <a:p>
            <a:r>
              <a:rPr lang="en-US" altLang="en-US" sz="2800" dirty="0">
                <a:solidFill>
                  <a:srgbClr val="0070C0"/>
                </a:solidFill>
              </a:rPr>
              <a:t>Material Selection</a:t>
            </a:r>
            <a:r>
              <a:rPr lang="en-US" altLang="en-US" dirty="0">
                <a:solidFill>
                  <a:srgbClr val="0070C0"/>
                </a:solidFill>
              </a:rPr>
              <a:t> - </a:t>
            </a:r>
            <a:r>
              <a:rPr lang="en-US" altLang="en-US" sz="2000" dirty="0">
                <a:solidFill>
                  <a:srgbClr val="0070C0"/>
                </a:solidFill>
              </a:rPr>
              <a:t>Ad Hoc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Warranty</a:t>
            </a:r>
          </a:p>
          <a:p>
            <a:pPr lvl="2"/>
            <a:r>
              <a:rPr lang="en-US" altLang="en-US" sz="2000" dirty="0">
                <a:solidFill>
                  <a:srgbClr val="0070C0"/>
                </a:solidFill>
              </a:rPr>
              <a:t>False Sense of Security - Sub Contractor Responsible</a:t>
            </a:r>
          </a:p>
        </p:txBody>
      </p:sp>
    </p:spTree>
    <p:extLst>
      <p:ext uri="{BB962C8B-B14F-4D97-AF65-F5344CB8AC3E}">
        <p14:creationId xmlns:p14="http://schemas.microsoft.com/office/powerpoint/2010/main" val="383133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Other Issues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709120"/>
          </a:xfrm>
        </p:spPr>
        <p:txBody>
          <a:bodyPr>
            <a:normAutofit fontScale="77500" lnSpcReduction="2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Limitations of specifications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Incorrect standards referenced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Too many standards referenced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Insufficient details in the specifications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Glass composition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Limits for deformation in framing systems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Roller wave limits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Deformation limits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Incompatible sealants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Colour and reflective limits for glass must be specified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Test criteria must also be carefully specified and controlled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7516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Roller wave distortion 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en-AU" dirty="0" smtClean="0">
                <a:solidFill>
                  <a:srgbClr val="0070C0"/>
                </a:solidFill>
              </a:rPr>
              <a:t>Ensure roller wave – horizontal not vertical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Prescribe a limit for roller wave – 0.125 mm/ 300 mm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826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Coating Issues</a:t>
            </a: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24" y="1600200"/>
            <a:ext cx="711575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  </a:t>
            </a:r>
            <a:r>
              <a:rPr lang="en-AU" dirty="0" smtClean="0">
                <a:solidFill>
                  <a:srgbClr val="002060"/>
                </a:solidFill>
              </a:rPr>
              <a:t>What Caused this Building Growth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en-AU" dirty="0" smtClean="0">
                <a:solidFill>
                  <a:srgbClr val="0070C0"/>
                </a:solidFill>
              </a:rPr>
              <a:t>Availability of glass in large sizes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This created new problems like: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excessive heat, light, comfort, breakage and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consequent occupant safety </a:t>
            </a:r>
            <a:r>
              <a:rPr lang="en-AU" dirty="0" err="1" smtClean="0">
                <a:solidFill>
                  <a:srgbClr val="0070C0"/>
                </a:solidFill>
              </a:rPr>
              <a:t>etc</a:t>
            </a:r>
            <a:endParaRPr lang="en-AU" dirty="0" smtClean="0">
              <a:solidFill>
                <a:srgbClr val="0070C0"/>
              </a:solidFill>
            </a:endParaRPr>
          </a:p>
          <a:p>
            <a:r>
              <a:rPr lang="en-AU" dirty="0" smtClean="0">
                <a:solidFill>
                  <a:srgbClr val="0070C0"/>
                </a:solidFill>
              </a:rPr>
              <a:t>Industry had to recognise these issues and respond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084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066800"/>
          </a:xfrm>
        </p:spPr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Damage to Curtain Wall Glass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2057400"/>
            <a:ext cx="6978352" cy="3200400"/>
          </a:xfrm>
        </p:spPr>
        <p:txBody>
          <a:bodyPr/>
          <a:lstStyle/>
          <a:p>
            <a:r>
              <a:rPr lang="en-US" altLang="en-US" sz="2800" dirty="0">
                <a:solidFill>
                  <a:srgbClr val="0070C0"/>
                </a:solidFill>
              </a:rPr>
              <a:t>SURFACE 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EDGES</a:t>
            </a:r>
          </a:p>
          <a:p>
            <a:endParaRPr lang="en-US" altLang="en-US" sz="2800" dirty="0">
              <a:solidFill>
                <a:srgbClr val="0070C0"/>
              </a:solidFill>
            </a:endParaRPr>
          </a:p>
          <a:p>
            <a:r>
              <a:rPr lang="en-US" altLang="en-US" sz="2800" dirty="0">
                <a:solidFill>
                  <a:srgbClr val="0070C0"/>
                </a:solidFill>
              </a:rPr>
              <a:t>Mechanical - Impact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Cleaning - Scratches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B M Units - Scratches &amp; Impact</a:t>
            </a:r>
          </a:p>
        </p:txBody>
      </p:sp>
    </p:spTree>
    <p:extLst>
      <p:ext uri="{BB962C8B-B14F-4D97-AF65-F5344CB8AC3E}">
        <p14:creationId xmlns:p14="http://schemas.microsoft.com/office/powerpoint/2010/main" val="7275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US" altLang="en-US" dirty="0">
                <a:solidFill>
                  <a:srgbClr val="002060"/>
                </a:solidFill>
              </a:rPr>
              <a:t>Edge Damage</a:t>
            </a:r>
          </a:p>
        </p:txBody>
      </p:sp>
      <p:pic>
        <p:nvPicPr>
          <p:cNvPr id="56323" name="Picture 3" descr="Edge Damage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295400"/>
            <a:ext cx="3962400" cy="5181600"/>
          </a:xfrm>
        </p:spPr>
      </p:pic>
    </p:spTree>
    <p:extLst>
      <p:ext uri="{BB962C8B-B14F-4D97-AF65-F5344CB8AC3E}">
        <p14:creationId xmlns:p14="http://schemas.microsoft.com/office/powerpoint/2010/main" val="8490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altLang="en-US" dirty="0">
                <a:solidFill>
                  <a:srgbClr val="002060"/>
                </a:solidFill>
              </a:rPr>
              <a:t>Deep Shell - Glass Edge</a:t>
            </a:r>
          </a:p>
        </p:txBody>
      </p:sp>
      <p:pic>
        <p:nvPicPr>
          <p:cNvPr id="55299" name="Picture 3" descr="Edge Damage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524000"/>
            <a:ext cx="3810000" cy="4953000"/>
          </a:xfrm>
        </p:spPr>
      </p:pic>
    </p:spTree>
    <p:extLst>
      <p:ext uri="{BB962C8B-B14F-4D97-AF65-F5344CB8AC3E}">
        <p14:creationId xmlns:p14="http://schemas.microsoft.com/office/powerpoint/2010/main" val="14008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r>
              <a:rPr lang="en-US" altLang="en-US" dirty="0">
                <a:solidFill>
                  <a:srgbClr val="002060"/>
                </a:solidFill>
              </a:rPr>
              <a:t>Typical Edge Damage</a:t>
            </a:r>
          </a:p>
        </p:txBody>
      </p:sp>
      <p:pic>
        <p:nvPicPr>
          <p:cNvPr id="54275" name="Picture 3" descr="Edge Damage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143000"/>
            <a:ext cx="4162425" cy="5562600"/>
          </a:xfrm>
        </p:spPr>
      </p:pic>
    </p:spTree>
    <p:extLst>
      <p:ext uri="{BB962C8B-B14F-4D97-AF65-F5344CB8AC3E}">
        <p14:creationId xmlns:p14="http://schemas.microsoft.com/office/powerpoint/2010/main" val="191595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No drainage at sub sill</a:t>
            </a: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5122" name="Picture 2" descr="D:\Back up 140515\Leon'sDocuments\Photographs\Aug2014\101D7000\DSC_2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2" y="1600200"/>
            <a:ext cx="68333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38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AU" sz="4800" b="1" dirty="0" smtClean="0"/>
          </a:p>
          <a:p>
            <a:pPr marL="0" indent="0">
              <a:buNone/>
            </a:pPr>
            <a:endParaRPr lang="en-AU" sz="4800" b="1" dirty="0"/>
          </a:p>
          <a:p>
            <a:pPr marL="0" indent="0" algn="ctr">
              <a:buNone/>
            </a:pPr>
            <a:r>
              <a:rPr lang="en-AU" sz="4800" b="1" dirty="0" smtClean="0">
                <a:solidFill>
                  <a:srgbClr val="002060"/>
                </a:solidFill>
              </a:rPr>
              <a:t>Condensation</a:t>
            </a:r>
            <a:endParaRPr lang="en-A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8246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Frame Deflection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132856"/>
            <a:ext cx="7787208" cy="3993307"/>
          </a:xfrm>
        </p:spPr>
        <p:txBody>
          <a:bodyPr/>
          <a:lstStyle/>
          <a:p>
            <a:r>
              <a:rPr lang="en-AU" dirty="0" smtClean="0">
                <a:solidFill>
                  <a:srgbClr val="0070C0"/>
                </a:solidFill>
              </a:rPr>
              <a:t>Test data – for system performance – structural, water, air infiltration, </a:t>
            </a:r>
            <a:r>
              <a:rPr lang="en-AU" dirty="0" err="1" smtClean="0">
                <a:solidFill>
                  <a:srgbClr val="0070C0"/>
                </a:solidFill>
              </a:rPr>
              <a:t>etc</a:t>
            </a:r>
            <a:endParaRPr lang="en-AU" dirty="0" smtClean="0">
              <a:solidFill>
                <a:srgbClr val="0070C0"/>
              </a:solidFill>
            </a:endParaRPr>
          </a:p>
          <a:p>
            <a:r>
              <a:rPr lang="en-AU" dirty="0" smtClean="0">
                <a:solidFill>
                  <a:srgbClr val="0070C0"/>
                </a:solidFill>
              </a:rPr>
              <a:t>Specify stress and deflection limits 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Specify building movement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Water criteria – ensure gutter is suitable for expected rain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661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Glass Specifications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>
            <a:normAutofit fontScale="77500" lnSpcReduction="2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Strength – Stress and deflection criteria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Spectral Performance –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 Require  test data confirming performance  </a:t>
            </a:r>
          </a:p>
          <a:p>
            <a:pPr lvl="1"/>
            <a:r>
              <a:rPr lang="en-AU" dirty="0">
                <a:solidFill>
                  <a:srgbClr val="0070C0"/>
                </a:solidFill>
              </a:rPr>
              <a:t> </a:t>
            </a:r>
            <a:r>
              <a:rPr lang="en-AU" dirty="0" smtClean="0">
                <a:solidFill>
                  <a:srgbClr val="0070C0"/>
                </a:solidFill>
              </a:rPr>
              <a:t>Uniformity of colour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Glass quality – 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roller wave magnitude and direction/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Bow &amp; warp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Impurities – Nickel sulphide _ EN 14179 ensure Oven records are maintained and provided for review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Cycle times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Duration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Number of failures per batch recorded </a:t>
            </a:r>
            <a:r>
              <a:rPr lang="en-AU" dirty="0" err="1" smtClean="0">
                <a:solidFill>
                  <a:srgbClr val="0070C0"/>
                </a:solidFill>
              </a:rPr>
              <a:t>etc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2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Roller wave distortion 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en-AU" dirty="0" smtClean="0">
                <a:solidFill>
                  <a:srgbClr val="0070C0"/>
                </a:solidFill>
              </a:rPr>
              <a:t>Ensure roller wave – horizontal not vertical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Prescribe a limit for roller wave – 0.125 mm/ 300 mm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826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Glass Selection - Issues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525963"/>
          </a:xfrm>
        </p:spPr>
        <p:txBody>
          <a:bodyPr/>
          <a:lstStyle/>
          <a:p>
            <a:r>
              <a:rPr lang="en-AU" dirty="0" smtClean="0">
                <a:solidFill>
                  <a:srgbClr val="0070C0"/>
                </a:solidFill>
              </a:rPr>
              <a:t>Direction &amp; Magnitude of roller wave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Laminated glass 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different thickness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IG Units 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different thickness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Sloped Facades 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Reflective glass 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Colour specifications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379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002060"/>
                </a:solidFill>
              </a:rPr>
              <a:t>Glass </a:t>
            </a: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1988840"/>
            <a:ext cx="7486600" cy="4564360"/>
          </a:xfrm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</a:rPr>
              <a:t>Extremely Versatile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Comes in various thickness &amp; sizes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Can be modified to develop special characteristics - 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Safety, security, solar control, retain heat in cold countries, bullet resistance etc. </a:t>
            </a:r>
          </a:p>
        </p:txBody>
      </p:sp>
    </p:spTree>
    <p:extLst>
      <p:ext uri="{BB962C8B-B14F-4D97-AF65-F5344CB8AC3E}">
        <p14:creationId xmlns:p14="http://schemas.microsoft.com/office/powerpoint/2010/main" val="41598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 algn="ctr">
              <a:buNone/>
            </a:pPr>
            <a:r>
              <a:rPr lang="en-AU" sz="4800" b="1" dirty="0" smtClean="0">
                <a:solidFill>
                  <a:srgbClr val="002060"/>
                </a:solidFill>
              </a:rPr>
              <a:t>Thank You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3311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Glass Structure.</a:t>
            </a:r>
            <a:endParaRPr lang="en-US" altLang="en-US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Pictures\glass structur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78013"/>
            <a:ext cx="77724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The Nature of Glass Strength</a:t>
            </a: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76872"/>
            <a:ext cx="8001000" cy="3528392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70C0"/>
                </a:solidFill>
              </a:rPr>
              <a:t>Theoretically glass strength is very high - 16 </a:t>
            </a:r>
            <a:r>
              <a:rPr lang="en-US" altLang="en-US" sz="2800" dirty="0" err="1">
                <a:solidFill>
                  <a:srgbClr val="0070C0"/>
                </a:solidFill>
              </a:rPr>
              <a:t>GPa</a:t>
            </a:r>
            <a:r>
              <a:rPr lang="en-US" altLang="en-US" sz="2800" dirty="0">
                <a:solidFill>
                  <a:srgbClr val="0070C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70C0"/>
                </a:solidFill>
              </a:rPr>
              <a:t>In practice glass is approximately - 45MPa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Glass exhibits a very high variability in strength.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Strength decreases with increasing size.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Strength decreases with increasing load duration.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Weathered glass has lower strength</a:t>
            </a:r>
            <a:endParaRPr lang="en-US" altLang="en-US" sz="2400" dirty="0">
              <a:solidFill>
                <a:srgbClr val="0070C0"/>
              </a:solidFill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241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</p:spPr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THEORETICAL STRENGTH</a:t>
            </a:r>
            <a:r>
              <a:rPr lang="en-US" alt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16832"/>
            <a:ext cx="7772400" cy="3493368"/>
          </a:xfrm>
        </p:spPr>
        <p:txBody>
          <a:bodyPr/>
          <a:lstStyle/>
          <a:p>
            <a:r>
              <a:rPr lang="en-US" altLang="en-US" sz="2800" dirty="0">
                <a:solidFill>
                  <a:srgbClr val="0070C0"/>
                </a:solidFill>
              </a:rPr>
              <a:t>Can Be Estimated From The Strength of The Atomic Bonds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Or From The Energy Of The Newly Formed Surfaces Of The Ruptured Sample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Theoretical Strength Has Been Estimated To Be Approximately 16 </a:t>
            </a:r>
            <a:r>
              <a:rPr lang="en-US" altLang="en-US" sz="2800" dirty="0" err="1">
                <a:solidFill>
                  <a:srgbClr val="0070C0"/>
                </a:solidFill>
              </a:rPr>
              <a:t>GPa</a:t>
            </a:r>
            <a:endParaRPr lang="en-US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2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848600" cy="1676400"/>
          </a:xfrm>
        </p:spPr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PRACTICAL STRENGTH OF GLASS</a:t>
            </a:r>
            <a:r>
              <a:rPr lang="en-US" alt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038600"/>
          </a:xfrm>
        </p:spPr>
        <p:txBody>
          <a:bodyPr/>
          <a:lstStyle/>
          <a:p>
            <a:r>
              <a:rPr lang="en-US" altLang="en-US" sz="2800" dirty="0">
                <a:solidFill>
                  <a:srgbClr val="0070C0"/>
                </a:solidFill>
              </a:rPr>
              <a:t>Studied By Various Investigators 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Large Scatter Found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Values Are A Function Of The Test Methods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Difficult To Assign A Value Like Density </a:t>
            </a:r>
            <a:r>
              <a:rPr lang="en-US" altLang="en-US" sz="2800" dirty="0" err="1">
                <a:solidFill>
                  <a:srgbClr val="0070C0"/>
                </a:solidFill>
              </a:rPr>
              <a:t>Etc</a:t>
            </a:r>
            <a:endParaRPr lang="en-US" altLang="en-US" sz="2800" dirty="0">
              <a:solidFill>
                <a:srgbClr val="0070C0"/>
              </a:solidFill>
            </a:endParaRPr>
          </a:p>
          <a:p>
            <a:r>
              <a:rPr lang="en-US" altLang="en-US" sz="2800" dirty="0">
                <a:solidFill>
                  <a:srgbClr val="0070C0"/>
                </a:solidFill>
              </a:rPr>
              <a:t>Strength Is Concerned With Point to Point Separation</a:t>
            </a:r>
          </a:p>
          <a:p>
            <a:r>
              <a:rPr lang="en-US" altLang="en-US" sz="2800" dirty="0">
                <a:solidFill>
                  <a:srgbClr val="0070C0"/>
                </a:solidFill>
              </a:rPr>
              <a:t>Hence The Statistical Nature of Strength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82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066800" y="2286000"/>
            <a:ext cx="152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 altLang="en-US" sz="3000">
              <a:latin typeface="Tahoma" pitchFamily="34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0099"/>
                </a:solidFill>
              </a:rPr>
              <a:t>Stresses Developed in Glass Panels</a:t>
            </a:r>
            <a:endParaRPr lang="en-US" alt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2286000"/>
            <a:ext cx="7543800" cy="4191000"/>
          </a:xfrm>
        </p:spPr>
        <p:txBody>
          <a:bodyPr/>
          <a:lstStyle/>
          <a:p>
            <a:r>
              <a:rPr lang="en-US" altLang="en-US" sz="2800" dirty="0">
                <a:solidFill>
                  <a:srgbClr val="0066FF"/>
                </a:solidFill>
              </a:rPr>
              <a:t>Pressure-stress relationship is linear only at  low load or particular panel geometry.</a:t>
            </a:r>
          </a:p>
          <a:p>
            <a:r>
              <a:rPr lang="en-US" altLang="en-US" sz="2800" dirty="0">
                <a:solidFill>
                  <a:srgbClr val="0066FF"/>
                </a:solidFill>
              </a:rPr>
              <a:t>For typical window designs, the pressure-stress relationship is non-linear at the design wind loads.</a:t>
            </a:r>
          </a:p>
          <a:p>
            <a:r>
              <a:rPr lang="en-US" altLang="en-US" sz="2800" dirty="0">
                <a:solidFill>
                  <a:srgbClr val="0066FF"/>
                </a:solidFill>
              </a:rPr>
              <a:t>The pressure-stress relationship is different at different points on the same panel.</a:t>
            </a:r>
            <a:endParaRPr lang="en-US" altLang="en-US" sz="3800" dirty="0"/>
          </a:p>
        </p:txBody>
      </p:sp>
    </p:spTree>
    <p:extLst>
      <p:ext uri="{BB962C8B-B14F-4D97-AF65-F5344CB8AC3E}">
        <p14:creationId xmlns:p14="http://schemas.microsoft.com/office/powerpoint/2010/main" val="425501862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224135"/>
          </a:xfrm>
        </p:spPr>
        <p:txBody>
          <a:bodyPr>
            <a:normAutofit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Todays Presenters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564904"/>
            <a:ext cx="8208912" cy="307389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AU" dirty="0">
                <a:solidFill>
                  <a:srgbClr val="FF0000"/>
                </a:solidFill>
              </a:rPr>
              <a:t>Dr Leon </a:t>
            </a:r>
            <a:r>
              <a:rPr lang="en-AU" dirty="0" smtClean="0">
                <a:solidFill>
                  <a:srgbClr val="FF0000"/>
                </a:solidFill>
              </a:rPr>
              <a:t>Jacob 		Principal J &amp; Associates 	</a:t>
            </a:r>
          </a:p>
          <a:p>
            <a:pPr algn="l"/>
            <a:r>
              <a:rPr lang="en-AU" dirty="0" smtClean="0">
                <a:solidFill>
                  <a:srgbClr val="FF0000"/>
                </a:solidFill>
              </a:rPr>
              <a:t>Mr </a:t>
            </a:r>
            <a:r>
              <a:rPr lang="en-AU" dirty="0">
                <a:solidFill>
                  <a:srgbClr val="FF0000"/>
                </a:solidFill>
              </a:rPr>
              <a:t>Keith </a:t>
            </a:r>
            <a:r>
              <a:rPr lang="en-AU" dirty="0" smtClean="0">
                <a:solidFill>
                  <a:srgbClr val="FF0000"/>
                </a:solidFill>
              </a:rPr>
              <a:t>Boswell 		Partner SOM</a:t>
            </a:r>
          </a:p>
          <a:p>
            <a:pPr algn="l"/>
            <a:r>
              <a:rPr lang="en-AU" dirty="0" smtClean="0">
                <a:solidFill>
                  <a:srgbClr val="FF0000"/>
                </a:solidFill>
              </a:rPr>
              <a:t>Mr </a:t>
            </a:r>
            <a:r>
              <a:rPr lang="en-AU" dirty="0">
                <a:solidFill>
                  <a:srgbClr val="FF0000"/>
                </a:solidFill>
              </a:rPr>
              <a:t>Peter </a:t>
            </a:r>
            <a:r>
              <a:rPr lang="en-AU" dirty="0" smtClean="0">
                <a:solidFill>
                  <a:srgbClr val="FF0000"/>
                </a:solidFill>
              </a:rPr>
              <a:t>Smithson	Principal BG&amp;E Facades</a:t>
            </a:r>
          </a:p>
          <a:p>
            <a:pPr algn="l"/>
            <a:r>
              <a:rPr lang="en-AU" dirty="0" smtClean="0">
                <a:solidFill>
                  <a:srgbClr val="FF0000"/>
                </a:solidFill>
              </a:rPr>
              <a:t>Mr </a:t>
            </a:r>
            <a:r>
              <a:rPr lang="en-AU" dirty="0">
                <a:solidFill>
                  <a:srgbClr val="FF0000"/>
                </a:solidFill>
              </a:rPr>
              <a:t>Thomas </a:t>
            </a:r>
            <a:r>
              <a:rPr lang="en-AU" dirty="0" err="1">
                <a:solidFill>
                  <a:srgbClr val="FF0000"/>
                </a:solidFill>
              </a:rPr>
              <a:t>Henriksen</a:t>
            </a:r>
            <a:r>
              <a:rPr lang="en-AU" dirty="0">
                <a:solidFill>
                  <a:srgbClr val="FF0000"/>
                </a:solidFill>
              </a:rPr>
              <a:t> </a:t>
            </a:r>
            <a:endParaRPr lang="en-AU" dirty="0" smtClean="0">
              <a:solidFill>
                <a:srgbClr val="FF0000"/>
              </a:solidFill>
            </a:endParaRPr>
          </a:p>
          <a:p>
            <a:pPr algn="l"/>
            <a:r>
              <a:rPr lang="en-AU" dirty="0" smtClean="0">
                <a:solidFill>
                  <a:srgbClr val="FF0000"/>
                </a:solidFill>
              </a:rPr>
              <a:t>&amp; </a:t>
            </a:r>
            <a:r>
              <a:rPr lang="en-AU" dirty="0">
                <a:solidFill>
                  <a:srgbClr val="FF0000"/>
                </a:solidFill>
              </a:rPr>
              <a:t>Mr Dan  </a:t>
            </a:r>
            <a:r>
              <a:rPr lang="en-AU" dirty="0" err="1">
                <a:solidFill>
                  <a:srgbClr val="FF0000"/>
                </a:solidFill>
              </a:rPr>
              <a:t>Mollgren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/>
              <a:t>.</a:t>
            </a:r>
          </a:p>
          <a:p>
            <a:endParaRPr lang="en-A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043613"/>
            <a:ext cx="1119187" cy="814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29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743200"/>
          </a:xfrm>
        </p:spPr>
        <p:txBody>
          <a:bodyPr/>
          <a:lstStyle/>
          <a:p>
            <a:r>
              <a:rPr lang="en-US" altLang="en-US" b="1">
                <a:solidFill>
                  <a:srgbClr val="000099"/>
                </a:solidFill>
              </a:rPr>
              <a:t>Glass Properties</a:t>
            </a:r>
            <a:endParaRPr lang="en-US" alt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043613"/>
            <a:ext cx="1119187" cy="814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5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rgbClr val="000099"/>
                </a:solidFill>
              </a:rPr>
              <a:t>Physical Properties of Glass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204864"/>
            <a:ext cx="7315200" cy="4272136"/>
          </a:xfrm>
        </p:spPr>
        <p:txBody>
          <a:bodyPr/>
          <a:lstStyle/>
          <a:p>
            <a:r>
              <a:rPr lang="en-US" altLang="en-US" sz="2000" dirty="0">
                <a:solidFill>
                  <a:srgbClr val="0066FF"/>
                </a:solidFill>
              </a:rPr>
              <a:t>Density 	- 2500 kg/m</a:t>
            </a:r>
            <a:r>
              <a:rPr lang="en-US" altLang="en-US" sz="2000" baseline="30000" dirty="0">
                <a:solidFill>
                  <a:srgbClr val="0066FF"/>
                </a:solidFill>
              </a:rPr>
              <a:t>3</a:t>
            </a:r>
            <a:endParaRPr lang="en-US" altLang="en-US" sz="2000" dirty="0">
              <a:solidFill>
                <a:srgbClr val="0066FF"/>
              </a:solidFill>
            </a:endParaRPr>
          </a:p>
          <a:p>
            <a:r>
              <a:rPr lang="en-US" altLang="en-US" sz="2000" dirty="0">
                <a:solidFill>
                  <a:srgbClr val="0066FF"/>
                </a:solidFill>
              </a:rPr>
              <a:t>Specific gravity - 2.5 </a:t>
            </a:r>
          </a:p>
          <a:p>
            <a:r>
              <a:rPr lang="en-US" altLang="en-US" sz="2000" dirty="0" err="1">
                <a:solidFill>
                  <a:srgbClr val="0066FF"/>
                </a:solidFill>
              </a:rPr>
              <a:t>Coeft</a:t>
            </a:r>
            <a:r>
              <a:rPr lang="en-US" altLang="en-US" sz="2000" dirty="0">
                <a:solidFill>
                  <a:srgbClr val="0066FF"/>
                </a:solidFill>
              </a:rPr>
              <a:t>. Linear Thermal expansion - 75 - 80 x 10</a:t>
            </a:r>
            <a:r>
              <a:rPr lang="en-US" altLang="en-US" sz="2000" baseline="30000" dirty="0">
                <a:solidFill>
                  <a:srgbClr val="0066FF"/>
                </a:solidFill>
              </a:rPr>
              <a:t>-7</a:t>
            </a:r>
            <a:r>
              <a:rPr lang="en-US" altLang="en-US" sz="2000" dirty="0">
                <a:solidFill>
                  <a:srgbClr val="0066FF"/>
                </a:solidFill>
              </a:rPr>
              <a:t>/</a:t>
            </a:r>
            <a:r>
              <a:rPr lang="en-US" altLang="en-US" sz="2000" dirty="0" err="1">
                <a:solidFill>
                  <a:srgbClr val="0066FF"/>
                </a:solidFill>
              </a:rPr>
              <a:t>deg</a:t>
            </a:r>
            <a:r>
              <a:rPr lang="en-US" altLang="en-US" sz="2000" dirty="0">
                <a:solidFill>
                  <a:srgbClr val="0066FF"/>
                </a:solidFill>
              </a:rPr>
              <a:t> C</a:t>
            </a:r>
          </a:p>
          <a:p>
            <a:r>
              <a:rPr lang="en-US" altLang="en-US" sz="2000" dirty="0">
                <a:solidFill>
                  <a:srgbClr val="0066FF"/>
                </a:solidFill>
              </a:rPr>
              <a:t>Thermal Conductivity - 1.05 W/</a:t>
            </a:r>
            <a:r>
              <a:rPr lang="en-US" altLang="en-US" sz="2000" dirty="0" err="1">
                <a:solidFill>
                  <a:srgbClr val="0066FF"/>
                </a:solidFill>
              </a:rPr>
              <a:t>m</a:t>
            </a:r>
            <a:r>
              <a:rPr lang="en-US" altLang="en-US" sz="2000" baseline="30000" dirty="0" err="1">
                <a:solidFill>
                  <a:srgbClr val="0066FF"/>
                </a:solidFill>
              </a:rPr>
              <a:t>o</a:t>
            </a:r>
            <a:r>
              <a:rPr lang="en-US" altLang="en-US" sz="2000" dirty="0" err="1">
                <a:solidFill>
                  <a:srgbClr val="0066FF"/>
                </a:solidFill>
              </a:rPr>
              <a:t>c</a:t>
            </a:r>
            <a:endParaRPr lang="en-US" altLang="en-US" sz="2000" dirty="0">
              <a:solidFill>
                <a:srgbClr val="0066FF"/>
              </a:solidFill>
            </a:endParaRPr>
          </a:p>
          <a:p>
            <a:r>
              <a:rPr lang="en-US" altLang="en-US" sz="2000" dirty="0">
                <a:solidFill>
                  <a:srgbClr val="0066FF"/>
                </a:solidFill>
              </a:rPr>
              <a:t>Modulus of Elasticity - 69 </a:t>
            </a:r>
            <a:r>
              <a:rPr lang="en-US" altLang="en-US" sz="2000" dirty="0" err="1">
                <a:solidFill>
                  <a:srgbClr val="0066FF"/>
                </a:solidFill>
              </a:rPr>
              <a:t>GPa</a:t>
            </a:r>
            <a:endParaRPr lang="en-US" altLang="en-US" sz="2000" dirty="0">
              <a:solidFill>
                <a:srgbClr val="0066FF"/>
              </a:solidFill>
            </a:endParaRPr>
          </a:p>
          <a:p>
            <a:r>
              <a:rPr lang="en-US" altLang="en-US" sz="2000" dirty="0">
                <a:solidFill>
                  <a:srgbClr val="0066FF"/>
                </a:solidFill>
              </a:rPr>
              <a:t>Poisson’s Ratio - 0.22 to 0.23</a:t>
            </a:r>
          </a:p>
          <a:p>
            <a:r>
              <a:rPr lang="en-US" altLang="en-US" sz="2000" dirty="0">
                <a:solidFill>
                  <a:srgbClr val="0066FF"/>
                </a:solidFill>
              </a:rPr>
              <a:t>Compressive Strength - 25 mm cube - 248 MPa</a:t>
            </a:r>
          </a:p>
          <a:p>
            <a:r>
              <a:rPr lang="en-US" altLang="en-US" sz="2000" dirty="0">
                <a:solidFill>
                  <a:srgbClr val="0066FF"/>
                </a:solidFill>
              </a:rPr>
              <a:t>Tensile Strength - Sustained Load - 19.3 to 28.4 MPa</a:t>
            </a:r>
          </a:p>
          <a:p>
            <a:r>
              <a:rPr lang="en-US" altLang="en-US" sz="2000" dirty="0">
                <a:solidFill>
                  <a:srgbClr val="0066FF"/>
                </a:solidFill>
              </a:rPr>
              <a:t>Refractive Index - 1.52</a:t>
            </a:r>
          </a:p>
          <a:p>
            <a:r>
              <a:rPr lang="en-US" altLang="en-US" sz="2000" dirty="0">
                <a:solidFill>
                  <a:srgbClr val="0066FF"/>
                </a:solidFill>
              </a:rPr>
              <a:t>Thermal Transmittance - 6.02 W/m</a:t>
            </a:r>
            <a:r>
              <a:rPr lang="en-US" altLang="en-US" sz="2000" baseline="30000" dirty="0">
                <a:solidFill>
                  <a:srgbClr val="0066FF"/>
                </a:solidFill>
              </a:rPr>
              <a:t>2o</a:t>
            </a:r>
            <a:r>
              <a:rPr lang="en-US" altLang="en-US" sz="2000" dirty="0">
                <a:solidFill>
                  <a:srgbClr val="0066FF"/>
                </a:solidFill>
              </a:rPr>
              <a:t>C</a:t>
            </a:r>
          </a:p>
          <a:p>
            <a:r>
              <a:rPr lang="en-US" altLang="en-US" sz="2000" dirty="0">
                <a:solidFill>
                  <a:srgbClr val="0066FF"/>
                </a:solidFill>
              </a:rPr>
              <a:t>Visible light Transmission - 85%</a:t>
            </a:r>
            <a:endParaRPr lang="en-US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043613"/>
            <a:ext cx="1119187" cy="814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7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0099"/>
                </a:solidFill>
              </a:rPr>
              <a:t>Strength</a:t>
            </a:r>
            <a:endParaRPr lang="en-US" alt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667000"/>
            <a:ext cx="6934200" cy="3429000"/>
          </a:xfrm>
        </p:spPr>
        <p:txBody>
          <a:bodyPr/>
          <a:lstStyle/>
          <a:p>
            <a:r>
              <a:rPr lang="en-US" altLang="en-US">
                <a:solidFill>
                  <a:srgbClr val="0066FF"/>
                </a:solidFill>
              </a:rPr>
              <a:t>Is the resistance to fracture</a:t>
            </a:r>
          </a:p>
          <a:p>
            <a:r>
              <a:rPr lang="en-US" altLang="en-US">
                <a:solidFill>
                  <a:srgbClr val="0066FF"/>
                </a:solidFill>
              </a:rPr>
              <a:t>Is that value of stress at which failure occurs</a:t>
            </a:r>
          </a:p>
          <a:p>
            <a:r>
              <a:rPr lang="en-US" altLang="en-US">
                <a:solidFill>
                  <a:srgbClr val="0066FF"/>
                </a:solidFill>
              </a:rPr>
              <a:t>It is not a material property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6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990600"/>
          </a:xfrm>
        </p:spPr>
        <p:txBody>
          <a:bodyPr/>
          <a:lstStyle/>
          <a:p>
            <a:r>
              <a:rPr lang="en-US" altLang="en-US" b="1">
                <a:solidFill>
                  <a:srgbClr val="000099"/>
                </a:solidFill>
              </a:rPr>
              <a:t>THE STRENGTH OF GLASS</a:t>
            </a:r>
            <a:endParaRPr lang="en-US" alt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057400"/>
            <a:ext cx="6934200" cy="4191000"/>
          </a:xfrm>
        </p:spPr>
        <p:txBody>
          <a:bodyPr/>
          <a:lstStyle/>
          <a:p>
            <a:r>
              <a:rPr lang="en-US" altLang="en-US" sz="2400">
                <a:solidFill>
                  <a:srgbClr val="0066FF"/>
                </a:solidFill>
              </a:rPr>
              <a:t>Failure due to tensile stress</a:t>
            </a:r>
          </a:p>
          <a:p>
            <a:r>
              <a:rPr lang="en-US" altLang="en-US" sz="2400">
                <a:solidFill>
                  <a:srgbClr val="0066FF"/>
                </a:solidFill>
              </a:rPr>
              <a:t>The compressive strength - 10 times &gt; tensile strength</a:t>
            </a:r>
          </a:p>
          <a:p>
            <a:r>
              <a:rPr lang="en-US" altLang="en-US" sz="2400">
                <a:solidFill>
                  <a:srgbClr val="0066FF"/>
                </a:solidFill>
              </a:rPr>
              <a:t>Fracture generally begins at the surface</a:t>
            </a:r>
          </a:p>
          <a:p>
            <a:r>
              <a:rPr lang="en-US" altLang="en-US" sz="2400">
                <a:solidFill>
                  <a:srgbClr val="0066FF"/>
                </a:solidFill>
              </a:rPr>
              <a:t>Strength is impaired by surface flaws</a:t>
            </a:r>
          </a:p>
          <a:p>
            <a:r>
              <a:rPr lang="en-US" altLang="en-US" sz="2400">
                <a:solidFill>
                  <a:srgbClr val="0066FF"/>
                </a:solidFill>
              </a:rPr>
              <a:t>Strength is dependant on - </a:t>
            </a:r>
          </a:p>
          <a:p>
            <a:pPr lvl="1"/>
            <a:r>
              <a:rPr lang="en-US" altLang="en-US" sz="2000">
                <a:solidFill>
                  <a:srgbClr val="0066FF"/>
                </a:solidFill>
              </a:rPr>
              <a:t>Duration of Load</a:t>
            </a:r>
          </a:p>
          <a:p>
            <a:pPr lvl="1"/>
            <a:r>
              <a:rPr lang="en-US" altLang="en-US" sz="2000">
                <a:solidFill>
                  <a:srgbClr val="0066FF"/>
                </a:solidFill>
              </a:rPr>
              <a:t>Temperature &amp;</a:t>
            </a:r>
          </a:p>
          <a:p>
            <a:pPr lvl="1"/>
            <a:r>
              <a:rPr lang="en-US" altLang="en-US" sz="2000">
                <a:solidFill>
                  <a:srgbClr val="0066FF"/>
                </a:solidFill>
              </a:rPr>
              <a:t>Environmental Conditions </a:t>
            </a:r>
          </a:p>
          <a:p>
            <a:pPr lvl="1"/>
            <a:r>
              <a:rPr lang="en-US" altLang="en-US" sz="2000">
                <a:solidFill>
                  <a:srgbClr val="0066FF"/>
                </a:solidFill>
              </a:rPr>
              <a:t>Panel size</a:t>
            </a:r>
          </a:p>
        </p:txBody>
      </p:sp>
    </p:spTree>
    <p:extLst>
      <p:ext uri="{BB962C8B-B14F-4D97-AF65-F5344CB8AC3E}">
        <p14:creationId xmlns:p14="http://schemas.microsoft.com/office/powerpoint/2010/main" val="257522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0099"/>
                </a:solidFill>
              </a:rPr>
              <a:t>Fatigue</a:t>
            </a:r>
            <a:endParaRPr lang="en-US" alt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2204864"/>
            <a:ext cx="6781800" cy="3429000"/>
          </a:xfrm>
        </p:spPr>
        <p:txBody>
          <a:bodyPr/>
          <a:lstStyle/>
          <a:p>
            <a:r>
              <a:rPr lang="en-US" altLang="en-US" dirty="0">
                <a:solidFill>
                  <a:srgbClr val="0066FF"/>
                </a:solidFill>
              </a:rPr>
              <a:t>Loss of Strength with Time</a:t>
            </a:r>
          </a:p>
          <a:p>
            <a:r>
              <a:rPr lang="en-US" altLang="en-US" dirty="0">
                <a:solidFill>
                  <a:srgbClr val="0066FF"/>
                </a:solidFill>
              </a:rPr>
              <a:t>Glass will support a higher load for a short period of time than under a prolonged loading</a:t>
            </a:r>
          </a:p>
          <a:p>
            <a:r>
              <a:rPr lang="en-US" altLang="en-US" dirty="0">
                <a:solidFill>
                  <a:srgbClr val="0066FF"/>
                </a:solidFill>
              </a:rPr>
              <a:t>The faster the load is applied the stronger is the glass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72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0099"/>
                </a:solidFill>
              </a:rPr>
              <a:t>Types of Strength</a:t>
            </a:r>
            <a:endParaRPr lang="en-US" alt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2667000"/>
            <a:ext cx="7162800" cy="3352800"/>
          </a:xfrm>
        </p:spPr>
        <p:txBody>
          <a:bodyPr/>
          <a:lstStyle/>
          <a:p>
            <a:r>
              <a:rPr lang="en-US" altLang="en-US">
                <a:solidFill>
                  <a:srgbClr val="0066FF"/>
                </a:solidFill>
              </a:rPr>
              <a:t>Dynamic vs Static</a:t>
            </a:r>
          </a:p>
          <a:p>
            <a:r>
              <a:rPr lang="en-US" altLang="en-US">
                <a:solidFill>
                  <a:srgbClr val="0066FF"/>
                </a:solidFill>
              </a:rPr>
              <a:t>Short term vs Long term</a:t>
            </a:r>
          </a:p>
          <a:p>
            <a:r>
              <a:rPr lang="en-US" altLang="en-US">
                <a:solidFill>
                  <a:srgbClr val="0066FF"/>
                </a:solidFill>
              </a:rPr>
              <a:t>Tensile vs Bending / Shear / Compressive</a:t>
            </a:r>
          </a:p>
          <a:p>
            <a:r>
              <a:rPr lang="en-US" altLang="en-US">
                <a:solidFill>
                  <a:srgbClr val="0066FF"/>
                </a:solidFill>
              </a:rPr>
              <a:t>Annealed vs Un annealed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6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99"/>
                </a:solidFill>
              </a:rPr>
              <a:t>Glass Fracture</a:t>
            </a:r>
            <a:endParaRPr lang="en-US" alt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060848"/>
            <a:ext cx="7086600" cy="4035152"/>
          </a:xfrm>
        </p:spPr>
        <p:txBody>
          <a:bodyPr>
            <a:noAutofit/>
          </a:bodyPr>
          <a:lstStyle/>
          <a:p>
            <a:r>
              <a:rPr lang="en-US" altLang="en-US" sz="2800" dirty="0">
                <a:solidFill>
                  <a:srgbClr val="0033CC"/>
                </a:solidFill>
              </a:rPr>
              <a:t>Failure is Always Due to Tensile Stress</a:t>
            </a:r>
          </a:p>
          <a:p>
            <a:r>
              <a:rPr lang="en-US" altLang="en-US" sz="2800" dirty="0">
                <a:solidFill>
                  <a:srgbClr val="0033CC"/>
                </a:solidFill>
              </a:rPr>
              <a:t>Compressive Strength is Several Times Higher Than the Tensile strength</a:t>
            </a:r>
          </a:p>
          <a:p>
            <a:r>
              <a:rPr lang="en-US" altLang="en-US" sz="2800" dirty="0">
                <a:solidFill>
                  <a:srgbClr val="0033CC"/>
                </a:solidFill>
              </a:rPr>
              <a:t>Strength of Identical Samples show Large Scatter (C.O.V - 22% to 25%)</a:t>
            </a:r>
          </a:p>
          <a:p>
            <a:r>
              <a:rPr lang="en-US" altLang="en-US" sz="2800" dirty="0">
                <a:solidFill>
                  <a:srgbClr val="0033CC"/>
                </a:solidFill>
              </a:rPr>
              <a:t>Glass Failure Always Starts at the surface </a:t>
            </a:r>
          </a:p>
          <a:p>
            <a:r>
              <a:rPr lang="en-US" altLang="en-US" sz="2800" dirty="0">
                <a:solidFill>
                  <a:srgbClr val="0033CC"/>
                </a:solidFill>
              </a:rPr>
              <a:t>Strength is impaired by Surface flaws</a:t>
            </a:r>
          </a:p>
          <a:p>
            <a:r>
              <a:rPr lang="en-US" altLang="en-US" sz="2800" dirty="0">
                <a:solidFill>
                  <a:srgbClr val="0033CC"/>
                </a:solidFill>
              </a:rPr>
              <a:t>Strength is Dependent on the Duration of Loading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718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0099"/>
                </a:solidFill>
              </a:rPr>
              <a:t>Theoretical Strength of Glass</a:t>
            </a:r>
            <a:endParaRPr lang="en-US" alt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438400"/>
            <a:ext cx="7315200" cy="3657600"/>
          </a:xfrm>
        </p:spPr>
        <p:txBody>
          <a:bodyPr/>
          <a:lstStyle/>
          <a:p>
            <a:r>
              <a:rPr lang="en-US" altLang="en-US" sz="4400">
                <a:solidFill>
                  <a:srgbClr val="0066FF"/>
                </a:solidFill>
                <a:sym typeface="Symbol" pitchFamily="18" charset="2"/>
              </a:rPr>
              <a:t></a:t>
            </a:r>
            <a:r>
              <a:rPr lang="en-US" altLang="en-US" sz="4400" baseline="-25000">
                <a:solidFill>
                  <a:srgbClr val="0066FF"/>
                </a:solidFill>
                <a:sym typeface="Symbol" pitchFamily="18" charset="2"/>
              </a:rPr>
              <a:t>t</a:t>
            </a:r>
            <a:r>
              <a:rPr lang="en-US" altLang="en-US" sz="4400">
                <a:solidFill>
                  <a:srgbClr val="0066FF"/>
                </a:solidFill>
                <a:sym typeface="Symbol" pitchFamily="18" charset="2"/>
              </a:rPr>
              <a:t> = {E/a</a:t>
            </a:r>
            <a:r>
              <a:rPr lang="en-US" altLang="en-US" sz="4400" baseline="-25000">
                <a:solidFill>
                  <a:srgbClr val="0066FF"/>
                </a:solidFill>
                <a:sym typeface="Symbol" pitchFamily="18" charset="2"/>
              </a:rPr>
              <a:t>o</a:t>
            </a:r>
            <a:r>
              <a:rPr lang="en-US" altLang="en-US" sz="4400">
                <a:solidFill>
                  <a:srgbClr val="0066FF"/>
                </a:solidFill>
                <a:sym typeface="Symbol" pitchFamily="18" charset="2"/>
              </a:rPr>
              <a:t>}</a:t>
            </a:r>
            <a:r>
              <a:rPr lang="en-US" altLang="en-US" sz="4400" baseline="30000">
                <a:solidFill>
                  <a:srgbClr val="0066FF"/>
                </a:solidFill>
                <a:sym typeface="Symbol" pitchFamily="18" charset="2"/>
              </a:rPr>
              <a:t>1/2 </a:t>
            </a:r>
            <a:r>
              <a:rPr lang="en-US" altLang="en-US" sz="4400">
                <a:solidFill>
                  <a:srgbClr val="0066FF"/>
                </a:solidFill>
                <a:sym typeface="Symbol" pitchFamily="18" charset="2"/>
              </a:rPr>
              <a:t> = 16 GPa</a:t>
            </a:r>
            <a:endParaRPr lang="en-US" altLang="en-US" sz="4400" baseline="30000">
              <a:solidFill>
                <a:srgbClr val="0066FF"/>
              </a:solidFill>
              <a:sym typeface="Symbol" pitchFamily="18" charset="2"/>
            </a:endParaRPr>
          </a:p>
          <a:p>
            <a:endParaRPr lang="en-US" altLang="en-US" sz="4400" baseline="30000">
              <a:solidFill>
                <a:srgbClr val="0066FF"/>
              </a:solidFill>
              <a:sym typeface="Symbol" pitchFamily="18" charset="2"/>
            </a:endParaRPr>
          </a:p>
          <a:p>
            <a:r>
              <a:rPr lang="en-US" altLang="en-US">
                <a:solidFill>
                  <a:srgbClr val="0066FF"/>
                </a:solidFill>
                <a:sym typeface="Symbol" pitchFamily="18" charset="2"/>
              </a:rPr>
              <a:t>E  - Youngs Modulus - 70GPa</a:t>
            </a:r>
            <a:endParaRPr lang="en-US" altLang="en-US" baseline="30000">
              <a:solidFill>
                <a:srgbClr val="0066FF"/>
              </a:solidFill>
              <a:sym typeface="Symbol" pitchFamily="18" charset="2"/>
            </a:endParaRPr>
          </a:p>
          <a:p>
            <a:r>
              <a:rPr lang="en-US" altLang="en-US" sz="3600">
                <a:solidFill>
                  <a:srgbClr val="0066FF"/>
                </a:solidFill>
                <a:sym typeface="Symbol" pitchFamily="18" charset="2"/>
              </a:rPr>
              <a:t></a:t>
            </a:r>
            <a:r>
              <a:rPr lang="en-US" altLang="en-US">
                <a:solidFill>
                  <a:srgbClr val="0066FF"/>
                </a:solidFill>
                <a:sym typeface="Symbol" pitchFamily="18" charset="2"/>
              </a:rPr>
              <a:t> - Fracture Surface Energy - 4.5J/m</a:t>
            </a:r>
            <a:r>
              <a:rPr lang="en-US" altLang="en-US" baseline="30000">
                <a:solidFill>
                  <a:srgbClr val="0066FF"/>
                </a:solidFill>
                <a:sym typeface="Symbol" pitchFamily="18" charset="2"/>
              </a:rPr>
              <a:t>2</a:t>
            </a:r>
          </a:p>
          <a:p>
            <a:r>
              <a:rPr lang="en-US" altLang="en-US">
                <a:solidFill>
                  <a:srgbClr val="0066FF"/>
                </a:solidFill>
                <a:sym typeface="Symbol" pitchFamily="18" charset="2"/>
              </a:rPr>
              <a:t>a</a:t>
            </a:r>
            <a:r>
              <a:rPr lang="en-US" altLang="en-US" baseline="-25000">
                <a:solidFill>
                  <a:srgbClr val="0066FF"/>
                </a:solidFill>
                <a:sym typeface="Symbol" pitchFamily="18" charset="2"/>
              </a:rPr>
              <a:t>o</a:t>
            </a:r>
            <a:r>
              <a:rPr lang="en-US" altLang="en-US">
                <a:solidFill>
                  <a:srgbClr val="0066FF"/>
                </a:solidFill>
                <a:sym typeface="Symbol" pitchFamily="18" charset="2"/>
              </a:rPr>
              <a:t> - Inter Atomic distance - 2x10</a:t>
            </a:r>
            <a:r>
              <a:rPr lang="en-US" altLang="en-US" baseline="30000">
                <a:solidFill>
                  <a:srgbClr val="0066FF"/>
                </a:solidFill>
                <a:sym typeface="Symbol" pitchFamily="18" charset="2"/>
              </a:rPr>
              <a:t>-10</a:t>
            </a:r>
            <a:r>
              <a:rPr lang="en-US" altLang="en-US">
                <a:solidFill>
                  <a:srgbClr val="0066FF"/>
                </a:solidFill>
                <a:sym typeface="Symbol" pitchFamily="18" charset="2"/>
              </a:rPr>
              <a:t> m</a:t>
            </a:r>
            <a:endParaRPr lang="en-US" altLang="en-US" baseline="30000">
              <a:solidFill>
                <a:srgbClr val="0066FF"/>
              </a:solidFill>
              <a:sym typeface="Symbol" pitchFamily="18" charset="2"/>
            </a:endParaRPr>
          </a:p>
          <a:p>
            <a:endParaRPr lang="en-US" altLang="en-US" sz="4400"/>
          </a:p>
        </p:txBody>
      </p:sp>
    </p:spTree>
    <p:extLst>
      <p:ext uri="{BB962C8B-B14F-4D97-AF65-F5344CB8AC3E}">
        <p14:creationId xmlns:p14="http://schemas.microsoft.com/office/powerpoint/2010/main" val="80843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848600" cy="1676400"/>
          </a:xfrm>
        </p:spPr>
        <p:txBody>
          <a:bodyPr/>
          <a:lstStyle/>
          <a:p>
            <a:r>
              <a:rPr lang="en-US" altLang="en-US" b="1">
                <a:solidFill>
                  <a:srgbClr val="000099"/>
                </a:solidFill>
              </a:rPr>
              <a:t>PRACTICAL STRENGTH OF GLASS</a:t>
            </a:r>
            <a:endParaRPr lang="en-US" alt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057400"/>
            <a:ext cx="7772400" cy="3352800"/>
          </a:xfrm>
        </p:spPr>
        <p:txBody>
          <a:bodyPr/>
          <a:lstStyle/>
          <a:p>
            <a:r>
              <a:rPr lang="en-US" altLang="en-US" sz="2400">
                <a:solidFill>
                  <a:srgbClr val="0066FF"/>
                </a:solidFill>
              </a:rPr>
              <a:t>Studied By Various Investigators </a:t>
            </a:r>
          </a:p>
          <a:p>
            <a:r>
              <a:rPr lang="en-US" altLang="en-US" sz="2400">
                <a:solidFill>
                  <a:srgbClr val="0066FF"/>
                </a:solidFill>
              </a:rPr>
              <a:t>Large Scatter Found</a:t>
            </a:r>
          </a:p>
          <a:p>
            <a:r>
              <a:rPr lang="en-US" altLang="en-US" sz="2400">
                <a:solidFill>
                  <a:srgbClr val="0066FF"/>
                </a:solidFill>
              </a:rPr>
              <a:t>Values Are A Function Of The Test Methods</a:t>
            </a:r>
          </a:p>
          <a:p>
            <a:r>
              <a:rPr lang="en-US" altLang="en-US" sz="2400">
                <a:solidFill>
                  <a:srgbClr val="0066FF"/>
                </a:solidFill>
              </a:rPr>
              <a:t>Difficult To Assign A Value Like Density Etc</a:t>
            </a:r>
          </a:p>
          <a:p>
            <a:r>
              <a:rPr lang="en-US" altLang="en-US" sz="2400">
                <a:solidFill>
                  <a:srgbClr val="0066FF"/>
                </a:solidFill>
              </a:rPr>
              <a:t>Strength Is Concerned With Point to Point Separation</a:t>
            </a:r>
          </a:p>
          <a:p>
            <a:r>
              <a:rPr lang="en-US" altLang="en-US" sz="2400">
                <a:solidFill>
                  <a:srgbClr val="0066FF"/>
                </a:solidFill>
              </a:rPr>
              <a:t>Hence The Statistical Nature of Strength</a:t>
            </a:r>
          </a:p>
          <a:p>
            <a:r>
              <a:rPr lang="en-US" altLang="en-US" sz="2400">
                <a:solidFill>
                  <a:srgbClr val="0066FF"/>
                </a:solidFill>
              </a:rPr>
              <a:t>Weathered Glass has Reduced Strength</a:t>
            </a:r>
            <a:r>
              <a:rPr lang="en-US" altLang="en-US"/>
              <a:t>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043613"/>
            <a:ext cx="1119187" cy="814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96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600200"/>
          </a:xfrm>
        </p:spPr>
        <p:txBody>
          <a:bodyPr/>
          <a:lstStyle/>
          <a:p>
            <a:r>
              <a:rPr lang="en-US" altLang="en-US" b="1">
                <a:solidFill>
                  <a:srgbClr val="000099"/>
                </a:solidFill>
              </a:rPr>
              <a:t>FACTORS AFFECTING MEASURED STRENGTH</a:t>
            </a:r>
            <a:endParaRPr lang="en-US" alt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204864"/>
            <a:ext cx="6477000" cy="3960440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rgbClr val="0066FF"/>
                </a:solidFill>
              </a:rPr>
              <a:t>Size Of Specimen</a:t>
            </a:r>
          </a:p>
          <a:p>
            <a:r>
              <a:rPr lang="en-US" altLang="en-US" sz="2800" dirty="0">
                <a:solidFill>
                  <a:srgbClr val="0066FF"/>
                </a:solidFill>
              </a:rPr>
              <a:t>Surface Quality</a:t>
            </a:r>
          </a:p>
          <a:p>
            <a:r>
              <a:rPr lang="en-US" altLang="en-US" sz="2800" dirty="0">
                <a:solidFill>
                  <a:srgbClr val="0066FF"/>
                </a:solidFill>
              </a:rPr>
              <a:t>Load Duration</a:t>
            </a:r>
          </a:p>
          <a:p>
            <a:r>
              <a:rPr lang="en-US" altLang="en-US" sz="2800" dirty="0">
                <a:solidFill>
                  <a:srgbClr val="0066FF"/>
                </a:solidFill>
              </a:rPr>
              <a:t>Rate Of Loading</a:t>
            </a:r>
          </a:p>
          <a:p>
            <a:r>
              <a:rPr lang="en-US" altLang="en-US" sz="2800" dirty="0">
                <a:solidFill>
                  <a:srgbClr val="0066FF"/>
                </a:solidFill>
              </a:rPr>
              <a:t>Test Environment</a:t>
            </a:r>
          </a:p>
          <a:p>
            <a:r>
              <a:rPr lang="en-US" altLang="en-US" sz="2800" dirty="0">
                <a:solidFill>
                  <a:srgbClr val="0066FF"/>
                </a:solidFill>
              </a:rPr>
              <a:t>Temperature</a:t>
            </a:r>
          </a:p>
          <a:p>
            <a:r>
              <a:rPr lang="en-US" altLang="en-US" sz="2800" dirty="0">
                <a:solidFill>
                  <a:srgbClr val="0066FF"/>
                </a:solidFill>
              </a:rPr>
              <a:t>Relative Humidity</a:t>
            </a:r>
            <a:endParaRPr lang="en-US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043613"/>
            <a:ext cx="1119187" cy="814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46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Topics to be discussed in this Session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>
            <a:normAutofit lnSpcReduction="1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Development of windows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Use of glass in windows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Function of windows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Development of curtain wall systems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Double skin curtain walls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Performance based windows – Curtain walls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What is Glass ?</a:t>
            </a:r>
          </a:p>
          <a:p>
            <a:endParaRPr lang="en-A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043613"/>
            <a:ext cx="1119187" cy="814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7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0099"/>
                </a:solidFill>
              </a:rPr>
              <a:t>The Nature of Glass Strength</a:t>
            </a:r>
            <a:endParaRPr lang="en-US" alt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514600"/>
            <a:ext cx="7162800" cy="4114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Theoretically has very high strength.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In practice has very low tensile strength.</a:t>
            </a:r>
          </a:p>
          <a:p>
            <a:r>
              <a:rPr lang="en-US" altLang="en-US" sz="2800">
                <a:solidFill>
                  <a:srgbClr val="0066FF"/>
                </a:solidFill>
              </a:rPr>
              <a:t>Has very high variability of strength.</a:t>
            </a:r>
          </a:p>
          <a:p>
            <a:r>
              <a:rPr lang="en-US" altLang="en-US" sz="2800">
                <a:solidFill>
                  <a:srgbClr val="0066FF"/>
                </a:solidFill>
              </a:rPr>
              <a:t>Strength decreases with increasing size.</a:t>
            </a:r>
          </a:p>
          <a:p>
            <a:r>
              <a:rPr lang="en-US" altLang="en-US" sz="2800">
                <a:solidFill>
                  <a:srgbClr val="0066FF"/>
                </a:solidFill>
              </a:rPr>
              <a:t>Strength decreases with increasing load duration.</a:t>
            </a:r>
          </a:p>
          <a:p>
            <a:r>
              <a:rPr lang="en-US" altLang="en-US" sz="2800">
                <a:solidFill>
                  <a:srgbClr val="0066FF"/>
                </a:solidFill>
              </a:rPr>
              <a:t>Weathered glass has lower strength.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75077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1066800" y="2286000"/>
            <a:ext cx="152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 altLang="en-US" sz="3000">
              <a:latin typeface="Tahoma" pitchFamily="34" charset="0"/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0099"/>
                </a:solidFill>
              </a:rPr>
              <a:t>Stresses Developed in Glass Panels</a:t>
            </a:r>
            <a:endParaRPr lang="en-US" altLang="en-US"/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2286000"/>
            <a:ext cx="7543800" cy="4191000"/>
          </a:xfrm>
        </p:spPr>
        <p:txBody>
          <a:bodyPr/>
          <a:lstStyle/>
          <a:p>
            <a:r>
              <a:rPr lang="en-US" altLang="en-US" sz="2800" dirty="0">
                <a:solidFill>
                  <a:srgbClr val="0066FF"/>
                </a:solidFill>
              </a:rPr>
              <a:t>Pressure-stress relationship is linear only at  low load or particular panel geometry.</a:t>
            </a:r>
          </a:p>
          <a:p>
            <a:r>
              <a:rPr lang="en-US" altLang="en-US" sz="2800" dirty="0">
                <a:solidFill>
                  <a:srgbClr val="0066FF"/>
                </a:solidFill>
              </a:rPr>
              <a:t>For typical window designs, the pressure-stress relationship is non-linear at the design wind loads.</a:t>
            </a:r>
          </a:p>
          <a:p>
            <a:r>
              <a:rPr lang="en-US" altLang="en-US" sz="2800" dirty="0">
                <a:solidFill>
                  <a:srgbClr val="0066FF"/>
                </a:solidFill>
              </a:rPr>
              <a:t>The pressure-stress relationship is different at different points on the same panel.</a:t>
            </a:r>
            <a:endParaRPr lang="en-US" altLang="en-US" sz="3800" dirty="0"/>
          </a:p>
        </p:txBody>
      </p:sp>
    </p:spTree>
    <p:extLst>
      <p:ext uri="{BB962C8B-B14F-4D97-AF65-F5344CB8AC3E}">
        <p14:creationId xmlns:p14="http://schemas.microsoft.com/office/powerpoint/2010/main" val="232145991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7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>
                <a:solidFill>
                  <a:srgbClr val="002060"/>
                </a:solidFill>
              </a:rPr>
              <a:t>Spectral Issues with Glass in Facades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Glass is transparent to Short </a:t>
            </a:r>
            <a:r>
              <a:rPr lang="en-AU" dirty="0">
                <a:solidFill>
                  <a:srgbClr val="0070C0"/>
                </a:solidFill>
              </a:rPr>
              <a:t>W</a:t>
            </a:r>
            <a:r>
              <a:rPr lang="en-AU" dirty="0" smtClean="0">
                <a:solidFill>
                  <a:srgbClr val="0070C0"/>
                </a:solidFill>
              </a:rPr>
              <a:t>ave radiation &amp; opaque to long wave radiation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Glass is a brittle material – Behaviour must be understood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Glass provides light to the building occupants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Glass provides an improved environment for the occupants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Glass can be designed and selected to suit all needs</a:t>
            </a:r>
          </a:p>
          <a:p>
            <a:pPr marL="0" indent="0">
              <a:buNone/>
            </a:pPr>
            <a:endParaRPr lang="en-AU" dirty="0" smtClean="0">
              <a:solidFill>
                <a:srgbClr val="0070C0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56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077200" cy="1219200"/>
          </a:xfrm>
        </p:spPr>
        <p:txBody>
          <a:bodyPr>
            <a:normAutofit fontScale="90000"/>
          </a:bodyPr>
          <a:lstStyle/>
          <a:p>
            <a:r>
              <a:rPr lang="en-AU" altLang="en-US" b="1" dirty="0">
                <a:solidFill>
                  <a:srgbClr val="002060"/>
                </a:solidFill>
              </a:rPr>
              <a:t>Effect of Hot Glass or Direct </a:t>
            </a:r>
            <a:r>
              <a:rPr lang="en-US" altLang="en-US" b="1" dirty="0" smtClean="0">
                <a:solidFill>
                  <a:srgbClr val="002060"/>
                </a:solidFill>
              </a:rPr>
              <a:t>S</a:t>
            </a:r>
            <a:r>
              <a:rPr lang="en-AU" altLang="en-US" b="1" dirty="0" err="1" smtClean="0">
                <a:solidFill>
                  <a:srgbClr val="002060"/>
                </a:solidFill>
              </a:rPr>
              <a:t>olar</a:t>
            </a:r>
            <a:r>
              <a:rPr lang="en-AU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en-US" b="1" dirty="0" smtClean="0">
                <a:solidFill>
                  <a:srgbClr val="002060"/>
                </a:solidFill>
              </a:rPr>
              <a:t>R</a:t>
            </a:r>
            <a:r>
              <a:rPr lang="en-AU" altLang="en-US" b="1" dirty="0" smtClean="0">
                <a:solidFill>
                  <a:srgbClr val="002060"/>
                </a:solidFill>
              </a:rPr>
              <a:t>adiation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87043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84970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13613" cy="776288"/>
          </a:xfrm>
        </p:spPr>
        <p:txBody>
          <a:bodyPr/>
          <a:lstStyle/>
          <a:p>
            <a:r>
              <a:rPr lang="en-AU" altLang="en-US" b="1" dirty="0">
                <a:solidFill>
                  <a:srgbClr val="002060"/>
                </a:solidFill>
              </a:rPr>
              <a:t>Effect of </a:t>
            </a:r>
            <a:r>
              <a:rPr lang="en-US" altLang="en-US" b="1" dirty="0">
                <a:solidFill>
                  <a:srgbClr val="002060"/>
                </a:solidFill>
              </a:rPr>
              <a:t>C</a:t>
            </a:r>
            <a:r>
              <a:rPr lang="en-AU" altLang="en-US" b="1" dirty="0">
                <a:solidFill>
                  <a:srgbClr val="002060"/>
                </a:solidFill>
              </a:rPr>
              <a:t>old </a:t>
            </a:r>
            <a:r>
              <a:rPr lang="en-AU" altLang="en-US" b="1" dirty="0" smtClean="0">
                <a:solidFill>
                  <a:srgbClr val="002060"/>
                </a:solidFill>
              </a:rPr>
              <a:t>on </a:t>
            </a:r>
            <a:r>
              <a:rPr lang="en-US" altLang="en-US" b="1" dirty="0" smtClean="0">
                <a:solidFill>
                  <a:srgbClr val="002060"/>
                </a:solidFill>
              </a:rPr>
              <a:t>G</a:t>
            </a:r>
            <a:r>
              <a:rPr lang="en-AU" altLang="en-US" b="1" dirty="0">
                <a:solidFill>
                  <a:srgbClr val="002060"/>
                </a:solidFill>
              </a:rPr>
              <a:t>lass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88067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606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15303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13205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Slide" r:id="rId3" imgW="3797428" imgH="2847288" progId="PowerPoint.Slide.8">
                  <p:embed/>
                </p:oleObj>
              </mc:Choice>
              <mc:Fallback>
                <p:oleObj name="Slide" r:id="rId3" imgW="3797428" imgH="2847288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19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76276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Slide" r:id="rId3" imgW="3797428" imgH="2847288" progId="PowerPoint.Slide.8">
                  <p:embed/>
                </p:oleObj>
              </mc:Choice>
              <mc:Fallback>
                <p:oleObj name="Slide" r:id="rId3" imgW="3797428" imgH="2847288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167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Mud High Rise Building 16</a:t>
            </a:r>
            <a:r>
              <a:rPr lang="en-AU" b="1" baseline="30000" dirty="0" smtClean="0">
                <a:solidFill>
                  <a:srgbClr val="002060"/>
                </a:solidFill>
              </a:rPr>
              <a:t>th</a:t>
            </a:r>
            <a:r>
              <a:rPr lang="en-AU" b="1" dirty="0" smtClean="0">
                <a:solidFill>
                  <a:srgbClr val="002060"/>
                </a:solidFill>
              </a:rPr>
              <a:t> Centaury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http://upload.wikimedia.org/wikipedia/commons/d/dc/Shibam_Yemen_Interior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4968552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73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Old Balconies filled with steel framed glass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170" name="Picture 2" descr="D:\Backup of Portable Maxtor when using it as the main drive\Dr. Leon Jacob\My Documents\~Photographs\Holidays 2006\2006-10-18-1030-39\DSC01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48696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9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Brief Look at Various Cities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Generally the growth of Curtain wall systems in various countries can be seen as exciting and on going with the building height a critical factor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It appears that the height of buildings (curtain wall systems) was the driving mechanism- Countries are competing for the tallest building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Consequently we are developing systems and structures that can accommodate all issues  relating to comfort, sustainability and function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7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799" y="352333"/>
            <a:ext cx="8229600" cy="1143000"/>
          </a:xfrm>
        </p:spPr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Window opening in a Fort - Cuba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3074" name="Picture 2" descr="C:\Leon'sDocuments\Photographs\Photogrphs\101D7000\DSC_14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/>
          <a:stretch/>
        </p:blipFill>
        <p:spPr bwMode="auto">
          <a:xfrm>
            <a:off x="2104882" y="1412776"/>
            <a:ext cx="5112568" cy="523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Dubai – Currently the Worlds Tallest Glass Clad Building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97" y="1600200"/>
            <a:ext cx="571700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5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Hong Kong 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http://twistedsifter.files.wordpress.com/2011/11/hong-kong-skyline-aerial-panorami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536504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3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New York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http://twistedsifter.files.wordpress.com/2011/11/new-york-city-skyline-aerial-central-park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58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Sao Paulo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http://twistedsifter.files.wordpress.com/2011/11/sao-paulo-skyline-aerial-brazil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88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Singapore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http://twistedsifter.files.wordpress.com/2011/11/singapore-skyline-aerial-from-above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320480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8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Seoul S Korea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http://twistedsifter.files.wordpress.com/2011/11/seoul-south-korea-skyline-aerial-from-above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340768"/>
            <a:ext cx="6185661" cy="4785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2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Global Curtain Wall Markets - 2009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Distribution of Global Architectural Envelopes Markets in 2009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4"/>
          <a:stretch/>
        </p:blipFill>
        <p:spPr bwMode="auto">
          <a:xfrm>
            <a:off x="1331640" y="1412776"/>
            <a:ext cx="6624736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00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5576" y="692697"/>
            <a:ext cx="7772400" cy="1224136"/>
          </a:xfrm>
        </p:spPr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Curtain Wall Systems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55576" y="2492896"/>
            <a:ext cx="7776864" cy="3744416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rgbClr val="0070C0"/>
                </a:solidFill>
              </a:rPr>
              <a:t>A curtain Wall – a glass and framing covering the external façade of a building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70C0"/>
                </a:solidFill>
              </a:rPr>
              <a:t>N</a:t>
            </a:r>
            <a:r>
              <a:rPr lang="en-AU" dirty="0" smtClean="0">
                <a:solidFill>
                  <a:srgbClr val="0070C0"/>
                </a:solidFill>
              </a:rPr>
              <a:t>ot load bearing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rgbClr val="0070C0"/>
                </a:solidFill>
              </a:rPr>
              <a:t>Only supports lateral loads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rgbClr val="0070C0"/>
                </a:solidFill>
              </a:rPr>
              <a:t>External loads transmitted at every floor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rgbClr val="0070C0"/>
                </a:solidFill>
              </a:rPr>
              <a:t>Provides protection against the elements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rgbClr val="0070C0"/>
                </a:solidFill>
              </a:rPr>
              <a:t>Wind loading / acoustics protection / light and solar control within the building environment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endParaRPr lang="en-AU" dirty="0" smtClean="0">
              <a:solidFill>
                <a:srgbClr val="0070C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26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Development of high rise systems 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600200"/>
            <a:ext cx="7139136" cy="4525963"/>
          </a:xfrm>
        </p:spPr>
        <p:txBody>
          <a:bodyPr>
            <a:normAutofit fontScale="92500" lnSpcReduction="2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Simple exposed frame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Semi exposed frame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Full glass façade using 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Glass (spandrel panels)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Stone panels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Artificial panels etc.</a:t>
            </a:r>
            <a:endParaRPr lang="en-AU" dirty="0">
              <a:solidFill>
                <a:srgbClr val="0070C0"/>
              </a:solidFill>
            </a:endParaRPr>
          </a:p>
          <a:p>
            <a:pPr marL="514350" indent="-457200"/>
            <a:r>
              <a:rPr lang="en-AU" dirty="0" smtClean="0">
                <a:solidFill>
                  <a:srgbClr val="0070C0"/>
                </a:solidFill>
              </a:rPr>
              <a:t>Unitised curtain wall</a:t>
            </a:r>
          </a:p>
          <a:p>
            <a:pPr marL="514350" indent="-457200"/>
            <a:r>
              <a:rPr lang="en-AU" dirty="0" smtClean="0">
                <a:solidFill>
                  <a:srgbClr val="0070C0"/>
                </a:solidFill>
              </a:rPr>
              <a:t>Point supported &amp;</a:t>
            </a:r>
          </a:p>
          <a:p>
            <a:pPr marL="514350" indent="-457200"/>
            <a:r>
              <a:rPr lang="en-AU" dirty="0" smtClean="0">
                <a:solidFill>
                  <a:srgbClr val="0070C0"/>
                </a:solidFill>
              </a:rPr>
              <a:t>Double skin facades</a:t>
            </a:r>
          </a:p>
          <a:p>
            <a:pPr marL="514350" indent="-457200"/>
            <a:r>
              <a:rPr lang="en-AU" dirty="0" smtClean="0">
                <a:solidFill>
                  <a:srgbClr val="0070C0"/>
                </a:solidFill>
              </a:rPr>
              <a:t>Intelligent facades</a:t>
            </a:r>
            <a:endParaRPr lang="en-AU" dirty="0">
              <a:solidFill>
                <a:srgbClr val="0070C0"/>
              </a:solidFill>
            </a:endParaRP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70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First Curtain Wall Building</a:t>
            </a: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The Crystal Palace in the Great Exhibition held in London in 1851. Appearance of Crystal Palace (right), Interior (left).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120680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03648" y="5805264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First curtain wall Building. Crystal </a:t>
            </a:r>
            <a:r>
              <a:rPr lang="en-AU" dirty="0">
                <a:solidFill>
                  <a:srgbClr val="0070C0"/>
                </a:solidFill>
              </a:rPr>
              <a:t>Palace </a:t>
            </a:r>
            <a:r>
              <a:rPr lang="en-AU" dirty="0" smtClean="0">
                <a:solidFill>
                  <a:srgbClr val="0070C0"/>
                </a:solidFill>
              </a:rPr>
              <a:t>- </a:t>
            </a:r>
            <a:r>
              <a:rPr lang="en-AU" dirty="0">
                <a:solidFill>
                  <a:srgbClr val="0070C0"/>
                </a:solidFill>
              </a:rPr>
              <a:t>the Great Exhibition </a:t>
            </a:r>
            <a:r>
              <a:rPr lang="en-AU" dirty="0" smtClean="0">
                <a:solidFill>
                  <a:srgbClr val="0070C0"/>
                </a:solidFill>
              </a:rPr>
              <a:t>- </a:t>
            </a:r>
            <a:r>
              <a:rPr lang="en-AU" dirty="0">
                <a:solidFill>
                  <a:srgbClr val="0070C0"/>
                </a:solidFill>
              </a:rPr>
              <a:t>London in 1851.</a:t>
            </a:r>
          </a:p>
        </p:txBody>
      </p:sp>
    </p:spTree>
    <p:extLst>
      <p:ext uri="{BB962C8B-B14F-4D97-AF65-F5344CB8AC3E}">
        <p14:creationId xmlns:p14="http://schemas.microsoft.com/office/powerpoint/2010/main" val="137397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Old building (castle) Portugal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8194" name="Picture 2" descr="D:\Backup of Portable Maxtor when using it as the main drive\Dr. Leon Jacob\My Documents\~Photographs\Holidays 2006\2006-10-18-1030-39\DSC01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660232" cy="49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14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Development of the Curtain Wall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600200"/>
            <a:ext cx="7355160" cy="4525963"/>
          </a:xfrm>
        </p:spPr>
        <p:txBody>
          <a:bodyPr>
            <a:normAutofit fontScale="62500" lnSpcReduction="2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Steel Glass Facades – Beginning of 1950’s - 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Skeletal building method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Necessity of controlling the interior climate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Generate a higher incidence of light in the building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The development of lifts to transfer people 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Development of air conditioning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Artificial lighting</a:t>
            </a:r>
          </a:p>
          <a:p>
            <a:pPr lvl="1"/>
            <a:endParaRPr lang="en-AU" dirty="0" smtClean="0">
              <a:solidFill>
                <a:srgbClr val="0070C0"/>
              </a:solidFill>
            </a:endParaRPr>
          </a:p>
          <a:p>
            <a:r>
              <a:rPr lang="en-AU" dirty="0" smtClean="0">
                <a:solidFill>
                  <a:srgbClr val="0070C0"/>
                </a:solidFill>
              </a:rPr>
              <a:t>Other influences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Development of synthetic sealants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Development of IG units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Types of façade construction – using prefabricated components</a:t>
            </a:r>
          </a:p>
          <a:p>
            <a:pPr lvl="1"/>
            <a:endParaRPr lang="en-AU" dirty="0" smtClean="0">
              <a:solidFill>
                <a:srgbClr val="0070C0"/>
              </a:solidFill>
            </a:endParaRPr>
          </a:p>
          <a:p>
            <a:r>
              <a:rPr lang="en-AU" dirty="0" smtClean="0">
                <a:solidFill>
                  <a:srgbClr val="0070C0"/>
                </a:solidFill>
              </a:rPr>
              <a:t>Systems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Stick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Unitised curtain wall</a:t>
            </a:r>
          </a:p>
          <a:p>
            <a:pPr marL="457200" lvl="1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99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b="1" dirty="0" smtClean="0">
                <a:solidFill>
                  <a:srgbClr val="002060"/>
                </a:solidFill>
              </a:rPr>
              <a:t>Curtain wall</a:t>
            </a:r>
            <a:endParaRPr lang="en-AU" altLang="en-US" b="1" dirty="0">
              <a:solidFill>
                <a:srgbClr val="00206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3497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AU" altLang="en-US" dirty="0" smtClean="0">
                <a:solidFill>
                  <a:srgbClr val="0070C0"/>
                </a:solidFill>
              </a:rPr>
              <a:t>Defined </a:t>
            </a:r>
            <a:r>
              <a:rPr lang="en-AU" altLang="en-US" dirty="0">
                <a:solidFill>
                  <a:srgbClr val="0070C0"/>
                </a:solidFill>
              </a:rPr>
              <a:t>as thin, </a:t>
            </a:r>
            <a:r>
              <a:rPr lang="en-AU" altLang="en-US" dirty="0" smtClean="0">
                <a:solidFill>
                  <a:srgbClr val="0070C0"/>
                </a:solidFill>
              </a:rPr>
              <a:t>aluminium-framed </a:t>
            </a:r>
            <a:r>
              <a:rPr lang="en-AU" altLang="en-US" dirty="0">
                <a:solidFill>
                  <a:srgbClr val="0070C0"/>
                </a:solidFill>
              </a:rPr>
              <a:t>wall, </a:t>
            </a:r>
            <a:r>
              <a:rPr lang="en-AU" altLang="en-US" dirty="0" smtClean="0">
                <a:solidFill>
                  <a:srgbClr val="0070C0"/>
                </a:solidFill>
              </a:rPr>
              <a:t>containing</a:t>
            </a:r>
          </a:p>
          <a:p>
            <a:pPr marL="0" indent="0">
              <a:buNone/>
            </a:pPr>
            <a:endParaRPr lang="en-AU" altLang="en-US" dirty="0" smtClean="0">
              <a:solidFill>
                <a:srgbClr val="0070C0"/>
              </a:solidFill>
            </a:endParaRPr>
          </a:p>
          <a:p>
            <a:pPr lvl="1"/>
            <a:r>
              <a:rPr lang="en-AU" altLang="en-US" dirty="0" smtClean="0">
                <a:solidFill>
                  <a:srgbClr val="0070C0"/>
                </a:solidFill>
              </a:rPr>
              <a:t>Infills </a:t>
            </a:r>
            <a:r>
              <a:rPr lang="en-AU" altLang="en-US" dirty="0">
                <a:solidFill>
                  <a:srgbClr val="0070C0"/>
                </a:solidFill>
              </a:rPr>
              <a:t>of glass, metal panels, or thin stone. </a:t>
            </a:r>
            <a:endParaRPr lang="en-AU" altLang="en-US" dirty="0" smtClean="0">
              <a:solidFill>
                <a:srgbClr val="0070C0"/>
              </a:solidFill>
            </a:endParaRPr>
          </a:p>
          <a:p>
            <a:pPr lvl="1"/>
            <a:r>
              <a:rPr lang="en-AU" altLang="en-US" dirty="0" smtClean="0">
                <a:solidFill>
                  <a:srgbClr val="0070C0"/>
                </a:solidFill>
              </a:rPr>
              <a:t>The </a:t>
            </a:r>
            <a:r>
              <a:rPr lang="en-AU" altLang="en-US" dirty="0">
                <a:solidFill>
                  <a:srgbClr val="0070C0"/>
                </a:solidFill>
              </a:rPr>
              <a:t>framing is attached to the building structure </a:t>
            </a:r>
            <a:r>
              <a:rPr lang="en-AU" altLang="en-US" dirty="0" smtClean="0">
                <a:solidFill>
                  <a:srgbClr val="0070C0"/>
                </a:solidFill>
              </a:rPr>
              <a:t>– does not carry </a:t>
            </a:r>
            <a:r>
              <a:rPr lang="en-AU" altLang="en-US" dirty="0">
                <a:solidFill>
                  <a:srgbClr val="0070C0"/>
                </a:solidFill>
              </a:rPr>
              <a:t>the floor or roof loads of the building. </a:t>
            </a:r>
            <a:endParaRPr lang="en-AU" altLang="en-US" dirty="0" smtClean="0">
              <a:solidFill>
                <a:srgbClr val="0070C0"/>
              </a:solidFill>
            </a:endParaRPr>
          </a:p>
          <a:p>
            <a:pPr lvl="1"/>
            <a:r>
              <a:rPr lang="en-AU" altLang="en-US" dirty="0" smtClean="0">
                <a:solidFill>
                  <a:srgbClr val="0070C0"/>
                </a:solidFill>
              </a:rPr>
              <a:t>The </a:t>
            </a:r>
            <a:r>
              <a:rPr lang="en-AU" altLang="en-US" dirty="0">
                <a:solidFill>
                  <a:srgbClr val="0070C0"/>
                </a:solidFill>
              </a:rPr>
              <a:t>wind and gravity loads of the curtain wall are transferred to the building structure, typically at the floor line. </a:t>
            </a:r>
            <a:endParaRPr lang="en-AU" altLang="en-US" dirty="0" smtClean="0">
              <a:solidFill>
                <a:srgbClr val="0070C0"/>
              </a:solidFill>
            </a:endParaRPr>
          </a:p>
          <a:p>
            <a:pPr lvl="1"/>
            <a:r>
              <a:rPr lang="en-AU" altLang="en-US" dirty="0" smtClean="0">
                <a:solidFill>
                  <a:srgbClr val="0070C0"/>
                </a:solidFill>
              </a:rPr>
              <a:t>Aluminium </a:t>
            </a:r>
            <a:r>
              <a:rPr lang="en-AU" altLang="en-US" dirty="0">
                <a:solidFill>
                  <a:srgbClr val="0070C0"/>
                </a:solidFill>
              </a:rPr>
              <a:t>framed wall systems date back to the 1930's, and developed rapidly after World War II when the supply of </a:t>
            </a:r>
            <a:r>
              <a:rPr lang="en-AU" altLang="en-US" dirty="0" smtClean="0">
                <a:solidFill>
                  <a:srgbClr val="0070C0"/>
                </a:solidFill>
              </a:rPr>
              <a:t>aluminium </a:t>
            </a:r>
            <a:r>
              <a:rPr lang="en-AU" altLang="en-US" dirty="0">
                <a:solidFill>
                  <a:srgbClr val="0070C0"/>
                </a:solidFill>
              </a:rPr>
              <a:t>became available for non-military use.</a:t>
            </a:r>
          </a:p>
          <a:p>
            <a:endParaRPr lang="en-AU" altLang="en-US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6043613"/>
            <a:ext cx="1119187" cy="814387"/>
          </a:xfrm>
          <a:prstGeom prst="rect">
            <a:avLst/>
          </a:prstGeom>
          <a:solidFill>
            <a:srgbClr val="FFFF99"/>
          </a:solidFill>
        </p:spPr>
      </p:pic>
    </p:spTree>
    <p:extLst>
      <p:ext uri="{BB962C8B-B14F-4D97-AF65-F5344CB8AC3E}">
        <p14:creationId xmlns:p14="http://schemas.microsoft.com/office/powerpoint/2010/main" val="38069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Classification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525963"/>
          </a:xfrm>
        </p:spPr>
        <p:txBody>
          <a:bodyPr/>
          <a:lstStyle/>
          <a:p>
            <a:r>
              <a:rPr lang="en-AU" dirty="0" smtClean="0">
                <a:solidFill>
                  <a:srgbClr val="0070C0"/>
                </a:solidFill>
              </a:rPr>
              <a:t>By Fabrication and installation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Stick System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Unitised system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Double skin System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Point fixed facades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Smart systems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Energy Efficient Facades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Smart Buildings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Façade Design Technology Growth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997152"/>
          </a:xfrm>
        </p:spPr>
        <p:txBody>
          <a:bodyPr>
            <a:normAutofit fontScale="70000" lnSpcReduction="2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The </a:t>
            </a:r>
            <a:r>
              <a:rPr lang="en-AU" dirty="0">
                <a:solidFill>
                  <a:srgbClr val="0070C0"/>
                </a:solidFill>
              </a:rPr>
              <a:t>façade fabrication has developed from </a:t>
            </a:r>
            <a:endParaRPr lang="en-AU" dirty="0" smtClean="0">
              <a:solidFill>
                <a:srgbClr val="0070C0"/>
              </a:solidFill>
            </a:endParaRPr>
          </a:p>
          <a:p>
            <a:pPr lvl="1"/>
            <a:r>
              <a:rPr lang="en-AU" dirty="0">
                <a:solidFill>
                  <a:srgbClr val="0070C0"/>
                </a:solidFill>
              </a:rPr>
              <a:t>a simple frame </a:t>
            </a:r>
          </a:p>
          <a:p>
            <a:pPr lvl="1"/>
            <a:r>
              <a:rPr lang="en-AU" dirty="0">
                <a:solidFill>
                  <a:srgbClr val="0070C0"/>
                </a:solidFill>
              </a:rPr>
              <a:t>a unitized, </a:t>
            </a:r>
          </a:p>
          <a:p>
            <a:pPr lvl="1"/>
            <a:r>
              <a:rPr lang="en-AU" dirty="0">
                <a:solidFill>
                  <a:srgbClr val="0070C0"/>
                </a:solidFill>
              </a:rPr>
              <a:t>point-supported, 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double-skinned </a:t>
            </a:r>
            <a:endParaRPr lang="en-AU" dirty="0">
              <a:solidFill>
                <a:srgbClr val="0070C0"/>
              </a:solidFill>
            </a:endParaRPr>
          </a:p>
          <a:p>
            <a:endParaRPr lang="en-AU" dirty="0" smtClean="0">
              <a:solidFill>
                <a:srgbClr val="0070C0"/>
              </a:solidFill>
            </a:endParaRPr>
          </a:p>
          <a:p>
            <a:r>
              <a:rPr lang="en-AU" dirty="0" smtClean="0">
                <a:solidFill>
                  <a:srgbClr val="0070C0"/>
                </a:solidFill>
              </a:rPr>
              <a:t>In addition </a:t>
            </a:r>
          </a:p>
          <a:p>
            <a:pPr lvl="1"/>
            <a:r>
              <a:rPr lang="en-AU" dirty="0">
                <a:solidFill>
                  <a:srgbClr val="0070C0"/>
                </a:solidFill>
              </a:rPr>
              <a:t>more energy-efficient, </a:t>
            </a:r>
            <a:endParaRPr lang="en-AU" dirty="0" smtClean="0">
              <a:solidFill>
                <a:srgbClr val="0070C0"/>
              </a:solidFill>
            </a:endParaRP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ecological </a:t>
            </a:r>
            <a:r>
              <a:rPr lang="en-AU" dirty="0">
                <a:solidFill>
                  <a:srgbClr val="0070C0"/>
                </a:solidFill>
              </a:rPr>
              <a:t>façade panels, </a:t>
            </a:r>
            <a:endParaRPr lang="en-AU" dirty="0" smtClean="0">
              <a:solidFill>
                <a:srgbClr val="0070C0"/>
              </a:solidFill>
            </a:endParaRP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photoelectric </a:t>
            </a:r>
            <a:r>
              <a:rPr lang="en-AU" dirty="0">
                <a:solidFill>
                  <a:srgbClr val="0070C0"/>
                </a:solidFill>
              </a:rPr>
              <a:t>façade, </a:t>
            </a:r>
            <a:r>
              <a:rPr lang="en-AU" dirty="0" smtClean="0">
                <a:solidFill>
                  <a:srgbClr val="0070C0"/>
                </a:solidFill>
              </a:rPr>
              <a:t>and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intelligent </a:t>
            </a:r>
            <a:r>
              <a:rPr lang="en-AU" dirty="0">
                <a:solidFill>
                  <a:srgbClr val="0070C0"/>
                </a:solidFill>
              </a:rPr>
              <a:t>façade are gathering momentum.</a:t>
            </a:r>
          </a:p>
          <a:p>
            <a:endParaRPr lang="en-AU" dirty="0" smtClean="0">
              <a:solidFill>
                <a:srgbClr val="0070C0"/>
              </a:solidFill>
            </a:endParaRPr>
          </a:p>
          <a:p>
            <a:r>
              <a:rPr lang="en-AU" dirty="0" smtClean="0">
                <a:solidFill>
                  <a:srgbClr val="0070C0"/>
                </a:solidFill>
              </a:rPr>
              <a:t>The Architectural envelope </a:t>
            </a:r>
            <a:r>
              <a:rPr lang="en-AU" dirty="0">
                <a:solidFill>
                  <a:srgbClr val="0070C0"/>
                </a:solidFill>
              </a:rPr>
              <a:t>market is mainly driven by the development of the global economy and building industry</a:t>
            </a:r>
          </a:p>
        </p:txBody>
      </p:sp>
    </p:spTree>
    <p:extLst>
      <p:ext uri="{BB962C8B-B14F-4D97-AF65-F5344CB8AC3E}">
        <p14:creationId xmlns:p14="http://schemas.microsoft.com/office/powerpoint/2010/main" val="33617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Curtain Wall</a:t>
            </a: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029200"/>
          </a:xfrm>
        </p:spPr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</a:rPr>
              <a:t>Generally</a:t>
            </a:r>
          </a:p>
          <a:p>
            <a:pPr lvl="2"/>
            <a:r>
              <a:rPr lang="en-US" altLang="en-US" dirty="0">
                <a:solidFill>
                  <a:srgbClr val="0070C0"/>
                </a:solidFill>
              </a:rPr>
              <a:t>Aluminium Framing</a:t>
            </a:r>
          </a:p>
          <a:p>
            <a:pPr lvl="2"/>
            <a:r>
              <a:rPr lang="en-US" altLang="en-US" dirty="0">
                <a:solidFill>
                  <a:srgbClr val="0070C0"/>
                </a:solidFill>
              </a:rPr>
              <a:t>Glass Vision Panels</a:t>
            </a:r>
          </a:p>
          <a:p>
            <a:pPr lvl="2"/>
            <a:r>
              <a:rPr lang="en-US" altLang="en-US" dirty="0">
                <a:solidFill>
                  <a:srgbClr val="0070C0"/>
                </a:solidFill>
              </a:rPr>
              <a:t>Spandrel - Metal, Stone, &amp; Composite Panels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Facades </a:t>
            </a:r>
          </a:p>
          <a:p>
            <a:pPr lvl="2"/>
            <a:r>
              <a:rPr lang="en-US" altLang="en-US" dirty="0">
                <a:solidFill>
                  <a:srgbClr val="0070C0"/>
                </a:solidFill>
              </a:rPr>
              <a:t>Represents up to 25% of Total Building Costs	</a:t>
            </a:r>
          </a:p>
          <a:p>
            <a:pPr lvl="2"/>
            <a:r>
              <a:rPr lang="en-US" altLang="en-US" dirty="0">
                <a:solidFill>
                  <a:srgbClr val="0070C0"/>
                </a:solidFill>
              </a:rPr>
              <a:t>Exposed to a range of Environmental Conditions</a:t>
            </a:r>
          </a:p>
          <a:p>
            <a:pPr lvl="2"/>
            <a:r>
              <a:rPr lang="en-US" altLang="en-US" dirty="0">
                <a:solidFill>
                  <a:srgbClr val="0070C0"/>
                </a:solidFill>
              </a:rPr>
              <a:t>Required to perform a multitude of tasks - Physical, Visual &amp; Environmental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Complex Structure</a:t>
            </a:r>
          </a:p>
        </p:txBody>
      </p:sp>
    </p:spTree>
    <p:extLst>
      <p:ext uri="{BB962C8B-B14F-4D97-AF65-F5344CB8AC3E}">
        <p14:creationId xmlns:p14="http://schemas.microsoft.com/office/powerpoint/2010/main" val="142376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Curtain Wall Fundamentals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sz="2800" dirty="0" smtClean="0">
                <a:solidFill>
                  <a:srgbClr val="0070C0"/>
                </a:solidFill>
              </a:rPr>
              <a:t>A thin</a:t>
            </a:r>
            <a:r>
              <a:rPr lang="en-AU" sz="2800" dirty="0">
                <a:solidFill>
                  <a:srgbClr val="0070C0"/>
                </a:solidFill>
              </a:rPr>
              <a:t>, usually </a:t>
            </a:r>
            <a:r>
              <a:rPr lang="en-AU" sz="2800" dirty="0" smtClean="0">
                <a:solidFill>
                  <a:srgbClr val="0070C0"/>
                </a:solidFill>
              </a:rPr>
              <a:t>aluminium-framed </a:t>
            </a:r>
            <a:r>
              <a:rPr lang="en-AU" sz="2800" dirty="0">
                <a:solidFill>
                  <a:srgbClr val="0070C0"/>
                </a:solidFill>
              </a:rPr>
              <a:t>wall, </a:t>
            </a:r>
            <a:r>
              <a:rPr lang="en-AU" sz="2800" dirty="0" smtClean="0">
                <a:solidFill>
                  <a:srgbClr val="0070C0"/>
                </a:solidFill>
              </a:rPr>
              <a:t>containing:</a:t>
            </a:r>
          </a:p>
          <a:p>
            <a:pPr lvl="1"/>
            <a:r>
              <a:rPr lang="en-AU" sz="2400" dirty="0" smtClean="0">
                <a:solidFill>
                  <a:srgbClr val="0070C0"/>
                </a:solidFill>
              </a:rPr>
              <a:t>in-fills </a:t>
            </a:r>
            <a:r>
              <a:rPr lang="en-AU" sz="2400" dirty="0">
                <a:solidFill>
                  <a:srgbClr val="0070C0"/>
                </a:solidFill>
              </a:rPr>
              <a:t>of glass, </a:t>
            </a:r>
            <a:endParaRPr lang="en-AU" sz="2400" dirty="0" smtClean="0">
              <a:solidFill>
                <a:srgbClr val="0070C0"/>
              </a:solidFill>
            </a:endParaRPr>
          </a:p>
          <a:p>
            <a:pPr lvl="1"/>
            <a:r>
              <a:rPr lang="en-AU" sz="2400" dirty="0" smtClean="0">
                <a:solidFill>
                  <a:srgbClr val="0070C0"/>
                </a:solidFill>
              </a:rPr>
              <a:t>metal </a:t>
            </a:r>
            <a:r>
              <a:rPr lang="en-AU" sz="2400" dirty="0">
                <a:solidFill>
                  <a:srgbClr val="0070C0"/>
                </a:solidFill>
              </a:rPr>
              <a:t>panels, or </a:t>
            </a:r>
            <a:endParaRPr lang="en-AU" sz="2400" dirty="0" smtClean="0">
              <a:solidFill>
                <a:srgbClr val="0070C0"/>
              </a:solidFill>
            </a:endParaRPr>
          </a:p>
          <a:p>
            <a:pPr lvl="1"/>
            <a:r>
              <a:rPr lang="en-AU" sz="2400" dirty="0" smtClean="0">
                <a:solidFill>
                  <a:srgbClr val="0070C0"/>
                </a:solidFill>
              </a:rPr>
              <a:t>thin </a:t>
            </a:r>
            <a:r>
              <a:rPr lang="en-AU" sz="2400" dirty="0">
                <a:solidFill>
                  <a:srgbClr val="0070C0"/>
                </a:solidFill>
              </a:rPr>
              <a:t>stone. </a:t>
            </a:r>
            <a:endParaRPr lang="en-AU" sz="2400" dirty="0" smtClean="0">
              <a:solidFill>
                <a:srgbClr val="0070C0"/>
              </a:solidFill>
            </a:endParaRPr>
          </a:p>
          <a:p>
            <a:r>
              <a:rPr lang="en-AU" sz="2800" dirty="0" smtClean="0">
                <a:solidFill>
                  <a:srgbClr val="0070C0"/>
                </a:solidFill>
              </a:rPr>
              <a:t>The </a:t>
            </a:r>
            <a:r>
              <a:rPr lang="en-AU" sz="2800" dirty="0">
                <a:solidFill>
                  <a:srgbClr val="0070C0"/>
                </a:solidFill>
              </a:rPr>
              <a:t>framing is attached to the building structure and does not carry the floor or roof loads of the building. </a:t>
            </a:r>
            <a:endParaRPr lang="en-AU" sz="2800" dirty="0" smtClean="0">
              <a:solidFill>
                <a:srgbClr val="0070C0"/>
              </a:solidFill>
            </a:endParaRPr>
          </a:p>
          <a:p>
            <a:r>
              <a:rPr lang="en-AU" sz="2800" dirty="0" smtClean="0">
                <a:solidFill>
                  <a:srgbClr val="0070C0"/>
                </a:solidFill>
              </a:rPr>
              <a:t>The </a:t>
            </a:r>
            <a:r>
              <a:rPr lang="en-AU" sz="2800" dirty="0">
                <a:solidFill>
                  <a:srgbClr val="0070C0"/>
                </a:solidFill>
              </a:rPr>
              <a:t>wind and gravity loads of the curtain wall are transferred to the building structure, typically at the floor line. </a:t>
            </a:r>
            <a:endParaRPr lang="en-AU" sz="2800" dirty="0" smtClean="0">
              <a:solidFill>
                <a:srgbClr val="0070C0"/>
              </a:solidFill>
            </a:endParaRPr>
          </a:p>
          <a:p>
            <a:r>
              <a:rPr lang="en-AU" sz="2800" dirty="0" smtClean="0">
                <a:solidFill>
                  <a:srgbClr val="0070C0"/>
                </a:solidFill>
              </a:rPr>
              <a:t>Aluminium </a:t>
            </a:r>
            <a:r>
              <a:rPr lang="en-AU" sz="2800" dirty="0">
                <a:solidFill>
                  <a:srgbClr val="0070C0"/>
                </a:solidFill>
              </a:rPr>
              <a:t>framed wall systems date back to the 1930's, and developed rapidly after World War II when the supply of </a:t>
            </a:r>
            <a:r>
              <a:rPr lang="en-AU" sz="2800" dirty="0" smtClean="0">
                <a:solidFill>
                  <a:srgbClr val="0070C0"/>
                </a:solidFill>
              </a:rPr>
              <a:t>aluminium </a:t>
            </a:r>
            <a:r>
              <a:rPr lang="en-AU" sz="2800" dirty="0">
                <a:solidFill>
                  <a:srgbClr val="0070C0"/>
                </a:solidFill>
              </a:rPr>
              <a:t>became available for non-military use.</a:t>
            </a:r>
          </a:p>
        </p:txBody>
      </p:sp>
    </p:spTree>
    <p:extLst>
      <p:ext uri="{BB962C8B-B14F-4D97-AF65-F5344CB8AC3E}">
        <p14:creationId xmlns:p14="http://schemas.microsoft.com/office/powerpoint/2010/main" val="25873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Curtain Wall Design Fundamentals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Resistance to wind pressure</a:t>
            </a:r>
          </a:p>
          <a:p>
            <a:r>
              <a:rPr lang="en-AU" dirty="0">
                <a:solidFill>
                  <a:srgbClr val="0070C0"/>
                </a:solidFill>
              </a:rPr>
              <a:t>Water </a:t>
            </a:r>
            <a:r>
              <a:rPr lang="en-AU" dirty="0" smtClean="0">
                <a:solidFill>
                  <a:srgbClr val="0070C0"/>
                </a:solidFill>
              </a:rPr>
              <a:t>leakage 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Environmental control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Reduction of solar heat gain (warm climates0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Reduction of heat loss in cold countries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Seismic control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Noise reduction and control</a:t>
            </a:r>
            <a:endParaRPr lang="en-AU" dirty="0">
              <a:solidFill>
                <a:srgbClr val="0070C0"/>
              </a:solidFill>
            </a:endParaRPr>
          </a:p>
          <a:p>
            <a:r>
              <a:rPr lang="en-AU" dirty="0" smtClean="0">
                <a:solidFill>
                  <a:srgbClr val="0070C0"/>
                </a:solidFill>
              </a:rPr>
              <a:t>Thermal movement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Fire control</a:t>
            </a:r>
          </a:p>
          <a:p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</a:rPr>
              <a:t>Curtain Walls - </a:t>
            </a:r>
            <a:r>
              <a:rPr lang="en-US" altLang="en-US" b="1" dirty="0" err="1">
                <a:solidFill>
                  <a:srgbClr val="002060"/>
                </a:solidFill>
              </a:rPr>
              <a:t>Unitised</a:t>
            </a:r>
            <a:r>
              <a:rPr lang="en-US" altLang="en-US" dirty="0"/>
              <a:t>.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70C0"/>
                </a:solidFill>
              </a:rPr>
              <a:t>Totally Independent Structure encapsulating glass Panels &amp; Spandrels suspended from the main building structure.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Not built between floors.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An exterior wall system capable of supporting it’s own dead weight. ( It transfers all other loads to the structure) </a:t>
            </a:r>
          </a:p>
        </p:txBody>
      </p:sp>
    </p:spTree>
    <p:extLst>
      <p:ext uri="{BB962C8B-B14F-4D97-AF65-F5344CB8AC3E}">
        <p14:creationId xmlns:p14="http://schemas.microsoft.com/office/powerpoint/2010/main" val="2135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Examples of High </a:t>
            </a:r>
            <a:r>
              <a:rPr lang="en-AU" b="1" dirty="0">
                <a:solidFill>
                  <a:srgbClr val="002060"/>
                </a:solidFill>
              </a:rPr>
              <a:t>R</a:t>
            </a:r>
            <a:r>
              <a:rPr lang="en-AU" b="1" dirty="0" smtClean="0">
                <a:solidFill>
                  <a:srgbClr val="002060"/>
                </a:solidFill>
              </a:rPr>
              <a:t>ise </a:t>
            </a:r>
            <a:r>
              <a:rPr lang="en-AU" b="1" dirty="0">
                <a:solidFill>
                  <a:srgbClr val="002060"/>
                </a:solidFill>
              </a:rPr>
              <a:t>B</a:t>
            </a:r>
            <a:r>
              <a:rPr lang="en-AU" b="1" dirty="0" smtClean="0">
                <a:solidFill>
                  <a:srgbClr val="002060"/>
                </a:solidFill>
              </a:rPr>
              <a:t>uildings 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276872"/>
            <a:ext cx="7283152" cy="3849291"/>
          </a:xfrm>
        </p:spPr>
        <p:txBody>
          <a:bodyPr/>
          <a:lstStyle/>
          <a:p>
            <a:r>
              <a:rPr lang="en-AU" dirty="0" smtClean="0">
                <a:solidFill>
                  <a:srgbClr val="0070C0"/>
                </a:solidFill>
              </a:rPr>
              <a:t>Stick systems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Unitised Glazing systems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Point fixed facades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All glass facades</a:t>
            </a:r>
          </a:p>
          <a:p>
            <a:endParaRPr lang="en-AU" dirty="0" smtClean="0">
              <a:solidFill>
                <a:srgbClr val="0070C0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010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High Rise Building – Stick System 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D:\Backup of Portable Maxtor when using it as the main drive\Dr. Leon Jacob\My Documents\~Photographs\J &amp; A Projects\j&amp;a projects 009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r="17116"/>
          <a:stretch/>
        </p:blipFill>
        <p:spPr bwMode="auto">
          <a:xfrm>
            <a:off x="755576" y="1700808"/>
            <a:ext cx="4320480" cy="46649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508104" y="2204864"/>
            <a:ext cx="3456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Curtain wall glazing system utilised 4 different sealants – </a:t>
            </a:r>
          </a:p>
          <a:p>
            <a:endParaRPr lang="en-AU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rgbClr val="00B0F0"/>
                </a:solidFill>
              </a:rPr>
              <a:t>Front seal - silicone,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rgbClr val="00B0F0"/>
                </a:solidFill>
              </a:rPr>
              <a:t>Heal and toe beads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rgbClr val="00B0F0"/>
                </a:solidFill>
              </a:rPr>
              <a:t>Internal seal - gasket.</a:t>
            </a:r>
            <a:r>
              <a:rPr lang="en-AU" dirty="0" smtClean="0">
                <a:solidFill>
                  <a:prstClr val="black"/>
                </a:solidFill>
              </a:rPr>
              <a:t> </a:t>
            </a:r>
          </a:p>
          <a:p>
            <a:endParaRPr lang="en-AU" dirty="0">
              <a:solidFill>
                <a:prstClr val="black"/>
              </a:solidFill>
            </a:endParaRPr>
          </a:p>
          <a:p>
            <a:r>
              <a:rPr lang="en-AU" dirty="0" smtClean="0">
                <a:solidFill>
                  <a:srgbClr val="0070C0"/>
                </a:solidFill>
              </a:rPr>
              <a:t>No pressure equalisation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Stick system – </a:t>
            </a:r>
          </a:p>
          <a:p>
            <a:endParaRPr lang="en-AU" dirty="0" smtClean="0">
              <a:solidFill>
                <a:srgbClr val="0070C0"/>
              </a:solidFill>
            </a:endParaRPr>
          </a:p>
          <a:p>
            <a:r>
              <a:rPr lang="en-AU" dirty="0" smtClean="0">
                <a:solidFill>
                  <a:prstClr val="black"/>
                </a:solidFill>
              </a:rPr>
              <a:t>     </a:t>
            </a:r>
            <a:r>
              <a:rPr lang="en-AU" dirty="0" smtClean="0">
                <a:solidFill>
                  <a:srgbClr val="00B0F0"/>
                </a:solidFill>
              </a:rPr>
              <a:t>Externally glazed </a:t>
            </a:r>
          </a:p>
          <a:p>
            <a:r>
              <a:rPr lang="en-AU" dirty="0" smtClean="0">
                <a:solidFill>
                  <a:srgbClr val="00B0F0"/>
                </a:solidFill>
              </a:rPr>
              <a:t>     IG unit for vision</a:t>
            </a:r>
          </a:p>
          <a:p>
            <a:r>
              <a:rPr lang="en-AU" dirty="0">
                <a:solidFill>
                  <a:srgbClr val="00B0F0"/>
                </a:solidFill>
              </a:rPr>
              <a:t> </a:t>
            </a:r>
            <a:r>
              <a:rPr lang="en-AU" dirty="0" smtClean="0">
                <a:solidFill>
                  <a:srgbClr val="00B0F0"/>
                </a:solidFill>
              </a:rPr>
              <a:t>    Toughened glass for spandrels</a:t>
            </a:r>
            <a:endParaRPr lang="en-A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Glass window to old opening in the building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146" name="Picture 2" descr="D:\Backup of Portable Maxtor when using it as the main drive\Dr. Leon Jacob\My Documents\~Photographs\Holidays 2006\2006-10-18-1030-39\DSC014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58" y="1611186"/>
            <a:ext cx="6696226" cy="502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5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b="1" dirty="0" smtClean="0">
                <a:solidFill>
                  <a:srgbClr val="002060"/>
                </a:solidFill>
              </a:rPr>
              <a:t>Stick System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>
                <a:solidFill>
                  <a:srgbClr val="0070C0"/>
                </a:solidFill>
              </a:rPr>
              <a:t>4 edge supported</a:t>
            </a:r>
            <a:endParaRPr lang="en-AU" dirty="0">
              <a:solidFill>
                <a:srgbClr val="0070C0"/>
              </a:solidFill>
            </a:endParaRPr>
          </a:p>
        </p:txBody>
      </p:sp>
      <p:pic>
        <p:nvPicPr>
          <p:cNvPr id="5122" name="Picture 2" descr="D:\Backup of Portable Maxtor when using it as the main drive\Dr. Leon Jacob\My Documents\~Photographs\J &amp; A Projects\RIMG0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6632"/>
            <a:ext cx="51435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Two Sided Curtain Wall – Structurally Glazed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D:\Backup of Portable Maxtor when using it as the main drive\Dr. Leon Jacob\My Documents\~Photographs\J &amp; A Projects\RIMG007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2816"/>
            <a:ext cx="339447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49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Toughened Glass Foyer Glazing 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D:\Backup of Portable Maxtor when using it as the main drive\Dr. Leon Jacob\My Documents\~Photographs\J &amp; A Projects\RIMG008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37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2520280"/>
          </a:xfrm>
        </p:spPr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Unitised Glazing systems</a:t>
            </a:r>
            <a:endParaRPr lang="en-A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4 edge unitised glazing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RIMG007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6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MSB twin tower 4 sided structurally glazed facade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RIMG008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0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Unit &amp; Mullion (stick) System 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76" y="1600200"/>
            <a:ext cx="3133816" cy="50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51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Panel System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340" y="1600200"/>
            <a:ext cx="3289860" cy="49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4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Typical Stick wall system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52" y="1600200"/>
            <a:ext cx="68322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8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Semi Unitised Curtain Wall System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6" y="1600200"/>
            <a:ext cx="703026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13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Window fitted to the opening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6" name="Picture 2" descr="C:\Leon'sDocuments\Photographs\August2014A\101D7000\DSC_30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7" t="21325" r="42687" b="17157"/>
          <a:stretch/>
        </p:blipFill>
        <p:spPr bwMode="auto">
          <a:xfrm>
            <a:off x="2620370" y="1628800"/>
            <a:ext cx="3823838" cy="54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8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Unitised Curtain wall system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68" y="1600200"/>
            <a:ext cx="67758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5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Typical stack joint – Unitised System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2696369"/>
            <a:ext cx="36195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4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Typical Mullion – Male &amp; Female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49" y="1913251"/>
            <a:ext cx="2286501" cy="389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7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Stack Head Joint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098" name="Picture 2" descr="G:\DCIM\101MSDCF\DSC05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7712"/>
            <a:ext cx="8460432" cy="56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43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External View of </a:t>
            </a:r>
            <a:r>
              <a:rPr lang="en-AU" b="1" dirty="0">
                <a:solidFill>
                  <a:srgbClr val="002060"/>
                </a:solidFill>
              </a:rPr>
              <a:t>S</a:t>
            </a:r>
            <a:r>
              <a:rPr lang="en-AU" b="1" dirty="0" smtClean="0">
                <a:solidFill>
                  <a:srgbClr val="002060"/>
                </a:solidFill>
              </a:rPr>
              <a:t>tack Head </a:t>
            </a:r>
            <a:r>
              <a:rPr lang="en-AU" b="1" dirty="0">
                <a:solidFill>
                  <a:srgbClr val="002060"/>
                </a:solidFill>
              </a:rPr>
              <a:t>J</a:t>
            </a:r>
            <a:r>
              <a:rPr lang="en-AU" b="1" dirty="0" smtClean="0">
                <a:solidFill>
                  <a:srgbClr val="002060"/>
                </a:solidFill>
              </a:rPr>
              <a:t>oint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122" name="Picture 2" descr="G:\DCIM\101MSDCF\DSC05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89382"/>
            <a:ext cx="8352928" cy="55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5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>
                <a:solidFill>
                  <a:srgbClr val="002060"/>
                </a:solidFill>
              </a:rPr>
              <a:t>Pressure equalisation – unitised curtain wall</a:t>
            </a: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88" y="1600200"/>
            <a:ext cx="59860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09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Installation of insulation - spandrel</a:t>
            </a: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45" y="1600200"/>
            <a:ext cx="67983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9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Aluminium Framing System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Obrázek 28" descr="det3b_fin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36" y="1484784"/>
            <a:ext cx="7207034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44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Isometric View of Glass – Aluminium 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6" name="Obrázek 10" descr="Detail_no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25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Special Purpose Design </a:t>
            </a:r>
            <a:r>
              <a:rPr lang="en-AU" b="1" dirty="0">
                <a:solidFill>
                  <a:srgbClr val="002060"/>
                </a:solidFill>
              </a:rPr>
              <a:t>F</a:t>
            </a:r>
            <a:r>
              <a:rPr lang="en-AU" b="1" dirty="0" smtClean="0">
                <a:solidFill>
                  <a:srgbClr val="002060"/>
                </a:solidFill>
              </a:rPr>
              <a:t>acades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348880"/>
            <a:ext cx="7787208" cy="3777283"/>
          </a:xfrm>
        </p:spPr>
        <p:txBody>
          <a:bodyPr/>
          <a:lstStyle/>
          <a:p>
            <a:r>
              <a:rPr lang="en-AU" dirty="0" smtClean="0">
                <a:solidFill>
                  <a:srgbClr val="0070C0"/>
                </a:solidFill>
              </a:rPr>
              <a:t>Security buildings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Aesthetic shading devices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Passive design High rise façade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Point Supported Facade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Old fort with openings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3074" name="Picture 2" descr="D:\Local Disk\Leon'sDocuments\Photographs\2011_Holiday\DSC_1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3757"/>
            <a:ext cx="8028384" cy="531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39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Special Bomb </a:t>
            </a:r>
            <a:r>
              <a:rPr lang="en-AU" b="1" dirty="0">
                <a:solidFill>
                  <a:srgbClr val="002060"/>
                </a:solidFill>
              </a:rPr>
              <a:t>R</a:t>
            </a:r>
            <a:r>
              <a:rPr lang="en-AU" b="1" dirty="0" smtClean="0">
                <a:solidFill>
                  <a:srgbClr val="002060"/>
                </a:solidFill>
              </a:rPr>
              <a:t>esistant Screen Using SG interlayers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RIMG005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66" y="1602327"/>
            <a:ext cx="6030468" cy="4521708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0887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Special external screen with glass louvres 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D:\Backup of Portable Maxtor when using it as the main drive\Dr. Leon Jacob\My Documents\~Photographs\Boswell\UCMerced2.bmp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1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07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Special Glass Louvres</a:t>
            </a: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D:\Backup of Portable Maxtor when using it as the main drive\Dr. Leon Jacob\My Documents\~Photographs\Boswell\UCMerced4.bmp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49" y="1714238"/>
            <a:ext cx="5731902" cy="4297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91680" y="6190251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Span 2.0 m – no bow in the 2 edge supported panel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Children’s Hospital Melbourne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122" name="Picture 2" descr="D:\DMS v Thales\RCH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23019"/>
            <a:ext cx="5473032" cy="553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3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>
                <a:solidFill>
                  <a:srgbClr val="002060"/>
                </a:solidFill>
              </a:rPr>
              <a:t>Toughened glass wall – point supported</a:t>
            </a: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D:\Backup of Portable Maxtor when using it as the main drive\Dr. Leon Jacob\My Documents\~Photographs\Boswell\2007-07-09-1538-45\leon 3Picture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36" y="1600200"/>
            <a:ext cx="313152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1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002060"/>
                </a:solidFill>
              </a:rPr>
              <a:t>Point Supported façades &amp; Double Skin Facades</a:t>
            </a:r>
            <a:endParaRPr lang="en-A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Double Skin Facades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The </a:t>
            </a:r>
            <a:r>
              <a:rPr lang="en-AU" dirty="0">
                <a:solidFill>
                  <a:srgbClr val="0070C0"/>
                </a:solidFill>
              </a:rPr>
              <a:t>reduction of energy use during the </a:t>
            </a:r>
            <a:r>
              <a:rPr lang="en-AU" dirty="0" smtClean="0">
                <a:solidFill>
                  <a:srgbClr val="0070C0"/>
                </a:solidFill>
              </a:rPr>
              <a:t>occupation</a:t>
            </a:r>
            <a:endParaRPr lang="en-AU" dirty="0">
              <a:solidFill>
                <a:srgbClr val="0070C0"/>
              </a:solidFill>
            </a:endParaRPr>
          </a:p>
          <a:p>
            <a:r>
              <a:rPr lang="en-AU" dirty="0" smtClean="0">
                <a:solidFill>
                  <a:srgbClr val="0070C0"/>
                </a:solidFill>
              </a:rPr>
              <a:t>The </a:t>
            </a:r>
            <a:r>
              <a:rPr lang="en-AU" dirty="0">
                <a:solidFill>
                  <a:srgbClr val="0070C0"/>
                </a:solidFill>
              </a:rPr>
              <a:t>aesthetic desire for a fully glazed façade that leads to increased transparency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The </a:t>
            </a:r>
            <a:r>
              <a:rPr lang="en-AU" dirty="0">
                <a:solidFill>
                  <a:srgbClr val="0070C0"/>
                </a:solidFill>
              </a:rPr>
              <a:t>practical need for improved indoor environment, lesser reliance on artificial plant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The </a:t>
            </a:r>
            <a:r>
              <a:rPr lang="en-AU" dirty="0">
                <a:solidFill>
                  <a:srgbClr val="0070C0"/>
                </a:solidFill>
              </a:rPr>
              <a:t>need for improving the acoustic performance of buildings located in noise polluted areas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72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Double Skin Wall</a:t>
            </a: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D:\Backup of Portable Maxtor when using it as the main drive\Dr. Leon Jacob\My Documents\~Photographs\Vienna\RIMG000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6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Double Skin – Point </a:t>
            </a:r>
            <a:r>
              <a:rPr lang="en-AU" b="1" dirty="0">
                <a:solidFill>
                  <a:srgbClr val="002060"/>
                </a:solidFill>
              </a:rPr>
              <a:t>S</a:t>
            </a:r>
            <a:r>
              <a:rPr lang="en-AU" b="1" dirty="0" smtClean="0">
                <a:solidFill>
                  <a:srgbClr val="002060"/>
                </a:solidFill>
              </a:rPr>
              <a:t>upported Facade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098" name="Picture 2" descr="D:\Full Backup of E Drive\Old data backup\Laptop D\My Pictures\Copy (2) of Copy of RIMG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1484784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7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Double Skin Facade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Backup of Portable Maxtor when using it as the main drive\Dr. Leon Jacob\My Documents\~Photographs\Vienna\RIMG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Old Monastery with windows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050" name="Picture 2" descr="C:\Leon'sDocuments\Photographs\August2014A\102D7000\DSC_3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616102" cy="50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1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002060"/>
                </a:solidFill>
              </a:rPr>
              <a:t>Double skin wall – illustrating internal glass wall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D:\Backup of Portable Maxtor when using it as the main drive\Dr. Leon Jacob\My Documents\~Photographs\Vienna\RIMG002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04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Double Skin Curtain Wall</a:t>
            </a:r>
            <a:endParaRPr lang="en-AU" dirty="0"/>
          </a:p>
        </p:txBody>
      </p:sp>
      <p:pic>
        <p:nvPicPr>
          <p:cNvPr id="6146" name="Picture 2" descr="D:\DCIM\121___06\IMG_0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5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Double Skin Façade - Helsinki</a:t>
            </a:r>
            <a:endParaRPr lang="en-AU" dirty="0"/>
          </a:p>
        </p:txBody>
      </p:sp>
      <p:pic>
        <p:nvPicPr>
          <p:cNvPr id="4" name="Content Placeholder 3" descr="D:\DCIM\121___06\IMG_091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46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endParaRPr lang="en-AU" dirty="0"/>
          </a:p>
          <a:p>
            <a:pPr marL="0" indent="0" algn="ctr">
              <a:buNone/>
            </a:pPr>
            <a:r>
              <a:rPr lang="en-AU" sz="4400" b="1" dirty="0" smtClean="0">
                <a:solidFill>
                  <a:srgbClr val="002060"/>
                </a:solidFill>
              </a:rPr>
              <a:t>Point Supported Facades</a:t>
            </a:r>
            <a:endParaRPr lang="en-A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Point Supported Facade</a:t>
            </a:r>
            <a:endParaRPr lang="en-AU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BP_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/>
          <a:stretch>
            <a:fillRect/>
          </a:stretch>
        </p:blipFill>
        <p:spPr bwMode="auto">
          <a:xfrm>
            <a:off x="2123728" y="1412776"/>
            <a:ext cx="453650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47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Internal view</a:t>
            </a: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D:\Backup of Portable Maxtor when using it as the main drive\Dr. Leon Jacob\My Documents\~Photographs\Boswell\2007-07-09-1538-45\leon 2Picture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203" y="1600200"/>
            <a:ext cx="339559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8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1872207"/>
          </a:xfrm>
        </p:spPr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Intelligent and Reactive Facades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52936"/>
            <a:ext cx="6400800" cy="2785864"/>
          </a:xfrm>
        </p:spPr>
        <p:txBody>
          <a:bodyPr>
            <a:normAutofit fontScale="92500"/>
          </a:bodyPr>
          <a:lstStyle/>
          <a:p>
            <a:pPr algn="l"/>
            <a:r>
              <a:rPr lang="en-AU" dirty="0" smtClean="0">
                <a:solidFill>
                  <a:srgbClr val="0070C0"/>
                </a:solidFill>
              </a:rPr>
              <a:t>1 Bligh St Sydney</a:t>
            </a:r>
          </a:p>
          <a:p>
            <a:endParaRPr lang="en-AU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rgbClr val="0070C0"/>
                </a:solidFill>
              </a:rPr>
              <a:t>Blinds work automatically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rgbClr val="0070C0"/>
                </a:solidFill>
              </a:rPr>
              <a:t>Lights come on automatically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rgbClr val="0070C0"/>
                </a:solidFill>
              </a:rPr>
              <a:t>Air conditioning works automatically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002060"/>
                </a:solidFill>
              </a:rPr>
              <a:t>Passive Design</a:t>
            </a:r>
            <a:endParaRPr lang="en-AU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853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>
                <a:solidFill>
                  <a:srgbClr val="0070C0"/>
                </a:solidFill>
              </a:rPr>
              <a:t>A 20-story office building in Vienna recently became the world’s first high-rise building to be certified under the international Passive House standard. With a glass façade 262 feet (80 m) high and office spaces for 900, the RHW.2 building—home to the Austrian </a:t>
            </a:r>
            <a:r>
              <a:rPr lang="en-AU" dirty="0" err="1">
                <a:solidFill>
                  <a:srgbClr val="0070C0"/>
                </a:solidFill>
              </a:rPr>
              <a:t>Raiffeisen</a:t>
            </a:r>
            <a:r>
              <a:rPr lang="en-AU" dirty="0">
                <a:solidFill>
                  <a:srgbClr val="0070C0"/>
                </a:solidFill>
              </a:rPr>
              <a:t>-Holding Group—could be a counterpoint to those arguing that all-glass buildings popular with developers are inherently wasteful </a:t>
            </a:r>
          </a:p>
        </p:txBody>
      </p:sp>
      <p:pic>
        <p:nvPicPr>
          <p:cNvPr id="7" name="Content Placeholder 3" descr="Raiff.jpg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816424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6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002060"/>
                </a:solidFill>
              </a:rPr>
              <a:t>Double Skin Facades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rgbClr val="0070C0"/>
                </a:solidFill>
              </a:rPr>
              <a:t>The passive design strategies of double skin façade </a:t>
            </a:r>
            <a:r>
              <a:rPr lang="en-AU" dirty="0" smtClean="0">
                <a:solidFill>
                  <a:srgbClr val="0070C0"/>
                </a:solidFill>
              </a:rPr>
              <a:t>bring</a:t>
            </a: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 </a:t>
            </a:r>
            <a:r>
              <a:rPr lang="en-AU" dirty="0">
                <a:solidFill>
                  <a:srgbClr val="0070C0"/>
                </a:solidFill>
              </a:rPr>
              <a:t>natural ventilation, </a:t>
            </a:r>
            <a:endParaRPr lang="en-AU" dirty="0" smtClean="0">
              <a:solidFill>
                <a:srgbClr val="0070C0"/>
              </a:solidFill>
            </a:endParaRP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day </a:t>
            </a:r>
            <a:r>
              <a:rPr lang="en-AU" dirty="0">
                <a:solidFill>
                  <a:srgbClr val="0070C0"/>
                </a:solidFill>
              </a:rPr>
              <a:t>lighting and </a:t>
            </a:r>
            <a:endParaRPr lang="en-AU" dirty="0" smtClean="0">
              <a:solidFill>
                <a:srgbClr val="0070C0"/>
              </a:solidFill>
            </a:endParaRPr>
          </a:p>
          <a:p>
            <a:pPr lvl="1"/>
            <a:r>
              <a:rPr lang="en-AU" dirty="0" smtClean="0">
                <a:solidFill>
                  <a:srgbClr val="0070C0"/>
                </a:solidFill>
              </a:rPr>
              <a:t>solar </a:t>
            </a:r>
            <a:r>
              <a:rPr lang="en-AU" dirty="0">
                <a:solidFill>
                  <a:srgbClr val="0070C0"/>
                </a:solidFill>
              </a:rPr>
              <a:t>heat gain into the fabric of the high-rise building, </a:t>
            </a:r>
            <a:endParaRPr lang="en-AU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AU" sz="3200" dirty="0" smtClean="0">
                <a:solidFill>
                  <a:srgbClr val="0070C0"/>
                </a:solidFill>
              </a:rPr>
              <a:t>Resulting in energy efficiency and comfort to the inhabitant.</a:t>
            </a:r>
            <a:endParaRPr lang="en-A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rgbClr val="002060"/>
                </a:solidFill>
              </a:rPr>
              <a:t> Issues Requiring attention </a:t>
            </a: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>
            <a:normAutofit lnSpcReduction="10000"/>
          </a:bodyPr>
          <a:lstStyle/>
          <a:p>
            <a:r>
              <a:rPr lang="en-AU" dirty="0" smtClean="0">
                <a:solidFill>
                  <a:srgbClr val="0070C0"/>
                </a:solidFill>
              </a:rPr>
              <a:t>Building and façade performance criteria,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Water ingress problems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Glass breakage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Glass deflection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Frame and glass design criteria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Building movement – wind loading/ earth quake loading (resistance)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Testing of curtain wall systems</a:t>
            </a:r>
            <a:endParaRPr lang="en-A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3276</TotalTime>
  <Words>2861</Words>
  <Application>Microsoft Office PowerPoint</Application>
  <PresentationFormat>On-screen Show (4:3)</PresentationFormat>
  <Paragraphs>560</Paragraphs>
  <Slides>140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2" baseType="lpstr">
      <vt:lpstr>Office Theme</vt:lpstr>
      <vt:lpstr>Slide</vt:lpstr>
      <vt:lpstr>“High Rise Buildings Design Considerations – A short Course for Finnish Architects”</vt:lpstr>
      <vt:lpstr>Todays Presenters</vt:lpstr>
      <vt:lpstr>Topics to be discussed in this Session</vt:lpstr>
      <vt:lpstr>Window opening in a Fort - Cuba</vt:lpstr>
      <vt:lpstr>Old building (castle) Portugal</vt:lpstr>
      <vt:lpstr>Glass window to old opening in the building</vt:lpstr>
      <vt:lpstr>Window fitted to the opening</vt:lpstr>
      <vt:lpstr>Old fort with openings</vt:lpstr>
      <vt:lpstr>Old Monastery with windows</vt:lpstr>
      <vt:lpstr>Other examples of high rise building</vt:lpstr>
      <vt:lpstr>Glass Facades</vt:lpstr>
      <vt:lpstr>Brief History – High Rise Buildings</vt:lpstr>
      <vt:lpstr>  What Caused this Building Growth</vt:lpstr>
      <vt:lpstr>Glass </vt:lpstr>
      <vt:lpstr>Glass Structure.</vt:lpstr>
      <vt:lpstr>The Nature of Glass Strength</vt:lpstr>
      <vt:lpstr>THEORETICAL STRENGTH.</vt:lpstr>
      <vt:lpstr>PRACTICAL STRENGTH OF GLASS.</vt:lpstr>
      <vt:lpstr>Stresses Developed in Glass Panels</vt:lpstr>
      <vt:lpstr>Glass Properties</vt:lpstr>
      <vt:lpstr>Physical Properties of Glass</vt:lpstr>
      <vt:lpstr>Strength</vt:lpstr>
      <vt:lpstr>THE STRENGTH OF GLASS</vt:lpstr>
      <vt:lpstr>Fatigue</vt:lpstr>
      <vt:lpstr>Types of Strength</vt:lpstr>
      <vt:lpstr>Glass Fracture</vt:lpstr>
      <vt:lpstr>Theoretical Strength of Glass</vt:lpstr>
      <vt:lpstr>PRACTICAL STRENGTH OF GLASS</vt:lpstr>
      <vt:lpstr>FACTORS AFFECTING MEASURED STRENGTH</vt:lpstr>
      <vt:lpstr>The Nature of Glass Strength</vt:lpstr>
      <vt:lpstr>Stresses Developed in Glass Panels</vt:lpstr>
      <vt:lpstr>Spectral Issues with Glass in Facades</vt:lpstr>
      <vt:lpstr>Effect of Hot Glass or Direct Solar Radiation</vt:lpstr>
      <vt:lpstr>Effect of Cold on Glass</vt:lpstr>
      <vt:lpstr>PowerPoint Presentation</vt:lpstr>
      <vt:lpstr>PowerPoint Presentation</vt:lpstr>
      <vt:lpstr>Mud High Rise Building 16th Centaury</vt:lpstr>
      <vt:lpstr>Old Balconies filled with steel framed glass</vt:lpstr>
      <vt:lpstr>Brief Look at Various Cities</vt:lpstr>
      <vt:lpstr>Dubai – Currently the Worlds Tallest Glass Clad Building</vt:lpstr>
      <vt:lpstr>Hong Kong </vt:lpstr>
      <vt:lpstr>New York</vt:lpstr>
      <vt:lpstr>Sao Paulo</vt:lpstr>
      <vt:lpstr>Singapore</vt:lpstr>
      <vt:lpstr>Seoul S Korea</vt:lpstr>
      <vt:lpstr>Global Curtain Wall Markets - 2009</vt:lpstr>
      <vt:lpstr>Curtain Wall Systems</vt:lpstr>
      <vt:lpstr>Development of high rise systems </vt:lpstr>
      <vt:lpstr>First Curtain Wall Building</vt:lpstr>
      <vt:lpstr>Development of the Curtain Wall</vt:lpstr>
      <vt:lpstr>Curtain wall</vt:lpstr>
      <vt:lpstr>Classification</vt:lpstr>
      <vt:lpstr>Façade Design Technology Growth</vt:lpstr>
      <vt:lpstr>Curtain Wall</vt:lpstr>
      <vt:lpstr>Curtain Wall Fundamentals</vt:lpstr>
      <vt:lpstr>Curtain Wall Design Fundamentals</vt:lpstr>
      <vt:lpstr>Curtain Walls - Unitised.</vt:lpstr>
      <vt:lpstr>Examples of High Rise Buildings </vt:lpstr>
      <vt:lpstr>High Rise Building – Stick System </vt:lpstr>
      <vt:lpstr>Stick System</vt:lpstr>
      <vt:lpstr>Two Sided Curtain Wall – Structurally Glazed</vt:lpstr>
      <vt:lpstr>Toughened Glass Foyer Glazing </vt:lpstr>
      <vt:lpstr>Unitised Glazing systems</vt:lpstr>
      <vt:lpstr>4 edge unitised glazing</vt:lpstr>
      <vt:lpstr>MSB twin tower 4 sided structurally glazed facade</vt:lpstr>
      <vt:lpstr>Unit &amp; Mullion (stick) System </vt:lpstr>
      <vt:lpstr>Panel System</vt:lpstr>
      <vt:lpstr>Typical Stick wall system</vt:lpstr>
      <vt:lpstr>Semi Unitised Curtain Wall System</vt:lpstr>
      <vt:lpstr>Unitised Curtain wall system</vt:lpstr>
      <vt:lpstr>Typical stack joint – Unitised System</vt:lpstr>
      <vt:lpstr>Typical Mullion – Male &amp; Female</vt:lpstr>
      <vt:lpstr>Stack Head Joint</vt:lpstr>
      <vt:lpstr>External View of Stack Head Joint</vt:lpstr>
      <vt:lpstr>Pressure equalisation – unitised curtain wall</vt:lpstr>
      <vt:lpstr>Installation of insulation - spandrel</vt:lpstr>
      <vt:lpstr>Aluminium Framing System</vt:lpstr>
      <vt:lpstr>Isometric View of Glass – Aluminium </vt:lpstr>
      <vt:lpstr>Special Purpose Design Facades</vt:lpstr>
      <vt:lpstr>Special Bomb Resistant Screen Using SG interlayers</vt:lpstr>
      <vt:lpstr>Special external screen with glass louvres </vt:lpstr>
      <vt:lpstr>Special Glass Louvres</vt:lpstr>
      <vt:lpstr>Children’s Hospital Melbourne</vt:lpstr>
      <vt:lpstr>Toughened glass wall – point supported</vt:lpstr>
      <vt:lpstr>Point Supported façades &amp; Double Skin Facades</vt:lpstr>
      <vt:lpstr>Double Skin Facades</vt:lpstr>
      <vt:lpstr>Double Skin Wall</vt:lpstr>
      <vt:lpstr>Double Skin – Point Supported Facade</vt:lpstr>
      <vt:lpstr>Double Skin Facade</vt:lpstr>
      <vt:lpstr>Double skin wall – illustrating internal glass wall</vt:lpstr>
      <vt:lpstr>Double Skin Curtain Wall</vt:lpstr>
      <vt:lpstr>Double Skin Façade - Helsinki</vt:lpstr>
      <vt:lpstr>PowerPoint Presentation</vt:lpstr>
      <vt:lpstr>Point Supported Facade</vt:lpstr>
      <vt:lpstr>Internal view</vt:lpstr>
      <vt:lpstr>Intelligent and Reactive Facades</vt:lpstr>
      <vt:lpstr>Passive Design</vt:lpstr>
      <vt:lpstr>Double Skin Facades</vt:lpstr>
      <vt:lpstr> Issues Requiring attention </vt:lpstr>
      <vt:lpstr>Performance Criteria</vt:lpstr>
      <vt:lpstr>Design Techniques</vt:lpstr>
      <vt:lpstr>Water Resistance</vt:lpstr>
      <vt:lpstr>Drainage - Missing</vt:lpstr>
      <vt:lpstr>Pressure Equalisation Systems</vt:lpstr>
      <vt:lpstr>Testing Of Curtain Walls</vt:lpstr>
      <vt:lpstr>Sealants</vt:lpstr>
      <vt:lpstr>New Technology</vt:lpstr>
      <vt:lpstr>Need for glass in Buildings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 HAS KNOWN GLASS LONGER THAN IT HAS BEEN  USED, </vt:lpstr>
      <vt:lpstr>Water Permeation</vt:lpstr>
      <vt:lpstr>Force</vt:lpstr>
      <vt:lpstr>Forces – for water ingress</vt:lpstr>
      <vt:lpstr>Typical Pressure Equalisation </vt:lpstr>
      <vt:lpstr>Typical Curtain Wall</vt:lpstr>
      <vt:lpstr>PowerPoint Presentation</vt:lpstr>
      <vt:lpstr>Testing Of Curtain Walls</vt:lpstr>
      <vt:lpstr>PowerPoint Presentation</vt:lpstr>
      <vt:lpstr>PowerPoint Presentation</vt:lpstr>
      <vt:lpstr>PowerPoint Presentation</vt:lpstr>
      <vt:lpstr>Architectural Specifications </vt:lpstr>
      <vt:lpstr>Façade Failure   Common Causes</vt:lpstr>
      <vt:lpstr>Other Issues</vt:lpstr>
      <vt:lpstr>Roller wave distortion </vt:lpstr>
      <vt:lpstr>Coating Issues</vt:lpstr>
      <vt:lpstr>Damage to Curtain Wall Glass</vt:lpstr>
      <vt:lpstr>Edge Damage</vt:lpstr>
      <vt:lpstr>Deep Shell - Glass Edge</vt:lpstr>
      <vt:lpstr>Typical Edge Damage</vt:lpstr>
      <vt:lpstr>No drainage at sub sill</vt:lpstr>
      <vt:lpstr>PowerPoint Presentation</vt:lpstr>
      <vt:lpstr>Frame Deflection</vt:lpstr>
      <vt:lpstr>Glass Specifications</vt:lpstr>
      <vt:lpstr>Roller wave distortion </vt:lpstr>
      <vt:lpstr>Glass Selection - Issues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 Jacob</dc:creator>
  <cp:lastModifiedBy>Leon Jacob</cp:lastModifiedBy>
  <cp:revision>132</cp:revision>
  <dcterms:created xsi:type="dcterms:W3CDTF">2015-05-02T01:21:05Z</dcterms:created>
  <dcterms:modified xsi:type="dcterms:W3CDTF">2015-06-23T10:29:07Z</dcterms:modified>
</cp:coreProperties>
</file>