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0" r:id="rId4"/>
    <p:sldId id="262" r:id="rId5"/>
    <p:sldId id="282" r:id="rId6"/>
    <p:sldId id="287" r:id="rId7"/>
    <p:sldId id="288" r:id="rId8"/>
    <p:sldId id="284" r:id="rId9"/>
    <p:sldId id="267" r:id="rId10"/>
    <p:sldId id="274" r:id="rId11"/>
    <p:sldId id="283" r:id="rId12"/>
    <p:sldId id="271" r:id="rId13"/>
    <p:sldId id="278" r:id="rId14"/>
    <p:sldId id="279" r:id="rId15"/>
    <p:sldId id="280" r:id="rId16"/>
    <p:sldId id="281" r:id="rId17"/>
    <p:sldId id="285" r:id="rId18"/>
    <p:sldId id="270" r:id="rId19"/>
    <p:sldId id="286" r:id="rId20"/>
  </p:sldIdLst>
  <p:sldSz cx="9144000" cy="5143500" type="screen16x9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62" d="100"/>
          <a:sy n="162" d="100"/>
        </p:scale>
        <p:origin x="114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C88BB-0F73-4011-B9FE-409DF2ECADD7}" type="datetimeFigureOut">
              <a:rPr lang="en-US" smtClean="0"/>
              <a:t>6/22/2015</a:t>
            </a:fld>
            <a:endParaRPr lang="en-US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A890B-AFDD-40DE-81CC-9D77052FC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69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C88BB-0F73-4011-B9FE-409DF2ECADD7}" type="datetimeFigureOut">
              <a:rPr lang="en-US" smtClean="0"/>
              <a:t>6/22/2015</a:t>
            </a:fld>
            <a:endParaRPr lang="en-US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A890B-AFDD-40DE-81CC-9D77052FC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23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C88BB-0F73-4011-B9FE-409DF2ECADD7}" type="datetimeFigureOut">
              <a:rPr lang="en-US" smtClean="0"/>
              <a:t>6/22/2015</a:t>
            </a:fld>
            <a:endParaRPr lang="en-US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A890B-AFDD-40DE-81CC-9D77052FC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952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C88BB-0F73-4011-B9FE-409DF2ECADD7}" type="datetimeFigureOut">
              <a:rPr lang="en-US" smtClean="0"/>
              <a:t>6/22/2015</a:t>
            </a:fld>
            <a:endParaRPr lang="en-US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A890B-AFDD-40DE-81CC-9D77052FC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34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C88BB-0F73-4011-B9FE-409DF2ECADD7}" type="datetimeFigureOut">
              <a:rPr lang="en-US" smtClean="0"/>
              <a:t>6/22/2015</a:t>
            </a:fld>
            <a:endParaRPr lang="en-US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A890B-AFDD-40DE-81CC-9D77052FC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480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C88BB-0F73-4011-B9FE-409DF2ECADD7}" type="datetimeFigureOut">
              <a:rPr lang="en-US" smtClean="0"/>
              <a:t>6/22/2015</a:t>
            </a:fld>
            <a:endParaRPr lang="en-US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A890B-AFDD-40DE-81CC-9D77052FC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210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C88BB-0F73-4011-B9FE-409DF2ECADD7}" type="datetimeFigureOut">
              <a:rPr lang="en-US" smtClean="0"/>
              <a:t>6/22/2015</a:t>
            </a:fld>
            <a:endParaRPr lang="en-US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A890B-AFDD-40DE-81CC-9D77052FC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9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C88BB-0F73-4011-B9FE-409DF2ECADD7}" type="datetimeFigureOut">
              <a:rPr lang="en-US" smtClean="0"/>
              <a:t>6/22/2015</a:t>
            </a:fld>
            <a:endParaRPr lang="en-US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A890B-AFDD-40DE-81CC-9D77052FC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98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C88BB-0F73-4011-B9FE-409DF2ECADD7}" type="datetimeFigureOut">
              <a:rPr lang="en-US" smtClean="0"/>
              <a:t>6/22/2015</a:t>
            </a:fld>
            <a:endParaRPr lang="en-US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A890B-AFDD-40DE-81CC-9D77052FC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233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C88BB-0F73-4011-B9FE-409DF2ECADD7}" type="datetimeFigureOut">
              <a:rPr lang="en-US" smtClean="0"/>
              <a:t>6/22/2015</a:t>
            </a:fld>
            <a:endParaRPr lang="en-US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A890B-AFDD-40DE-81CC-9D77052FC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08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C88BB-0F73-4011-B9FE-409DF2ECADD7}" type="datetimeFigureOut">
              <a:rPr lang="en-US" smtClean="0"/>
              <a:t>6/22/2015</a:t>
            </a:fld>
            <a:endParaRPr lang="en-US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A890B-AFDD-40DE-81CC-9D77052FC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859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C88BB-0F73-4011-B9FE-409DF2ECADD7}" type="datetimeFigureOut">
              <a:rPr lang="en-US" smtClean="0"/>
              <a:t>6/22/2015</a:t>
            </a:fld>
            <a:endParaRPr lang="en-US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A890B-AFDD-40DE-81CC-9D77052FC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925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tiff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06"/>
          <a:stretch/>
        </p:blipFill>
        <p:spPr>
          <a:xfrm>
            <a:off x="-36512" y="-20538"/>
            <a:ext cx="9289032" cy="5204299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826"/>
          <a:stretch/>
        </p:blipFill>
        <p:spPr>
          <a:xfrm>
            <a:off x="3779913" y="516460"/>
            <a:ext cx="4936576" cy="615130"/>
          </a:xfrm>
          <a:prstGeom prst="rect">
            <a:avLst/>
          </a:prstGeom>
        </p:spPr>
      </p:pic>
      <p:sp>
        <p:nvSpPr>
          <p:cNvPr id="6" name="Tekstiruutu 5"/>
          <p:cNvSpPr txBox="1"/>
          <p:nvPr/>
        </p:nvSpPr>
        <p:spPr>
          <a:xfrm>
            <a:off x="4211960" y="1206617"/>
            <a:ext cx="4608512" cy="1024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20" b="1" dirty="0" smtClean="0">
                <a:solidFill>
                  <a:schemeClr val="bg1"/>
                </a:solidFill>
              </a:rPr>
              <a:t>AN INTERNATIONAL DESIGN-BUILD </a:t>
            </a:r>
            <a:r>
              <a:rPr lang="fi-FI" sz="1620" b="1" dirty="0" smtClean="0">
                <a:solidFill>
                  <a:schemeClr val="bg1"/>
                </a:solidFill>
              </a:rPr>
              <a:t>COMPETITION</a:t>
            </a:r>
          </a:p>
          <a:p>
            <a:endParaRPr lang="fi-FI" sz="1620" b="1" dirty="0">
              <a:solidFill>
                <a:schemeClr val="bg1"/>
              </a:solidFill>
            </a:endParaRPr>
          </a:p>
          <a:p>
            <a:r>
              <a:rPr lang="fi-FI" sz="1620" b="1" dirty="0" smtClean="0">
                <a:solidFill>
                  <a:schemeClr val="bg1"/>
                </a:solidFill>
              </a:rPr>
              <a:t>GPD 2015/Helsinki</a:t>
            </a:r>
          </a:p>
          <a:p>
            <a:r>
              <a:rPr lang="fi-FI" sz="1200" b="1" dirty="0" smtClean="0">
                <a:solidFill>
                  <a:schemeClr val="bg1"/>
                </a:solidFill>
              </a:rPr>
              <a:t>Dan Mollgren, Architect, </a:t>
            </a:r>
            <a:r>
              <a:rPr lang="fi-FI" sz="1200" b="1" dirty="0" err="1" smtClean="0">
                <a:solidFill>
                  <a:schemeClr val="bg1"/>
                </a:solidFill>
              </a:rPr>
              <a:t>Head</a:t>
            </a:r>
            <a:r>
              <a:rPr lang="fi-FI" sz="1200" b="1" dirty="0" smtClean="0">
                <a:solidFill>
                  <a:schemeClr val="bg1"/>
                </a:solidFill>
              </a:rPr>
              <a:t> of Project</a:t>
            </a:r>
            <a:endParaRPr lang="en-US" sz="1200" b="1" dirty="0">
              <a:solidFill>
                <a:schemeClr val="bg1"/>
              </a:solidFill>
            </a:endParaRPr>
          </a:p>
        </p:txBody>
      </p:sp>
      <p:grpSp>
        <p:nvGrpSpPr>
          <p:cNvPr id="10" name="Ryhmä 9"/>
          <p:cNvGrpSpPr/>
          <p:nvPr/>
        </p:nvGrpSpPr>
        <p:grpSpPr>
          <a:xfrm>
            <a:off x="467544" y="170800"/>
            <a:ext cx="3024336" cy="1248822"/>
            <a:chOff x="2483768" y="2787774"/>
            <a:chExt cx="4769147" cy="1969297"/>
          </a:xfrm>
        </p:grpSpPr>
        <p:sp>
          <p:nvSpPr>
            <p:cNvPr id="9" name="Pyöristetty suorakulmio 8"/>
            <p:cNvSpPr/>
            <p:nvPr/>
          </p:nvSpPr>
          <p:spPr>
            <a:xfrm>
              <a:off x="2483768" y="3291830"/>
              <a:ext cx="4464496" cy="9361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Kuva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880" y="2787774"/>
              <a:ext cx="3761035" cy="1969297"/>
            </a:xfrm>
            <a:prstGeom prst="rect">
              <a:avLst/>
            </a:prstGeom>
          </p:spPr>
        </p:pic>
        <p:pic>
          <p:nvPicPr>
            <p:cNvPr id="8" name="Kuva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9792" y="3452483"/>
              <a:ext cx="1008112" cy="6314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79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39" y="117427"/>
            <a:ext cx="8702722" cy="490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37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" y="0"/>
            <a:ext cx="9143428" cy="5143500"/>
          </a:xfrm>
          <a:prstGeom prst="rect">
            <a:avLst/>
          </a:prstGeom>
        </p:spPr>
      </p:pic>
      <p:sp>
        <p:nvSpPr>
          <p:cNvPr id="2" name="Ellipsi 1"/>
          <p:cNvSpPr/>
          <p:nvPr/>
        </p:nvSpPr>
        <p:spPr>
          <a:xfrm>
            <a:off x="4211960" y="1491630"/>
            <a:ext cx="1368152" cy="1368152"/>
          </a:xfrm>
          <a:prstGeom prst="ellipse">
            <a:avLst/>
          </a:prstGeom>
          <a:noFill/>
          <a:ln w="1016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Suorakulmio 5"/>
          <p:cNvSpPr/>
          <p:nvPr/>
        </p:nvSpPr>
        <p:spPr>
          <a:xfrm>
            <a:off x="1547663" y="1967839"/>
            <a:ext cx="2558579" cy="5319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orakulmio 6"/>
          <p:cNvSpPr/>
          <p:nvPr/>
        </p:nvSpPr>
        <p:spPr>
          <a:xfrm>
            <a:off x="1763688" y="1955210"/>
            <a:ext cx="2194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800" b="1" dirty="0" smtClean="0">
                <a:solidFill>
                  <a:schemeClr val="bg1"/>
                </a:solidFill>
              </a:rPr>
              <a:t>Pasila </a:t>
            </a:r>
            <a:r>
              <a:rPr lang="fi-FI" sz="2800" b="1" dirty="0" err="1" smtClean="0">
                <a:solidFill>
                  <a:schemeClr val="bg1"/>
                </a:solidFill>
              </a:rPr>
              <a:t>Station</a:t>
            </a:r>
            <a:endParaRPr lang="fi-FI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76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" t="6726" r="2476" b="5279"/>
          <a:stretch/>
        </p:blipFill>
        <p:spPr>
          <a:xfrm>
            <a:off x="4997669" y="0"/>
            <a:ext cx="4146331" cy="5143500"/>
          </a:xfrm>
          <a:prstGeom prst="rect">
            <a:avLst/>
          </a:prstGeom>
        </p:spPr>
      </p:pic>
      <p:sp>
        <p:nvSpPr>
          <p:cNvPr id="5" name="Ellipsi 4"/>
          <p:cNvSpPr/>
          <p:nvPr/>
        </p:nvSpPr>
        <p:spPr>
          <a:xfrm>
            <a:off x="7195820" y="2555984"/>
            <a:ext cx="1368152" cy="1368152"/>
          </a:xfrm>
          <a:prstGeom prst="ellipse">
            <a:avLst/>
          </a:prstGeom>
          <a:noFill/>
          <a:ln w="1016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iruutu 5"/>
          <p:cNvSpPr txBox="1"/>
          <p:nvPr/>
        </p:nvSpPr>
        <p:spPr>
          <a:xfrm>
            <a:off x="539552" y="555526"/>
            <a:ext cx="460851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dirty="0" smtClean="0">
                <a:solidFill>
                  <a:schemeClr val="bg1"/>
                </a:solidFill>
              </a:rPr>
              <a:t>PASILA STATION </a:t>
            </a:r>
            <a:endParaRPr lang="fi-FI" sz="3600" b="1" dirty="0">
              <a:solidFill>
                <a:schemeClr val="bg1"/>
              </a:solidFill>
            </a:endParaRPr>
          </a:p>
          <a:p>
            <a:endParaRPr lang="fi-FI" sz="3600" b="1" dirty="0" smtClean="0">
              <a:solidFill>
                <a:schemeClr val="bg1"/>
              </a:solidFill>
            </a:endParaRPr>
          </a:p>
          <a:p>
            <a:r>
              <a:rPr lang="fi-FI" sz="2800" b="1" dirty="0" smtClean="0">
                <a:solidFill>
                  <a:schemeClr val="bg1"/>
                </a:solidFill>
              </a:rPr>
              <a:t>AN INTERMODAL</a:t>
            </a:r>
          </a:p>
          <a:p>
            <a:r>
              <a:rPr lang="fi-FI" sz="2800" b="1" dirty="0" smtClean="0">
                <a:solidFill>
                  <a:schemeClr val="bg1"/>
                </a:solidFill>
              </a:rPr>
              <a:t>TRANSPORT COMPONENT</a:t>
            </a:r>
          </a:p>
          <a:p>
            <a:endParaRPr lang="fi-FI" sz="3600" b="1" dirty="0">
              <a:solidFill>
                <a:schemeClr val="bg1"/>
              </a:solidFill>
            </a:endParaRPr>
          </a:p>
          <a:p>
            <a:endParaRPr lang="fi-FI" sz="3600" b="1" dirty="0" smtClean="0">
              <a:solidFill>
                <a:schemeClr val="bg1"/>
              </a:solidFill>
            </a:endParaRPr>
          </a:p>
          <a:p>
            <a:r>
              <a:rPr lang="fi-FI" sz="3600" b="1" dirty="0" smtClean="0">
                <a:solidFill>
                  <a:schemeClr val="bg1"/>
                </a:solidFill>
              </a:rPr>
              <a:t>100 000 </a:t>
            </a:r>
          </a:p>
          <a:p>
            <a:r>
              <a:rPr lang="fi-FI" sz="3600" b="1" dirty="0" smtClean="0">
                <a:solidFill>
                  <a:schemeClr val="bg1"/>
                </a:solidFill>
              </a:rPr>
              <a:t>PASSENGERS/DAY 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53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752" y="0"/>
            <a:ext cx="4020299" cy="5143500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539552" y="555526"/>
            <a:ext cx="46085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dirty="0" smtClean="0">
                <a:solidFill>
                  <a:schemeClr val="bg1"/>
                </a:solidFill>
              </a:rPr>
              <a:t>TRIPLA </a:t>
            </a:r>
          </a:p>
          <a:p>
            <a:endParaRPr lang="fi-FI" sz="3600" b="1" dirty="0" smtClean="0">
              <a:solidFill>
                <a:schemeClr val="bg1"/>
              </a:solidFill>
            </a:endParaRPr>
          </a:p>
          <a:p>
            <a:r>
              <a:rPr lang="fi-FI" sz="2800" b="1" dirty="0" smtClean="0">
                <a:solidFill>
                  <a:schemeClr val="bg1"/>
                </a:solidFill>
              </a:rPr>
              <a:t>MIXED-USE  190 000 </a:t>
            </a:r>
            <a:r>
              <a:rPr lang="fi-FI" sz="2800" b="1" dirty="0" err="1" smtClean="0">
                <a:solidFill>
                  <a:schemeClr val="bg1"/>
                </a:solidFill>
              </a:rPr>
              <a:t>sq</a:t>
            </a:r>
            <a:r>
              <a:rPr lang="fi-FI" sz="2800" b="1" dirty="0" smtClean="0">
                <a:solidFill>
                  <a:schemeClr val="bg1"/>
                </a:solidFill>
              </a:rPr>
              <a:t> m</a:t>
            </a:r>
            <a:r>
              <a:rPr lang="fi-FI" sz="3600" b="1" baseline="30000" dirty="0" smtClean="0">
                <a:solidFill>
                  <a:schemeClr val="bg1"/>
                </a:solidFill>
              </a:rPr>
              <a:t>2</a:t>
            </a:r>
          </a:p>
          <a:p>
            <a:endParaRPr lang="fi-FI" sz="3600" b="1" dirty="0" smtClean="0">
              <a:solidFill>
                <a:schemeClr val="bg1"/>
              </a:solidFill>
            </a:endParaRPr>
          </a:p>
          <a:p>
            <a:r>
              <a:rPr lang="fi-FI" sz="3600" b="1" dirty="0" smtClean="0">
                <a:solidFill>
                  <a:schemeClr val="bg1"/>
                </a:solidFill>
              </a:rPr>
              <a:t>MEETING POINT!</a:t>
            </a:r>
          </a:p>
          <a:p>
            <a:endParaRPr lang="fi-FI" sz="3600" b="1" dirty="0">
              <a:solidFill>
                <a:schemeClr val="bg1"/>
              </a:solidFill>
            </a:endParaRPr>
          </a:p>
          <a:p>
            <a:r>
              <a:rPr lang="fi-FI" sz="3600" b="1" dirty="0" smtClean="0">
                <a:solidFill>
                  <a:schemeClr val="bg1"/>
                </a:solidFill>
              </a:rPr>
              <a:t>CONSTR. START 2015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06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752" y="0"/>
            <a:ext cx="4020299" cy="5143499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539552" y="555526"/>
            <a:ext cx="460851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dirty="0" smtClean="0">
                <a:solidFill>
                  <a:schemeClr val="bg1"/>
                </a:solidFill>
              </a:rPr>
              <a:t>RAILYARD </a:t>
            </a:r>
            <a:endParaRPr lang="fi-FI" sz="3600" b="1" dirty="0">
              <a:solidFill>
                <a:schemeClr val="bg1"/>
              </a:solidFill>
            </a:endParaRPr>
          </a:p>
          <a:p>
            <a:r>
              <a:rPr lang="fi-FI" sz="3600" b="1" dirty="0" smtClean="0">
                <a:solidFill>
                  <a:schemeClr val="bg1"/>
                </a:solidFill>
              </a:rPr>
              <a:t>APARTMENTS </a:t>
            </a:r>
          </a:p>
          <a:p>
            <a:endParaRPr lang="fi-FI" sz="3200" b="1" dirty="0" smtClean="0">
              <a:solidFill>
                <a:schemeClr val="bg1"/>
              </a:solidFill>
            </a:endParaRPr>
          </a:p>
          <a:p>
            <a:r>
              <a:rPr lang="fi-FI" sz="2800" b="1" dirty="0" smtClean="0">
                <a:solidFill>
                  <a:schemeClr val="bg1"/>
                </a:solidFill>
              </a:rPr>
              <a:t>A NEW HOME </a:t>
            </a:r>
          </a:p>
          <a:p>
            <a:r>
              <a:rPr lang="fi-FI" sz="2800" b="1" dirty="0" smtClean="0">
                <a:solidFill>
                  <a:schemeClr val="bg1"/>
                </a:solidFill>
              </a:rPr>
              <a:t>FOR 3000 INHABITANTS</a:t>
            </a:r>
          </a:p>
          <a:p>
            <a:endParaRPr lang="fi-FI" sz="4800" b="1" dirty="0" smtClean="0">
              <a:solidFill>
                <a:schemeClr val="bg1"/>
              </a:solidFill>
            </a:endParaRPr>
          </a:p>
          <a:p>
            <a:r>
              <a:rPr lang="fi-FI" sz="3600" b="1" dirty="0" smtClean="0">
                <a:solidFill>
                  <a:schemeClr val="bg1"/>
                </a:solidFill>
              </a:rPr>
              <a:t>CONSTR. START 2017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78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752" y="0"/>
            <a:ext cx="4020298" cy="5143499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539552" y="555526"/>
            <a:ext cx="460851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dirty="0" smtClean="0">
                <a:solidFill>
                  <a:schemeClr val="bg1"/>
                </a:solidFill>
              </a:rPr>
              <a:t>TOWER AREA </a:t>
            </a:r>
          </a:p>
          <a:p>
            <a:endParaRPr lang="fi-FI" sz="3600" b="1" dirty="0" smtClean="0">
              <a:solidFill>
                <a:schemeClr val="bg1"/>
              </a:solidFill>
            </a:endParaRPr>
          </a:p>
          <a:p>
            <a:r>
              <a:rPr lang="fi-FI" sz="3600" b="1" dirty="0" smtClean="0">
                <a:solidFill>
                  <a:schemeClr val="bg1"/>
                </a:solidFill>
              </a:rPr>
              <a:t>OFFICES </a:t>
            </a:r>
            <a:r>
              <a:rPr lang="fi-FI" sz="3600" b="1" dirty="0">
                <a:solidFill>
                  <a:schemeClr val="bg1"/>
                </a:solidFill>
              </a:rPr>
              <a:t>AND</a:t>
            </a:r>
          </a:p>
          <a:p>
            <a:r>
              <a:rPr lang="fi-FI" sz="3600" b="1" dirty="0" smtClean="0">
                <a:solidFill>
                  <a:schemeClr val="bg1"/>
                </a:solidFill>
              </a:rPr>
              <a:t>APARTMENTS </a:t>
            </a:r>
          </a:p>
          <a:p>
            <a:endParaRPr lang="fi-FI" sz="3600" b="1" dirty="0">
              <a:solidFill>
                <a:schemeClr val="bg1"/>
              </a:solidFill>
            </a:endParaRPr>
          </a:p>
          <a:p>
            <a:endParaRPr lang="fi-FI" sz="2800" b="1" dirty="0" smtClean="0">
              <a:solidFill>
                <a:schemeClr val="bg1"/>
              </a:solidFill>
            </a:endParaRPr>
          </a:p>
          <a:p>
            <a:r>
              <a:rPr lang="fi-FI" sz="3600" b="1" dirty="0" smtClean="0">
                <a:solidFill>
                  <a:schemeClr val="bg1"/>
                </a:solidFill>
              </a:rPr>
              <a:t>COMPETITION </a:t>
            </a:r>
            <a:endParaRPr lang="fi-FI" sz="3600" b="1" dirty="0" smtClean="0">
              <a:solidFill>
                <a:schemeClr val="bg1"/>
              </a:solidFill>
            </a:endParaRPr>
          </a:p>
          <a:p>
            <a:r>
              <a:rPr lang="fi-FI" sz="3600" b="1" dirty="0" smtClean="0">
                <a:solidFill>
                  <a:schemeClr val="bg1"/>
                </a:solidFill>
              </a:rPr>
              <a:t>2015-2016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86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752" y="0"/>
            <a:ext cx="4020298" cy="5143498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539552" y="1313226"/>
            <a:ext cx="46085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dirty="0" smtClean="0">
                <a:solidFill>
                  <a:srgbClr val="C00000"/>
                </a:solidFill>
              </a:rPr>
              <a:t>150-200 000 m</a:t>
            </a:r>
            <a:r>
              <a:rPr lang="fi-FI" sz="3600" b="1" baseline="30000" dirty="0" smtClean="0">
                <a:solidFill>
                  <a:srgbClr val="C00000"/>
                </a:solidFill>
              </a:rPr>
              <a:t>2</a:t>
            </a:r>
            <a:r>
              <a:rPr lang="fi-FI" sz="3600" b="1" dirty="0" smtClean="0">
                <a:solidFill>
                  <a:srgbClr val="C00000"/>
                </a:solidFill>
              </a:rPr>
              <a:t> </a:t>
            </a:r>
          </a:p>
          <a:p>
            <a:endParaRPr lang="fi-FI" sz="3200" b="1" dirty="0" smtClean="0">
              <a:solidFill>
                <a:srgbClr val="C00000"/>
              </a:solidFill>
            </a:endParaRPr>
          </a:p>
          <a:p>
            <a:r>
              <a:rPr lang="fi-FI" sz="3200" b="1" dirty="0" smtClean="0">
                <a:solidFill>
                  <a:srgbClr val="C00000"/>
                </a:solidFill>
              </a:rPr>
              <a:t>DESIGN-BUILD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2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376"/>
          <a:stretch/>
        </p:blipFill>
        <p:spPr>
          <a:xfrm>
            <a:off x="179512" y="3529798"/>
            <a:ext cx="4468688" cy="55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4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" y="0"/>
            <a:ext cx="9143428" cy="5143500"/>
          </a:xfrm>
          <a:prstGeom prst="rect">
            <a:avLst/>
          </a:prstGeom>
        </p:spPr>
      </p:pic>
      <p:sp>
        <p:nvSpPr>
          <p:cNvPr id="3" name="Suorakulmio 2"/>
          <p:cNvSpPr/>
          <p:nvPr/>
        </p:nvSpPr>
        <p:spPr>
          <a:xfrm>
            <a:off x="812" y="4155926"/>
            <a:ext cx="1834884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orakulmio 3"/>
          <p:cNvSpPr/>
          <p:nvPr/>
        </p:nvSpPr>
        <p:spPr>
          <a:xfrm>
            <a:off x="250996" y="4083918"/>
            <a:ext cx="12827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24/7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66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/>
          <p:cNvSpPr/>
          <p:nvPr/>
        </p:nvSpPr>
        <p:spPr>
          <a:xfrm>
            <a:off x="2051720" y="3240360"/>
            <a:ext cx="5076056" cy="8435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orakulmio 5"/>
          <p:cNvSpPr/>
          <p:nvPr/>
        </p:nvSpPr>
        <p:spPr>
          <a:xfrm>
            <a:off x="2051720" y="1059582"/>
            <a:ext cx="5076056" cy="1800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orakulmio 6"/>
          <p:cNvSpPr/>
          <p:nvPr/>
        </p:nvSpPr>
        <p:spPr>
          <a:xfrm>
            <a:off x="1979712" y="2008460"/>
            <a:ext cx="52210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 New Dimension of Downtown Helsinki</a:t>
            </a:r>
          </a:p>
          <a:p>
            <a:pPr algn="ctr"/>
            <a:endParaRPr lang="fi-FI" b="1" dirty="0">
              <a:solidFill>
                <a:schemeClr val="bg1"/>
              </a:solidFill>
            </a:endParaRPr>
          </a:p>
          <a:p>
            <a:pPr algn="ctr"/>
            <a:r>
              <a:rPr lang="fi-FI" b="1" dirty="0" smtClean="0">
                <a:solidFill>
                  <a:schemeClr val="bg1"/>
                </a:solidFill>
              </a:rPr>
              <a:t>COMPETITION START: FALL 2015</a:t>
            </a:r>
            <a:endParaRPr lang="fi-FI" b="1" dirty="0">
              <a:solidFill>
                <a:schemeClr val="bg1"/>
              </a:solidFill>
            </a:endParaRPr>
          </a:p>
        </p:txBody>
      </p:sp>
      <p:sp>
        <p:nvSpPr>
          <p:cNvPr id="8" name="Suorakulmio 7"/>
          <p:cNvSpPr/>
          <p:nvPr/>
        </p:nvSpPr>
        <p:spPr>
          <a:xfrm>
            <a:off x="2304256" y="3332906"/>
            <a:ext cx="5076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600" b="1" dirty="0" err="1" smtClean="0">
                <a:solidFill>
                  <a:schemeClr val="bg1"/>
                </a:solidFill>
              </a:rPr>
              <a:t>www.helsinkihighrise.fi</a:t>
            </a:r>
            <a:endParaRPr lang="fi-FI" sz="3600" b="1" dirty="0">
              <a:solidFill>
                <a:schemeClr val="bg1"/>
              </a:solidFill>
            </a:endParaRPr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70"/>
          <a:stretch/>
        </p:blipFill>
        <p:spPr>
          <a:xfrm>
            <a:off x="1799184" y="1275606"/>
            <a:ext cx="5243636" cy="648072"/>
          </a:xfrm>
          <a:prstGeom prst="rect">
            <a:avLst/>
          </a:prstGeom>
        </p:spPr>
      </p:pic>
      <p:grpSp>
        <p:nvGrpSpPr>
          <p:cNvPr id="10" name="Ryhmä 9"/>
          <p:cNvGrpSpPr/>
          <p:nvPr/>
        </p:nvGrpSpPr>
        <p:grpSpPr>
          <a:xfrm>
            <a:off x="3275856" y="4038805"/>
            <a:ext cx="2376264" cy="981217"/>
            <a:chOff x="2483768" y="2787774"/>
            <a:chExt cx="4769147" cy="1969297"/>
          </a:xfrm>
        </p:grpSpPr>
        <p:sp>
          <p:nvSpPr>
            <p:cNvPr id="11" name="Pyöristetty suorakulmio 10"/>
            <p:cNvSpPr/>
            <p:nvPr/>
          </p:nvSpPr>
          <p:spPr>
            <a:xfrm>
              <a:off x="2483768" y="3291830"/>
              <a:ext cx="4464496" cy="9361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Kuva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880" y="2787774"/>
              <a:ext cx="3761035" cy="1969297"/>
            </a:xfrm>
            <a:prstGeom prst="rect">
              <a:avLst/>
            </a:prstGeom>
          </p:spPr>
        </p:pic>
        <p:pic>
          <p:nvPicPr>
            <p:cNvPr id="13" name="Kuva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9792" y="3452483"/>
              <a:ext cx="1008112" cy="6314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816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" r="20045"/>
          <a:stretch/>
        </p:blipFill>
        <p:spPr>
          <a:xfrm>
            <a:off x="1" y="0"/>
            <a:ext cx="5549462" cy="5143500"/>
          </a:xfrm>
          <a:prstGeom prst="rect">
            <a:avLst/>
          </a:prstGeom>
        </p:spPr>
      </p:pic>
      <p:sp>
        <p:nvSpPr>
          <p:cNvPr id="8" name="Suorakulmio 7"/>
          <p:cNvSpPr/>
          <p:nvPr/>
        </p:nvSpPr>
        <p:spPr>
          <a:xfrm>
            <a:off x="6085184" y="4043848"/>
            <a:ext cx="38874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000" b="1" dirty="0" err="1" smtClean="0">
                <a:solidFill>
                  <a:schemeClr val="bg1"/>
                </a:solidFill>
              </a:rPr>
              <a:t>www.helsinkihighrise.fi</a:t>
            </a:r>
            <a:endParaRPr lang="fi-FI" sz="2000" b="1" dirty="0">
              <a:solidFill>
                <a:schemeClr val="bg1"/>
              </a:solidFill>
            </a:endParaRPr>
          </a:p>
        </p:txBody>
      </p:sp>
      <p:pic>
        <p:nvPicPr>
          <p:cNvPr id="14" name="Kuva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7" t="47816" r="77"/>
          <a:stretch/>
        </p:blipFill>
        <p:spPr>
          <a:xfrm>
            <a:off x="5707117" y="-20538"/>
            <a:ext cx="3436884" cy="2684077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70"/>
          <a:stretch/>
        </p:blipFill>
        <p:spPr>
          <a:xfrm>
            <a:off x="5869160" y="3503135"/>
            <a:ext cx="2951312" cy="36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" y="0"/>
            <a:ext cx="9142374" cy="51435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0" y="432048"/>
            <a:ext cx="6300192" cy="8435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orakulmio 4"/>
          <p:cNvSpPr/>
          <p:nvPr/>
        </p:nvSpPr>
        <p:spPr>
          <a:xfrm>
            <a:off x="216024" y="524594"/>
            <a:ext cx="6516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600" b="1" dirty="0" smtClean="0">
                <a:solidFill>
                  <a:schemeClr val="bg1"/>
                </a:solidFill>
              </a:rPr>
              <a:t>Helsinki is </a:t>
            </a:r>
            <a:r>
              <a:rPr lang="fi-FI" sz="3600" b="1" dirty="0" err="1" smtClean="0">
                <a:solidFill>
                  <a:schemeClr val="bg1"/>
                </a:solidFill>
              </a:rPr>
              <a:t>envisioned</a:t>
            </a:r>
            <a:r>
              <a:rPr lang="fi-FI" sz="3600" b="1" dirty="0" smtClean="0">
                <a:solidFill>
                  <a:schemeClr val="bg1"/>
                </a:solidFill>
              </a:rPr>
              <a:t> to </a:t>
            </a:r>
            <a:r>
              <a:rPr lang="fi-FI" sz="3600" b="1" dirty="0" err="1" smtClean="0">
                <a:solidFill>
                  <a:schemeClr val="bg1"/>
                </a:solidFill>
              </a:rPr>
              <a:t>grow</a:t>
            </a:r>
            <a:endParaRPr lang="fi-FI" sz="3600" b="1" dirty="0">
              <a:solidFill>
                <a:schemeClr val="bg1"/>
              </a:solidFill>
            </a:endParaRPr>
          </a:p>
        </p:txBody>
      </p:sp>
      <p:sp>
        <p:nvSpPr>
          <p:cNvPr id="9" name="Suorakulmio 8"/>
          <p:cNvSpPr/>
          <p:nvPr/>
        </p:nvSpPr>
        <p:spPr>
          <a:xfrm>
            <a:off x="5364088" y="2336562"/>
            <a:ext cx="65162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800" b="1" dirty="0" smtClean="0">
                <a:solidFill>
                  <a:schemeClr val="bg1"/>
                </a:solidFill>
              </a:rPr>
              <a:t>Expansion of City </a:t>
            </a:r>
            <a:r>
              <a:rPr lang="fi-FI" sz="2800" b="1" dirty="0" err="1" smtClean="0">
                <a:solidFill>
                  <a:schemeClr val="bg1"/>
                </a:solidFill>
              </a:rPr>
              <a:t>Core</a:t>
            </a:r>
            <a:endParaRPr lang="fi-FI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06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" y="0"/>
            <a:ext cx="9142374" cy="5143500"/>
          </a:xfrm>
          <a:prstGeom prst="rect">
            <a:avLst/>
          </a:prstGeom>
        </p:spPr>
      </p:pic>
      <p:sp>
        <p:nvSpPr>
          <p:cNvPr id="8" name="Suorakulmio 7"/>
          <p:cNvSpPr/>
          <p:nvPr/>
        </p:nvSpPr>
        <p:spPr>
          <a:xfrm>
            <a:off x="0" y="432048"/>
            <a:ext cx="6084168" cy="8435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orakulmio 6"/>
          <p:cNvSpPr/>
          <p:nvPr/>
        </p:nvSpPr>
        <p:spPr>
          <a:xfrm>
            <a:off x="0" y="432048"/>
            <a:ext cx="6300192" cy="8435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orakulmio 5"/>
          <p:cNvSpPr/>
          <p:nvPr/>
        </p:nvSpPr>
        <p:spPr>
          <a:xfrm>
            <a:off x="216836" y="530661"/>
            <a:ext cx="59393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“We will need more space for enterprises near the city </a:t>
            </a:r>
            <a:r>
              <a:rPr lang="en-US" sz="1600" b="1" dirty="0" err="1">
                <a:solidFill>
                  <a:schemeClr val="bg1"/>
                </a:solidFill>
              </a:rPr>
              <a:t>centre</a:t>
            </a:r>
            <a:r>
              <a:rPr lang="en-US" sz="1600" b="1" dirty="0">
                <a:solidFill>
                  <a:schemeClr val="bg1"/>
                </a:solidFill>
              </a:rPr>
              <a:t> and more housing to meet the increased demand for urban </a:t>
            </a:r>
            <a:r>
              <a:rPr lang="en-US" sz="1600" b="1" dirty="0" smtClean="0">
                <a:solidFill>
                  <a:schemeClr val="bg1"/>
                </a:solidFill>
              </a:rPr>
              <a:t>housing.”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9" name="Suorakulmio 8"/>
          <p:cNvSpPr/>
          <p:nvPr/>
        </p:nvSpPr>
        <p:spPr>
          <a:xfrm>
            <a:off x="4824536" y="1832506"/>
            <a:ext cx="65162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800" b="1" dirty="0" err="1" smtClean="0">
                <a:solidFill>
                  <a:schemeClr val="bg1"/>
                </a:solidFill>
              </a:rPr>
              <a:t>Innovation</a:t>
            </a:r>
            <a:r>
              <a:rPr lang="fi-FI" sz="2800" b="1" dirty="0" smtClean="0">
                <a:solidFill>
                  <a:schemeClr val="bg1"/>
                </a:solidFill>
              </a:rPr>
              <a:t> </a:t>
            </a:r>
            <a:r>
              <a:rPr lang="fi-FI" sz="2800" b="1" dirty="0" err="1" smtClean="0">
                <a:solidFill>
                  <a:schemeClr val="bg1"/>
                </a:solidFill>
              </a:rPr>
              <a:t>District</a:t>
            </a:r>
            <a:endParaRPr lang="fi-FI" sz="2800" b="1" dirty="0">
              <a:solidFill>
                <a:schemeClr val="bg1"/>
              </a:solidFill>
            </a:endParaRPr>
          </a:p>
        </p:txBody>
      </p:sp>
      <p:sp>
        <p:nvSpPr>
          <p:cNvPr id="10" name="Suorakulmio 9"/>
          <p:cNvSpPr/>
          <p:nvPr/>
        </p:nvSpPr>
        <p:spPr>
          <a:xfrm>
            <a:off x="5364088" y="2336562"/>
            <a:ext cx="65162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800" b="1" dirty="0" smtClean="0">
                <a:solidFill>
                  <a:schemeClr val="bg1"/>
                </a:solidFill>
              </a:rPr>
              <a:t>Expansion of City </a:t>
            </a:r>
            <a:r>
              <a:rPr lang="fi-FI" sz="2800" b="1" dirty="0" err="1" smtClean="0">
                <a:solidFill>
                  <a:schemeClr val="bg1"/>
                </a:solidFill>
              </a:rPr>
              <a:t>Core</a:t>
            </a:r>
            <a:endParaRPr lang="fi-FI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46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" y="0"/>
            <a:ext cx="9142375" cy="5143500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2483768" y="599687"/>
            <a:ext cx="6660232" cy="5319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orakulmio 5"/>
          <p:cNvSpPr/>
          <p:nvPr/>
        </p:nvSpPr>
        <p:spPr>
          <a:xfrm>
            <a:off x="2737117" y="618737"/>
            <a:ext cx="69474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b="1" dirty="0" smtClean="0">
                <a:solidFill>
                  <a:schemeClr val="bg1"/>
                </a:solidFill>
              </a:rPr>
              <a:t>Pasila is a </a:t>
            </a:r>
            <a:r>
              <a:rPr lang="fi-FI" sz="2400" b="1" dirty="0" err="1" smtClean="0">
                <a:solidFill>
                  <a:schemeClr val="bg1"/>
                </a:solidFill>
              </a:rPr>
              <a:t>growing</a:t>
            </a:r>
            <a:r>
              <a:rPr lang="fi-FI" sz="2400" b="1" dirty="0" smtClean="0">
                <a:solidFill>
                  <a:schemeClr val="bg1"/>
                </a:solidFill>
              </a:rPr>
              <a:t> CBD with 50 000 </a:t>
            </a:r>
            <a:r>
              <a:rPr lang="fi-FI" sz="2400" b="1" dirty="0" err="1" smtClean="0">
                <a:solidFill>
                  <a:schemeClr val="bg1"/>
                </a:solidFill>
              </a:rPr>
              <a:t>jobs</a:t>
            </a:r>
            <a:r>
              <a:rPr lang="fi-FI" sz="2400" b="1" dirty="0" smtClean="0">
                <a:solidFill>
                  <a:schemeClr val="bg1"/>
                </a:solidFill>
              </a:rPr>
              <a:t> </a:t>
            </a:r>
            <a:r>
              <a:rPr lang="fi-FI" sz="2400" b="1" dirty="0" err="1" smtClean="0">
                <a:solidFill>
                  <a:schemeClr val="bg1"/>
                </a:solidFill>
              </a:rPr>
              <a:t>by</a:t>
            </a:r>
            <a:r>
              <a:rPr lang="fi-FI" sz="2400" b="1" dirty="0" smtClean="0">
                <a:solidFill>
                  <a:schemeClr val="bg1"/>
                </a:solidFill>
              </a:rPr>
              <a:t> 2050</a:t>
            </a:r>
            <a:endParaRPr lang="fi-FI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74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516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6012160" y="4155926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 dirty="0" smtClean="0">
                <a:solidFill>
                  <a:schemeClr val="bg1"/>
                </a:solidFill>
              </a:rPr>
              <a:t>SLUSH –</a:t>
            </a:r>
            <a:r>
              <a:rPr lang="fi-FI" sz="2800" b="1" dirty="0" err="1" smtClean="0">
                <a:solidFill>
                  <a:schemeClr val="bg1"/>
                </a:solidFill>
              </a:rPr>
              <a:t>Event</a:t>
            </a:r>
            <a:endParaRPr lang="fi-FI" sz="2800" b="1" dirty="0" smtClean="0">
              <a:solidFill>
                <a:schemeClr val="bg1"/>
              </a:solidFill>
            </a:endParaRPr>
          </a:p>
          <a:p>
            <a:r>
              <a:rPr lang="fi-FI" sz="1200" dirty="0" smtClean="0">
                <a:solidFill>
                  <a:schemeClr val="bg1"/>
                </a:solidFill>
              </a:rPr>
              <a:t>PHOTO: SLUSH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08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93154"/>
            <a:ext cx="9252520" cy="617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70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" y="0"/>
            <a:ext cx="91434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062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" y="0"/>
            <a:ext cx="9143428" cy="5143500"/>
          </a:xfrm>
          <a:prstGeom prst="rect">
            <a:avLst/>
          </a:prstGeom>
        </p:spPr>
      </p:pic>
      <p:sp>
        <p:nvSpPr>
          <p:cNvPr id="6" name="Ellipsi 5"/>
          <p:cNvSpPr/>
          <p:nvPr/>
        </p:nvSpPr>
        <p:spPr>
          <a:xfrm rot="19925059">
            <a:off x="2339752" y="1901000"/>
            <a:ext cx="6048672" cy="2448272"/>
          </a:xfrm>
          <a:prstGeom prst="ellipse">
            <a:avLst/>
          </a:prstGeom>
          <a:noFill/>
          <a:ln w="762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Suorakulmio 3"/>
          <p:cNvSpPr/>
          <p:nvPr/>
        </p:nvSpPr>
        <p:spPr>
          <a:xfrm>
            <a:off x="6588223" y="3507854"/>
            <a:ext cx="2558579" cy="5319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orakulmio 6"/>
          <p:cNvSpPr/>
          <p:nvPr/>
        </p:nvSpPr>
        <p:spPr>
          <a:xfrm>
            <a:off x="6985750" y="3526904"/>
            <a:ext cx="21947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b="1" dirty="0" smtClean="0">
                <a:solidFill>
                  <a:schemeClr val="bg1"/>
                </a:solidFill>
              </a:rPr>
              <a:t>Central Pasila</a:t>
            </a:r>
            <a:endParaRPr lang="fi-FI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28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" y="189"/>
            <a:ext cx="9142758" cy="514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8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3650</TotalTime>
  <Words>133</Words>
  <Application>Microsoft Office PowerPoint</Application>
  <PresentationFormat>Näytössä katseltava esitys (16:9)</PresentationFormat>
  <Paragraphs>53</Paragraphs>
  <Slides>19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Helsingin kaupunki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Mollgren Dan</dc:creator>
  <cp:lastModifiedBy>Mollgren Dan</cp:lastModifiedBy>
  <cp:revision>73</cp:revision>
  <cp:lastPrinted>2015-03-05T13:00:40Z</cp:lastPrinted>
  <dcterms:created xsi:type="dcterms:W3CDTF">2015-02-20T06:57:02Z</dcterms:created>
  <dcterms:modified xsi:type="dcterms:W3CDTF">2015-06-22T15:50:21Z</dcterms:modified>
</cp:coreProperties>
</file>