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 id="279" r:id="rId4"/>
    <p:sldId id="285" r:id="rId5"/>
    <p:sldId id="284" r:id="rId6"/>
    <p:sldId id="286" r:id="rId7"/>
    <p:sldId id="296" r:id="rId8"/>
    <p:sldId id="298" r:id="rId9"/>
    <p:sldId id="297" r:id="rId10"/>
    <p:sldId id="287" r:id="rId11"/>
    <p:sldId id="288" r:id="rId12"/>
    <p:sldId id="289" r:id="rId13"/>
    <p:sldId id="291" r:id="rId14"/>
    <p:sldId id="293" r:id="rId15"/>
    <p:sldId id="314" r:id="rId16"/>
    <p:sldId id="295" r:id="rId17"/>
    <p:sldId id="299" r:id="rId18"/>
    <p:sldId id="300" r:id="rId19"/>
    <p:sldId id="301" r:id="rId20"/>
    <p:sldId id="304" r:id="rId21"/>
    <p:sldId id="303" r:id="rId22"/>
    <p:sldId id="305" r:id="rId23"/>
    <p:sldId id="302" r:id="rId24"/>
    <p:sldId id="315" r:id="rId25"/>
    <p:sldId id="309" r:id="rId26"/>
    <p:sldId id="310" r:id="rId27"/>
    <p:sldId id="311" r:id="rId28"/>
    <p:sldId id="313" r:id="rId29"/>
    <p:sldId id="312" r:id="rId30"/>
    <p:sldId id="308" r:id="rId3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8" d="100"/>
          <a:sy n="88" d="100"/>
        </p:scale>
        <p:origin x="-120"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130427"/>
            <a:ext cx="10363200" cy="1470025"/>
          </a:xfrm>
        </p:spPr>
        <p:txBody>
          <a:bodyPr/>
          <a:lstStyle/>
          <a:p>
            <a:r>
              <a:rPr lang="fi-FI"/>
              <a:t>Muokkaa perustyyl. napsautt.</a:t>
            </a:r>
          </a:p>
        </p:txBody>
      </p:sp>
      <p:sp>
        <p:nvSpPr>
          <p:cNvPr id="3" name="Alaotsikko 2"/>
          <p:cNvSpPr>
            <a:spLocks noGrp="1"/>
          </p:cNvSpPr>
          <p:nvPr>
            <p:ph type="subTitle" idx="1"/>
          </p:nvPr>
        </p:nvSpPr>
        <p:spPr>
          <a:xfrm>
            <a:off x="1828800" y="3886200"/>
            <a:ext cx="8534400" cy="1752600"/>
          </a:xfrm>
        </p:spPr>
        <p:txBody>
          <a:bodyPr/>
          <a:lstStyle>
            <a:lvl1pPr marL="0" indent="0" algn="ctr">
              <a:buNone/>
              <a:defRPr/>
            </a:lvl1pPr>
            <a:lvl2pPr marL="457177" indent="0" algn="ctr">
              <a:buNone/>
              <a:defRPr/>
            </a:lvl2pPr>
            <a:lvl3pPr marL="914353" indent="0" algn="ctr">
              <a:buNone/>
              <a:defRPr/>
            </a:lvl3pPr>
            <a:lvl4pPr marL="1371530" indent="0" algn="ctr">
              <a:buNone/>
              <a:defRPr/>
            </a:lvl4pPr>
            <a:lvl5pPr marL="1828706" indent="0" algn="ctr">
              <a:buNone/>
              <a:defRPr/>
            </a:lvl5pPr>
            <a:lvl6pPr marL="2285883" indent="0" algn="ctr">
              <a:buNone/>
              <a:defRPr/>
            </a:lvl6pPr>
            <a:lvl7pPr marL="2743060" indent="0" algn="ctr">
              <a:buNone/>
              <a:defRPr/>
            </a:lvl7pPr>
            <a:lvl8pPr marL="3200236" indent="0" algn="ctr">
              <a:buNone/>
              <a:defRPr/>
            </a:lvl8pPr>
            <a:lvl9pPr marL="3657413" indent="0" algn="ctr">
              <a:buNone/>
              <a:defRPr/>
            </a:lvl9pPr>
          </a:lstStyle>
          <a:p>
            <a:r>
              <a:rPr lang="fi-FI"/>
              <a:t>Muokkaa alaotsikon perustyyliä napsautt.</a:t>
            </a:r>
          </a:p>
        </p:txBody>
      </p:sp>
      <p:sp>
        <p:nvSpPr>
          <p:cNvPr id="4" name="Päivämäärän paikkamerkki 3"/>
          <p:cNvSpPr>
            <a:spLocks noGrp="1"/>
          </p:cNvSpPr>
          <p:nvPr>
            <p:ph type="dt" sz="half" idx="10"/>
          </p:nvPr>
        </p:nvSpPr>
        <p:spPr/>
        <p:txBody>
          <a:bodyPr/>
          <a:lstStyle>
            <a:lvl1pPr>
              <a:defRPr/>
            </a:lvl1pPr>
          </a:lstStyle>
          <a:p>
            <a:endParaRPr lang="fi-FI" altLang="fi-FI"/>
          </a:p>
        </p:txBody>
      </p:sp>
      <p:sp>
        <p:nvSpPr>
          <p:cNvPr id="5" name="Alatunnisteen paikkamerkki 4"/>
          <p:cNvSpPr>
            <a:spLocks noGrp="1"/>
          </p:cNvSpPr>
          <p:nvPr>
            <p:ph type="ftr" sz="quarter" idx="11"/>
          </p:nvPr>
        </p:nvSpPr>
        <p:spPr/>
        <p:txBody>
          <a:bodyPr/>
          <a:lstStyle>
            <a:lvl1pPr>
              <a:defRPr/>
            </a:lvl1pPr>
          </a:lstStyle>
          <a:p>
            <a:endParaRPr lang="fi-FI" altLang="fi-FI"/>
          </a:p>
        </p:txBody>
      </p:sp>
      <p:sp>
        <p:nvSpPr>
          <p:cNvPr id="6" name="Dian numeron paikkamerkki 5"/>
          <p:cNvSpPr>
            <a:spLocks noGrp="1"/>
          </p:cNvSpPr>
          <p:nvPr>
            <p:ph type="sldNum" sz="quarter" idx="12"/>
          </p:nvPr>
        </p:nvSpPr>
        <p:spPr/>
        <p:txBody>
          <a:bodyPr/>
          <a:lstStyle>
            <a:lvl1pPr>
              <a:defRPr/>
            </a:lvl1pPr>
          </a:lstStyle>
          <a:p>
            <a:fld id="{7D332CA7-518D-4CAD-89E8-16FE3FDD3EA1}" type="slidenum">
              <a:rPr lang="fi-FI" altLang="fi-FI"/>
              <a:pPr/>
              <a:t>‹#›</a:t>
            </a:fld>
            <a:endParaRPr lang="fi-FI" altLang="fi-FI"/>
          </a:p>
        </p:txBody>
      </p:sp>
    </p:spTree>
    <p:extLst>
      <p:ext uri="{BB962C8B-B14F-4D97-AF65-F5344CB8AC3E}">
        <p14:creationId xmlns:p14="http://schemas.microsoft.com/office/powerpoint/2010/main" val="305349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endParaRPr lang="fi-FI" altLang="fi-FI"/>
          </a:p>
        </p:txBody>
      </p:sp>
      <p:sp>
        <p:nvSpPr>
          <p:cNvPr id="5" name="Alatunnisteen paikkamerkki 4"/>
          <p:cNvSpPr>
            <a:spLocks noGrp="1"/>
          </p:cNvSpPr>
          <p:nvPr>
            <p:ph type="ftr" sz="quarter" idx="11"/>
          </p:nvPr>
        </p:nvSpPr>
        <p:spPr/>
        <p:txBody>
          <a:bodyPr/>
          <a:lstStyle>
            <a:lvl1pPr>
              <a:defRPr/>
            </a:lvl1pPr>
          </a:lstStyle>
          <a:p>
            <a:endParaRPr lang="fi-FI" altLang="fi-FI"/>
          </a:p>
        </p:txBody>
      </p:sp>
      <p:sp>
        <p:nvSpPr>
          <p:cNvPr id="6" name="Dian numeron paikkamerkki 5"/>
          <p:cNvSpPr>
            <a:spLocks noGrp="1"/>
          </p:cNvSpPr>
          <p:nvPr>
            <p:ph type="sldNum" sz="quarter" idx="12"/>
          </p:nvPr>
        </p:nvSpPr>
        <p:spPr/>
        <p:txBody>
          <a:bodyPr/>
          <a:lstStyle>
            <a:lvl1pPr>
              <a:defRPr/>
            </a:lvl1pPr>
          </a:lstStyle>
          <a:p>
            <a:fld id="{6C317BF9-89CC-4DA1-9290-9B69792C8800}" type="slidenum">
              <a:rPr lang="fi-FI" altLang="fi-FI"/>
              <a:pPr/>
              <a:t>‹#›</a:t>
            </a:fld>
            <a:endParaRPr lang="fi-FI" altLang="fi-FI"/>
          </a:p>
        </p:txBody>
      </p:sp>
    </p:spTree>
    <p:extLst>
      <p:ext uri="{BB962C8B-B14F-4D97-AF65-F5344CB8AC3E}">
        <p14:creationId xmlns:p14="http://schemas.microsoft.com/office/powerpoint/2010/main" val="137751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839200" y="274640"/>
            <a:ext cx="2743200" cy="585152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09600" y="274640"/>
            <a:ext cx="8026400" cy="58515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endParaRPr lang="fi-FI" altLang="fi-FI"/>
          </a:p>
        </p:txBody>
      </p:sp>
      <p:sp>
        <p:nvSpPr>
          <p:cNvPr id="5" name="Alatunnisteen paikkamerkki 4"/>
          <p:cNvSpPr>
            <a:spLocks noGrp="1"/>
          </p:cNvSpPr>
          <p:nvPr>
            <p:ph type="ftr" sz="quarter" idx="11"/>
          </p:nvPr>
        </p:nvSpPr>
        <p:spPr/>
        <p:txBody>
          <a:bodyPr/>
          <a:lstStyle>
            <a:lvl1pPr>
              <a:defRPr/>
            </a:lvl1pPr>
          </a:lstStyle>
          <a:p>
            <a:endParaRPr lang="fi-FI" altLang="fi-FI"/>
          </a:p>
        </p:txBody>
      </p:sp>
      <p:sp>
        <p:nvSpPr>
          <p:cNvPr id="6" name="Dian numeron paikkamerkki 5"/>
          <p:cNvSpPr>
            <a:spLocks noGrp="1"/>
          </p:cNvSpPr>
          <p:nvPr>
            <p:ph type="sldNum" sz="quarter" idx="12"/>
          </p:nvPr>
        </p:nvSpPr>
        <p:spPr/>
        <p:txBody>
          <a:bodyPr/>
          <a:lstStyle>
            <a:lvl1pPr>
              <a:defRPr/>
            </a:lvl1pPr>
          </a:lstStyle>
          <a:p>
            <a:fld id="{EB794F08-0803-48EB-9884-77D63DBC2199}" type="slidenum">
              <a:rPr lang="fi-FI" altLang="fi-FI"/>
              <a:pPr/>
              <a:t>‹#›</a:t>
            </a:fld>
            <a:endParaRPr lang="fi-FI" altLang="fi-FI"/>
          </a:p>
        </p:txBody>
      </p:sp>
    </p:spTree>
    <p:extLst>
      <p:ext uri="{BB962C8B-B14F-4D97-AF65-F5344CB8AC3E}">
        <p14:creationId xmlns:p14="http://schemas.microsoft.com/office/powerpoint/2010/main" val="259662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endParaRPr lang="fi-FI" altLang="fi-FI"/>
          </a:p>
        </p:txBody>
      </p:sp>
      <p:sp>
        <p:nvSpPr>
          <p:cNvPr id="5" name="Alatunnisteen paikkamerkki 4"/>
          <p:cNvSpPr>
            <a:spLocks noGrp="1"/>
          </p:cNvSpPr>
          <p:nvPr>
            <p:ph type="ftr" sz="quarter" idx="11"/>
          </p:nvPr>
        </p:nvSpPr>
        <p:spPr/>
        <p:txBody>
          <a:bodyPr/>
          <a:lstStyle>
            <a:lvl1pPr>
              <a:defRPr/>
            </a:lvl1pPr>
          </a:lstStyle>
          <a:p>
            <a:endParaRPr lang="fi-FI" altLang="fi-FI"/>
          </a:p>
        </p:txBody>
      </p:sp>
      <p:sp>
        <p:nvSpPr>
          <p:cNvPr id="6" name="Dian numeron paikkamerkki 5"/>
          <p:cNvSpPr>
            <a:spLocks noGrp="1"/>
          </p:cNvSpPr>
          <p:nvPr>
            <p:ph type="sldNum" sz="quarter" idx="12"/>
          </p:nvPr>
        </p:nvSpPr>
        <p:spPr/>
        <p:txBody>
          <a:bodyPr/>
          <a:lstStyle>
            <a:lvl1pPr>
              <a:defRPr/>
            </a:lvl1pPr>
          </a:lstStyle>
          <a:p>
            <a:fld id="{5D4291C6-F0AE-4E9B-BEB3-76A317D1188A}" type="slidenum">
              <a:rPr lang="fi-FI" altLang="fi-FI"/>
              <a:pPr/>
              <a:t>‹#›</a:t>
            </a:fld>
            <a:endParaRPr lang="fi-FI" altLang="fi-FI"/>
          </a:p>
        </p:txBody>
      </p:sp>
    </p:spTree>
    <p:extLst>
      <p:ext uri="{BB962C8B-B14F-4D97-AF65-F5344CB8AC3E}">
        <p14:creationId xmlns:p14="http://schemas.microsoft.com/office/powerpoint/2010/main" val="137653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963084" y="4406902"/>
            <a:ext cx="103632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963084" y="2906715"/>
            <a:ext cx="10363200" cy="1500187"/>
          </a:xfrm>
        </p:spPr>
        <p:txBody>
          <a:bodyPr anchor="b"/>
          <a:lstStyle>
            <a:lvl1pPr marL="0" indent="0">
              <a:buNone/>
              <a:defRPr sz="2000"/>
            </a:lvl1pPr>
            <a:lvl2pPr marL="457177" indent="0">
              <a:buNone/>
              <a:defRPr sz="1800"/>
            </a:lvl2pPr>
            <a:lvl3pPr marL="914353" indent="0">
              <a:buNone/>
              <a:defRPr sz="1600"/>
            </a:lvl3pPr>
            <a:lvl4pPr marL="1371530" indent="0">
              <a:buNone/>
              <a:defRPr sz="1400"/>
            </a:lvl4pPr>
            <a:lvl5pPr marL="1828706" indent="0">
              <a:buNone/>
              <a:defRPr sz="1400"/>
            </a:lvl5pPr>
            <a:lvl6pPr marL="2285883" indent="0">
              <a:buNone/>
              <a:defRPr sz="1400"/>
            </a:lvl6pPr>
            <a:lvl7pPr marL="2743060" indent="0">
              <a:buNone/>
              <a:defRPr sz="1400"/>
            </a:lvl7pPr>
            <a:lvl8pPr marL="3200236" indent="0">
              <a:buNone/>
              <a:defRPr sz="1400"/>
            </a:lvl8pPr>
            <a:lvl9pPr marL="3657413" indent="0">
              <a:buNone/>
              <a:defRPr sz="1400"/>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lvl1pPr>
              <a:defRPr/>
            </a:lvl1pPr>
          </a:lstStyle>
          <a:p>
            <a:endParaRPr lang="fi-FI" altLang="fi-FI"/>
          </a:p>
        </p:txBody>
      </p:sp>
      <p:sp>
        <p:nvSpPr>
          <p:cNvPr id="5" name="Alatunnisteen paikkamerkki 4"/>
          <p:cNvSpPr>
            <a:spLocks noGrp="1"/>
          </p:cNvSpPr>
          <p:nvPr>
            <p:ph type="ftr" sz="quarter" idx="11"/>
          </p:nvPr>
        </p:nvSpPr>
        <p:spPr/>
        <p:txBody>
          <a:bodyPr/>
          <a:lstStyle>
            <a:lvl1pPr>
              <a:defRPr/>
            </a:lvl1pPr>
          </a:lstStyle>
          <a:p>
            <a:endParaRPr lang="fi-FI" altLang="fi-FI"/>
          </a:p>
        </p:txBody>
      </p:sp>
      <p:sp>
        <p:nvSpPr>
          <p:cNvPr id="6" name="Dian numeron paikkamerkki 5"/>
          <p:cNvSpPr>
            <a:spLocks noGrp="1"/>
          </p:cNvSpPr>
          <p:nvPr>
            <p:ph type="sldNum" sz="quarter" idx="12"/>
          </p:nvPr>
        </p:nvSpPr>
        <p:spPr/>
        <p:txBody>
          <a:bodyPr/>
          <a:lstStyle>
            <a:lvl1pPr>
              <a:defRPr/>
            </a:lvl1pPr>
          </a:lstStyle>
          <a:p>
            <a:fld id="{4CF29C40-7FAF-481A-9BC2-B314BBFD5083}" type="slidenum">
              <a:rPr lang="fi-FI" altLang="fi-FI"/>
              <a:pPr/>
              <a:t>‹#›</a:t>
            </a:fld>
            <a:endParaRPr lang="fi-FI" altLang="fi-FI"/>
          </a:p>
        </p:txBody>
      </p:sp>
    </p:spTree>
    <p:extLst>
      <p:ext uri="{BB962C8B-B14F-4D97-AF65-F5344CB8AC3E}">
        <p14:creationId xmlns:p14="http://schemas.microsoft.com/office/powerpoint/2010/main" val="281528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lvl1pPr>
              <a:defRPr/>
            </a:lvl1pPr>
          </a:lstStyle>
          <a:p>
            <a:endParaRPr lang="fi-FI" altLang="fi-FI"/>
          </a:p>
        </p:txBody>
      </p:sp>
      <p:sp>
        <p:nvSpPr>
          <p:cNvPr id="6" name="Alatunnisteen paikkamerkki 5"/>
          <p:cNvSpPr>
            <a:spLocks noGrp="1"/>
          </p:cNvSpPr>
          <p:nvPr>
            <p:ph type="ftr" sz="quarter" idx="11"/>
          </p:nvPr>
        </p:nvSpPr>
        <p:spPr/>
        <p:txBody>
          <a:bodyPr/>
          <a:lstStyle>
            <a:lvl1pPr>
              <a:defRPr/>
            </a:lvl1pPr>
          </a:lstStyle>
          <a:p>
            <a:endParaRPr lang="fi-FI" altLang="fi-FI"/>
          </a:p>
        </p:txBody>
      </p:sp>
      <p:sp>
        <p:nvSpPr>
          <p:cNvPr id="7" name="Dian numeron paikkamerkki 6"/>
          <p:cNvSpPr>
            <a:spLocks noGrp="1"/>
          </p:cNvSpPr>
          <p:nvPr>
            <p:ph type="sldNum" sz="quarter" idx="12"/>
          </p:nvPr>
        </p:nvSpPr>
        <p:spPr/>
        <p:txBody>
          <a:bodyPr/>
          <a:lstStyle>
            <a:lvl1pPr>
              <a:defRPr/>
            </a:lvl1pPr>
          </a:lstStyle>
          <a:p>
            <a:fld id="{B0426071-6B0F-4B0F-8B10-FEC8D3D23B94}" type="slidenum">
              <a:rPr lang="fi-FI" altLang="fi-FI"/>
              <a:pPr/>
              <a:t>‹#›</a:t>
            </a:fld>
            <a:endParaRPr lang="fi-FI" altLang="fi-FI"/>
          </a:p>
        </p:txBody>
      </p:sp>
    </p:spTree>
    <p:extLst>
      <p:ext uri="{BB962C8B-B14F-4D97-AF65-F5344CB8AC3E}">
        <p14:creationId xmlns:p14="http://schemas.microsoft.com/office/powerpoint/2010/main" val="106434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609600" y="1535113"/>
            <a:ext cx="5386917"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93369" y="1535113"/>
            <a:ext cx="5389033"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lvl1pPr>
              <a:defRPr/>
            </a:lvl1pPr>
          </a:lstStyle>
          <a:p>
            <a:endParaRPr lang="fi-FI" altLang="fi-FI"/>
          </a:p>
        </p:txBody>
      </p:sp>
      <p:sp>
        <p:nvSpPr>
          <p:cNvPr id="8" name="Alatunnisteen paikkamerkki 7"/>
          <p:cNvSpPr>
            <a:spLocks noGrp="1"/>
          </p:cNvSpPr>
          <p:nvPr>
            <p:ph type="ftr" sz="quarter" idx="11"/>
          </p:nvPr>
        </p:nvSpPr>
        <p:spPr/>
        <p:txBody>
          <a:bodyPr/>
          <a:lstStyle>
            <a:lvl1pPr>
              <a:defRPr/>
            </a:lvl1pPr>
          </a:lstStyle>
          <a:p>
            <a:endParaRPr lang="fi-FI" altLang="fi-FI"/>
          </a:p>
        </p:txBody>
      </p:sp>
      <p:sp>
        <p:nvSpPr>
          <p:cNvPr id="9" name="Dian numeron paikkamerkki 8"/>
          <p:cNvSpPr>
            <a:spLocks noGrp="1"/>
          </p:cNvSpPr>
          <p:nvPr>
            <p:ph type="sldNum" sz="quarter" idx="12"/>
          </p:nvPr>
        </p:nvSpPr>
        <p:spPr/>
        <p:txBody>
          <a:bodyPr/>
          <a:lstStyle>
            <a:lvl1pPr>
              <a:defRPr/>
            </a:lvl1pPr>
          </a:lstStyle>
          <a:p>
            <a:fld id="{5FD99B85-9BBC-4EB6-AF26-A11FA54A6782}" type="slidenum">
              <a:rPr lang="fi-FI" altLang="fi-FI"/>
              <a:pPr/>
              <a:t>‹#›</a:t>
            </a:fld>
            <a:endParaRPr lang="fi-FI" altLang="fi-FI"/>
          </a:p>
        </p:txBody>
      </p:sp>
    </p:spTree>
    <p:extLst>
      <p:ext uri="{BB962C8B-B14F-4D97-AF65-F5344CB8AC3E}">
        <p14:creationId xmlns:p14="http://schemas.microsoft.com/office/powerpoint/2010/main" val="161434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lvl1pPr>
              <a:defRPr/>
            </a:lvl1pPr>
          </a:lstStyle>
          <a:p>
            <a:endParaRPr lang="fi-FI" altLang="fi-FI"/>
          </a:p>
        </p:txBody>
      </p:sp>
      <p:sp>
        <p:nvSpPr>
          <p:cNvPr id="4" name="Alatunnisteen paikkamerkki 3"/>
          <p:cNvSpPr>
            <a:spLocks noGrp="1"/>
          </p:cNvSpPr>
          <p:nvPr>
            <p:ph type="ftr" sz="quarter" idx="11"/>
          </p:nvPr>
        </p:nvSpPr>
        <p:spPr/>
        <p:txBody>
          <a:bodyPr/>
          <a:lstStyle>
            <a:lvl1pPr>
              <a:defRPr/>
            </a:lvl1pPr>
          </a:lstStyle>
          <a:p>
            <a:endParaRPr lang="fi-FI" altLang="fi-FI"/>
          </a:p>
        </p:txBody>
      </p:sp>
      <p:sp>
        <p:nvSpPr>
          <p:cNvPr id="5" name="Dian numeron paikkamerkki 4"/>
          <p:cNvSpPr>
            <a:spLocks noGrp="1"/>
          </p:cNvSpPr>
          <p:nvPr>
            <p:ph type="sldNum" sz="quarter" idx="12"/>
          </p:nvPr>
        </p:nvSpPr>
        <p:spPr/>
        <p:txBody>
          <a:bodyPr/>
          <a:lstStyle>
            <a:lvl1pPr>
              <a:defRPr/>
            </a:lvl1pPr>
          </a:lstStyle>
          <a:p>
            <a:fld id="{44697AA6-272A-45E2-8DD6-6D6A4424FFF7}" type="slidenum">
              <a:rPr lang="fi-FI" altLang="fi-FI"/>
              <a:pPr/>
              <a:t>‹#›</a:t>
            </a:fld>
            <a:endParaRPr lang="fi-FI" altLang="fi-FI"/>
          </a:p>
        </p:txBody>
      </p:sp>
    </p:spTree>
    <p:extLst>
      <p:ext uri="{BB962C8B-B14F-4D97-AF65-F5344CB8AC3E}">
        <p14:creationId xmlns:p14="http://schemas.microsoft.com/office/powerpoint/2010/main" val="988356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endParaRPr lang="fi-FI" altLang="fi-FI"/>
          </a:p>
        </p:txBody>
      </p:sp>
      <p:sp>
        <p:nvSpPr>
          <p:cNvPr id="3" name="Alatunnisteen paikkamerkki 2"/>
          <p:cNvSpPr>
            <a:spLocks noGrp="1"/>
          </p:cNvSpPr>
          <p:nvPr>
            <p:ph type="ftr" sz="quarter" idx="11"/>
          </p:nvPr>
        </p:nvSpPr>
        <p:spPr/>
        <p:txBody>
          <a:bodyPr/>
          <a:lstStyle>
            <a:lvl1pPr>
              <a:defRPr/>
            </a:lvl1pPr>
          </a:lstStyle>
          <a:p>
            <a:endParaRPr lang="fi-FI" altLang="fi-FI"/>
          </a:p>
        </p:txBody>
      </p:sp>
      <p:sp>
        <p:nvSpPr>
          <p:cNvPr id="4" name="Dian numeron paikkamerkki 3"/>
          <p:cNvSpPr>
            <a:spLocks noGrp="1"/>
          </p:cNvSpPr>
          <p:nvPr>
            <p:ph type="sldNum" sz="quarter" idx="12"/>
          </p:nvPr>
        </p:nvSpPr>
        <p:spPr/>
        <p:txBody>
          <a:bodyPr/>
          <a:lstStyle>
            <a:lvl1pPr>
              <a:defRPr/>
            </a:lvl1pPr>
          </a:lstStyle>
          <a:p>
            <a:fld id="{99D7FB6E-7CC1-47FA-BFB5-20B531DF9025}" type="slidenum">
              <a:rPr lang="fi-FI" altLang="fi-FI"/>
              <a:pPr/>
              <a:t>‹#›</a:t>
            </a:fld>
            <a:endParaRPr lang="fi-FI" altLang="fi-FI"/>
          </a:p>
        </p:txBody>
      </p:sp>
    </p:spTree>
    <p:extLst>
      <p:ext uri="{BB962C8B-B14F-4D97-AF65-F5344CB8AC3E}">
        <p14:creationId xmlns:p14="http://schemas.microsoft.com/office/powerpoint/2010/main" val="262811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09602" y="273050"/>
            <a:ext cx="4011084"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609602" y="1435102"/>
            <a:ext cx="4011084" cy="4691063"/>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ltLang="fi-FI"/>
          </a:p>
        </p:txBody>
      </p:sp>
      <p:sp>
        <p:nvSpPr>
          <p:cNvPr id="6" name="Alatunnisteen paikkamerkki 5"/>
          <p:cNvSpPr>
            <a:spLocks noGrp="1"/>
          </p:cNvSpPr>
          <p:nvPr>
            <p:ph type="ftr" sz="quarter" idx="11"/>
          </p:nvPr>
        </p:nvSpPr>
        <p:spPr/>
        <p:txBody>
          <a:bodyPr/>
          <a:lstStyle>
            <a:lvl1pPr>
              <a:defRPr/>
            </a:lvl1pPr>
          </a:lstStyle>
          <a:p>
            <a:endParaRPr lang="fi-FI" altLang="fi-FI"/>
          </a:p>
        </p:txBody>
      </p:sp>
      <p:sp>
        <p:nvSpPr>
          <p:cNvPr id="7" name="Dian numeron paikkamerkki 6"/>
          <p:cNvSpPr>
            <a:spLocks noGrp="1"/>
          </p:cNvSpPr>
          <p:nvPr>
            <p:ph type="sldNum" sz="quarter" idx="12"/>
          </p:nvPr>
        </p:nvSpPr>
        <p:spPr/>
        <p:txBody>
          <a:bodyPr/>
          <a:lstStyle>
            <a:lvl1pPr>
              <a:defRPr/>
            </a:lvl1pPr>
          </a:lstStyle>
          <a:p>
            <a:fld id="{EE90EE17-040A-490D-AAD9-CEAE86537062}" type="slidenum">
              <a:rPr lang="fi-FI" altLang="fi-FI"/>
              <a:pPr/>
              <a:t>‹#›</a:t>
            </a:fld>
            <a:endParaRPr lang="fi-FI" altLang="fi-FI"/>
          </a:p>
        </p:txBody>
      </p:sp>
    </p:spTree>
    <p:extLst>
      <p:ext uri="{BB962C8B-B14F-4D97-AF65-F5344CB8AC3E}">
        <p14:creationId xmlns:p14="http://schemas.microsoft.com/office/powerpoint/2010/main" val="188045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2389717" y="4800600"/>
            <a:ext cx="73152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endParaRPr lang="fi-FI"/>
          </a:p>
        </p:txBody>
      </p:sp>
      <p:sp>
        <p:nvSpPr>
          <p:cNvPr id="4" name="Tekstin paikkamerkki 3"/>
          <p:cNvSpPr>
            <a:spLocks noGrp="1"/>
          </p:cNvSpPr>
          <p:nvPr>
            <p:ph type="body" sz="half" idx="2"/>
          </p:nvPr>
        </p:nvSpPr>
        <p:spPr>
          <a:xfrm>
            <a:off x="2389717" y="5367338"/>
            <a:ext cx="7315200" cy="804862"/>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ltLang="fi-FI"/>
          </a:p>
        </p:txBody>
      </p:sp>
      <p:sp>
        <p:nvSpPr>
          <p:cNvPr id="6" name="Alatunnisteen paikkamerkki 5"/>
          <p:cNvSpPr>
            <a:spLocks noGrp="1"/>
          </p:cNvSpPr>
          <p:nvPr>
            <p:ph type="ftr" sz="quarter" idx="11"/>
          </p:nvPr>
        </p:nvSpPr>
        <p:spPr/>
        <p:txBody>
          <a:bodyPr/>
          <a:lstStyle>
            <a:lvl1pPr>
              <a:defRPr/>
            </a:lvl1pPr>
          </a:lstStyle>
          <a:p>
            <a:endParaRPr lang="fi-FI" altLang="fi-FI"/>
          </a:p>
        </p:txBody>
      </p:sp>
      <p:sp>
        <p:nvSpPr>
          <p:cNvPr id="7" name="Dian numeron paikkamerkki 6"/>
          <p:cNvSpPr>
            <a:spLocks noGrp="1"/>
          </p:cNvSpPr>
          <p:nvPr>
            <p:ph type="sldNum" sz="quarter" idx="12"/>
          </p:nvPr>
        </p:nvSpPr>
        <p:spPr/>
        <p:txBody>
          <a:bodyPr/>
          <a:lstStyle>
            <a:lvl1pPr>
              <a:defRPr/>
            </a:lvl1pPr>
          </a:lstStyle>
          <a:p>
            <a:fld id="{A5505B45-E7BE-4362-BAA5-5CB45DE5BFE4}" type="slidenum">
              <a:rPr lang="fi-FI" altLang="fi-FI"/>
              <a:pPr/>
              <a:t>‹#›</a:t>
            </a:fld>
            <a:endParaRPr lang="fi-FI" altLang="fi-FI"/>
          </a:p>
        </p:txBody>
      </p:sp>
    </p:spTree>
    <p:extLst>
      <p:ext uri="{BB962C8B-B14F-4D97-AF65-F5344CB8AC3E}">
        <p14:creationId xmlns:p14="http://schemas.microsoft.com/office/powerpoint/2010/main" val="385089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ctr" anchorCtr="0" compatLnSpc="1">
            <a:prstTxWarp prst="textNoShape">
              <a:avLst/>
            </a:prstTxWarp>
          </a:bodyPr>
          <a:lstStyle/>
          <a:p>
            <a:pPr lvl="0"/>
            <a:r>
              <a:rPr lang="fi-FI" altLang="fi-FI"/>
              <a:t>Muokkaa perustyyl. napsautt.</a:t>
            </a:r>
          </a:p>
        </p:txBody>
      </p:sp>
      <p:sp>
        <p:nvSpPr>
          <p:cNvPr id="1027" name="Rectangle 3"/>
          <p:cNvSpPr>
            <a:spLocks noGrp="1" noChangeArrowheads="1"/>
          </p:cNvSpPr>
          <p:nvPr>
            <p:ph type="body" idx="1"/>
          </p:nvPr>
        </p:nvSpPr>
        <p:spPr bwMode="auto">
          <a:xfrm>
            <a:off x="609600" y="1600202"/>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lvl1pPr>
              <a:defRPr sz="1400"/>
            </a:lvl1pPr>
          </a:lstStyle>
          <a:p>
            <a:endParaRPr lang="fi-FI" altLang="fi-FI"/>
          </a:p>
        </p:txBody>
      </p:sp>
      <p:sp>
        <p:nvSpPr>
          <p:cNvPr id="1029" name="Rectangle 5"/>
          <p:cNvSpPr>
            <a:spLocks noGrp="1" noChangeArrowheads="1"/>
          </p:cNvSpPr>
          <p:nvPr>
            <p:ph type="ftr" sz="quarter" idx="3"/>
          </p:nvPr>
        </p:nvSpPr>
        <p:spPr bwMode="auto">
          <a:xfrm>
            <a:off x="4165601"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lvl1pPr algn="ctr">
              <a:defRPr sz="1400"/>
            </a:lvl1pPr>
          </a:lstStyle>
          <a:p>
            <a:endParaRPr lang="fi-FI" altLang="fi-FI"/>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5" tIns="45718" rIns="91435" bIns="45718" numCol="1" anchor="t" anchorCtr="0" compatLnSpc="1">
            <a:prstTxWarp prst="textNoShape">
              <a:avLst/>
            </a:prstTxWarp>
          </a:bodyPr>
          <a:lstStyle>
            <a:lvl1pPr algn="r">
              <a:defRPr sz="1400"/>
            </a:lvl1pPr>
          </a:lstStyle>
          <a:p>
            <a:fld id="{4E9DCAC1-FE12-4F67-9B86-17FB0FEB19BD}" type="slidenum">
              <a:rPr lang="fi-FI" altLang="fi-FI"/>
              <a:pPr/>
              <a:t>‹#›</a:t>
            </a:fld>
            <a:endParaRPr lang="fi-FI" altLang="fi-FI"/>
          </a:p>
        </p:txBody>
      </p:sp>
    </p:spTree>
    <p:extLst>
      <p:ext uri="{BB962C8B-B14F-4D97-AF65-F5344CB8AC3E}">
        <p14:creationId xmlns:p14="http://schemas.microsoft.com/office/powerpoint/2010/main" val="4157793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177" algn="ctr" rtl="0" fontAlgn="base">
        <a:spcBef>
          <a:spcPct val="0"/>
        </a:spcBef>
        <a:spcAft>
          <a:spcPct val="0"/>
        </a:spcAft>
        <a:defRPr sz="4400">
          <a:solidFill>
            <a:schemeClr val="tx2"/>
          </a:solidFill>
          <a:latin typeface="Arial" charset="0"/>
        </a:defRPr>
      </a:lvl6pPr>
      <a:lvl7pPr marL="914353" algn="ctr" rtl="0" fontAlgn="base">
        <a:spcBef>
          <a:spcPct val="0"/>
        </a:spcBef>
        <a:spcAft>
          <a:spcPct val="0"/>
        </a:spcAft>
        <a:defRPr sz="4400">
          <a:solidFill>
            <a:schemeClr val="tx2"/>
          </a:solidFill>
          <a:latin typeface="Arial" charset="0"/>
        </a:defRPr>
      </a:lvl7pPr>
      <a:lvl8pPr marL="1371530" algn="ctr" rtl="0" fontAlgn="base">
        <a:spcBef>
          <a:spcPct val="0"/>
        </a:spcBef>
        <a:spcAft>
          <a:spcPct val="0"/>
        </a:spcAft>
        <a:defRPr sz="4400">
          <a:solidFill>
            <a:schemeClr val="tx2"/>
          </a:solidFill>
          <a:latin typeface="Arial" charset="0"/>
        </a:defRPr>
      </a:lvl8pPr>
      <a:lvl9pPr marL="1828706" algn="ctr" rtl="0" fontAlgn="base">
        <a:spcBef>
          <a:spcPct val="0"/>
        </a:spcBef>
        <a:spcAft>
          <a:spcPct val="0"/>
        </a:spcAft>
        <a:defRPr sz="4400">
          <a:solidFill>
            <a:schemeClr val="tx2"/>
          </a:solidFill>
          <a:latin typeface="Arial" charset="0"/>
        </a:defRPr>
      </a:lvl9pPr>
    </p:titleStyle>
    <p:bodyStyle>
      <a:lvl1pPr marL="342882" indent="-342882" algn="l" rtl="0" fontAlgn="base">
        <a:spcBef>
          <a:spcPct val="20000"/>
        </a:spcBef>
        <a:spcAft>
          <a:spcPct val="0"/>
        </a:spcAft>
        <a:buChar char="•"/>
        <a:defRPr sz="3200">
          <a:solidFill>
            <a:schemeClr val="tx1"/>
          </a:solidFill>
          <a:latin typeface="+mn-lt"/>
          <a:ea typeface="+mn-ea"/>
          <a:cs typeface="+mn-cs"/>
        </a:defRPr>
      </a:lvl1pPr>
      <a:lvl2pPr marL="742912" indent="-285736" algn="l" rtl="0" fontAlgn="base">
        <a:spcBef>
          <a:spcPct val="20000"/>
        </a:spcBef>
        <a:spcAft>
          <a:spcPct val="0"/>
        </a:spcAft>
        <a:buChar char="–"/>
        <a:defRPr sz="2800">
          <a:solidFill>
            <a:schemeClr val="tx1"/>
          </a:solidFill>
          <a:latin typeface="+mn-lt"/>
        </a:defRPr>
      </a:lvl2pPr>
      <a:lvl3pPr marL="1142942" indent="-228588" algn="l" rtl="0" fontAlgn="base">
        <a:spcBef>
          <a:spcPct val="20000"/>
        </a:spcBef>
        <a:spcAft>
          <a:spcPct val="0"/>
        </a:spcAft>
        <a:buChar char="•"/>
        <a:defRPr sz="2400">
          <a:solidFill>
            <a:schemeClr val="tx1"/>
          </a:solidFill>
          <a:latin typeface="+mn-lt"/>
        </a:defRPr>
      </a:lvl3pPr>
      <a:lvl4pPr marL="1600118" indent="-228588" algn="l" rtl="0" fontAlgn="base">
        <a:spcBef>
          <a:spcPct val="20000"/>
        </a:spcBef>
        <a:spcAft>
          <a:spcPct val="0"/>
        </a:spcAft>
        <a:buChar char="–"/>
        <a:defRPr sz="2000">
          <a:solidFill>
            <a:schemeClr val="tx1"/>
          </a:solidFill>
          <a:latin typeface="+mn-lt"/>
        </a:defRPr>
      </a:lvl4pPr>
      <a:lvl5pPr marL="2057295" indent="-228588" algn="l" rtl="0" fontAlgn="base">
        <a:spcBef>
          <a:spcPct val="20000"/>
        </a:spcBef>
        <a:spcAft>
          <a:spcPct val="0"/>
        </a:spcAft>
        <a:buChar char="»"/>
        <a:defRPr sz="2000">
          <a:solidFill>
            <a:schemeClr val="tx1"/>
          </a:solidFill>
          <a:latin typeface="+mn-lt"/>
        </a:defRPr>
      </a:lvl5pPr>
      <a:lvl6pPr marL="2514471" indent="-228588" algn="l" rtl="0" fontAlgn="base">
        <a:spcBef>
          <a:spcPct val="20000"/>
        </a:spcBef>
        <a:spcAft>
          <a:spcPct val="0"/>
        </a:spcAft>
        <a:buChar char="»"/>
        <a:defRPr sz="2000">
          <a:solidFill>
            <a:schemeClr val="tx1"/>
          </a:solidFill>
          <a:latin typeface="+mn-lt"/>
        </a:defRPr>
      </a:lvl6pPr>
      <a:lvl7pPr marL="2971648" indent="-228588" algn="l" rtl="0" fontAlgn="base">
        <a:spcBef>
          <a:spcPct val="20000"/>
        </a:spcBef>
        <a:spcAft>
          <a:spcPct val="0"/>
        </a:spcAft>
        <a:buChar char="»"/>
        <a:defRPr sz="2000">
          <a:solidFill>
            <a:schemeClr val="tx1"/>
          </a:solidFill>
          <a:latin typeface="+mn-lt"/>
        </a:defRPr>
      </a:lvl7pPr>
      <a:lvl8pPr marL="3428825" indent="-228588" algn="l" rtl="0" fontAlgn="base">
        <a:spcBef>
          <a:spcPct val="20000"/>
        </a:spcBef>
        <a:spcAft>
          <a:spcPct val="0"/>
        </a:spcAft>
        <a:buChar char="»"/>
        <a:defRPr sz="2000">
          <a:solidFill>
            <a:schemeClr val="tx1"/>
          </a:solidFill>
          <a:latin typeface="+mn-lt"/>
        </a:defRPr>
      </a:lvl8pPr>
      <a:lvl9pPr marL="3886001" indent="-228588"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dirty="0" err="1"/>
              <a:t>Gadolinium</a:t>
            </a:r>
            <a:r>
              <a:rPr lang="fi-FI" dirty="0"/>
              <a:t>-kontrastiaineet </a:t>
            </a:r>
            <a:br>
              <a:rPr lang="fi-FI" dirty="0"/>
            </a:br>
            <a:r>
              <a:rPr lang="fi-FI" dirty="0"/>
              <a:t>– vieläkö uskallan käyttää?</a:t>
            </a:r>
          </a:p>
        </p:txBody>
      </p:sp>
      <p:sp>
        <p:nvSpPr>
          <p:cNvPr id="3" name="Alaotsikko 2"/>
          <p:cNvSpPr>
            <a:spLocks noGrp="1"/>
          </p:cNvSpPr>
          <p:nvPr>
            <p:ph type="subTitle" idx="1"/>
          </p:nvPr>
        </p:nvSpPr>
        <p:spPr/>
        <p:txBody>
          <a:bodyPr/>
          <a:lstStyle/>
          <a:p>
            <a:r>
              <a:rPr lang="fi-FI" sz="2000" dirty="0"/>
              <a:t>Petri Sipola </a:t>
            </a:r>
          </a:p>
          <a:p>
            <a:r>
              <a:rPr lang="fi-FI" sz="2000" dirty="0"/>
              <a:t>yliopistonlehtori, </a:t>
            </a:r>
            <a:r>
              <a:rPr lang="fi-FI" sz="2000" dirty="0" err="1"/>
              <a:t>dos</a:t>
            </a:r>
            <a:r>
              <a:rPr lang="fi-FI" sz="2000" dirty="0"/>
              <a:t>, Itä-Suomen yliopisto</a:t>
            </a:r>
          </a:p>
          <a:p>
            <a:r>
              <a:rPr lang="fi-FI" sz="2000" dirty="0"/>
              <a:t>radiologi, KYS</a:t>
            </a:r>
          </a:p>
        </p:txBody>
      </p:sp>
      <p:sp>
        <p:nvSpPr>
          <p:cNvPr id="4" name="Suorakulmio 3">
            <a:extLst>
              <a:ext uri="{FF2B5EF4-FFF2-40B4-BE49-F238E27FC236}">
                <a16:creationId xmlns:a16="http://schemas.microsoft.com/office/drawing/2014/main" xmlns="" id="{EDEEFCA2-D30F-40AD-B0FD-1033012258A8}"/>
              </a:ext>
            </a:extLst>
          </p:cNvPr>
          <p:cNvSpPr/>
          <p:nvPr/>
        </p:nvSpPr>
        <p:spPr>
          <a:xfrm>
            <a:off x="6672064" y="5805265"/>
            <a:ext cx="4572000" cy="646331"/>
          </a:xfrm>
          <a:prstGeom prst="rect">
            <a:avLst/>
          </a:prstGeom>
        </p:spPr>
        <p:txBody>
          <a:bodyPr>
            <a:spAutoFit/>
          </a:bodyPr>
          <a:lstStyle/>
          <a:p>
            <a:pPr fontAlgn="base">
              <a:spcBef>
                <a:spcPct val="0"/>
              </a:spcBef>
              <a:spcAft>
                <a:spcPct val="0"/>
              </a:spcAft>
            </a:pPr>
            <a:r>
              <a:rPr lang="fi-FI" b="1" dirty="0">
                <a:solidFill>
                  <a:srgbClr val="4F4F4F"/>
                </a:solidFill>
                <a:latin typeface="georgia" panose="02040502050405020303" pitchFamily="18" charset="0"/>
              </a:rPr>
              <a:t>Suomen </a:t>
            </a:r>
            <a:r>
              <a:rPr lang="fi-FI" b="1" dirty="0" err="1">
                <a:solidFill>
                  <a:srgbClr val="4F4F4F"/>
                </a:solidFill>
                <a:latin typeface="georgia" panose="02040502050405020303" pitchFamily="18" charset="0"/>
              </a:rPr>
              <a:t>Nefrologiyhdistyksen</a:t>
            </a:r>
            <a:r>
              <a:rPr lang="fi-FI" b="1" dirty="0">
                <a:solidFill>
                  <a:srgbClr val="4F4F4F"/>
                </a:solidFill>
                <a:latin typeface="georgia" panose="02040502050405020303" pitchFamily="18" charset="0"/>
              </a:rPr>
              <a:t> </a:t>
            </a:r>
            <a:r>
              <a:rPr lang="fi-FI" b="1" dirty="0" err="1">
                <a:solidFill>
                  <a:srgbClr val="4F4F4F"/>
                </a:solidFill>
                <a:latin typeface="georgia" panose="02040502050405020303" pitchFamily="18" charset="0"/>
              </a:rPr>
              <a:t>Syyskokous</a:t>
            </a:r>
            <a:r>
              <a:rPr lang="fi-FI" b="1" dirty="0">
                <a:solidFill>
                  <a:srgbClr val="4F4F4F"/>
                </a:solidFill>
                <a:latin typeface="georgia" panose="02040502050405020303" pitchFamily="18" charset="0"/>
              </a:rPr>
              <a:t> 4-5.10.2018</a:t>
            </a:r>
            <a:endParaRPr lang="fi-FI" dirty="0">
              <a:solidFill>
                <a:srgbClr val="000000"/>
              </a:solidFill>
              <a:latin typeface="Arial" charset="0"/>
            </a:endParaRPr>
          </a:p>
        </p:txBody>
      </p:sp>
    </p:spTree>
    <p:extLst>
      <p:ext uri="{BB962C8B-B14F-4D97-AF65-F5344CB8AC3E}">
        <p14:creationId xmlns:p14="http://schemas.microsoft.com/office/powerpoint/2010/main" val="1780344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30E9A7E0-5F4E-4232-9C70-D3282F9230DD}"/>
              </a:ext>
            </a:extLst>
          </p:cNvPr>
          <p:cNvSpPr>
            <a:spLocks noGrp="1"/>
          </p:cNvSpPr>
          <p:nvPr>
            <p:ph type="title"/>
          </p:nvPr>
        </p:nvSpPr>
        <p:spPr/>
        <p:txBody>
          <a:bodyPr/>
          <a:lstStyle/>
          <a:p>
            <a:r>
              <a:rPr lang="sv-SE" dirty="0" err="1"/>
              <a:t>NSF:n</a:t>
            </a:r>
            <a:r>
              <a:rPr lang="sv-SE" dirty="0"/>
              <a:t> </a:t>
            </a:r>
            <a:r>
              <a:rPr lang="sv-SE" dirty="0" err="1"/>
              <a:t>yhteys</a:t>
            </a:r>
            <a:r>
              <a:rPr lang="sv-SE" dirty="0"/>
              <a:t> </a:t>
            </a:r>
            <a:r>
              <a:rPr lang="sv-SE" dirty="0" err="1"/>
              <a:t>gadoliniumiin</a:t>
            </a:r>
            <a:r>
              <a:rPr lang="sv-SE" dirty="0"/>
              <a:t> </a:t>
            </a:r>
            <a:r>
              <a:rPr lang="sv-SE" dirty="0" err="1"/>
              <a:t>vahvistuu</a:t>
            </a:r>
            <a:endParaRPr lang="fi-FI" dirty="0"/>
          </a:p>
        </p:txBody>
      </p:sp>
      <p:sp>
        <p:nvSpPr>
          <p:cNvPr id="3" name="Sisällön paikkamerkki 2">
            <a:extLst>
              <a:ext uri="{FF2B5EF4-FFF2-40B4-BE49-F238E27FC236}">
                <a16:creationId xmlns:a16="http://schemas.microsoft.com/office/drawing/2014/main" xmlns="" id="{73BBC0A7-63E5-4759-8A53-422159EE45AB}"/>
              </a:ext>
            </a:extLst>
          </p:cNvPr>
          <p:cNvSpPr>
            <a:spLocks noGrp="1"/>
          </p:cNvSpPr>
          <p:nvPr>
            <p:ph idx="1"/>
          </p:nvPr>
        </p:nvSpPr>
        <p:spPr/>
        <p:txBody>
          <a:bodyPr/>
          <a:lstStyle/>
          <a:p>
            <a:endParaRPr lang="fi-FI" dirty="0"/>
          </a:p>
          <a:p>
            <a:r>
              <a:rPr lang="fi-FI" dirty="0"/>
              <a:t>NSF-potilaiden </a:t>
            </a:r>
            <a:r>
              <a:rPr lang="fi-FI" dirty="0" err="1"/>
              <a:t>ihonäytteistä</a:t>
            </a:r>
            <a:r>
              <a:rPr lang="fi-FI" dirty="0"/>
              <a:t> löydettiin </a:t>
            </a:r>
            <a:r>
              <a:rPr lang="fi-FI" dirty="0" err="1"/>
              <a:t>gadoliniumia</a:t>
            </a:r>
            <a:r>
              <a:rPr lang="fi-FI" dirty="0"/>
              <a:t> keskimäärin 70 ppm (ppm = </a:t>
            </a:r>
            <a:r>
              <a:rPr lang="fi-FI" dirty="0" err="1"/>
              <a:t>parts</a:t>
            </a:r>
            <a:r>
              <a:rPr lang="fi-FI" dirty="0"/>
              <a:t> per </a:t>
            </a:r>
            <a:r>
              <a:rPr lang="fi-FI" dirty="0" err="1"/>
              <a:t>million</a:t>
            </a:r>
            <a:r>
              <a:rPr lang="fi-FI" dirty="0"/>
              <a:t>, promillen tuhannesosa)</a:t>
            </a:r>
          </a:p>
          <a:p>
            <a:r>
              <a:rPr lang="fi-FI" dirty="0" err="1"/>
              <a:t>Gadoliniumia</a:t>
            </a:r>
            <a:r>
              <a:rPr lang="fi-FI" dirty="0"/>
              <a:t> ei löytynyt niiden potilaiden </a:t>
            </a:r>
            <a:r>
              <a:rPr lang="fi-FI" dirty="0" err="1"/>
              <a:t>ihonäytteistä</a:t>
            </a:r>
            <a:r>
              <a:rPr lang="fi-FI" dirty="0"/>
              <a:t>, joilla munuaisfunktio oli normaali</a:t>
            </a:r>
          </a:p>
          <a:p>
            <a:endParaRPr lang="fi-FI" dirty="0"/>
          </a:p>
        </p:txBody>
      </p:sp>
    </p:spTree>
    <p:extLst>
      <p:ext uri="{BB962C8B-B14F-4D97-AF65-F5344CB8AC3E}">
        <p14:creationId xmlns:p14="http://schemas.microsoft.com/office/powerpoint/2010/main" val="1041058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DA97D918-07B0-4EBC-8798-E95140E14715}"/>
              </a:ext>
            </a:extLst>
          </p:cNvPr>
          <p:cNvSpPr>
            <a:spLocks noGrp="1"/>
          </p:cNvSpPr>
          <p:nvPr>
            <p:ph type="title"/>
          </p:nvPr>
        </p:nvSpPr>
        <p:spPr/>
        <p:txBody>
          <a:bodyPr/>
          <a:lstStyle/>
          <a:p>
            <a:r>
              <a:rPr lang="sv-SE" dirty="0" err="1"/>
              <a:t>Vakaudeltaan</a:t>
            </a:r>
            <a:r>
              <a:rPr lang="sv-SE" dirty="0"/>
              <a:t> </a:t>
            </a:r>
            <a:r>
              <a:rPr lang="sv-SE" dirty="0" err="1"/>
              <a:t>erilaiset</a:t>
            </a:r>
            <a:r>
              <a:rPr lang="sv-SE" dirty="0"/>
              <a:t> </a:t>
            </a:r>
            <a:r>
              <a:rPr lang="sv-SE" dirty="0" err="1"/>
              <a:t>kelaatit</a:t>
            </a:r>
            <a:endParaRPr lang="fi-FI" dirty="0"/>
          </a:p>
        </p:txBody>
      </p:sp>
      <p:sp>
        <p:nvSpPr>
          <p:cNvPr id="3" name="Sisällön paikkamerkki 2">
            <a:extLst>
              <a:ext uri="{FF2B5EF4-FFF2-40B4-BE49-F238E27FC236}">
                <a16:creationId xmlns:a16="http://schemas.microsoft.com/office/drawing/2014/main" xmlns="" id="{76CB25C4-B38C-4A60-B25B-3A26018C2B28}"/>
              </a:ext>
            </a:extLst>
          </p:cNvPr>
          <p:cNvSpPr>
            <a:spLocks noGrp="1"/>
          </p:cNvSpPr>
          <p:nvPr>
            <p:ph idx="1"/>
          </p:nvPr>
        </p:nvSpPr>
        <p:spPr/>
        <p:txBody>
          <a:bodyPr/>
          <a:lstStyle/>
          <a:p>
            <a:r>
              <a:rPr lang="fi-FI" dirty="0"/>
              <a:t>Lähes kaikki NSF-tapaukset esiintyivät molekyylirakenteeltaan lineaarisilla </a:t>
            </a:r>
            <a:r>
              <a:rPr lang="fi-FI" dirty="0" err="1"/>
              <a:t>gadolinium</a:t>
            </a:r>
            <a:r>
              <a:rPr lang="fi-FI" dirty="0"/>
              <a:t>-varjoaineilla</a:t>
            </a:r>
          </a:p>
          <a:p>
            <a:r>
              <a:rPr lang="fi-FI" dirty="0"/>
              <a:t>yksittäisiä tapauksia potilailla, jotka olivat saaneet molekyylirakenteeltaan </a:t>
            </a:r>
            <a:r>
              <a:rPr lang="fi-FI" dirty="0" err="1"/>
              <a:t>makrosyklisiä</a:t>
            </a:r>
            <a:r>
              <a:rPr lang="fi-FI" dirty="0"/>
              <a:t> aineita tai lineaarista  varjoainetta, joka erittyi munuaisten lisäksi myös maksan kautta </a:t>
            </a:r>
          </a:p>
        </p:txBody>
      </p:sp>
    </p:spTree>
    <p:extLst>
      <p:ext uri="{BB962C8B-B14F-4D97-AF65-F5344CB8AC3E}">
        <p14:creationId xmlns:p14="http://schemas.microsoft.com/office/powerpoint/2010/main" val="1071753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n paikkamerkki 6">
            <a:extLst>
              <a:ext uri="{FF2B5EF4-FFF2-40B4-BE49-F238E27FC236}">
                <a16:creationId xmlns:a16="http://schemas.microsoft.com/office/drawing/2014/main" xmlns="" id="{4ECB8346-481C-4EB6-93B7-3622A8EA334E}"/>
              </a:ext>
            </a:extLst>
          </p:cNvPr>
          <p:cNvSpPr>
            <a:spLocks noGrp="1"/>
          </p:cNvSpPr>
          <p:nvPr>
            <p:ph type="body" idx="1"/>
          </p:nvPr>
        </p:nvSpPr>
        <p:spPr>
          <a:xfrm>
            <a:off x="609600" y="251436"/>
            <a:ext cx="5386917" cy="639762"/>
          </a:xfrm>
        </p:spPr>
        <p:txBody>
          <a:bodyPr/>
          <a:lstStyle/>
          <a:p>
            <a:r>
              <a:rPr lang="sv-SE" dirty="0" err="1"/>
              <a:t>Lineaariset</a:t>
            </a:r>
            <a:r>
              <a:rPr lang="sv-SE" dirty="0"/>
              <a:t> </a:t>
            </a:r>
            <a:r>
              <a:rPr lang="sv-SE" dirty="0" err="1"/>
              <a:t>kelaatit</a:t>
            </a:r>
            <a:endParaRPr lang="fi-FI" dirty="0"/>
          </a:p>
        </p:txBody>
      </p:sp>
      <p:sp>
        <p:nvSpPr>
          <p:cNvPr id="3" name="Sisällön paikkamerkki 2">
            <a:extLst>
              <a:ext uri="{FF2B5EF4-FFF2-40B4-BE49-F238E27FC236}">
                <a16:creationId xmlns:a16="http://schemas.microsoft.com/office/drawing/2014/main" xmlns="" id="{76CB25C4-B38C-4A60-B25B-3A26018C2B28}"/>
              </a:ext>
            </a:extLst>
          </p:cNvPr>
          <p:cNvSpPr>
            <a:spLocks noGrp="1"/>
          </p:cNvSpPr>
          <p:nvPr>
            <p:ph sz="half" idx="2"/>
          </p:nvPr>
        </p:nvSpPr>
        <p:spPr>
          <a:xfrm>
            <a:off x="609600" y="891198"/>
            <a:ext cx="5386917" cy="3951288"/>
          </a:xfrm>
        </p:spPr>
        <p:txBody>
          <a:bodyPr/>
          <a:lstStyle/>
          <a:p>
            <a:r>
              <a:rPr lang="fi-FI" dirty="0" err="1"/>
              <a:t>Gadolinium</a:t>
            </a:r>
            <a:r>
              <a:rPr lang="fi-FI" dirty="0"/>
              <a:t> ei ole rengasrakenteen suojaama</a:t>
            </a:r>
          </a:p>
          <a:p>
            <a:r>
              <a:rPr lang="fi-FI" dirty="0" err="1"/>
              <a:t>Kelaatti</a:t>
            </a:r>
            <a:r>
              <a:rPr lang="fi-FI" dirty="0"/>
              <a:t> hajoaa ja </a:t>
            </a:r>
            <a:r>
              <a:rPr lang="fi-FI" dirty="0" err="1"/>
              <a:t>gadolinium</a:t>
            </a:r>
            <a:r>
              <a:rPr lang="fi-FI" dirty="0"/>
              <a:t> karkaa yhden sidoksen </a:t>
            </a:r>
            <a:r>
              <a:rPr lang="fi-FI" dirty="0" err="1"/>
              <a:t>katetessa</a:t>
            </a:r>
            <a:endParaRPr lang="fi-FI" dirty="0"/>
          </a:p>
        </p:txBody>
      </p:sp>
      <p:sp>
        <p:nvSpPr>
          <p:cNvPr id="8" name="Tekstin paikkamerkki 7">
            <a:extLst>
              <a:ext uri="{FF2B5EF4-FFF2-40B4-BE49-F238E27FC236}">
                <a16:creationId xmlns:a16="http://schemas.microsoft.com/office/drawing/2014/main" xmlns="" id="{0B6D7882-54DF-40A0-B788-3D906E619EDE}"/>
              </a:ext>
            </a:extLst>
          </p:cNvPr>
          <p:cNvSpPr>
            <a:spLocks noGrp="1"/>
          </p:cNvSpPr>
          <p:nvPr>
            <p:ph type="body" sz="quarter" idx="3"/>
          </p:nvPr>
        </p:nvSpPr>
        <p:spPr>
          <a:xfrm>
            <a:off x="6193369" y="251436"/>
            <a:ext cx="5389033" cy="639762"/>
          </a:xfrm>
        </p:spPr>
        <p:txBody>
          <a:bodyPr/>
          <a:lstStyle/>
          <a:p>
            <a:r>
              <a:rPr lang="sv-SE" dirty="0" err="1"/>
              <a:t>Makrosykliset</a:t>
            </a:r>
            <a:r>
              <a:rPr lang="sv-SE" dirty="0"/>
              <a:t> </a:t>
            </a:r>
            <a:r>
              <a:rPr lang="sv-SE" dirty="0" err="1"/>
              <a:t>kelaatit</a:t>
            </a:r>
            <a:endParaRPr lang="fi-FI" dirty="0"/>
          </a:p>
        </p:txBody>
      </p:sp>
      <p:sp>
        <p:nvSpPr>
          <p:cNvPr id="9" name="Sisällön paikkamerkki 8">
            <a:extLst>
              <a:ext uri="{FF2B5EF4-FFF2-40B4-BE49-F238E27FC236}">
                <a16:creationId xmlns:a16="http://schemas.microsoft.com/office/drawing/2014/main" xmlns="" id="{20086909-147B-4510-A7AC-6A28635E15BF}"/>
              </a:ext>
            </a:extLst>
          </p:cNvPr>
          <p:cNvSpPr>
            <a:spLocks noGrp="1"/>
          </p:cNvSpPr>
          <p:nvPr>
            <p:ph sz="quarter" idx="4"/>
          </p:nvPr>
        </p:nvSpPr>
        <p:spPr>
          <a:xfrm>
            <a:off x="6193369" y="891198"/>
            <a:ext cx="5389033" cy="3951288"/>
          </a:xfrm>
        </p:spPr>
        <p:txBody>
          <a:bodyPr/>
          <a:lstStyle/>
          <a:p>
            <a:r>
              <a:rPr lang="sv-SE" dirty="0"/>
              <a:t>Gadolinium </a:t>
            </a:r>
            <a:r>
              <a:rPr lang="sv-SE" dirty="0" err="1"/>
              <a:t>useilla</a:t>
            </a:r>
            <a:r>
              <a:rPr lang="sv-SE" dirty="0"/>
              <a:t> </a:t>
            </a:r>
            <a:r>
              <a:rPr lang="sv-SE" dirty="0" err="1"/>
              <a:t>sidoksilla</a:t>
            </a:r>
            <a:r>
              <a:rPr lang="sv-SE" dirty="0"/>
              <a:t> </a:t>
            </a:r>
            <a:r>
              <a:rPr lang="sv-SE" dirty="0" err="1"/>
              <a:t>kiinni</a:t>
            </a:r>
            <a:r>
              <a:rPr lang="sv-SE" dirty="0"/>
              <a:t> </a:t>
            </a:r>
            <a:r>
              <a:rPr lang="sv-SE" dirty="0" err="1"/>
              <a:t>rengasmolekyylissä</a:t>
            </a:r>
            <a:endParaRPr lang="sv-SE" dirty="0"/>
          </a:p>
          <a:p>
            <a:r>
              <a:rPr lang="sv-SE" dirty="0" err="1"/>
              <a:t>Kahden</a:t>
            </a:r>
            <a:r>
              <a:rPr lang="sv-SE" dirty="0"/>
              <a:t> </a:t>
            </a:r>
            <a:r>
              <a:rPr lang="sv-SE" dirty="0" err="1"/>
              <a:t>sidoksen</a:t>
            </a:r>
            <a:r>
              <a:rPr lang="sv-SE" dirty="0"/>
              <a:t> </a:t>
            </a:r>
            <a:r>
              <a:rPr lang="sv-SE" dirty="0" err="1"/>
              <a:t>yhtäaikainen</a:t>
            </a:r>
            <a:r>
              <a:rPr lang="sv-SE" dirty="0"/>
              <a:t> </a:t>
            </a:r>
            <a:r>
              <a:rPr lang="sv-SE" dirty="0" err="1"/>
              <a:t>katkeaminen</a:t>
            </a:r>
            <a:r>
              <a:rPr lang="sv-SE" dirty="0"/>
              <a:t> e- i </a:t>
            </a:r>
            <a:r>
              <a:rPr lang="sv-SE" dirty="0" err="1"/>
              <a:t>vielä</a:t>
            </a:r>
            <a:r>
              <a:rPr lang="sv-SE" dirty="0"/>
              <a:t> pura </a:t>
            </a:r>
            <a:r>
              <a:rPr lang="sv-SE" dirty="0" err="1"/>
              <a:t>kelaattia</a:t>
            </a:r>
            <a:r>
              <a:rPr lang="sv-SE" dirty="0"/>
              <a:t> </a:t>
            </a:r>
            <a:endParaRPr lang="fi-FI" dirty="0"/>
          </a:p>
        </p:txBody>
      </p:sp>
      <p:pic>
        <p:nvPicPr>
          <p:cNvPr id="11" name="Kuva 10">
            <a:extLst>
              <a:ext uri="{FF2B5EF4-FFF2-40B4-BE49-F238E27FC236}">
                <a16:creationId xmlns:a16="http://schemas.microsoft.com/office/drawing/2014/main" xmlns="" id="{D7C2F60D-70A7-4D8C-B79E-4173730072CE}"/>
              </a:ext>
            </a:extLst>
          </p:cNvPr>
          <p:cNvPicPr>
            <a:picLocks noChangeAspect="1"/>
          </p:cNvPicPr>
          <p:nvPr/>
        </p:nvPicPr>
        <p:blipFill>
          <a:blip r:embed="rId2"/>
          <a:stretch>
            <a:fillRect/>
          </a:stretch>
        </p:blipFill>
        <p:spPr>
          <a:xfrm>
            <a:off x="412748" y="3194661"/>
            <a:ext cx="5553075" cy="1647825"/>
          </a:xfrm>
          <a:prstGeom prst="rect">
            <a:avLst/>
          </a:prstGeom>
        </p:spPr>
      </p:pic>
      <p:pic>
        <p:nvPicPr>
          <p:cNvPr id="12" name="Kuva 11">
            <a:extLst>
              <a:ext uri="{FF2B5EF4-FFF2-40B4-BE49-F238E27FC236}">
                <a16:creationId xmlns:a16="http://schemas.microsoft.com/office/drawing/2014/main" xmlns="" id="{B7E69426-AFAA-472E-9473-7BF71E264077}"/>
              </a:ext>
            </a:extLst>
          </p:cNvPr>
          <p:cNvPicPr>
            <a:picLocks noChangeAspect="1"/>
          </p:cNvPicPr>
          <p:nvPr/>
        </p:nvPicPr>
        <p:blipFill>
          <a:blip r:embed="rId3"/>
          <a:stretch>
            <a:fillRect/>
          </a:stretch>
        </p:blipFill>
        <p:spPr>
          <a:xfrm>
            <a:off x="6321302" y="3047023"/>
            <a:ext cx="5686425" cy="1943100"/>
          </a:xfrm>
          <a:prstGeom prst="rect">
            <a:avLst/>
          </a:prstGeom>
        </p:spPr>
      </p:pic>
    </p:spTree>
    <p:extLst>
      <p:ext uri="{BB962C8B-B14F-4D97-AF65-F5344CB8AC3E}">
        <p14:creationId xmlns:p14="http://schemas.microsoft.com/office/powerpoint/2010/main" val="1229425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isällön paikkamerkki 3">
            <a:extLst>
              <a:ext uri="{FF2B5EF4-FFF2-40B4-BE49-F238E27FC236}">
                <a16:creationId xmlns:a16="http://schemas.microsoft.com/office/drawing/2014/main" xmlns="" id="{F7A5042E-4CF2-4D79-AA02-7D32CDF1D4E0}"/>
              </a:ext>
            </a:extLst>
          </p:cNvPr>
          <p:cNvGraphicFramePr>
            <a:graphicFrameLocks/>
          </p:cNvGraphicFramePr>
          <p:nvPr>
            <p:extLst>
              <p:ext uri="{D42A27DB-BD31-4B8C-83A1-F6EECF244321}">
                <p14:modId xmlns:p14="http://schemas.microsoft.com/office/powerpoint/2010/main" val="3408325123"/>
              </p:ext>
            </p:extLst>
          </p:nvPr>
        </p:nvGraphicFramePr>
        <p:xfrm>
          <a:off x="127819" y="137652"/>
          <a:ext cx="11769212" cy="6636776"/>
        </p:xfrm>
        <a:graphic>
          <a:graphicData uri="http://schemas.openxmlformats.org/drawingml/2006/table">
            <a:tbl>
              <a:tblPr/>
              <a:tblGrid>
                <a:gridCol w="2942303">
                  <a:extLst>
                    <a:ext uri="{9D8B030D-6E8A-4147-A177-3AD203B41FA5}">
                      <a16:colId xmlns:a16="http://schemas.microsoft.com/office/drawing/2014/main" xmlns="" val="85961460"/>
                    </a:ext>
                  </a:extLst>
                </a:gridCol>
                <a:gridCol w="2942303">
                  <a:extLst>
                    <a:ext uri="{9D8B030D-6E8A-4147-A177-3AD203B41FA5}">
                      <a16:colId xmlns:a16="http://schemas.microsoft.com/office/drawing/2014/main" xmlns="" val="542340705"/>
                    </a:ext>
                  </a:extLst>
                </a:gridCol>
                <a:gridCol w="2942303">
                  <a:extLst>
                    <a:ext uri="{9D8B030D-6E8A-4147-A177-3AD203B41FA5}">
                      <a16:colId xmlns:a16="http://schemas.microsoft.com/office/drawing/2014/main" xmlns="" val="3118567292"/>
                    </a:ext>
                  </a:extLst>
                </a:gridCol>
                <a:gridCol w="2942303">
                  <a:extLst>
                    <a:ext uri="{9D8B030D-6E8A-4147-A177-3AD203B41FA5}">
                      <a16:colId xmlns:a16="http://schemas.microsoft.com/office/drawing/2014/main" xmlns="" val="433296568"/>
                    </a:ext>
                  </a:extLst>
                </a:gridCol>
              </a:tblGrid>
              <a:tr h="601241">
                <a:tc>
                  <a:txBody>
                    <a:bodyPr/>
                    <a:lstStyle/>
                    <a:p>
                      <a:pPr algn="l"/>
                      <a:r>
                        <a:rPr lang="fi-FI" sz="2000">
                          <a:solidFill>
                            <a:srgbClr val="FFFFFF"/>
                          </a:solidFill>
                          <a:effectLst/>
                          <a:latin typeface="proxima_nova_ltsemibold"/>
                        </a:rPr>
                        <a:t>Generic Name</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solidFill>
                      <a:srgbClr val="3894A2"/>
                    </a:solidFill>
                  </a:tcPr>
                </a:tc>
                <a:tc>
                  <a:txBody>
                    <a:bodyPr/>
                    <a:lstStyle/>
                    <a:p>
                      <a:pPr algn="l"/>
                      <a:r>
                        <a:rPr lang="fi-FI" sz="2000">
                          <a:solidFill>
                            <a:srgbClr val="FFFFFF"/>
                          </a:solidFill>
                          <a:effectLst/>
                          <a:latin typeface="proxima_nova_ltsemibold"/>
                        </a:rPr>
                        <a:t>Trade Name</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solidFill>
                      <a:srgbClr val="3894A2"/>
                    </a:solidFill>
                  </a:tcPr>
                </a:tc>
                <a:tc>
                  <a:txBody>
                    <a:bodyPr/>
                    <a:lstStyle/>
                    <a:p>
                      <a:pPr algn="l"/>
                      <a:r>
                        <a:rPr lang="fi-FI" sz="2000">
                          <a:solidFill>
                            <a:srgbClr val="FFFFFF"/>
                          </a:solidFill>
                          <a:effectLst/>
                          <a:latin typeface="proxima_nova_ltsemibold"/>
                        </a:rPr>
                        <a:t>Structure</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solidFill>
                      <a:srgbClr val="3894A2"/>
                    </a:solidFill>
                  </a:tcPr>
                </a:tc>
                <a:tc>
                  <a:txBody>
                    <a:bodyPr/>
                    <a:lstStyle/>
                    <a:p>
                      <a:pPr algn="l"/>
                      <a:r>
                        <a:rPr lang="fi-FI" sz="2000" dirty="0" err="1">
                          <a:solidFill>
                            <a:srgbClr val="FFFFFF"/>
                          </a:solidFill>
                          <a:effectLst/>
                          <a:latin typeface="proxima_nova_ltsemibold"/>
                        </a:rPr>
                        <a:t>Type</a:t>
                      </a:r>
                      <a:endParaRPr lang="fi-FI" sz="2000" dirty="0">
                        <a:solidFill>
                          <a:srgbClr val="FFFFFF"/>
                        </a:solidFill>
                        <a:effectLst/>
                        <a:latin typeface="proxima_nova_ltsemibold"/>
                      </a:endParaRP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solidFill>
                      <a:srgbClr val="3894A2"/>
                    </a:solidFill>
                  </a:tcPr>
                </a:tc>
                <a:extLst>
                  <a:ext uri="{0D108BD9-81ED-4DB2-BD59-A6C34878D82A}">
                    <a16:rowId xmlns:a16="http://schemas.microsoft.com/office/drawing/2014/main" xmlns="" val="2839278353"/>
                  </a:ext>
                </a:extLst>
              </a:tr>
              <a:tr h="601241">
                <a:tc>
                  <a:txBody>
                    <a:bodyPr/>
                    <a:lstStyle/>
                    <a:p>
                      <a:r>
                        <a:rPr lang="fi-FI" sz="2000">
                          <a:solidFill>
                            <a:srgbClr val="000000"/>
                          </a:solidFill>
                          <a:effectLst/>
                          <a:latin typeface="proxima_nova_ltlight"/>
                        </a:rPr>
                        <a:t>Gadodiamide</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dirty="0" err="1">
                          <a:solidFill>
                            <a:srgbClr val="000000"/>
                          </a:solidFill>
                          <a:effectLst/>
                          <a:latin typeface="proxima_nova_ltlight"/>
                        </a:rPr>
                        <a:t>Omniscan</a:t>
                      </a:r>
                      <a:endParaRPr lang="fi-FI" sz="2000" dirty="0">
                        <a:solidFill>
                          <a:srgbClr val="000000"/>
                        </a:solidFill>
                        <a:effectLst/>
                        <a:latin typeface="proxima_nova_ltlight"/>
                      </a:endParaRP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Linear nonionic</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Extracellular</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extLst>
                  <a:ext uri="{0D108BD9-81ED-4DB2-BD59-A6C34878D82A}">
                    <a16:rowId xmlns:a16="http://schemas.microsoft.com/office/drawing/2014/main" xmlns="" val="4046706009"/>
                  </a:ext>
                </a:extLst>
              </a:tr>
              <a:tr h="601241">
                <a:tc>
                  <a:txBody>
                    <a:bodyPr/>
                    <a:lstStyle/>
                    <a:p>
                      <a:r>
                        <a:rPr lang="fi-FI" sz="2000">
                          <a:solidFill>
                            <a:srgbClr val="000000"/>
                          </a:solidFill>
                          <a:effectLst/>
                          <a:latin typeface="proxima_nova_ltlight"/>
                        </a:rPr>
                        <a:t>Gadoversetamide</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Optimark</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Linear nonionic</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Extracellular</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extLst>
                  <a:ext uri="{0D108BD9-81ED-4DB2-BD59-A6C34878D82A}">
                    <a16:rowId xmlns:a16="http://schemas.microsoft.com/office/drawing/2014/main" xmlns="" val="324075151"/>
                  </a:ext>
                </a:extLst>
              </a:tr>
              <a:tr h="1017485">
                <a:tc>
                  <a:txBody>
                    <a:bodyPr/>
                    <a:lstStyle/>
                    <a:p>
                      <a:r>
                        <a:rPr lang="fi-FI" sz="2000" dirty="0" err="1">
                          <a:solidFill>
                            <a:srgbClr val="000000"/>
                          </a:solidFill>
                          <a:effectLst/>
                          <a:latin typeface="proxima_nova_ltlight"/>
                        </a:rPr>
                        <a:t>Gadopentetate</a:t>
                      </a:r>
                      <a:r>
                        <a:rPr lang="fi-FI" sz="2000" dirty="0">
                          <a:solidFill>
                            <a:srgbClr val="000000"/>
                          </a:solidFill>
                          <a:effectLst/>
                          <a:latin typeface="proxima_nova_ltlight"/>
                        </a:rPr>
                        <a:t> </a:t>
                      </a:r>
                      <a:r>
                        <a:rPr lang="fi-FI" sz="2000" dirty="0" err="1">
                          <a:solidFill>
                            <a:srgbClr val="000000"/>
                          </a:solidFill>
                          <a:effectLst/>
                          <a:latin typeface="proxima_nova_ltlight"/>
                        </a:rPr>
                        <a:t>dimeglumine</a:t>
                      </a:r>
                      <a:endParaRPr lang="fi-FI" sz="2000" dirty="0">
                        <a:solidFill>
                          <a:srgbClr val="000000"/>
                        </a:solidFill>
                        <a:effectLst/>
                        <a:latin typeface="proxima_nova_ltlight"/>
                      </a:endParaRP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Magnevist</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Linear ionic</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Extracellular</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extLst>
                  <a:ext uri="{0D108BD9-81ED-4DB2-BD59-A6C34878D82A}">
                    <a16:rowId xmlns:a16="http://schemas.microsoft.com/office/drawing/2014/main" xmlns="" val="1370594212"/>
                  </a:ext>
                </a:extLst>
              </a:tr>
              <a:tr h="809363">
                <a:tc>
                  <a:txBody>
                    <a:bodyPr/>
                    <a:lstStyle/>
                    <a:p>
                      <a:r>
                        <a:rPr lang="fi-FI" sz="2000">
                          <a:solidFill>
                            <a:srgbClr val="000000"/>
                          </a:solidFill>
                          <a:effectLst/>
                          <a:latin typeface="proxima_nova_ltlight"/>
                        </a:rPr>
                        <a:t>Gadobenate dimeglumine</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MultiHance</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Linear ionic</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Extracellular</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extLst>
                  <a:ext uri="{0D108BD9-81ED-4DB2-BD59-A6C34878D82A}">
                    <a16:rowId xmlns:a16="http://schemas.microsoft.com/office/drawing/2014/main" xmlns="" val="2979288985"/>
                  </a:ext>
                </a:extLst>
              </a:tr>
              <a:tr h="601241">
                <a:tc>
                  <a:txBody>
                    <a:bodyPr/>
                    <a:lstStyle/>
                    <a:p>
                      <a:r>
                        <a:rPr lang="fi-FI" sz="2000">
                          <a:solidFill>
                            <a:srgbClr val="000000"/>
                          </a:solidFill>
                          <a:effectLst/>
                          <a:latin typeface="proxima_nova_ltlight"/>
                        </a:rPr>
                        <a:t>Gadoxetate disodium</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Eovist/Primovist</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Linear ionic</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Hepatobiliary</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extLst>
                  <a:ext uri="{0D108BD9-81ED-4DB2-BD59-A6C34878D82A}">
                    <a16:rowId xmlns:a16="http://schemas.microsoft.com/office/drawing/2014/main" xmlns="" val="18279555"/>
                  </a:ext>
                </a:extLst>
              </a:tr>
              <a:tr h="601241">
                <a:tc>
                  <a:txBody>
                    <a:bodyPr/>
                    <a:lstStyle/>
                    <a:p>
                      <a:r>
                        <a:rPr lang="fi-FI" sz="2000">
                          <a:solidFill>
                            <a:srgbClr val="000000"/>
                          </a:solidFill>
                          <a:effectLst/>
                          <a:latin typeface="proxima_nova_ltlight"/>
                        </a:rPr>
                        <a:t>Gadofosveset trisodium</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Ablavar/Vasovist</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Linear ionic</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Blood-pool</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extLst>
                  <a:ext uri="{0D108BD9-81ED-4DB2-BD59-A6C34878D82A}">
                    <a16:rowId xmlns:a16="http://schemas.microsoft.com/office/drawing/2014/main" xmlns="" val="3845344621"/>
                  </a:ext>
                </a:extLst>
              </a:tr>
              <a:tr h="601241">
                <a:tc>
                  <a:txBody>
                    <a:bodyPr/>
                    <a:lstStyle/>
                    <a:p>
                      <a:r>
                        <a:rPr lang="fi-FI" sz="2000">
                          <a:solidFill>
                            <a:srgbClr val="000000"/>
                          </a:solidFill>
                          <a:effectLst/>
                          <a:latin typeface="proxima_nova_ltlight"/>
                        </a:rPr>
                        <a:t>Gadoterate meglumine</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Dotarem</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Macrocyclic ionic</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Extracellular</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extLst>
                  <a:ext uri="{0D108BD9-81ED-4DB2-BD59-A6C34878D82A}">
                    <a16:rowId xmlns:a16="http://schemas.microsoft.com/office/drawing/2014/main" xmlns="" val="1291872027"/>
                  </a:ext>
                </a:extLst>
              </a:tr>
              <a:tr h="601241">
                <a:tc>
                  <a:txBody>
                    <a:bodyPr/>
                    <a:lstStyle/>
                    <a:p>
                      <a:r>
                        <a:rPr lang="fi-FI" sz="2000">
                          <a:solidFill>
                            <a:srgbClr val="000000"/>
                          </a:solidFill>
                          <a:effectLst/>
                          <a:latin typeface="proxima_nova_ltlight"/>
                        </a:rPr>
                        <a:t>Gadobutrol</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Gadavist/Gadovist</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Macrocyclic nonionic</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tc>
                  <a:txBody>
                    <a:bodyPr/>
                    <a:lstStyle/>
                    <a:p>
                      <a:r>
                        <a:rPr lang="fi-FI" sz="2000">
                          <a:solidFill>
                            <a:srgbClr val="000000"/>
                          </a:solidFill>
                          <a:effectLst/>
                          <a:latin typeface="proxima_nova_ltlight"/>
                        </a:rPr>
                        <a:t>Extracellular</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979797"/>
                      </a:solidFill>
                      <a:prstDash val="solid"/>
                      <a:round/>
                      <a:headEnd type="none" w="med" len="med"/>
                      <a:tailEnd type="none" w="med" len="med"/>
                    </a:lnB>
                  </a:tcPr>
                </a:tc>
                <a:extLst>
                  <a:ext uri="{0D108BD9-81ED-4DB2-BD59-A6C34878D82A}">
                    <a16:rowId xmlns:a16="http://schemas.microsoft.com/office/drawing/2014/main" xmlns="" val="3551363471"/>
                  </a:ext>
                </a:extLst>
              </a:tr>
              <a:tr h="601241">
                <a:tc>
                  <a:txBody>
                    <a:bodyPr/>
                    <a:lstStyle/>
                    <a:p>
                      <a:r>
                        <a:rPr lang="fi-FI" sz="2000">
                          <a:solidFill>
                            <a:srgbClr val="000000"/>
                          </a:solidFill>
                          <a:effectLst/>
                          <a:latin typeface="proxima_nova_ltlight"/>
                        </a:rPr>
                        <a:t>Gadoteridol</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202182"/>
                      </a:solidFill>
                      <a:prstDash val="solid"/>
                      <a:round/>
                      <a:headEnd type="none" w="med" len="med"/>
                      <a:tailEnd type="none" w="med" len="med"/>
                    </a:lnB>
                  </a:tcPr>
                </a:tc>
                <a:tc>
                  <a:txBody>
                    <a:bodyPr/>
                    <a:lstStyle/>
                    <a:p>
                      <a:r>
                        <a:rPr lang="fi-FI" sz="2000">
                          <a:solidFill>
                            <a:srgbClr val="000000"/>
                          </a:solidFill>
                          <a:effectLst/>
                          <a:latin typeface="proxima_nova_ltlight"/>
                        </a:rPr>
                        <a:t>ProHance</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202182"/>
                      </a:solidFill>
                      <a:prstDash val="solid"/>
                      <a:round/>
                      <a:headEnd type="none" w="med" len="med"/>
                      <a:tailEnd type="none" w="med" len="med"/>
                    </a:lnB>
                  </a:tcPr>
                </a:tc>
                <a:tc>
                  <a:txBody>
                    <a:bodyPr/>
                    <a:lstStyle/>
                    <a:p>
                      <a:r>
                        <a:rPr lang="fi-FI" sz="2000">
                          <a:solidFill>
                            <a:srgbClr val="000000"/>
                          </a:solidFill>
                          <a:effectLst/>
                          <a:latin typeface="proxima_nova_ltlight"/>
                        </a:rPr>
                        <a:t>Macrocyclic nonionic</a:t>
                      </a: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202182"/>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202182"/>
                      </a:solidFill>
                      <a:prstDash val="solid"/>
                      <a:round/>
                      <a:headEnd type="none" w="med" len="med"/>
                      <a:tailEnd type="none" w="med" len="med"/>
                    </a:lnB>
                  </a:tcPr>
                </a:tc>
                <a:tc>
                  <a:txBody>
                    <a:bodyPr/>
                    <a:lstStyle/>
                    <a:p>
                      <a:r>
                        <a:rPr lang="fi-FI" sz="2000" dirty="0" err="1">
                          <a:solidFill>
                            <a:srgbClr val="000000"/>
                          </a:solidFill>
                          <a:effectLst/>
                          <a:latin typeface="proxima_nova_ltlight"/>
                        </a:rPr>
                        <a:t>Extracellular</a:t>
                      </a:r>
                      <a:endParaRPr lang="fi-FI" sz="2000" dirty="0">
                        <a:solidFill>
                          <a:srgbClr val="000000"/>
                        </a:solidFill>
                        <a:effectLst/>
                        <a:latin typeface="proxima_nova_ltlight"/>
                      </a:endParaRPr>
                    </a:p>
                  </a:txBody>
                  <a:tcPr marL="63080" marR="63080" marT="63080" marB="63080">
                    <a:lnL w="7620" cap="flat" cmpd="sng" algn="ctr">
                      <a:solidFill>
                        <a:srgbClr val="202182"/>
                      </a:solidFill>
                      <a:prstDash val="solid"/>
                      <a:round/>
                      <a:headEnd type="none" w="med" len="med"/>
                      <a:tailEnd type="none" w="med" len="med"/>
                    </a:lnL>
                    <a:lnR w="7620" cap="flat" cmpd="sng" algn="ctr">
                      <a:solidFill>
                        <a:srgbClr val="979797"/>
                      </a:solidFill>
                      <a:prstDash val="solid"/>
                      <a:round/>
                      <a:headEnd type="none" w="med" len="med"/>
                      <a:tailEnd type="none" w="med" len="med"/>
                    </a:lnR>
                    <a:lnT w="7620" cap="flat" cmpd="sng" algn="ctr">
                      <a:solidFill>
                        <a:srgbClr val="979797"/>
                      </a:solidFill>
                      <a:prstDash val="solid"/>
                      <a:round/>
                      <a:headEnd type="none" w="med" len="med"/>
                      <a:tailEnd type="none" w="med" len="med"/>
                    </a:lnT>
                    <a:lnB w="7620" cap="flat" cmpd="sng" algn="ctr">
                      <a:solidFill>
                        <a:srgbClr val="202182"/>
                      </a:solidFill>
                      <a:prstDash val="solid"/>
                      <a:round/>
                      <a:headEnd type="none" w="med" len="med"/>
                      <a:tailEnd type="none" w="med" len="med"/>
                    </a:lnB>
                  </a:tcPr>
                </a:tc>
                <a:extLst>
                  <a:ext uri="{0D108BD9-81ED-4DB2-BD59-A6C34878D82A}">
                    <a16:rowId xmlns:a16="http://schemas.microsoft.com/office/drawing/2014/main" xmlns="" val="3842272597"/>
                  </a:ext>
                </a:extLst>
              </a:tr>
            </a:tbl>
          </a:graphicData>
        </a:graphic>
      </p:graphicFrame>
    </p:spTree>
    <p:extLst>
      <p:ext uri="{BB962C8B-B14F-4D97-AF65-F5344CB8AC3E}">
        <p14:creationId xmlns:p14="http://schemas.microsoft.com/office/powerpoint/2010/main" val="2764108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EF2A9C02-0FE5-4D7A-865B-557A375F3D17}"/>
              </a:ext>
            </a:extLst>
          </p:cNvPr>
          <p:cNvSpPr>
            <a:spLocks noGrp="1"/>
          </p:cNvSpPr>
          <p:nvPr>
            <p:ph type="title"/>
          </p:nvPr>
        </p:nvSpPr>
        <p:spPr/>
        <p:txBody>
          <a:bodyPr/>
          <a:lstStyle/>
          <a:p>
            <a:r>
              <a:rPr lang="sv-SE" dirty="0" err="1"/>
              <a:t>Vapaa</a:t>
            </a:r>
            <a:r>
              <a:rPr lang="sv-SE" dirty="0"/>
              <a:t> gadolinium </a:t>
            </a:r>
            <a:r>
              <a:rPr lang="sv-SE" dirty="0" err="1"/>
              <a:t>elimistössä</a:t>
            </a:r>
            <a:endParaRPr lang="fi-FI" dirty="0"/>
          </a:p>
        </p:txBody>
      </p:sp>
      <p:sp>
        <p:nvSpPr>
          <p:cNvPr id="3" name="Sisällön paikkamerkki 2">
            <a:extLst>
              <a:ext uri="{FF2B5EF4-FFF2-40B4-BE49-F238E27FC236}">
                <a16:creationId xmlns:a16="http://schemas.microsoft.com/office/drawing/2014/main" xmlns="" id="{BA98A694-E774-4FC0-A3A0-77346BDC4BFA}"/>
              </a:ext>
            </a:extLst>
          </p:cNvPr>
          <p:cNvSpPr>
            <a:spLocks noGrp="1"/>
          </p:cNvSpPr>
          <p:nvPr>
            <p:ph idx="1"/>
          </p:nvPr>
        </p:nvSpPr>
        <p:spPr/>
        <p:txBody>
          <a:bodyPr/>
          <a:lstStyle/>
          <a:p>
            <a:r>
              <a:rPr lang="sv-SE" dirty="0" err="1"/>
              <a:t>Mitä</a:t>
            </a:r>
            <a:r>
              <a:rPr lang="sv-SE" dirty="0"/>
              <a:t> </a:t>
            </a:r>
            <a:r>
              <a:rPr lang="sv-SE" dirty="0" err="1"/>
              <a:t>pidempään</a:t>
            </a:r>
            <a:r>
              <a:rPr lang="sv-SE" dirty="0"/>
              <a:t> gadolinium </a:t>
            </a:r>
            <a:r>
              <a:rPr lang="sv-SE" dirty="0" err="1"/>
              <a:t>viipyy</a:t>
            </a:r>
            <a:r>
              <a:rPr lang="sv-SE" dirty="0"/>
              <a:t> </a:t>
            </a:r>
            <a:r>
              <a:rPr lang="sv-SE" dirty="0" err="1"/>
              <a:t>elimistössä</a:t>
            </a:r>
            <a:r>
              <a:rPr lang="sv-SE" dirty="0"/>
              <a:t> ja </a:t>
            </a:r>
            <a:r>
              <a:rPr lang="sv-SE" dirty="0" err="1"/>
              <a:t>mitä</a:t>
            </a:r>
            <a:r>
              <a:rPr lang="sv-SE" dirty="0"/>
              <a:t> </a:t>
            </a:r>
            <a:r>
              <a:rPr lang="sv-SE" dirty="0" err="1"/>
              <a:t>enemmän</a:t>
            </a:r>
            <a:r>
              <a:rPr lang="sv-SE" dirty="0"/>
              <a:t> </a:t>
            </a:r>
            <a:r>
              <a:rPr lang="sv-SE" dirty="0" err="1"/>
              <a:t>sitä</a:t>
            </a:r>
            <a:r>
              <a:rPr lang="sv-SE" dirty="0"/>
              <a:t> on, </a:t>
            </a:r>
            <a:r>
              <a:rPr lang="sv-SE" dirty="0" err="1"/>
              <a:t>sitä</a:t>
            </a:r>
            <a:r>
              <a:rPr lang="sv-SE" dirty="0"/>
              <a:t> </a:t>
            </a:r>
            <a:r>
              <a:rPr lang="sv-SE" dirty="0" err="1"/>
              <a:t>suurempi</a:t>
            </a:r>
            <a:r>
              <a:rPr lang="sv-SE" dirty="0"/>
              <a:t> </a:t>
            </a:r>
            <a:r>
              <a:rPr lang="sv-SE" dirty="0" err="1"/>
              <a:t>määrä</a:t>
            </a:r>
            <a:r>
              <a:rPr lang="sv-SE" dirty="0"/>
              <a:t> </a:t>
            </a:r>
            <a:r>
              <a:rPr lang="sv-SE" dirty="0" err="1"/>
              <a:t>gadoliniumia</a:t>
            </a:r>
            <a:r>
              <a:rPr lang="sv-SE" dirty="0"/>
              <a:t> </a:t>
            </a:r>
            <a:r>
              <a:rPr lang="sv-SE" dirty="0" err="1"/>
              <a:t>irtoaa</a:t>
            </a:r>
            <a:r>
              <a:rPr lang="sv-SE" dirty="0"/>
              <a:t> </a:t>
            </a:r>
            <a:r>
              <a:rPr lang="sv-SE" dirty="0" err="1"/>
              <a:t>kelaattiparistaan</a:t>
            </a:r>
            <a:endParaRPr lang="sv-SE" dirty="0"/>
          </a:p>
          <a:p>
            <a:r>
              <a:rPr lang="fi-FI" dirty="0"/>
              <a:t>Irtoaminen </a:t>
            </a:r>
            <a:r>
              <a:rPr lang="fi-FI" dirty="0" err="1"/>
              <a:t>kelaattiparista</a:t>
            </a:r>
            <a:r>
              <a:rPr lang="fi-FI" dirty="0"/>
              <a:t> soluvälitilassa (</a:t>
            </a:r>
            <a:r>
              <a:rPr lang="fi-FI" dirty="0" err="1"/>
              <a:t>interstitium</a:t>
            </a:r>
            <a:r>
              <a:rPr lang="fi-FI" dirty="0"/>
              <a:t>)</a:t>
            </a:r>
          </a:p>
          <a:p>
            <a:r>
              <a:rPr lang="fi-FI" dirty="0"/>
              <a:t>Gd</a:t>
            </a:r>
            <a:r>
              <a:rPr lang="fi-FI" baseline="30000" dirty="0"/>
              <a:t>3+</a:t>
            </a:r>
            <a:r>
              <a:rPr lang="fi-FI" dirty="0"/>
              <a:t> + O</a:t>
            </a:r>
            <a:r>
              <a:rPr lang="fi-FI" baseline="-25000" dirty="0"/>
              <a:t>4</a:t>
            </a:r>
            <a:r>
              <a:rPr lang="fi-FI" dirty="0"/>
              <a:t>P</a:t>
            </a:r>
            <a:r>
              <a:rPr lang="fi-FI" baseline="-25000" dirty="0"/>
              <a:t> </a:t>
            </a:r>
            <a:r>
              <a:rPr lang="fi-FI" dirty="0"/>
              <a:t>→ GdO4P? (liukenematon) </a:t>
            </a:r>
          </a:p>
          <a:p>
            <a:pPr lvl="1"/>
            <a:r>
              <a:rPr lang="fi-FI" dirty="0"/>
              <a:t>kiertävien </a:t>
            </a:r>
            <a:r>
              <a:rPr lang="fi-FI" dirty="0" err="1"/>
              <a:t>fibroplastien</a:t>
            </a:r>
            <a:r>
              <a:rPr lang="fi-FI" dirty="0"/>
              <a:t> aktivaatio + </a:t>
            </a:r>
            <a:r>
              <a:rPr lang="fi-FI" dirty="0" err="1"/>
              <a:t>hyaloraanisynteesi</a:t>
            </a:r>
            <a:r>
              <a:rPr lang="fi-FI" dirty="0"/>
              <a:t> → </a:t>
            </a:r>
            <a:r>
              <a:rPr lang="fi-FI" dirty="0" err="1"/>
              <a:t>fibroottinen</a:t>
            </a:r>
            <a:r>
              <a:rPr lang="fi-FI" dirty="0"/>
              <a:t> kudosreaktio </a:t>
            </a:r>
          </a:p>
          <a:p>
            <a:pPr lvl="1"/>
            <a:r>
              <a:rPr lang="sv-SE" dirty="0"/>
              <a:t>reaktion </a:t>
            </a:r>
            <a:r>
              <a:rPr lang="sv-SE" dirty="0" err="1"/>
              <a:t>voimakkuus</a:t>
            </a:r>
            <a:r>
              <a:rPr lang="sv-SE" dirty="0"/>
              <a:t> </a:t>
            </a:r>
            <a:r>
              <a:rPr lang="sv-SE" dirty="0" err="1"/>
              <a:t>vaihtelee</a:t>
            </a:r>
            <a:r>
              <a:rPr lang="sv-SE" dirty="0"/>
              <a:t>  </a:t>
            </a:r>
            <a:r>
              <a:rPr lang="sv-SE" dirty="0" err="1"/>
              <a:t>potilaiden</a:t>
            </a:r>
            <a:r>
              <a:rPr lang="sv-SE" dirty="0"/>
              <a:t> </a:t>
            </a:r>
            <a:r>
              <a:rPr lang="sv-SE" dirty="0" err="1"/>
              <a:t>välillä</a:t>
            </a:r>
            <a:r>
              <a:rPr lang="sv-SE" dirty="0"/>
              <a:t> </a:t>
            </a:r>
          </a:p>
          <a:p>
            <a:pPr lvl="1"/>
            <a:r>
              <a:rPr lang="sv-SE" dirty="0" err="1"/>
              <a:t>pieni</a:t>
            </a:r>
            <a:r>
              <a:rPr lang="sv-SE" dirty="0"/>
              <a:t> </a:t>
            </a:r>
            <a:r>
              <a:rPr lang="sv-SE" dirty="0" err="1"/>
              <a:t>määrä</a:t>
            </a:r>
            <a:r>
              <a:rPr lang="sv-SE" dirty="0"/>
              <a:t> </a:t>
            </a:r>
            <a:r>
              <a:rPr lang="sv-SE" dirty="0" err="1"/>
              <a:t>gadoliniumia</a:t>
            </a:r>
            <a:r>
              <a:rPr lang="sv-SE" dirty="0"/>
              <a:t> </a:t>
            </a:r>
            <a:r>
              <a:rPr lang="sv-SE" dirty="0" err="1"/>
              <a:t>voi</a:t>
            </a:r>
            <a:r>
              <a:rPr lang="sv-SE" dirty="0"/>
              <a:t> </a:t>
            </a:r>
            <a:r>
              <a:rPr lang="sv-SE" dirty="0" err="1"/>
              <a:t>indusoida</a:t>
            </a:r>
            <a:r>
              <a:rPr lang="sv-SE" dirty="0"/>
              <a:t> </a:t>
            </a:r>
            <a:r>
              <a:rPr lang="sv-SE" dirty="0" err="1"/>
              <a:t>samanlaisen</a:t>
            </a:r>
            <a:r>
              <a:rPr lang="sv-SE" dirty="0"/>
              <a:t> </a:t>
            </a:r>
            <a:r>
              <a:rPr lang="sv-SE" dirty="0" err="1"/>
              <a:t>fibroosin</a:t>
            </a:r>
            <a:r>
              <a:rPr lang="sv-SE" dirty="0"/>
              <a:t> </a:t>
            </a:r>
            <a:r>
              <a:rPr lang="sv-SE" dirty="0" err="1"/>
              <a:t>kuin</a:t>
            </a:r>
            <a:r>
              <a:rPr lang="sv-SE" dirty="0"/>
              <a:t> 10X </a:t>
            </a:r>
            <a:r>
              <a:rPr lang="sv-SE" dirty="0" err="1"/>
              <a:t>suurempi</a:t>
            </a:r>
            <a:r>
              <a:rPr lang="sv-SE" dirty="0"/>
              <a:t> </a:t>
            </a:r>
            <a:r>
              <a:rPr lang="sv-SE" dirty="0" err="1"/>
              <a:t>määrä</a:t>
            </a:r>
            <a:endParaRPr lang="sv-SE" dirty="0"/>
          </a:p>
          <a:p>
            <a:endParaRPr lang="fi-FI" dirty="0"/>
          </a:p>
        </p:txBody>
      </p:sp>
    </p:spTree>
    <p:extLst>
      <p:ext uri="{BB962C8B-B14F-4D97-AF65-F5344CB8AC3E}">
        <p14:creationId xmlns:p14="http://schemas.microsoft.com/office/powerpoint/2010/main" val="1367648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0A8E0CF3-533A-4B62-9B4A-E1AF6F576C34}"/>
              </a:ext>
            </a:extLst>
          </p:cNvPr>
          <p:cNvSpPr>
            <a:spLocks noGrp="1"/>
          </p:cNvSpPr>
          <p:nvPr>
            <p:ph type="title"/>
          </p:nvPr>
        </p:nvSpPr>
        <p:spPr/>
        <p:txBody>
          <a:bodyPr/>
          <a:lstStyle/>
          <a:p>
            <a:r>
              <a:rPr lang="sv-SE" dirty="0"/>
              <a:t>NSF </a:t>
            </a:r>
            <a:r>
              <a:rPr lang="sv-SE" dirty="0" err="1"/>
              <a:t>tapausten</a:t>
            </a:r>
            <a:r>
              <a:rPr lang="sv-SE" dirty="0"/>
              <a:t> </a:t>
            </a:r>
            <a:r>
              <a:rPr lang="sv-SE" dirty="0" err="1"/>
              <a:t>määrä</a:t>
            </a:r>
            <a:endParaRPr lang="fi-FI" dirty="0"/>
          </a:p>
        </p:txBody>
      </p:sp>
      <p:sp>
        <p:nvSpPr>
          <p:cNvPr id="3" name="Sisällön paikkamerkki 2">
            <a:extLst>
              <a:ext uri="{FF2B5EF4-FFF2-40B4-BE49-F238E27FC236}">
                <a16:creationId xmlns:a16="http://schemas.microsoft.com/office/drawing/2014/main" xmlns="" id="{FBDB6A04-AEAC-4159-A70A-4BE1BB9C3DE4}"/>
              </a:ext>
            </a:extLst>
          </p:cNvPr>
          <p:cNvSpPr>
            <a:spLocks noGrp="1"/>
          </p:cNvSpPr>
          <p:nvPr>
            <p:ph idx="1"/>
          </p:nvPr>
        </p:nvSpPr>
        <p:spPr/>
        <p:txBody>
          <a:bodyPr/>
          <a:lstStyle/>
          <a:p>
            <a:r>
              <a:rPr lang="en-US" dirty="0"/>
              <a:t>FDA </a:t>
            </a:r>
            <a:r>
              <a:rPr lang="en-US" dirty="0" err="1"/>
              <a:t>saanut</a:t>
            </a:r>
            <a:r>
              <a:rPr lang="en-US" dirty="0"/>
              <a:t> 1630 </a:t>
            </a:r>
            <a:r>
              <a:rPr lang="en-US" dirty="0" err="1"/>
              <a:t>ilmoitusta</a:t>
            </a:r>
            <a:endParaRPr lang="en-US" dirty="0"/>
          </a:p>
          <a:p>
            <a:r>
              <a:rPr lang="en-US" dirty="0"/>
              <a:t>4% </a:t>
            </a:r>
            <a:r>
              <a:rPr lang="en-US" dirty="0" err="1"/>
              <a:t>tapauksista</a:t>
            </a:r>
            <a:r>
              <a:rPr lang="en-US" dirty="0"/>
              <a:t> </a:t>
            </a:r>
            <a:r>
              <a:rPr lang="en-US" dirty="0" err="1"/>
              <a:t>Skejbyn</a:t>
            </a:r>
            <a:r>
              <a:rPr lang="en-US" dirty="0"/>
              <a:t> ja </a:t>
            </a:r>
            <a:r>
              <a:rPr lang="en-US" dirty="0" err="1"/>
              <a:t>Herlevin</a:t>
            </a:r>
            <a:r>
              <a:rPr lang="en-US" dirty="0"/>
              <a:t> </a:t>
            </a:r>
            <a:r>
              <a:rPr lang="en-US" dirty="0" err="1"/>
              <a:t>sairaaloista</a:t>
            </a:r>
            <a:r>
              <a:rPr lang="en-US" dirty="0"/>
              <a:t> </a:t>
            </a:r>
            <a:r>
              <a:rPr lang="en-US" dirty="0" err="1"/>
              <a:t>Tanskasta</a:t>
            </a:r>
            <a:endParaRPr lang="en-US" dirty="0"/>
          </a:p>
          <a:p>
            <a:r>
              <a:rPr lang="en-US" dirty="0"/>
              <a:t>93% 60 </a:t>
            </a:r>
            <a:r>
              <a:rPr lang="en-US" dirty="0" err="1"/>
              <a:t>sairaalasta</a:t>
            </a:r>
            <a:r>
              <a:rPr lang="en-US" dirty="0"/>
              <a:t> </a:t>
            </a:r>
            <a:r>
              <a:rPr lang="en-US" dirty="0" err="1"/>
              <a:t>Yhdysvalloista</a:t>
            </a:r>
            <a:endParaRPr lang="en-US" dirty="0"/>
          </a:p>
          <a:p>
            <a:r>
              <a:rPr lang="en-US" dirty="0" err="1"/>
              <a:t>Suomesta</a:t>
            </a:r>
            <a:r>
              <a:rPr lang="en-US" dirty="0"/>
              <a:t> 1 </a:t>
            </a:r>
            <a:r>
              <a:rPr lang="en-US" dirty="0" err="1"/>
              <a:t>tapaus</a:t>
            </a:r>
            <a:endParaRPr lang="en-US" dirty="0"/>
          </a:p>
          <a:p>
            <a:endParaRPr lang="fi-FI" dirty="0"/>
          </a:p>
        </p:txBody>
      </p:sp>
    </p:spTree>
    <p:extLst>
      <p:ext uri="{BB962C8B-B14F-4D97-AF65-F5344CB8AC3E}">
        <p14:creationId xmlns:p14="http://schemas.microsoft.com/office/powerpoint/2010/main" val="220307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D8BB807E-28B5-4EF2-8291-A43F3EDEA4A3}"/>
              </a:ext>
            </a:extLst>
          </p:cNvPr>
          <p:cNvSpPr>
            <a:spLocks noGrp="1"/>
          </p:cNvSpPr>
          <p:nvPr>
            <p:ph type="title"/>
          </p:nvPr>
        </p:nvSpPr>
        <p:spPr/>
        <p:txBody>
          <a:bodyPr/>
          <a:lstStyle/>
          <a:p>
            <a:r>
              <a:rPr lang="sv-SE" dirty="0" err="1"/>
              <a:t>Suositukset</a:t>
            </a:r>
            <a:r>
              <a:rPr lang="sv-SE" dirty="0"/>
              <a:t> NSF </a:t>
            </a:r>
            <a:r>
              <a:rPr lang="sv-SE" dirty="0" err="1"/>
              <a:t>ehkäisemiseksi</a:t>
            </a:r>
            <a:endParaRPr lang="fi-FI" dirty="0"/>
          </a:p>
        </p:txBody>
      </p:sp>
      <p:sp>
        <p:nvSpPr>
          <p:cNvPr id="3" name="Sisällön paikkamerkki 2">
            <a:extLst>
              <a:ext uri="{FF2B5EF4-FFF2-40B4-BE49-F238E27FC236}">
                <a16:creationId xmlns:a16="http://schemas.microsoft.com/office/drawing/2014/main" xmlns="" id="{E8DA413C-E60E-4E39-A5E5-662A5EEC9029}"/>
              </a:ext>
            </a:extLst>
          </p:cNvPr>
          <p:cNvSpPr>
            <a:spLocks noGrp="1"/>
          </p:cNvSpPr>
          <p:nvPr>
            <p:ph idx="1"/>
          </p:nvPr>
        </p:nvSpPr>
        <p:spPr/>
        <p:txBody>
          <a:bodyPr/>
          <a:lstStyle/>
          <a:p>
            <a:r>
              <a:rPr lang="fi-FI" sz="2800" dirty="0"/>
              <a:t>lievä tai kohtalainen munuaisten vajaatoiminta (</a:t>
            </a:r>
            <a:r>
              <a:rPr lang="fi-FI" sz="2800" dirty="0" err="1"/>
              <a:t>eGFR</a:t>
            </a:r>
            <a:r>
              <a:rPr lang="fi-FI" sz="2800" dirty="0"/>
              <a:t>  30-60 </a:t>
            </a:r>
            <a:r>
              <a:rPr lang="fi-FI" sz="2800" dirty="0" err="1"/>
              <a:t>mL</a:t>
            </a:r>
            <a:r>
              <a:rPr lang="fi-FI" sz="2800" dirty="0"/>
              <a:t>/min/1.73 m</a:t>
            </a:r>
            <a:r>
              <a:rPr lang="fi-FI" sz="2800" baseline="30000" dirty="0"/>
              <a:t>2</a:t>
            </a:r>
            <a:r>
              <a:rPr lang="fi-FI" sz="2800" dirty="0"/>
              <a:t>) →varjoainetta voidaan käyttää normaalisti</a:t>
            </a:r>
          </a:p>
          <a:p>
            <a:r>
              <a:rPr lang="fi-FI" sz="2800" dirty="0"/>
              <a:t>vaikea munuaisten vajaatoiminta tai munuaiset eivät toimi lainkaan (</a:t>
            </a:r>
            <a:r>
              <a:rPr lang="fi-FI" sz="2800" dirty="0" err="1"/>
              <a:t>eGFR</a:t>
            </a:r>
            <a:r>
              <a:rPr lang="fi-FI" sz="2800" dirty="0"/>
              <a:t> &lt; 30 </a:t>
            </a:r>
            <a:r>
              <a:rPr lang="fi-FI" sz="2800" dirty="0" err="1"/>
              <a:t>mL</a:t>
            </a:r>
            <a:r>
              <a:rPr lang="fi-FI" sz="2800" dirty="0"/>
              <a:t>/min/1.73 m</a:t>
            </a:r>
            <a:r>
              <a:rPr lang="fi-FI" sz="2800" baseline="30000" dirty="0"/>
              <a:t>2</a:t>
            </a:r>
            <a:r>
              <a:rPr lang="fi-FI" sz="2800" dirty="0"/>
              <a:t>) →</a:t>
            </a:r>
          </a:p>
          <a:p>
            <a:pPr lvl="1"/>
            <a:r>
              <a:rPr lang="fi-FI" sz="2400" dirty="0"/>
              <a:t>varjoaineen käyttö pitää harkita yksilöllisesti</a:t>
            </a:r>
          </a:p>
          <a:p>
            <a:pPr lvl="1"/>
            <a:r>
              <a:rPr lang="fi-FI" sz="2400" dirty="0"/>
              <a:t>vaihtoehtoisia modaliteetteja tulee käyttää mikäli mahdollista</a:t>
            </a:r>
          </a:p>
          <a:p>
            <a:pPr lvl="1"/>
            <a:r>
              <a:rPr lang="fi-FI" sz="2400" dirty="0"/>
              <a:t>Jos varjoainetta käytetään</a:t>
            </a:r>
          </a:p>
          <a:p>
            <a:pPr lvl="2"/>
            <a:r>
              <a:rPr lang="fi-FI" sz="2000" dirty="0"/>
              <a:t>potilaan suostumus</a:t>
            </a:r>
          </a:p>
          <a:p>
            <a:pPr lvl="2"/>
            <a:r>
              <a:rPr lang="fi-FI" sz="2000" dirty="0"/>
              <a:t>käyttää turvallisemmassa ryhmässä olevia varjoaineita</a:t>
            </a:r>
          </a:p>
          <a:p>
            <a:pPr lvl="2"/>
            <a:r>
              <a:rPr lang="fi-FI" sz="2000" dirty="0"/>
              <a:t>annos voi olla normaali</a:t>
            </a:r>
          </a:p>
          <a:p>
            <a:pPr lvl="2"/>
            <a:r>
              <a:rPr lang="fi-FI" sz="2000" dirty="0"/>
              <a:t>toistettuja injektiota tulee välttää</a:t>
            </a:r>
          </a:p>
        </p:txBody>
      </p:sp>
      <p:sp>
        <p:nvSpPr>
          <p:cNvPr id="4" name="Suorakulmio 3">
            <a:extLst>
              <a:ext uri="{FF2B5EF4-FFF2-40B4-BE49-F238E27FC236}">
                <a16:creationId xmlns:a16="http://schemas.microsoft.com/office/drawing/2014/main" xmlns="" id="{35A8B901-ABAA-44AC-AD6A-F381C6531270}"/>
              </a:ext>
            </a:extLst>
          </p:cNvPr>
          <p:cNvSpPr/>
          <p:nvPr/>
        </p:nvSpPr>
        <p:spPr>
          <a:xfrm>
            <a:off x="6569883" y="6398696"/>
            <a:ext cx="5622117" cy="369332"/>
          </a:xfrm>
          <a:prstGeom prst="rect">
            <a:avLst/>
          </a:prstGeom>
        </p:spPr>
        <p:txBody>
          <a:bodyPr wrap="none">
            <a:spAutoFit/>
          </a:bodyPr>
          <a:lstStyle/>
          <a:p>
            <a:r>
              <a:rPr lang="fi-FI" dirty="0"/>
              <a:t>Canadian Association of </a:t>
            </a:r>
            <a:r>
              <a:rPr lang="fi-FI" dirty="0" err="1"/>
              <a:t>Radiologists</a:t>
            </a:r>
            <a:r>
              <a:rPr lang="fi-FI" dirty="0"/>
              <a:t> - kesäkuu 2018</a:t>
            </a:r>
          </a:p>
        </p:txBody>
      </p:sp>
    </p:spTree>
    <p:extLst>
      <p:ext uri="{BB962C8B-B14F-4D97-AF65-F5344CB8AC3E}">
        <p14:creationId xmlns:p14="http://schemas.microsoft.com/office/powerpoint/2010/main" val="1719362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AEBFE93D-325B-4836-8737-4C3CB6D45FE9}"/>
              </a:ext>
            </a:extLst>
          </p:cNvPr>
          <p:cNvSpPr>
            <a:spLocks noGrp="1"/>
          </p:cNvSpPr>
          <p:nvPr>
            <p:ph type="title"/>
          </p:nvPr>
        </p:nvSpPr>
        <p:spPr>
          <a:xfrm>
            <a:off x="609600" y="2349622"/>
            <a:ext cx="10972800" cy="1143000"/>
          </a:xfrm>
        </p:spPr>
        <p:txBody>
          <a:bodyPr/>
          <a:lstStyle/>
          <a:p>
            <a:r>
              <a:rPr lang="sv-SE" dirty="0" err="1"/>
              <a:t>Vuoden</a:t>
            </a:r>
            <a:r>
              <a:rPr lang="sv-SE" dirty="0"/>
              <a:t> 2009 </a:t>
            </a:r>
            <a:r>
              <a:rPr lang="sv-SE" dirty="0" err="1"/>
              <a:t>jälkeen</a:t>
            </a:r>
            <a:r>
              <a:rPr lang="sv-SE" dirty="0"/>
              <a:t> </a:t>
            </a:r>
            <a:r>
              <a:rPr lang="sv-SE" dirty="0" err="1"/>
              <a:t>uusia</a:t>
            </a:r>
            <a:r>
              <a:rPr lang="sv-SE" dirty="0"/>
              <a:t> NSF-</a:t>
            </a:r>
            <a:r>
              <a:rPr lang="sv-SE" dirty="0" err="1"/>
              <a:t>tapauksia</a:t>
            </a:r>
            <a:r>
              <a:rPr lang="sv-SE" dirty="0"/>
              <a:t> </a:t>
            </a:r>
            <a:r>
              <a:rPr lang="sv-SE" dirty="0" err="1"/>
              <a:t>ei</a:t>
            </a:r>
            <a:r>
              <a:rPr lang="sv-SE" dirty="0"/>
              <a:t> </a:t>
            </a:r>
            <a:r>
              <a:rPr lang="sv-SE" dirty="0" err="1"/>
              <a:t>ole</a:t>
            </a:r>
            <a:r>
              <a:rPr lang="sv-SE" dirty="0"/>
              <a:t> </a:t>
            </a:r>
            <a:r>
              <a:rPr lang="sv-SE" dirty="0" err="1"/>
              <a:t>raportoitu</a:t>
            </a:r>
            <a:endParaRPr lang="fi-FI" dirty="0"/>
          </a:p>
        </p:txBody>
      </p:sp>
    </p:spTree>
    <p:extLst>
      <p:ext uri="{BB962C8B-B14F-4D97-AF65-F5344CB8AC3E}">
        <p14:creationId xmlns:p14="http://schemas.microsoft.com/office/powerpoint/2010/main" val="4055072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C55886DC-130B-4404-BB7E-A46F369985FC}"/>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xmlns="" id="{C9D33DC3-A240-4545-B5C0-D1120808C203}"/>
              </a:ext>
            </a:extLst>
          </p:cNvPr>
          <p:cNvSpPr>
            <a:spLocks noGrp="1"/>
          </p:cNvSpPr>
          <p:nvPr>
            <p:ph idx="1"/>
          </p:nvPr>
        </p:nvSpPr>
        <p:spPr/>
        <p:txBody>
          <a:bodyPr/>
          <a:lstStyle/>
          <a:p>
            <a:endParaRPr lang="fi-FI"/>
          </a:p>
        </p:txBody>
      </p:sp>
    </p:spTree>
    <p:extLst>
      <p:ext uri="{BB962C8B-B14F-4D97-AF65-F5344CB8AC3E}">
        <p14:creationId xmlns:p14="http://schemas.microsoft.com/office/powerpoint/2010/main" val="887202455"/>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6DCAB512-38D5-47BD-8F18-6E1D54968008}"/>
              </a:ext>
            </a:extLst>
          </p:cNvPr>
          <p:cNvSpPr>
            <a:spLocks noGrp="1"/>
          </p:cNvSpPr>
          <p:nvPr>
            <p:ph type="title"/>
          </p:nvPr>
        </p:nvSpPr>
        <p:spPr/>
        <p:txBody>
          <a:bodyPr/>
          <a:lstStyle/>
          <a:p>
            <a:r>
              <a:rPr lang="sv-SE" dirty="0" err="1"/>
              <a:t>Gadoliniumia</a:t>
            </a:r>
            <a:r>
              <a:rPr lang="sv-SE" dirty="0"/>
              <a:t> </a:t>
            </a:r>
            <a:r>
              <a:rPr lang="sv-SE" dirty="0" err="1"/>
              <a:t>saaneiden</a:t>
            </a:r>
            <a:r>
              <a:rPr lang="sv-SE" dirty="0"/>
              <a:t> </a:t>
            </a:r>
            <a:r>
              <a:rPr lang="sv-SE" dirty="0" err="1"/>
              <a:t>aivoissa</a:t>
            </a:r>
            <a:r>
              <a:rPr lang="sv-SE" dirty="0"/>
              <a:t> </a:t>
            </a:r>
            <a:r>
              <a:rPr lang="sv-SE" dirty="0" err="1"/>
              <a:t>signaalia</a:t>
            </a:r>
            <a:endParaRPr lang="fi-FI" dirty="0"/>
          </a:p>
        </p:txBody>
      </p:sp>
      <p:sp>
        <p:nvSpPr>
          <p:cNvPr id="3" name="Sisällön paikkamerkki 2">
            <a:extLst>
              <a:ext uri="{FF2B5EF4-FFF2-40B4-BE49-F238E27FC236}">
                <a16:creationId xmlns:a16="http://schemas.microsoft.com/office/drawing/2014/main" xmlns="" id="{E51DE6C2-3268-45EF-B962-F8D44198062A}"/>
              </a:ext>
            </a:extLst>
          </p:cNvPr>
          <p:cNvSpPr>
            <a:spLocks noGrp="1"/>
          </p:cNvSpPr>
          <p:nvPr>
            <p:ph idx="1"/>
          </p:nvPr>
        </p:nvSpPr>
        <p:spPr>
          <a:xfrm>
            <a:off x="609600" y="1600202"/>
            <a:ext cx="10972800" cy="4525963"/>
          </a:xfrm>
        </p:spPr>
        <p:txBody>
          <a:bodyPr/>
          <a:lstStyle/>
          <a:p>
            <a:r>
              <a:rPr lang="fi-FI" dirty="0"/>
              <a:t>2014 natiivi T1-painotteisissa MRI-kuvissa kirkassignaalisuutta aivojen tyvitumakkeissa </a:t>
            </a:r>
            <a:r>
              <a:rPr lang="fi-FI" dirty="0" err="1"/>
              <a:t>globus</a:t>
            </a:r>
            <a:r>
              <a:rPr lang="fi-FI" dirty="0"/>
              <a:t> </a:t>
            </a:r>
            <a:r>
              <a:rPr lang="fi-FI" dirty="0" err="1"/>
              <a:t>palliduksessa</a:t>
            </a:r>
            <a:r>
              <a:rPr lang="fi-FI" dirty="0"/>
              <a:t> ja </a:t>
            </a:r>
            <a:r>
              <a:rPr lang="fi-FI" dirty="0" err="1"/>
              <a:t>pikkuaivojen</a:t>
            </a:r>
            <a:r>
              <a:rPr lang="fi-FI" dirty="0"/>
              <a:t> </a:t>
            </a:r>
            <a:r>
              <a:rPr lang="fi-FI" dirty="0" err="1"/>
              <a:t>nucleus</a:t>
            </a:r>
            <a:r>
              <a:rPr lang="fi-FI" dirty="0"/>
              <a:t> </a:t>
            </a:r>
            <a:r>
              <a:rPr lang="fi-FI" dirty="0" err="1"/>
              <a:t>dentatuksessa</a:t>
            </a:r>
            <a:endParaRPr lang="fi-FI" dirty="0"/>
          </a:p>
          <a:p>
            <a:r>
              <a:rPr lang="fi-FI" dirty="0"/>
              <a:t>Aiemmin saaneet useita annoksia molekyylirakenteeltaan lineaarisia varjoaineita</a:t>
            </a:r>
          </a:p>
          <a:p>
            <a:r>
              <a:rPr lang="fi-FI" dirty="0"/>
              <a:t>Kirkassignaalimuutokset potilaan munuaistoiminnasta riippumattomia</a:t>
            </a:r>
          </a:p>
        </p:txBody>
      </p:sp>
      <p:sp>
        <p:nvSpPr>
          <p:cNvPr id="5" name="Tekstiruutu 4">
            <a:extLst>
              <a:ext uri="{FF2B5EF4-FFF2-40B4-BE49-F238E27FC236}">
                <a16:creationId xmlns:a16="http://schemas.microsoft.com/office/drawing/2014/main" xmlns="" id="{9D86439F-A35C-4252-BFFB-ACB36258F865}"/>
              </a:ext>
            </a:extLst>
          </p:cNvPr>
          <p:cNvSpPr txBox="1"/>
          <p:nvPr/>
        </p:nvSpPr>
        <p:spPr>
          <a:xfrm>
            <a:off x="609599" y="6126165"/>
            <a:ext cx="4964723" cy="369332"/>
          </a:xfrm>
          <a:prstGeom prst="rect">
            <a:avLst/>
          </a:prstGeom>
          <a:noFill/>
        </p:spPr>
        <p:txBody>
          <a:bodyPr wrap="square" rtlCol="0">
            <a:spAutoFit/>
          </a:bodyPr>
          <a:lstStyle/>
          <a:p>
            <a:r>
              <a:rPr lang="sv-SE" dirty="0" err="1"/>
              <a:t>Kanda</a:t>
            </a:r>
            <a:r>
              <a:rPr lang="sv-SE" dirty="0"/>
              <a:t> et al. </a:t>
            </a:r>
            <a:r>
              <a:rPr lang="sv-SE" dirty="0" err="1"/>
              <a:t>Radiology</a:t>
            </a:r>
            <a:r>
              <a:rPr lang="sv-SE" dirty="0"/>
              <a:t> 2014; 270:834-841</a:t>
            </a:r>
            <a:endParaRPr lang="fi-FI" dirty="0"/>
          </a:p>
        </p:txBody>
      </p:sp>
    </p:spTree>
    <p:extLst>
      <p:ext uri="{BB962C8B-B14F-4D97-AF65-F5344CB8AC3E}">
        <p14:creationId xmlns:p14="http://schemas.microsoft.com/office/powerpoint/2010/main" val="355137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1968AE85-FDC2-4C7B-88BF-E0EF5C25200E}"/>
              </a:ext>
            </a:extLst>
          </p:cNvPr>
          <p:cNvSpPr>
            <a:spLocks noGrp="1"/>
          </p:cNvSpPr>
          <p:nvPr>
            <p:ph type="title"/>
          </p:nvPr>
        </p:nvSpPr>
        <p:spPr/>
        <p:txBody>
          <a:bodyPr/>
          <a:lstStyle/>
          <a:p>
            <a:r>
              <a:rPr lang="sv-SE" dirty="0"/>
              <a:t>Gadolinium</a:t>
            </a:r>
            <a:endParaRPr lang="fi-FI" dirty="0"/>
          </a:p>
        </p:txBody>
      </p:sp>
      <p:sp>
        <p:nvSpPr>
          <p:cNvPr id="3" name="Sisällön paikkamerkki 2">
            <a:extLst>
              <a:ext uri="{FF2B5EF4-FFF2-40B4-BE49-F238E27FC236}">
                <a16:creationId xmlns:a16="http://schemas.microsoft.com/office/drawing/2014/main" xmlns="" id="{458683B7-34E6-4E63-84EE-ED380D9F5A94}"/>
              </a:ext>
            </a:extLst>
          </p:cNvPr>
          <p:cNvSpPr>
            <a:spLocks noGrp="1"/>
          </p:cNvSpPr>
          <p:nvPr>
            <p:ph idx="1"/>
          </p:nvPr>
        </p:nvSpPr>
        <p:spPr/>
        <p:txBody>
          <a:bodyPr/>
          <a:lstStyle/>
          <a:p>
            <a:r>
              <a:rPr lang="sv-SE" dirty="0"/>
              <a:t>1970-luvulla </a:t>
            </a:r>
            <a:r>
              <a:rPr lang="sv-SE" dirty="0" err="1"/>
              <a:t>huomattiin</a:t>
            </a:r>
            <a:r>
              <a:rPr lang="sv-SE" dirty="0"/>
              <a:t> </a:t>
            </a:r>
            <a:r>
              <a:rPr lang="sv-SE" dirty="0" err="1"/>
              <a:t>että</a:t>
            </a:r>
            <a:r>
              <a:rPr lang="sv-SE" dirty="0"/>
              <a:t> </a:t>
            </a:r>
            <a:r>
              <a:rPr lang="sv-SE" dirty="0" err="1"/>
              <a:t>paramagneettisilla</a:t>
            </a:r>
            <a:r>
              <a:rPr lang="sv-SE" dirty="0"/>
              <a:t> </a:t>
            </a:r>
            <a:r>
              <a:rPr lang="sv-SE" dirty="0" err="1"/>
              <a:t>aineilla</a:t>
            </a:r>
            <a:r>
              <a:rPr lang="sv-SE" dirty="0"/>
              <a:t> </a:t>
            </a:r>
            <a:r>
              <a:rPr lang="sv-SE" dirty="0" err="1"/>
              <a:t>voidaan</a:t>
            </a:r>
            <a:r>
              <a:rPr lang="sv-SE" dirty="0"/>
              <a:t> </a:t>
            </a:r>
            <a:r>
              <a:rPr lang="sv-SE" dirty="0" err="1"/>
              <a:t>vaikuttaa</a:t>
            </a:r>
            <a:r>
              <a:rPr lang="sv-SE" dirty="0"/>
              <a:t> </a:t>
            </a:r>
            <a:r>
              <a:rPr lang="sv-SE" dirty="0" err="1"/>
              <a:t>kudosten</a:t>
            </a:r>
            <a:r>
              <a:rPr lang="sv-SE" dirty="0"/>
              <a:t> </a:t>
            </a:r>
            <a:r>
              <a:rPr lang="sv-SE" dirty="0" err="1"/>
              <a:t>relaksaatioaikoihin</a:t>
            </a:r>
            <a:r>
              <a:rPr lang="fi-FI" dirty="0"/>
              <a:t>. Tämä nosti esille potentiaalin parantaa kudoskontrastia magneettikuvauksessa (</a:t>
            </a:r>
            <a:r>
              <a:rPr lang="fi-FI" dirty="0" err="1"/>
              <a:t>mangnaasia</a:t>
            </a:r>
            <a:r>
              <a:rPr lang="fi-FI" dirty="0"/>
              <a:t> ja </a:t>
            </a:r>
            <a:r>
              <a:rPr lang="fi-FI" dirty="0" err="1"/>
              <a:t>ferroklordia</a:t>
            </a:r>
            <a:r>
              <a:rPr lang="fi-FI" dirty="0"/>
              <a:t> hiirille)</a:t>
            </a:r>
          </a:p>
          <a:p>
            <a:r>
              <a:rPr lang="sv-SE" dirty="0"/>
              <a:t>V</a:t>
            </a:r>
            <a:r>
              <a:rPr lang="fi-FI" dirty="0" err="1"/>
              <a:t>apaana</a:t>
            </a:r>
            <a:r>
              <a:rPr lang="fi-FI" dirty="0"/>
              <a:t> myrkyllisiä</a:t>
            </a:r>
          </a:p>
          <a:p>
            <a:r>
              <a:rPr lang="sv-SE" dirty="0"/>
              <a:t>1</a:t>
            </a:r>
            <a:r>
              <a:rPr lang="fi-FI" dirty="0"/>
              <a:t>982 </a:t>
            </a:r>
            <a:r>
              <a:rPr lang="fi-FI" dirty="0" err="1"/>
              <a:t>RSNA:ssa</a:t>
            </a:r>
            <a:r>
              <a:rPr lang="fi-FI" dirty="0"/>
              <a:t> abstrakti: eräät </a:t>
            </a:r>
            <a:r>
              <a:rPr lang="fi-FI" dirty="0" err="1"/>
              <a:t>paramagneettiset</a:t>
            </a:r>
            <a:r>
              <a:rPr lang="fi-FI" dirty="0"/>
              <a:t> ionit, joukossa </a:t>
            </a:r>
            <a:r>
              <a:rPr lang="fi-FI" dirty="0" err="1"/>
              <a:t>gadolinium</a:t>
            </a:r>
            <a:r>
              <a:rPr lang="fi-FI" dirty="0"/>
              <a:t>, voitiin </a:t>
            </a:r>
            <a:r>
              <a:rPr lang="fi-FI" dirty="0" err="1"/>
              <a:t>kelatoida</a:t>
            </a:r>
            <a:r>
              <a:rPr lang="fi-FI" dirty="0"/>
              <a:t> (vapaana myrkyllisiä) →</a:t>
            </a:r>
            <a:r>
              <a:rPr lang="sv-SE" dirty="0" err="1"/>
              <a:t>mahdollisesti</a:t>
            </a:r>
            <a:r>
              <a:rPr lang="sv-SE" dirty="0"/>
              <a:t> r</a:t>
            </a:r>
            <a:r>
              <a:rPr lang="fi-FI" dirty="0" err="1"/>
              <a:t>iittävän</a:t>
            </a:r>
            <a:r>
              <a:rPr lang="fi-FI" dirty="0"/>
              <a:t> stabiileja humaanikäyttöön</a:t>
            </a:r>
          </a:p>
          <a:p>
            <a:endParaRPr lang="fi-FI" dirty="0"/>
          </a:p>
          <a:p>
            <a:endParaRPr lang="fi-FI" dirty="0"/>
          </a:p>
          <a:p>
            <a:endParaRPr lang="fi-FI" dirty="0"/>
          </a:p>
          <a:p>
            <a:r>
              <a:rPr lang="fi-FI" dirty="0" err="1"/>
              <a:t>Lantanoideihin</a:t>
            </a:r>
            <a:r>
              <a:rPr lang="fi-FI" dirty="0"/>
              <a:t> kuuluva maametalli</a:t>
            </a:r>
          </a:p>
          <a:p>
            <a:r>
              <a:rPr lang="fi-FI" dirty="0"/>
              <a:t>Vapaana elimistölle myrkyllinen</a:t>
            </a:r>
          </a:p>
          <a:p>
            <a:r>
              <a:rPr lang="fi-FI" dirty="0" err="1"/>
              <a:t>Kelaatit</a:t>
            </a:r>
            <a:r>
              <a:rPr lang="fi-FI" dirty="0"/>
              <a:t> ovat suuria orgaanisia molekyylejä, jotka muodostavat </a:t>
            </a:r>
            <a:r>
              <a:rPr lang="fi-FI" dirty="0" err="1"/>
              <a:t>gadoliniumin</a:t>
            </a:r>
            <a:r>
              <a:rPr lang="fi-FI" dirty="0"/>
              <a:t> kanssa </a:t>
            </a:r>
            <a:r>
              <a:rPr lang="fi-FI" dirty="0" err="1"/>
              <a:t>gadoliniumkelaatin</a:t>
            </a:r>
            <a:r>
              <a:rPr lang="fi-FI" dirty="0"/>
              <a:t> →toksisuus vähäinen</a:t>
            </a:r>
          </a:p>
        </p:txBody>
      </p:sp>
    </p:spTree>
    <p:extLst>
      <p:ext uri="{BB962C8B-B14F-4D97-AF65-F5344CB8AC3E}">
        <p14:creationId xmlns:p14="http://schemas.microsoft.com/office/powerpoint/2010/main" val="733624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xmlns="" id="{02974006-2A8F-436A-A9D9-84EDFC660FFB}"/>
              </a:ext>
            </a:extLst>
          </p:cNvPr>
          <p:cNvPicPr>
            <a:picLocks noChangeAspect="1"/>
          </p:cNvPicPr>
          <p:nvPr/>
        </p:nvPicPr>
        <p:blipFill>
          <a:blip r:embed="rId2"/>
          <a:stretch>
            <a:fillRect/>
          </a:stretch>
        </p:blipFill>
        <p:spPr>
          <a:xfrm>
            <a:off x="1390718" y="1304921"/>
            <a:ext cx="9410563" cy="3856160"/>
          </a:xfrm>
          <a:prstGeom prst="rect">
            <a:avLst/>
          </a:prstGeom>
        </p:spPr>
      </p:pic>
      <p:sp>
        <p:nvSpPr>
          <p:cNvPr id="8" name="Otsikko 1">
            <a:extLst>
              <a:ext uri="{FF2B5EF4-FFF2-40B4-BE49-F238E27FC236}">
                <a16:creationId xmlns:a16="http://schemas.microsoft.com/office/drawing/2014/main" xmlns="" id="{75F0BF2A-F528-4F75-A3B7-0E27B12D989D}"/>
              </a:ext>
            </a:extLst>
          </p:cNvPr>
          <p:cNvSpPr>
            <a:spLocks noGrp="1"/>
          </p:cNvSpPr>
          <p:nvPr>
            <p:ph type="title"/>
          </p:nvPr>
        </p:nvSpPr>
        <p:spPr>
          <a:xfrm>
            <a:off x="609600" y="274638"/>
            <a:ext cx="10972800" cy="1143000"/>
          </a:xfrm>
        </p:spPr>
        <p:txBody>
          <a:bodyPr/>
          <a:lstStyle/>
          <a:p>
            <a:r>
              <a:rPr lang="sv-SE" dirty="0"/>
              <a:t>54-vuotias </a:t>
            </a:r>
            <a:r>
              <a:rPr lang="sv-SE" dirty="0" err="1"/>
              <a:t>mies</a:t>
            </a:r>
            <a:r>
              <a:rPr lang="sv-SE" dirty="0"/>
              <a:t>. </a:t>
            </a:r>
            <a:r>
              <a:rPr lang="sv-SE" dirty="0" err="1"/>
              <a:t>Metastasoinut</a:t>
            </a:r>
            <a:r>
              <a:rPr lang="sv-SE" dirty="0"/>
              <a:t> </a:t>
            </a:r>
            <a:r>
              <a:rPr lang="sv-SE" dirty="0" err="1"/>
              <a:t>munuais</a:t>
            </a:r>
            <a:r>
              <a:rPr lang="sv-SE" dirty="0"/>
              <a:t> ca</a:t>
            </a:r>
            <a:endParaRPr lang="fi-FI" dirty="0"/>
          </a:p>
        </p:txBody>
      </p:sp>
      <p:sp>
        <p:nvSpPr>
          <p:cNvPr id="9" name="Tekstiruutu 8">
            <a:extLst>
              <a:ext uri="{FF2B5EF4-FFF2-40B4-BE49-F238E27FC236}">
                <a16:creationId xmlns:a16="http://schemas.microsoft.com/office/drawing/2014/main" xmlns="" id="{D1A7FCA8-57E1-4E2D-A141-FEC41F20CE01}"/>
              </a:ext>
            </a:extLst>
          </p:cNvPr>
          <p:cNvSpPr txBox="1"/>
          <p:nvPr/>
        </p:nvSpPr>
        <p:spPr>
          <a:xfrm>
            <a:off x="2470639" y="5368413"/>
            <a:ext cx="1005403" cy="369332"/>
          </a:xfrm>
          <a:prstGeom prst="rect">
            <a:avLst/>
          </a:prstGeom>
          <a:noFill/>
        </p:spPr>
        <p:txBody>
          <a:bodyPr wrap="none" rtlCol="0">
            <a:spAutoFit/>
          </a:bodyPr>
          <a:lstStyle/>
          <a:p>
            <a:r>
              <a:rPr lang="sv-SE" dirty="0"/>
              <a:t>1 annos</a:t>
            </a:r>
            <a:endParaRPr lang="fi-FI" dirty="0"/>
          </a:p>
        </p:txBody>
      </p:sp>
      <p:sp>
        <p:nvSpPr>
          <p:cNvPr id="10" name="Tekstiruutu 9">
            <a:extLst>
              <a:ext uri="{FF2B5EF4-FFF2-40B4-BE49-F238E27FC236}">
                <a16:creationId xmlns:a16="http://schemas.microsoft.com/office/drawing/2014/main" xmlns="" id="{A7C96165-573F-4D03-9119-AEF94287793B}"/>
              </a:ext>
            </a:extLst>
          </p:cNvPr>
          <p:cNvSpPr txBox="1"/>
          <p:nvPr/>
        </p:nvSpPr>
        <p:spPr>
          <a:xfrm>
            <a:off x="5593297" y="5368413"/>
            <a:ext cx="1197764" cy="369332"/>
          </a:xfrm>
          <a:prstGeom prst="rect">
            <a:avLst/>
          </a:prstGeom>
          <a:noFill/>
        </p:spPr>
        <p:txBody>
          <a:bodyPr wrap="none" rtlCol="0">
            <a:spAutoFit/>
          </a:bodyPr>
          <a:lstStyle/>
          <a:p>
            <a:r>
              <a:rPr lang="sv-SE" dirty="0"/>
              <a:t>8 </a:t>
            </a:r>
            <a:r>
              <a:rPr lang="sv-SE" dirty="0" err="1"/>
              <a:t>annosta</a:t>
            </a:r>
            <a:endParaRPr lang="fi-FI" dirty="0"/>
          </a:p>
        </p:txBody>
      </p:sp>
      <p:sp>
        <p:nvSpPr>
          <p:cNvPr id="11" name="Tekstiruutu 10">
            <a:extLst>
              <a:ext uri="{FF2B5EF4-FFF2-40B4-BE49-F238E27FC236}">
                <a16:creationId xmlns:a16="http://schemas.microsoft.com/office/drawing/2014/main" xmlns="" id="{9114D58F-DAE0-48D3-BF40-B7A175AE305C}"/>
              </a:ext>
            </a:extLst>
          </p:cNvPr>
          <p:cNvSpPr txBox="1"/>
          <p:nvPr/>
        </p:nvSpPr>
        <p:spPr>
          <a:xfrm>
            <a:off x="8804031" y="5368413"/>
            <a:ext cx="1326004" cy="369332"/>
          </a:xfrm>
          <a:prstGeom prst="rect">
            <a:avLst/>
          </a:prstGeom>
          <a:noFill/>
        </p:spPr>
        <p:txBody>
          <a:bodyPr wrap="none" rtlCol="0">
            <a:spAutoFit/>
          </a:bodyPr>
          <a:lstStyle/>
          <a:p>
            <a:r>
              <a:rPr lang="sv-SE" dirty="0"/>
              <a:t>18 </a:t>
            </a:r>
            <a:r>
              <a:rPr lang="sv-SE" dirty="0" err="1"/>
              <a:t>annosta</a:t>
            </a:r>
            <a:endParaRPr lang="fi-FI" dirty="0"/>
          </a:p>
        </p:txBody>
      </p:sp>
      <p:sp>
        <p:nvSpPr>
          <p:cNvPr id="12" name="Suorakulmio 11">
            <a:extLst>
              <a:ext uri="{FF2B5EF4-FFF2-40B4-BE49-F238E27FC236}">
                <a16:creationId xmlns:a16="http://schemas.microsoft.com/office/drawing/2014/main" xmlns="" id="{EAA3B7B5-15E9-4496-96D3-B91BC02B779F}"/>
              </a:ext>
            </a:extLst>
          </p:cNvPr>
          <p:cNvSpPr/>
          <p:nvPr/>
        </p:nvSpPr>
        <p:spPr>
          <a:xfrm>
            <a:off x="8261833" y="6214030"/>
            <a:ext cx="3435108" cy="369332"/>
          </a:xfrm>
          <a:prstGeom prst="rect">
            <a:avLst/>
          </a:prstGeom>
        </p:spPr>
        <p:txBody>
          <a:bodyPr wrap="none">
            <a:spAutoFit/>
          </a:bodyPr>
          <a:lstStyle/>
          <a:p>
            <a:r>
              <a:rPr lang="de-DE" dirty="0">
                <a:latin typeface="Agenda-Light"/>
              </a:rPr>
              <a:t>Am J </a:t>
            </a:r>
            <a:r>
              <a:rPr lang="de-DE" dirty="0" err="1">
                <a:latin typeface="Agenda-Light"/>
              </a:rPr>
              <a:t>Neuroradiol</a:t>
            </a:r>
            <a:r>
              <a:rPr lang="de-DE" dirty="0">
                <a:latin typeface="Agenda-Light"/>
              </a:rPr>
              <a:t> 2018; 39:415–20</a:t>
            </a:r>
            <a:endParaRPr lang="fi-FI" dirty="0"/>
          </a:p>
        </p:txBody>
      </p:sp>
    </p:spTree>
    <p:extLst>
      <p:ext uri="{BB962C8B-B14F-4D97-AF65-F5344CB8AC3E}">
        <p14:creationId xmlns:p14="http://schemas.microsoft.com/office/powerpoint/2010/main" val="1264162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9C181317-8960-4F91-9EF0-9E1A86130AAB}"/>
              </a:ext>
            </a:extLst>
          </p:cNvPr>
          <p:cNvSpPr>
            <a:spLocks noGrp="1"/>
          </p:cNvSpPr>
          <p:nvPr>
            <p:ph type="title"/>
          </p:nvPr>
        </p:nvSpPr>
        <p:spPr/>
        <p:txBody>
          <a:bodyPr/>
          <a:lstStyle/>
          <a:p>
            <a:r>
              <a:rPr lang="sv-SE" dirty="0" err="1"/>
              <a:t>Lapsipotilailla</a:t>
            </a:r>
            <a:r>
              <a:rPr lang="sv-SE" dirty="0"/>
              <a:t> </a:t>
            </a:r>
            <a:r>
              <a:rPr lang="sv-SE" dirty="0" err="1"/>
              <a:t>aivoissa</a:t>
            </a:r>
            <a:r>
              <a:rPr lang="sv-SE" dirty="0"/>
              <a:t> </a:t>
            </a:r>
            <a:r>
              <a:rPr lang="sv-SE" dirty="0" err="1"/>
              <a:t>kirkasignaalimuutoksia</a:t>
            </a:r>
            <a:endParaRPr lang="fi-FI" dirty="0"/>
          </a:p>
        </p:txBody>
      </p:sp>
      <p:sp>
        <p:nvSpPr>
          <p:cNvPr id="3" name="Sisällön paikkamerkki 2">
            <a:extLst>
              <a:ext uri="{FF2B5EF4-FFF2-40B4-BE49-F238E27FC236}">
                <a16:creationId xmlns:a16="http://schemas.microsoft.com/office/drawing/2014/main" xmlns="" id="{74069A77-A2EA-44EA-9773-61305DECB9AD}"/>
              </a:ext>
            </a:extLst>
          </p:cNvPr>
          <p:cNvSpPr>
            <a:spLocks noGrp="1"/>
          </p:cNvSpPr>
          <p:nvPr>
            <p:ph idx="1"/>
          </p:nvPr>
        </p:nvSpPr>
        <p:spPr/>
        <p:txBody>
          <a:bodyPr/>
          <a:lstStyle/>
          <a:p>
            <a:r>
              <a:rPr lang="fi-FI" dirty="0" err="1"/>
              <a:t>Nucleus</a:t>
            </a:r>
            <a:r>
              <a:rPr lang="fi-FI" dirty="0"/>
              <a:t> </a:t>
            </a:r>
            <a:r>
              <a:rPr lang="fi-FI" dirty="0" err="1"/>
              <a:t>dentatuksen</a:t>
            </a:r>
            <a:r>
              <a:rPr lang="fi-FI" dirty="0"/>
              <a:t> signaali korreloi annettujen varjoaineannosten määrän kanssa (n=280 ja n=46)</a:t>
            </a:r>
          </a:p>
          <a:p>
            <a:r>
              <a:rPr lang="fi-FI" dirty="0"/>
              <a:t>Visuaalisesti havaittavat, tutkimuksesta toiseen progressiivisesti lisääntyvät kirkassignaalimuutokset lapsella, joka oli saanut 35 annosta </a:t>
            </a:r>
            <a:r>
              <a:rPr lang="fi-FI" dirty="0" err="1"/>
              <a:t>gadodiamidia</a:t>
            </a:r>
            <a:r>
              <a:rPr lang="fi-FI" dirty="0"/>
              <a:t>. </a:t>
            </a:r>
          </a:p>
          <a:p>
            <a:endParaRPr lang="fi-FI" dirty="0"/>
          </a:p>
        </p:txBody>
      </p:sp>
    </p:spTree>
    <p:extLst>
      <p:ext uri="{BB962C8B-B14F-4D97-AF65-F5344CB8AC3E}">
        <p14:creationId xmlns:p14="http://schemas.microsoft.com/office/powerpoint/2010/main" val="1585734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xmlns="" id="{FE8F841D-FC25-4D41-9752-5175050088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56" y="158262"/>
            <a:ext cx="12047087" cy="5073162"/>
          </a:xfrm>
          <a:prstGeom prst="rect">
            <a:avLst/>
          </a:prstGeom>
        </p:spPr>
      </p:pic>
      <p:sp>
        <p:nvSpPr>
          <p:cNvPr id="2" name="Suorakulmio 1">
            <a:extLst>
              <a:ext uri="{FF2B5EF4-FFF2-40B4-BE49-F238E27FC236}">
                <a16:creationId xmlns:a16="http://schemas.microsoft.com/office/drawing/2014/main" xmlns="" id="{B5103D9B-1ECD-4618-91BB-5CD9E32069B1}"/>
              </a:ext>
            </a:extLst>
          </p:cNvPr>
          <p:cNvSpPr/>
          <p:nvPr/>
        </p:nvSpPr>
        <p:spPr>
          <a:xfrm>
            <a:off x="146539" y="5222410"/>
            <a:ext cx="11881338" cy="923330"/>
          </a:xfrm>
          <a:prstGeom prst="rect">
            <a:avLst/>
          </a:prstGeom>
        </p:spPr>
        <p:txBody>
          <a:bodyPr wrap="square">
            <a:spAutoFit/>
          </a:bodyPr>
          <a:lstStyle/>
          <a:p>
            <a:r>
              <a:rPr lang="en-US" dirty="0" err="1">
                <a:solidFill>
                  <a:srgbClr val="666666"/>
                </a:solidFill>
                <a:latin typeface="Arvo"/>
              </a:rPr>
              <a:t>Precontrast</a:t>
            </a:r>
            <a:r>
              <a:rPr lang="en-US" dirty="0">
                <a:solidFill>
                  <a:srgbClr val="666666"/>
                </a:solidFill>
                <a:latin typeface="Arvo"/>
              </a:rPr>
              <a:t> T1 of the (A) first, (B) second, (C) third, and (D) 35th MRI showing progressive hyperintensity in the dentate nuclei (arrows). Similar images of (E) first, (F) 13th, (G) 14th, (H) 15th, and (I) 35th MRI of the </a:t>
            </a:r>
            <a:r>
              <a:rPr lang="en-US" dirty="0" err="1">
                <a:solidFill>
                  <a:srgbClr val="666666"/>
                </a:solidFill>
                <a:latin typeface="Arvo"/>
              </a:rPr>
              <a:t>globus</a:t>
            </a:r>
            <a:r>
              <a:rPr lang="en-US" dirty="0">
                <a:solidFill>
                  <a:srgbClr val="666666"/>
                </a:solidFill>
                <a:latin typeface="Arvo"/>
              </a:rPr>
              <a:t> pallidus (dotted arrows) and posterior thalamus (arrowheads).</a:t>
            </a:r>
            <a:endParaRPr lang="fi-FI" dirty="0"/>
          </a:p>
        </p:txBody>
      </p:sp>
      <p:sp>
        <p:nvSpPr>
          <p:cNvPr id="3" name="Tekstiruutu 2">
            <a:extLst>
              <a:ext uri="{FF2B5EF4-FFF2-40B4-BE49-F238E27FC236}">
                <a16:creationId xmlns:a16="http://schemas.microsoft.com/office/drawing/2014/main" xmlns="" id="{6D93F125-551F-446C-BFC7-B944E4CDC216}"/>
              </a:ext>
            </a:extLst>
          </p:cNvPr>
          <p:cNvSpPr txBox="1"/>
          <p:nvPr/>
        </p:nvSpPr>
        <p:spPr>
          <a:xfrm>
            <a:off x="219808" y="6321669"/>
            <a:ext cx="4809392" cy="369332"/>
          </a:xfrm>
          <a:prstGeom prst="rect">
            <a:avLst/>
          </a:prstGeom>
          <a:noFill/>
        </p:spPr>
        <p:txBody>
          <a:bodyPr wrap="square" rtlCol="0">
            <a:spAutoFit/>
          </a:bodyPr>
          <a:lstStyle/>
          <a:p>
            <a:r>
              <a:rPr lang="sv-SE" dirty="0"/>
              <a:t>Miller et al. </a:t>
            </a:r>
            <a:r>
              <a:rPr lang="en-US" dirty="0"/>
              <a:t>Pediatrics 2015</a:t>
            </a:r>
            <a:endParaRPr lang="fi-FI" dirty="0"/>
          </a:p>
        </p:txBody>
      </p:sp>
      <p:sp>
        <p:nvSpPr>
          <p:cNvPr id="4" name="Tekstiruutu 3">
            <a:extLst>
              <a:ext uri="{FF2B5EF4-FFF2-40B4-BE49-F238E27FC236}">
                <a16:creationId xmlns:a16="http://schemas.microsoft.com/office/drawing/2014/main" xmlns="" id="{1B2EE913-1C91-4916-9A4D-A0AEAA224EE4}"/>
              </a:ext>
            </a:extLst>
          </p:cNvPr>
          <p:cNvSpPr txBox="1"/>
          <p:nvPr/>
        </p:nvSpPr>
        <p:spPr>
          <a:xfrm>
            <a:off x="5715000" y="6145740"/>
            <a:ext cx="5846885" cy="369332"/>
          </a:xfrm>
          <a:prstGeom prst="rect">
            <a:avLst/>
          </a:prstGeom>
          <a:noFill/>
        </p:spPr>
        <p:txBody>
          <a:bodyPr wrap="square" rtlCol="0">
            <a:spAutoFit/>
          </a:bodyPr>
          <a:lstStyle/>
          <a:p>
            <a:r>
              <a:rPr lang="sv-SE" dirty="0"/>
              <a:t>Vasemman </a:t>
            </a:r>
            <a:r>
              <a:rPr lang="sv-SE" dirty="0" err="1"/>
              <a:t>silmän</a:t>
            </a:r>
            <a:r>
              <a:rPr lang="sv-SE" dirty="0"/>
              <a:t> </a:t>
            </a:r>
            <a:r>
              <a:rPr lang="sv-SE" dirty="0" err="1"/>
              <a:t>rhabdomyosarcoma</a:t>
            </a:r>
            <a:r>
              <a:rPr lang="sv-SE" dirty="0"/>
              <a:t> (5-21 </a:t>
            </a:r>
            <a:r>
              <a:rPr lang="sv-SE" dirty="0" err="1"/>
              <a:t>ikävuotta</a:t>
            </a:r>
            <a:r>
              <a:rPr lang="sv-SE" dirty="0"/>
              <a:t>)</a:t>
            </a:r>
            <a:endParaRPr lang="fi-FI" dirty="0"/>
          </a:p>
        </p:txBody>
      </p:sp>
    </p:spTree>
    <p:extLst>
      <p:ext uri="{BB962C8B-B14F-4D97-AF65-F5344CB8AC3E}">
        <p14:creationId xmlns:p14="http://schemas.microsoft.com/office/powerpoint/2010/main" val="2942454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29F5287A-D55A-475E-9E0C-F01B6927226B}"/>
              </a:ext>
            </a:extLst>
          </p:cNvPr>
          <p:cNvSpPr>
            <a:spLocks noGrp="1"/>
          </p:cNvSpPr>
          <p:nvPr>
            <p:ph type="title"/>
          </p:nvPr>
        </p:nvSpPr>
        <p:spPr/>
        <p:txBody>
          <a:bodyPr/>
          <a:lstStyle/>
          <a:p>
            <a:r>
              <a:rPr lang="sv-SE" dirty="0"/>
              <a:t>Post mortem –</a:t>
            </a:r>
            <a:r>
              <a:rPr lang="sv-SE" dirty="0" err="1"/>
              <a:t>tutkimuksissa</a:t>
            </a:r>
            <a:r>
              <a:rPr lang="sv-SE" dirty="0"/>
              <a:t> </a:t>
            </a:r>
            <a:r>
              <a:rPr lang="sv-SE" dirty="0" err="1"/>
              <a:t>aivoista</a:t>
            </a:r>
            <a:r>
              <a:rPr lang="sv-SE" dirty="0"/>
              <a:t> </a:t>
            </a:r>
            <a:r>
              <a:rPr lang="sv-SE" dirty="0" err="1"/>
              <a:t>gadoliniumia</a:t>
            </a:r>
            <a:endParaRPr lang="fi-FI" dirty="0"/>
          </a:p>
        </p:txBody>
      </p:sp>
      <p:sp>
        <p:nvSpPr>
          <p:cNvPr id="3" name="Sisällön paikkamerkki 2">
            <a:extLst>
              <a:ext uri="{FF2B5EF4-FFF2-40B4-BE49-F238E27FC236}">
                <a16:creationId xmlns:a16="http://schemas.microsoft.com/office/drawing/2014/main" xmlns="" id="{57E22BED-7331-4E3C-A639-6806228ADD45}"/>
              </a:ext>
            </a:extLst>
          </p:cNvPr>
          <p:cNvSpPr>
            <a:spLocks noGrp="1"/>
          </p:cNvSpPr>
          <p:nvPr>
            <p:ph idx="1"/>
          </p:nvPr>
        </p:nvSpPr>
        <p:spPr/>
        <p:txBody>
          <a:bodyPr/>
          <a:lstStyle/>
          <a:p>
            <a:r>
              <a:rPr lang="fi-FI" dirty="0"/>
              <a:t>enemmän potilailla, jotka olivat saaneet lineaarisia varjoaineita</a:t>
            </a:r>
          </a:p>
          <a:p>
            <a:r>
              <a:rPr lang="fi-FI" dirty="0"/>
              <a:t>enemmän kuin kontrolliryhmässä kaikissa tutkituissa aivojen osissa (tyvitumakkeet, valkea aine, </a:t>
            </a:r>
            <a:r>
              <a:rPr lang="fi-FI" dirty="0" err="1"/>
              <a:t>frontaalilohkon</a:t>
            </a:r>
            <a:r>
              <a:rPr lang="fi-FI" dirty="0"/>
              <a:t> </a:t>
            </a:r>
            <a:r>
              <a:rPr lang="fi-FI" dirty="0" err="1"/>
              <a:t>korteks</a:t>
            </a:r>
            <a:r>
              <a:rPr lang="fi-FI" dirty="0"/>
              <a:t>)</a:t>
            </a:r>
          </a:p>
          <a:p>
            <a:r>
              <a:rPr lang="fi-FI" dirty="0"/>
              <a:t>Enemmän alueilla, jotka kuvissa kirkassignaalisia </a:t>
            </a:r>
          </a:p>
          <a:p>
            <a:r>
              <a:rPr lang="fi-FI" dirty="0"/>
              <a:t>potilailla ei ollut munuaisten vajaatoimintahistoriaa (</a:t>
            </a:r>
            <a:r>
              <a:rPr lang="fi-FI" dirty="0" err="1"/>
              <a:t>eGFR</a:t>
            </a:r>
            <a:r>
              <a:rPr lang="fi-FI" dirty="0"/>
              <a:t> &gt; 45 </a:t>
            </a:r>
            <a:r>
              <a:rPr lang="fi-FI" dirty="0" err="1"/>
              <a:t>mL</a:t>
            </a:r>
            <a:r>
              <a:rPr lang="fi-FI" dirty="0"/>
              <a:t>/min/1.73 m</a:t>
            </a:r>
            <a:r>
              <a:rPr lang="fi-FI" baseline="30000" dirty="0"/>
              <a:t>2</a:t>
            </a:r>
            <a:r>
              <a:rPr lang="fi-FI" dirty="0"/>
              <a:t>)</a:t>
            </a:r>
          </a:p>
        </p:txBody>
      </p:sp>
    </p:spTree>
    <p:extLst>
      <p:ext uri="{BB962C8B-B14F-4D97-AF65-F5344CB8AC3E}">
        <p14:creationId xmlns:p14="http://schemas.microsoft.com/office/powerpoint/2010/main" val="2208326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34957AA1-8AD4-4CE8-A081-DD92B9647C65}"/>
              </a:ext>
            </a:extLst>
          </p:cNvPr>
          <p:cNvSpPr>
            <a:spLocks noGrp="1"/>
          </p:cNvSpPr>
          <p:nvPr>
            <p:ph type="title"/>
          </p:nvPr>
        </p:nvSpPr>
        <p:spPr/>
        <p:txBody>
          <a:bodyPr/>
          <a:lstStyle/>
          <a:p>
            <a:r>
              <a:rPr lang="sv-SE" dirty="0" err="1"/>
              <a:t>Molekyylirakenteeltaan</a:t>
            </a:r>
            <a:r>
              <a:rPr lang="sv-SE" dirty="0"/>
              <a:t> </a:t>
            </a:r>
            <a:r>
              <a:rPr lang="sv-SE" dirty="0" err="1"/>
              <a:t>sykliset</a:t>
            </a:r>
            <a:r>
              <a:rPr lang="sv-SE" dirty="0"/>
              <a:t> </a:t>
            </a:r>
            <a:r>
              <a:rPr lang="sv-SE" dirty="0" err="1"/>
              <a:t>varjoaineet</a:t>
            </a:r>
            <a:endParaRPr lang="fi-FI" dirty="0"/>
          </a:p>
        </p:txBody>
      </p:sp>
      <p:sp>
        <p:nvSpPr>
          <p:cNvPr id="3" name="Sisällön paikkamerkki 2">
            <a:extLst>
              <a:ext uri="{FF2B5EF4-FFF2-40B4-BE49-F238E27FC236}">
                <a16:creationId xmlns:a16="http://schemas.microsoft.com/office/drawing/2014/main" xmlns="" id="{BD0CA370-19B5-4432-A502-7EF70BFBA381}"/>
              </a:ext>
            </a:extLst>
          </p:cNvPr>
          <p:cNvSpPr>
            <a:spLocks noGrp="1"/>
          </p:cNvSpPr>
          <p:nvPr>
            <p:ph idx="1"/>
          </p:nvPr>
        </p:nvSpPr>
        <p:spPr/>
        <p:txBody>
          <a:bodyPr/>
          <a:lstStyle/>
          <a:p>
            <a:r>
              <a:rPr lang="fi-FI" dirty="0"/>
              <a:t>Löydökset ristiriitaisia</a:t>
            </a:r>
          </a:p>
          <a:p>
            <a:r>
              <a:rPr lang="fi-FI" dirty="0"/>
              <a:t>&gt; 20 annosta </a:t>
            </a:r>
            <a:r>
              <a:rPr lang="fi-FI" dirty="0" err="1"/>
              <a:t>gadoterate</a:t>
            </a:r>
            <a:r>
              <a:rPr lang="fi-FI" dirty="0"/>
              <a:t> </a:t>
            </a:r>
            <a:r>
              <a:rPr lang="fi-FI" dirty="0" err="1"/>
              <a:t>megluminea</a:t>
            </a:r>
            <a:r>
              <a:rPr lang="fi-FI" dirty="0"/>
              <a:t> tai </a:t>
            </a:r>
            <a:r>
              <a:rPr lang="fi-FI" dirty="0" err="1"/>
              <a:t>gadobutrolia</a:t>
            </a:r>
            <a:r>
              <a:rPr lang="fi-FI" dirty="0"/>
              <a:t>: ei muutoksia</a:t>
            </a:r>
          </a:p>
          <a:p>
            <a:r>
              <a:rPr lang="fi-FI" dirty="0"/>
              <a:t>&gt; 10 annosta </a:t>
            </a:r>
            <a:r>
              <a:rPr lang="fi-FI" dirty="0" err="1"/>
              <a:t>gadobutrolia</a:t>
            </a:r>
            <a:r>
              <a:rPr lang="fi-FI" dirty="0"/>
              <a:t>: </a:t>
            </a:r>
            <a:r>
              <a:rPr lang="fi-FI" dirty="0" err="1"/>
              <a:t>nucleus</a:t>
            </a:r>
            <a:r>
              <a:rPr lang="fi-FI" dirty="0"/>
              <a:t> </a:t>
            </a:r>
            <a:r>
              <a:rPr lang="fi-FI" dirty="0" err="1"/>
              <a:t>dentatuksen</a:t>
            </a:r>
            <a:r>
              <a:rPr lang="fi-FI" dirty="0"/>
              <a:t> signaali ja varjoaineannos korreloivat</a:t>
            </a:r>
          </a:p>
          <a:p>
            <a:r>
              <a:rPr lang="fi-FI" dirty="0"/>
              <a:t>Visuaalisesti havaittavat kirkassignaalimuutokset </a:t>
            </a:r>
            <a:r>
              <a:rPr lang="fi-FI" dirty="0" err="1"/>
              <a:t>nucleus</a:t>
            </a:r>
            <a:r>
              <a:rPr lang="fi-FI" dirty="0"/>
              <a:t> </a:t>
            </a:r>
            <a:r>
              <a:rPr lang="fi-FI" dirty="0" err="1"/>
              <a:t>dentatuksessa</a:t>
            </a:r>
            <a:r>
              <a:rPr lang="fi-FI" dirty="0"/>
              <a:t> todettiin kahdella potilailla, jotka olivat saaneet 37 ja 44 annosta varjoainetta. </a:t>
            </a:r>
          </a:p>
          <a:p>
            <a:endParaRPr lang="fi-FI" dirty="0"/>
          </a:p>
        </p:txBody>
      </p:sp>
    </p:spTree>
    <p:extLst>
      <p:ext uri="{BB962C8B-B14F-4D97-AF65-F5344CB8AC3E}">
        <p14:creationId xmlns:p14="http://schemas.microsoft.com/office/powerpoint/2010/main" val="2276182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F13C5D54-C9AD-4A29-9DBD-1A49CADDA2D6}"/>
              </a:ext>
            </a:extLst>
          </p:cNvPr>
          <p:cNvSpPr>
            <a:spLocks noGrp="1"/>
          </p:cNvSpPr>
          <p:nvPr>
            <p:ph type="title"/>
          </p:nvPr>
        </p:nvSpPr>
        <p:spPr/>
        <p:txBody>
          <a:bodyPr/>
          <a:lstStyle/>
          <a:p>
            <a:r>
              <a:rPr lang="sv-SE" dirty="0" err="1"/>
              <a:t>Myös</a:t>
            </a:r>
            <a:r>
              <a:rPr lang="sv-SE" dirty="0"/>
              <a:t> </a:t>
            </a:r>
            <a:r>
              <a:rPr lang="sv-SE" dirty="0" err="1"/>
              <a:t>lapsipotilailla</a:t>
            </a:r>
            <a:r>
              <a:rPr lang="sv-SE" dirty="0"/>
              <a:t> </a:t>
            </a:r>
            <a:r>
              <a:rPr lang="sv-SE" dirty="0" err="1"/>
              <a:t>tulokset</a:t>
            </a:r>
            <a:r>
              <a:rPr lang="sv-SE" dirty="0"/>
              <a:t> </a:t>
            </a:r>
            <a:r>
              <a:rPr lang="sv-SE" dirty="0" err="1"/>
              <a:t>ristiriitaisia</a:t>
            </a:r>
            <a:endParaRPr lang="fi-FI" dirty="0"/>
          </a:p>
        </p:txBody>
      </p:sp>
      <p:sp>
        <p:nvSpPr>
          <p:cNvPr id="3" name="Sisällön paikkamerkki 2">
            <a:extLst>
              <a:ext uri="{FF2B5EF4-FFF2-40B4-BE49-F238E27FC236}">
                <a16:creationId xmlns:a16="http://schemas.microsoft.com/office/drawing/2014/main" xmlns="" id="{2BD1516C-E1BF-4C43-9046-20416AAE47F5}"/>
              </a:ext>
            </a:extLst>
          </p:cNvPr>
          <p:cNvSpPr>
            <a:spLocks noGrp="1"/>
          </p:cNvSpPr>
          <p:nvPr>
            <p:ph idx="1"/>
          </p:nvPr>
        </p:nvSpPr>
        <p:spPr/>
        <p:txBody>
          <a:bodyPr/>
          <a:lstStyle/>
          <a:p>
            <a:r>
              <a:rPr lang="fi-FI" dirty="0"/>
              <a:t>Ei </a:t>
            </a:r>
            <a:r>
              <a:rPr lang="fi-FI" dirty="0" err="1"/>
              <a:t>kirkasignaalimuutoksia</a:t>
            </a:r>
            <a:endParaRPr lang="fi-FI" dirty="0"/>
          </a:p>
          <a:p>
            <a:pPr lvl="1"/>
            <a:r>
              <a:rPr lang="fi-FI" dirty="0"/>
              <a:t>41 lasta, keskimäärin 9 annosta </a:t>
            </a:r>
            <a:r>
              <a:rPr lang="fi-FI" dirty="0" err="1"/>
              <a:t>gadoterate</a:t>
            </a:r>
            <a:r>
              <a:rPr lang="fi-FI" dirty="0"/>
              <a:t> </a:t>
            </a:r>
            <a:r>
              <a:rPr lang="fi-FI" dirty="0" err="1"/>
              <a:t>megluminea</a:t>
            </a:r>
            <a:endParaRPr lang="fi-FI" dirty="0"/>
          </a:p>
          <a:p>
            <a:pPr lvl="1"/>
            <a:r>
              <a:rPr lang="fi-FI" dirty="0"/>
              <a:t>24 lasta, ka 14 annosta </a:t>
            </a:r>
            <a:r>
              <a:rPr lang="fi-FI" dirty="0" err="1"/>
              <a:t>gadoteridolia</a:t>
            </a:r>
            <a:r>
              <a:rPr lang="fi-FI" dirty="0"/>
              <a:t> tai </a:t>
            </a:r>
            <a:r>
              <a:rPr lang="fi-FI" dirty="0" err="1"/>
              <a:t>gadoterate</a:t>
            </a:r>
            <a:r>
              <a:rPr lang="fi-FI" dirty="0"/>
              <a:t> </a:t>
            </a:r>
            <a:r>
              <a:rPr lang="fi-FI" dirty="0" err="1"/>
              <a:t>megluminea</a:t>
            </a:r>
            <a:endParaRPr lang="fi-FI" dirty="0"/>
          </a:p>
          <a:p>
            <a:r>
              <a:rPr lang="fi-FI" dirty="0"/>
              <a:t>Kirkassignaalimuutoksia</a:t>
            </a:r>
          </a:p>
          <a:p>
            <a:pPr lvl="1"/>
            <a:r>
              <a:rPr lang="fi-FI" dirty="0"/>
              <a:t>50 lasta &gt; 6 annosta </a:t>
            </a:r>
            <a:r>
              <a:rPr lang="fi-FI" dirty="0" err="1"/>
              <a:t>gadoterate</a:t>
            </a:r>
            <a:r>
              <a:rPr lang="fi-FI" dirty="0"/>
              <a:t> </a:t>
            </a:r>
            <a:r>
              <a:rPr lang="fi-FI" dirty="0" err="1"/>
              <a:t>megluminea</a:t>
            </a:r>
            <a:r>
              <a:rPr lang="fi-FI" dirty="0"/>
              <a:t> </a:t>
            </a:r>
          </a:p>
          <a:p>
            <a:pPr lvl="2"/>
            <a:r>
              <a:rPr lang="fi-FI" dirty="0" err="1"/>
              <a:t>globus</a:t>
            </a:r>
            <a:r>
              <a:rPr lang="fi-FI" dirty="0"/>
              <a:t> </a:t>
            </a:r>
            <a:r>
              <a:rPr lang="fi-FI" dirty="0" err="1"/>
              <a:t>pallidus</a:t>
            </a:r>
            <a:r>
              <a:rPr lang="fi-FI" dirty="0"/>
              <a:t>/talamus -signaalien suhde ja </a:t>
            </a:r>
            <a:r>
              <a:rPr lang="fi-FI" dirty="0" err="1"/>
              <a:t>nucleus</a:t>
            </a:r>
            <a:r>
              <a:rPr lang="fi-FI" dirty="0"/>
              <a:t> </a:t>
            </a:r>
            <a:r>
              <a:rPr lang="fi-FI" dirty="0" err="1"/>
              <a:t>dentatus</a:t>
            </a:r>
            <a:r>
              <a:rPr lang="fi-FI" dirty="0"/>
              <a:t>/</a:t>
            </a:r>
            <a:r>
              <a:rPr lang="fi-FI" dirty="0" err="1"/>
              <a:t>pons</a:t>
            </a:r>
            <a:r>
              <a:rPr lang="fi-FI" dirty="0"/>
              <a:t> -signaalien suhde korreloi annettujen varjoaineannosten kanssa</a:t>
            </a:r>
          </a:p>
          <a:p>
            <a:pPr lvl="2"/>
            <a:r>
              <a:rPr lang="fi-FI" dirty="0"/>
              <a:t>tyvitumakkeiden signaali lisääntynyt seuranta-aikana</a:t>
            </a:r>
          </a:p>
          <a:p>
            <a:endParaRPr lang="fi-FI" dirty="0"/>
          </a:p>
        </p:txBody>
      </p:sp>
    </p:spTree>
    <p:extLst>
      <p:ext uri="{BB962C8B-B14F-4D97-AF65-F5344CB8AC3E}">
        <p14:creationId xmlns:p14="http://schemas.microsoft.com/office/powerpoint/2010/main" val="1651232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127FE52A-D648-4492-8A05-C046992EAF74}"/>
              </a:ext>
            </a:extLst>
          </p:cNvPr>
          <p:cNvSpPr>
            <a:spLocks noGrp="1"/>
          </p:cNvSpPr>
          <p:nvPr>
            <p:ph type="title"/>
          </p:nvPr>
        </p:nvSpPr>
        <p:spPr/>
        <p:txBody>
          <a:bodyPr/>
          <a:lstStyle/>
          <a:p>
            <a:r>
              <a:rPr lang="sv-SE" dirty="0" err="1"/>
              <a:t>Lonkkaproteesipotilaiden</a:t>
            </a:r>
            <a:r>
              <a:rPr lang="sv-SE" dirty="0"/>
              <a:t> </a:t>
            </a:r>
            <a:r>
              <a:rPr lang="sv-SE" dirty="0" err="1"/>
              <a:t>luunäytteet</a:t>
            </a:r>
            <a:endParaRPr lang="fi-FI" dirty="0"/>
          </a:p>
        </p:txBody>
      </p:sp>
      <p:sp>
        <p:nvSpPr>
          <p:cNvPr id="3" name="Sisällön paikkamerkki 2">
            <a:extLst>
              <a:ext uri="{FF2B5EF4-FFF2-40B4-BE49-F238E27FC236}">
                <a16:creationId xmlns:a16="http://schemas.microsoft.com/office/drawing/2014/main" xmlns="" id="{0AC0DADC-6BF2-498D-8E8D-0B25D54BE55C}"/>
              </a:ext>
            </a:extLst>
          </p:cNvPr>
          <p:cNvSpPr>
            <a:spLocks noGrp="1"/>
          </p:cNvSpPr>
          <p:nvPr>
            <p:ph idx="1"/>
          </p:nvPr>
        </p:nvSpPr>
        <p:spPr/>
        <p:txBody>
          <a:bodyPr/>
          <a:lstStyle/>
          <a:p>
            <a:r>
              <a:rPr lang="fi-FI" dirty="0"/>
              <a:t>Normaali munuaisfunktio</a:t>
            </a:r>
          </a:p>
          <a:p>
            <a:r>
              <a:rPr lang="fi-FI" dirty="0"/>
              <a:t>Tutkimus 1: Lineaarista </a:t>
            </a:r>
            <a:r>
              <a:rPr lang="fi-FI" dirty="0" err="1"/>
              <a:t>gadodiamidia</a:t>
            </a:r>
            <a:r>
              <a:rPr lang="fi-FI" dirty="0"/>
              <a:t> saaneilla luustossa </a:t>
            </a:r>
            <a:r>
              <a:rPr lang="fi-FI" dirty="0" err="1"/>
              <a:t>gadoliniumia</a:t>
            </a:r>
            <a:r>
              <a:rPr lang="fi-FI" dirty="0"/>
              <a:t> 4X enemmän kuin syklistä saaneilla </a:t>
            </a:r>
          </a:p>
          <a:p>
            <a:r>
              <a:rPr lang="fi-FI" dirty="0"/>
              <a:t>Tutkimus 2: Lineaarista </a:t>
            </a:r>
            <a:r>
              <a:rPr lang="fi-FI" dirty="0" err="1"/>
              <a:t>gadodiamidia</a:t>
            </a:r>
            <a:r>
              <a:rPr lang="fi-FI" dirty="0"/>
              <a:t> ja syklistä </a:t>
            </a:r>
            <a:r>
              <a:rPr lang="fi-FI" dirty="0" err="1"/>
              <a:t>gadoteridolia</a:t>
            </a:r>
            <a:endParaRPr lang="fi-FI" dirty="0"/>
          </a:p>
          <a:p>
            <a:pPr lvl="1"/>
            <a:r>
              <a:rPr lang="fi-FI" dirty="0"/>
              <a:t>&gt;800X pitoisuuksia verrattaessa injektiovapaisiin </a:t>
            </a:r>
            <a:r>
              <a:rPr lang="fi-FI" dirty="0" err="1"/>
              <a:t>verrokeihin</a:t>
            </a:r>
            <a:endParaRPr lang="fi-FI" dirty="0"/>
          </a:p>
          <a:p>
            <a:pPr lvl="1"/>
            <a:r>
              <a:rPr lang="fi-FI" dirty="0"/>
              <a:t>ei </a:t>
            </a:r>
            <a:r>
              <a:rPr lang="fi-FI" dirty="0" err="1"/>
              <a:t>pitoisuuseroja</a:t>
            </a:r>
            <a:r>
              <a:rPr lang="fi-FI" dirty="0"/>
              <a:t> lineaarisen ja syklisen molekyylin välillä</a:t>
            </a:r>
          </a:p>
          <a:p>
            <a:pPr lvl="1"/>
            <a:r>
              <a:rPr lang="fi-FI" dirty="0"/>
              <a:t>ei korrelaatiota injektioaikaan (</a:t>
            </a:r>
            <a:r>
              <a:rPr lang="fi-FI" dirty="0" err="1"/>
              <a:t>ad</a:t>
            </a:r>
            <a:r>
              <a:rPr lang="fi-FI" dirty="0"/>
              <a:t> 8 vuotta)</a:t>
            </a:r>
          </a:p>
          <a:p>
            <a:pPr lvl="1"/>
            <a:r>
              <a:rPr lang="fi-FI" dirty="0" err="1"/>
              <a:t>osteoporoottisilla</a:t>
            </a:r>
            <a:r>
              <a:rPr lang="fi-FI" dirty="0"/>
              <a:t> potilailla </a:t>
            </a:r>
            <a:r>
              <a:rPr lang="fi-FI" dirty="0" err="1"/>
              <a:t>gadoliniumia</a:t>
            </a:r>
            <a:r>
              <a:rPr lang="fi-FI" dirty="0"/>
              <a:t> vähemmän</a:t>
            </a:r>
          </a:p>
          <a:p>
            <a:endParaRPr lang="fi-FI" dirty="0"/>
          </a:p>
        </p:txBody>
      </p:sp>
    </p:spTree>
    <p:extLst>
      <p:ext uri="{BB962C8B-B14F-4D97-AF65-F5344CB8AC3E}">
        <p14:creationId xmlns:p14="http://schemas.microsoft.com/office/powerpoint/2010/main" val="4210321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C31901E3-3F38-4EB2-8E3C-AE7BA2335CD6}"/>
              </a:ext>
            </a:extLst>
          </p:cNvPr>
          <p:cNvSpPr>
            <a:spLocks noGrp="1"/>
          </p:cNvSpPr>
          <p:nvPr>
            <p:ph type="title"/>
          </p:nvPr>
        </p:nvSpPr>
        <p:spPr/>
        <p:txBody>
          <a:bodyPr/>
          <a:lstStyle/>
          <a:p>
            <a:r>
              <a:rPr lang="sv-SE" dirty="0" err="1"/>
              <a:t>Johtopäätökset</a:t>
            </a:r>
            <a:endParaRPr lang="fi-FI" dirty="0"/>
          </a:p>
        </p:txBody>
      </p:sp>
      <p:sp>
        <p:nvSpPr>
          <p:cNvPr id="3" name="Sisällön paikkamerkki 2">
            <a:extLst>
              <a:ext uri="{FF2B5EF4-FFF2-40B4-BE49-F238E27FC236}">
                <a16:creationId xmlns:a16="http://schemas.microsoft.com/office/drawing/2014/main" xmlns="" id="{F942F50A-2839-4FC5-AF68-10154A0E602B}"/>
              </a:ext>
            </a:extLst>
          </p:cNvPr>
          <p:cNvSpPr>
            <a:spLocks noGrp="1"/>
          </p:cNvSpPr>
          <p:nvPr>
            <p:ph idx="1"/>
          </p:nvPr>
        </p:nvSpPr>
        <p:spPr/>
        <p:txBody>
          <a:bodyPr/>
          <a:lstStyle/>
          <a:p>
            <a:r>
              <a:rPr lang="fi-FI" dirty="0"/>
              <a:t>Elimistöön jää varjoaineinjektion jälkeen </a:t>
            </a:r>
            <a:r>
              <a:rPr lang="fi-FI" dirty="0" err="1"/>
              <a:t>gadoliniumia</a:t>
            </a:r>
            <a:endParaRPr lang="fi-FI" dirty="0"/>
          </a:p>
          <a:p>
            <a:r>
              <a:rPr lang="fi-FI" dirty="0" err="1"/>
              <a:t>Gadoliniumia</a:t>
            </a:r>
            <a:r>
              <a:rPr lang="fi-FI" dirty="0"/>
              <a:t> jää elimistöön sitä enemmän mitä </a:t>
            </a:r>
          </a:p>
          <a:p>
            <a:pPr lvl="1"/>
            <a:r>
              <a:rPr lang="fi-FI" dirty="0"/>
              <a:t>enemmän sitä on annettu</a:t>
            </a:r>
          </a:p>
          <a:p>
            <a:pPr lvl="1"/>
            <a:r>
              <a:rPr lang="fi-FI" dirty="0"/>
              <a:t>pitempään </a:t>
            </a:r>
            <a:r>
              <a:rPr lang="fi-FI" dirty="0" err="1"/>
              <a:t>gadolinium</a:t>
            </a:r>
            <a:r>
              <a:rPr lang="fi-FI" dirty="0"/>
              <a:t> viipyy elimistössä</a:t>
            </a:r>
          </a:p>
          <a:p>
            <a:pPr lvl="1"/>
            <a:r>
              <a:rPr lang="fi-FI" dirty="0" err="1"/>
              <a:t>instabiilimpaan</a:t>
            </a:r>
            <a:r>
              <a:rPr lang="fi-FI" dirty="0"/>
              <a:t> </a:t>
            </a:r>
            <a:r>
              <a:rPr lang="fi-FI" dirty="0" err="1"/>
              <a:t>kelaattiin</a:t>
            </a:r>
            <a:r>
              <a:rPr lang="fi-FI" dirty="0"/>
              <a:t> sidottuna se on annettu</a:t>
            </a:r>
          </a:p>
          <a:p>
            <a:r>
              <a:rPr lang="fi-FI" dirty="0"/>
              <a:t>Elimistöön jäävä </a:t>
            </a:r>
            <a:r>
              <a:rPr lang="fi-FI" dirty="0" err="1"/>
              <a:t>gadolinium</a:t>
            </a:r>
            <a:r>
              <a:rPr lang="fi-FI" dirty="0"/>
              <a:t> on suurina määrinä haitallista: indusoi kudoksen </a:t>
            </a:r>
            <a:r>
              <a:rPr lang="fi-FI" dirty="0" err="1"/>
              <a:t>fibrotisoitumista</a:t>
            </a:r>
            <a:endParaRPr lang="fi-FI" dirty="0"/>
          </a:p>
          <a:p>
            <a:r>
              <a:rPr lang="fi-FI" dirty="0"/>
              <a:t>Onko elimistöön jäävillä pienillä </a:t>
            </a:r>
            <a:r>
              <a:rPr lang="fi-FI" dirty="0" err="1"/>
              <a:t>gadolinum</a:t>
            </a:r>
            <a:r>
              <a:rPr lang="fi-FI" dirty="0"/>
              <a:t>-määrillä terveydellistä merkitystä, ei tiedetä. </a:t>
            </a:r>
          </a:p>
          <a:p>
            <a:endParaRPr lang="fi-FI" dirty="0"/>
          </a:p>
        </p:txBody>
      </p:sp>
    </p:spTree>
    <p:extLst>
      <p:ext uri="{BB962C8B-B14F-4D97-AF65-F5344CB8AC3E}">
        <p14:creationId xmlns:p14="http://schemas.microsoft.com/office/powerpoint/2010/main" val="313754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DA0A6DF4-11A6-4A32-9139-E570928F9006}"/>
              </a:ext>
            </a:extLst>
          </p:cNvPr>
          <p:cNvSpPr>
            <a:spLocks noGrp="1"/>
          </p:cNvSpPr>
          <p:nvPr>
            <p:ph type="title"/>
          </p:nvPr>
        </p:nvSpPr>
        <p:spPr/>
        <p:txBody>
          <a:bodyPr/>
          <a:lstStyle/>
          <a:p>
            <a:r>
              <a:rPr lang="sv-SE" dirty="0"/>
              <a:t>FDA 8.9.2017</a:t>
            </a:r>
            <a:endParaRPr lang="fi-FI" dirty="0"/>
          </a:p>
        </p:txBody>
      </p:sp>
      <p:sp>
        <p:nvSpPr>
          <p:cNvPr id="3" name="Sisällön paikkamerkki 2">
            <a:extLst>
              <a:ext uri="{FF2B5EF4-FFF2-40B4-BE49-F238E27FC236}">
                <a16:creationId xmlns:a16="http://schemas.microsoft.com/office/drawing/2014/main" xmlns="" id="{4F2C6C61-9A41-4D27-824D-A04B059302B1}"/>
              </a:ext>
            </a:extLst>
          </p:cNvPr>
          <p:cNvSpPr>
            <a:spLocks noGrp="1"/>
          </p:cNvSpPr>
          <p:nvPr>
            <p:ph idx="1"/>
          </p:nvPr>
        </p:nvSpPr>
        <p:spPr/>
        <p:txBody>
          <a:bodyPr/>
          <a:lstStyle/>
          <a:p>
            <a:r>
              <a:rPr lang="sv-SE" dirty="0" err="1"/>
              <a:t>Syyskuussa</a:t>
            </a:r>
            <a:r>
              <a:rPr lang="sv-SE" dirty="0"/>
              <a:t> FDA </a:t>
            </a:r>
            <a:r>
              <a:rPr lang="sv-SE" dirty="0" err="1"/>
              <a:t>suosittelee</a:t>
            </a:r>
            <a:r>
              <a:rPr lang="sv-SE" dirty="0"/>
              <a:t> </a:t>
            </a:r>
            <a:r>
              <a:rPr lang="sv-SE" dirty="0" err="1"/>
              <a:t>varoitustekstiä</a:t>
            </a:r>
            <a:r>
              <a:rPr lang="sv-SE" dirty="0"/>
              <a:t>, </a:t>
            </a:r>
            <a:r>
              <a:rPr lang="sv-SE" dirty="0" err="1"/>
              <a:t>jossa</a:t>
            </a:r>
            <a:r>
              <a:rPr lang="sv-SE" dirty="0"/>
              <a:t> </a:t>
            </a:r>
            <a:r>
              <a:rPr lang="sv-SE" dirty="0" err="1"/>
              <a:t>kerrotaan</a:t>
            </a:r>
            <a:r>
              <a:rPr lang="sv-SE" dirty="0"/>
              <a:t> </a:t>
            </a:r>
            <a:r>
              <a:rPr lang="sv-SE" dirty="0" err="1"/>
              <a:t>että</a:t>
            </a:r>
            <a:r>
              <a:rPr lang="sv-SE" dirty="0"/>
              <a:t> MRI-</a:t>
            </a:r>
            <a:r>
              <a:rPr lang="sv-SE" dirty="0" err="1"/>
              <a:t>tutkimuksissa</a:t>
            </a:r>
            <a:r>
              <a:rPr lang="sv-SE" dirty="0"/>
              <a:t> </a:t>
            </a:r>
            <a:r>
              <a:rPr lang="sv-SE" dirty="0" err="1"/>
              <a:t>annettu</a:t>
            </a:r>
            <a:r>
              <a:rPr lang="sv-SE" dirty="0"/>
              <a:t> gadolinium-</a:t>
            </a:r>
            <a:r>
              <a:rPr lang="sv-SE" dirty="0" err="1"/>
              <a:t>varjoainetta</a:t>
            </a:r>
            <a:r>
              <a:rPr lang="sv-SE" dirty="0"/>
              <a:t> </a:t>
            </a:r>
            <a:r>
              <a:rPr lang="sv-SE" dirty="0" err="1"/>
              <a:t>voi</a:t>
            </a:r>
            <a:r>
              <a:rPr lang="sv-SE" dirty="0"/>
              <a:t> </a:t>
            </a:r>
            <a:r>
              <a:rPr lang="sv-SE" dirty="0" err="1"/>
              <a:t>jäädä</a:t>
            </a:r>
            <a:r>
              <a:rPr lang="sv-SE" dirty="0"/>
              <a:t> </a:t>
            </a:r>
            <a:r>
              <a:rPr lang="sv-SE" dirty="0" err="1"/>
              <a:t>elimistöön</a:t>
            </a:r>
            <a:r>
              <a:rPr lang="sv-SE" dirty="0"/>
              <a:t>, mm. </a:t>
            </a:r>
            <a:r>
              <a:rPr lang="sv-SE" dirty="0" err="1"/>
              <a:t>aivoihin</a:t>
            </a:r>
            <a:r>
              <a:rPr lang="sv-SE" dirty="0"/>
              <a:t> (</a:t>
            </a:r>
            <a:r>
              <a:rPr lang="sv-SE" dirty="0" err="1"/>
              <a:t>retentio</a:t>
            </a:r>
            <a:r>
              <a:rPr lang="sv-SE" dirty="0"/>
              <a:t>) </a:t>
            </a:r>
          </a:p>
          <a:p>
            <a:r>
              <a:rPr lang="sv-SE" dirty="0" err="1"/>
              <a:t>Joulukuussa</a:t>
            </a:r>
            <a:r>
              <a:rPr lang="sv-SE" dirty="0"/>
              <a:t> </a:t>
            </a:r>
            <a:r>
              <a:rPr lang="sv-SE" dirty="0" err="1"/>
              <a:t>suositus</a:t>
            </a:r>
            <a:r>
              <a:rPr lang="sv-SE" dirty="0"/>
              <a:t> </a:t>
            </a:r>
            <a:r>
              <a:rPr lang="sv-SE" dirty="0" err="1"/>
              <a:t>uudesta</a:t>
            </a:r>
            <a:r>
              <a:rPr lang="sv-SE" dirty="0"/>
              <a:t> </a:t>
            </a:r>
            <a:r>
              <a:rPr lang="sv-SE" dirty="0" err="1"/>
              <a:t>potilasohjeesta</a:t>
            </a:r>
            <a:r>
              <a:rPr lang="sv-SE" dirty="0"/>
              <a:t> ja </a:t>
            </a:r>
            <a:r>
              <a:rPr lang="sv-SE" dirty="0" err="1"/>
              <a:t>vaatimus</a:t>
            </a:r>
            <a:r>
              <a:rPr lang="sv-SE" dirty="0"/>
              <a:t> </a:t>
            </a:r>
            <a:r>
              <a:rPr lang="sv-SE" dirty="0" err="1"/>
              <a:t>valmistajalle</a:t>
            </a:r>
            <a:r>
              <a:rPr lang="sv-SE" dirty="0"/>
              <a:t> </a:t>
            </a:r>
            <a:r>
              <a:rPr lang="sv-SE" dirty="0" err="1"/>
              <a:t>tutkia</a:t>
            </a:r>
            <a:r>
              <a:rPr lang="sv-SE" dirty="0"/>
              <a:t> gadolinium-</a:t>
            </a:r>
            <a:r>
              <a:rPr lang="sv-SE" dirty="0" err="1"/>
              <a:t>varjoaineiden</a:t>
            </a:r>
            <a:r>
              <a:rPr lang="sv-SE" dirty="0"/>
              <a:t> </a:t>
            </a:r>
            <a:r>
              <a:rPr lang="sv-SE" dirty="0" err="1"/>
              <a:t>turvallisuutta</a:t>
            </a:r>
            <a:endParaRPr lang="fi-FI" dirty="0"/>
          </a:p>
        </p:txBody>
      </p:sp>
    </p:spTree>
    <p:extLst>
      <p:ext uri="{BB962C8B-B14F-4D97-AF65-F5344CB8AC3E}">
        <p14:creationId xmlns:p14="http://schemas.microsoft.com/office/powerpoint/2010/main" val="3324400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6BCD31A8-C08F-4F6C-BB90-B3CC36B8A4BD}"/>
              </a:ext>
            </a:extLst>
          </p:cNvPr>
          <p:cNvSpPr>
            <a:spLocks noGrp="1"/>
          </p:cNvSpPr>
          <p:nvPr>
            <p:ph type="title"/>
          </p:nvPr>
        </p:nvSpPr>
        <p:spPr/>
        <p:txBody>
          <a:bodyPr/>
          <a:lstStyle/>
          <a:p>
            <a:r>
              <a:rPr lang="fi-FI" dirty="0"/>
              <a:t> </a:t>
            </a:r>
            <a:br>
              <a:rPr lang="fi-FI" dirty="0"/>
            </a:br>
            <a:r>
              <a:rPr lang="fi-FI" dirty="0"/>
              <a:t>Vieläkö uskallan käyttää?</a:t>
            </a:r>
          </a:p>
        </p:txBody>
      </p:sp>
      <p:sp>
        <p:nvSpPr>
          <p:cNvPr id="3" name="Sisällön paikkamerkki 2">
            <a:extLst>
              <a:ext uri="{FF2B5EF4-FFF2-40B4-BE49-F238E27FC236}">
                <a16:creationId xmlns:a16="http://schemas.microsoft.com/office/drawing/2014/main" xmlns="" id="{1C6023C0-9B12-4676-A57F-6FE6B3F4A894}"/>
              </a:ext>
            </a:extLst>
          </p:cNvPr>
          <p:cNvSpPr>
            <a:spLocks noGrp="1"/>
          </p:cNvSpPr>
          <p:nvPr>
            <p:ph idx="1"/>
          </p:nvPr>
        </p:nvSpPr>
        <p:spPr/>
        <p:txBody>
          <a:bodyPr/>
          <a:lstStyle/>
          <a:p>
            <a:r>
              <a:rPr lang="fi-FI" sz="2800" dirty="0" err="1"/>
              <a:t>Gadoliniumvarjoaineista</a:t>
            </a:r>
            <a:r>
              <a:rPr lang="fi-FI" sz="2800" dirty="0"/>
              <a:t> on hyötyä tautien diagnostiikassa</a:t>
            </a:r>
          </a:p>
          <a:p>
            <a:r>
              <a:rPr lang="fi-FI" sz="2800" dirty="0"/>
              <a:t>Koska elimistöön jäävä </a:t>
            </a:r>
            <a:r>
              <a:rPr lang="fi-FI" sz="2800" dirty="0" err="1"/>
              <a:t>gadolinium</a:t>
            </a:r>
            <a:r>
              <a:rPr lang="fi-FI" sz="2800" dirty="0"/>
              <a:t> saattaa olla haitallista, varjoainetta tulisi käyttää vain silloin, kun yksilöllinen hyöty-haitta-analyysi puoltaa varjoaineen käyttöä</a:t>
            </a:r>
          </a:p>
          <a:p>
            <a:r>
              <a:rPr lang="fi-FI" sz="2800" dirty="0"/>
              <a:t>Varjoaineen käyttö voidaan korvata käyttämällä natiivi MRI-sekvenssejä, varjoainetehosteista UÄ ja CT-kuvausta, </a:t>
            </a:r>
            <a:r>
              <a:rPr lang="fi-FI" sz="2800" dirty="0" err="1"/>
              <a:t>biopsoita</a:t>
            </a:r>
            <a:r>
              <a:rPr lang="fi-FI" sz="2800" dirty="0"/>
              <a:t> ja seurantaa</a:t>
            </a:r>
          </a:p>
          <a:p>
            <a:r>
              <a:rPr lang="fi-FI" sz="2800" dirty="0"/>
              <a:t>Joissain tapauksissa oikeasta taudinmäärityksestä saatava hyöty on suurempi kuin varjoaineen käyttöön liittyvät riskit (esimerkiksi </a:t>
            </a:r>
            <a:r>
              <a:rPr lang="fi-FI" sz="2800" dirty="0" err="1"/>
              <a:t>sydänsarkoidoosin</a:t>
            </a:r>
            <a:r>
              <a:rPr lang="fi-FI" sz="2800" dirty="0"/>
              <a:t> diagnoosi </a:t>
            </a:r>
            <a:r>
              <a:rPr lang="fi-FI" sz="2800" dirty="0" err="1"/>
              <a:t>varjoinetehosteisella</a:t>
            </a:r>
            <a:r>
              <a:rPr lang="fi-FI" sz="2800" dirty="0"/>
              <a:t> MRI-kuvauksella).</a:t>
            </a:r>
          </a:p>
        </p:txBody>
      </p:sp>
    </p:spTree>
    <p:extLst>
      <p:ext uri="{BB962C8B-B14F-4D97-AF65-F5344CB8AC3E}">
        <p14:creationId xmlns:p14="http://schemas.microsoft.com/office/powerpoint/2010/main" val="763894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02BD0BE8-6FDF-4734-8B3A-59552FB23855}"/>
              </a:ext>
            </a:extLst>
          </p:cNvPr>
          <p:cNvSpPr>
            <a:spLocks noGrp="1"/>
          </p:cNvSpPr>
          <p:nvPr>
            <p:ph type="title"/>
          </p:nvPr>
        </p:nvSpPr>
        <p:spPr/>
        <p:txBody>
          <a:bodyPr/>
          <a:lstStyle/>
          <a:p>
            <a:r>
              <a:rPr lang="sv-SE" dirty="0"/>
              <a:t>Gadolinium </a:t>
            </a:r>
            <a:r>
              <a:rPr lang="sv-SE" dirty="0" err="1"/>
              <a:t>elimistöön</a:t>
            </a:r>
            <a:r>
              <a:rPr lang="sv-SE" dirty="0"/>
              <a:t> </a:t>
            </a:r>
            <a:r>
              <a:rPr lang="fi-FI" dirty="0" err="1"/>
              <a:t>injisoituna</a:t>
            </a:r>
            <a:r>
              <a:rPr lang="fi-FI" dirty="0"/>
              <a:t> varjoaineena </a:t>
            </a:r>
          </a:p>
        </p:txBody>
      </p:sp>
      <p:sp>
        <p:nvSpPr>
          <p:cNvPr id="3" name="Sisällön paikkamerkki 2">
            <a:extLst>
              <a:ext uri="{FF2B5EF4-FFF2-40B4-BE49-F238E27FC236}">
                <a16:creationId xmlns:a16="http://schemas.microsoft.com/office/drawing/2014/main" xmlns="" id="{18FE13D6-3E39-43D7-B419-915348FBD722}"/>
              </a:ext>
            </a:extLst>
          </p:cNvPr>
          <p:cNvSpPr>
            <a:spLocks noGrp="1"/>
          </p:cNvSpPr>
          <p:nvPr>
            <p:ph idx="1"/>
          </p:nvPr>
        </p:nvSpPr>
        <p:spPr/>
        <p:txBody>
          <a:bodyPr/>
          <a:lstStyle/>
          <a:p>
            <a:r>
              <a:rPr lang="sv-SE" dirty="0"/>
              <a:t>L</a:t>
            </a:r>
            <a:r>
              <a:rPr lang="fi-FI" dirty="0" err="1"/>
              <a:t>ääkefirma</a:t>
            </a:r>
            <a:r>
              <a:rPr lang="fi-FI" dirty="0"/>
              <a:t> Schering: yhdisti kaupallisesti saatavilla olevan </a:t>
            </a:r>
            <a:r>
              <a:rPr lang="fi-FI" dirty="0" err="1"/>
              <a:t>diethylenetriamine</a:t>
            </a:r>
            <a:r>
              <a:rPr lang="fi-FI" dirty="0"/>
              <a:t> </a:t>
            </a:r>
            <a:r>
              <a:rPr lang="fi-FI" dirty="0" err="1"/>
              <a:t>penta-acetic</a:t>
            </a:r>
            <a:r>
              <a:rPr lang="fi-FI" dirty="0"/>
              <a:t> </a:t>
            </a:r>
            <a:r>
              <a:rPr lang="fi-FI" dirty="0" err="1"/>
              <a:t>acid</a:t>
            </a:r>
            <a:r>
              <a:rPr lang="fi-FI" dirty="0"/>
              <a:t> (DTPA) </a:t>
            </a:r>
            <a:r>
              <a:rPr lang="fi-FI" dirty="0" err="1"/>
              <a:t>kelaatin</a:t>
            </a:r>
            <a:r>
              <a:rPr lang="fi-FI" dirty="0"/>
              <a:t> </a:t>
            </a:r>
            <a:r>
              <a:rPr lang="fi-FI" dirty="0" err="1"/>
              <a:t>gadoliniumiin</a:t>
            </a:r>
            <a:r>
              <a:rPr lang="fi-FI" dirty="0"/>
              <a:t> → g</a:t>
            </a:r>
            <a:r>
              <a:rPr lang="sv-SE" dirty="0" err="1"/>
              <a:t>adopenteate</a:t>
            </a:r>
            <a:r>
              <a:rPr lang="sv-SE" dirty="0"/>
              <a:t> </a:t>
            </a:r>
            <a:r>
              <a:rPr lang="sv-SE" dirty="0" err="1"/>
              <a:t>dimeglumine</a:t>
            </a:r>
            <a:r>
              <a:rPr lang="sv-SE" dirty="0"/>
              <a:t> (Magnevist) </a:t>
            </a:r>
            <a:r>
              <a:rPr lang="fi-FI" dirty="0" err="1"/>
              <a:t>Patent</a:t>
            </a:r>
            <a:r>
              <a:rPr lang="fi-FI" dirty="0"/>
              <a:t> DE-OS 3129906 A1</a:t>
            </a:r>
            <a:endParaRPr lang="sv-SE" dirty="0"/>
          </a:p>
          <a:p>
            <a:r>
              <a:rPr lang="fi-FI" dirty="0" err="1"/>
              <a:t>Characteristics</a:t>
            </a:r>
            <a:r>
              <a:rPr lang="fi-FI" dirty="0"/>
              <a:t> of </a:t>
            </a:r>
            <a:r>
              <a:rPr lang="fi-FI" dirty="0" err="1"/>
              <a:t>gadolinium</a:t>
            </a:r>
            <a:r>
              <a:rPr lang="fi-FI" dirty="0"/>
              <a:t>-DTPA </a:t>
            </a:r>
            <a:r>
              <a:rPr lang="fi-FI" dirty="0" err="1"/>
              <a:t>complex</a:t>
            </a:r>
            <a:r>
              <a:rPr lang="fi-FI" dirty="0"/>
              <a:t>: a </a:t>
            </a:r>
            <a:r>
              <a:rPr lang="fi-FI" dirty="0" err="1"/>
              <a:t>potential</a:t>
            </a:r>
            <a:r>
              <a:rPr lang="fi-FI" dirty="0"/>
              <a:t> NMR </a:t>
            </a:r>
            <a:r>
              <a:rPr lang="fi-FI" dirty="0" err="1"/>
              <a:t>contrast</a:t>
            </a:r>
            <a:r>
              <a:rPr lang="fi-FI" dirty="0"/>
              <a:t> </a:t>
            </a:r>
            <a:r>
              <a:rPr lang="fi-FI" dirty="0" err="1"/>
              <a:t>agent.</a:t>
            </a:r>
            <a:r>
              <a:rPr lang="fi-FI" i="1" dirty="0" err="1"/>
              <a:t>Weinmann</a:t>
            </a:r>
            <a:r>
              <a:rPr lang="fi-FI" i="1" dirty="0"/>
              <a:t> et al. Am J </a:t>
            </a:r>
            <a:r>
              <a:rPr lang="fi-FI" i="1" dirty="0" err="1"/>
              <a:t>Roentgenol</a:t>
            </a:r>
            <a:r>
              <a:rPr lang="fi-FI" i="1" dirty="0"/>
              <a:t> 1984;142:619-24 </a:t>
            </a:r>
          </a:p>
          <a:p>
            <a:pPr lvl="1"/>
            <a:r>
              <a:rPr lang="fi-FI" dirty="0" err="1"/>
              <a:t>Aivotuumoreiden</a:t>
            </a:r>
            <a:r>
              <a:rPr lang="fi-FI" dirty="0"/>
              <a:t> diagnostiikka </a:t>
            </a:r>
          </a:p>
          <a:p>
            <a:pPr lvl="1"/>
            <a:r>
              <a:rPr lang="sv-SE" dirty="0" err="1"/>
              <a:t>Dyke</a:t>
            </a:r>
            <a:r>
              <a:rPr lang="sv-SE" dirty="0"/>
              <a:t> Award</a:t>
            </a:r>
          </a:p>
          <a:p>
            <a:pPr lvl="1"/>
            <a:r>
              <a:rPr lang="sv-SE" dirty="0" err="1"/>
              <a:t>AJR:n</a:t>
            </a:r>
            <a:r>
              <a:rPr lang="sv-SE" dirty="0"/>
              <a:t> </a:t>
            </a:r>
            <a:r>
              <a:rPr lang="sv-SE" dirty="0" err="1"/>
              <a:t>kautta</a:t>
            </a:r>
            <a:r>
              <a:rPr lang="sv-SE" dirty="0"/>
              <a:t> </a:t>
            </a:r>
            <a:r>
              <a:rPr lang="sv-SE" dirty="0" err="1"/>
              <a:t>aikain</a:t>
            </a:r>
            <a:r>
              <a:rPr lang="sv-SE" dirty="0"/>
              <a:t> </a:t>
            </a:r>
            <a:r>
              <a:rPr lang="sv-SE" dirty="0" err="1"/>
              <a:t>siteeratuin</a:t>
            </a:r>
            <a:r>
              <a:rPr lang="sv-SE" dirty="0"/>
              <a:t> </a:t>
            </a:r>
            <a:r>
              <a:rPr lang="sv-SE" dirty="0" err="1"/>
              <a:t>artikkeli</a:t>
            </a:r>
            <a:endParaRPr lang="fi-FI" dirty="0"/>
          </a:p>
        </p:txBody>
      </p:sp>
    </p:spTree>
    <p:extLst>
      <p:ext uri="{BB962C8B-B14F-4D97-AF65-F5344CB8AC3E}">
        <p14:creationId xmlns:p14="http://schemas.microsoft.com/office/powerpoint/2010/main" val="1751621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0FE5596A-6737-4721-9D2F-80D8C89644E3}"/>
              </a:ext>
            </a:extLst>
          </p:cNvPr>
          <p:cNvSpPr>
            <a:spLocks noGrp="1"/>
          </p:cNvSpPr>
          <p:nvPr>
            <p:ph type="title"/>
          </p:nvPr>
        </p:nvSpPr>
        <p:spPr>
          <a:xfrm>
            <a:off x="609600" y="344974"/>
            <a:ext cx="10972800" cy="1143000"/>
          </a:xfrm>
        </p:spPr>
        <p:txBody>
          <a:bodyPr/>
          <a:lstStyle/>
          <a:p>
            <a:r>
              <a:rPr lang="en-US" sz="3200" dirty="0"/>
              <a:t>Product Information as approved by the CHMP on 20 July 2017, pending endorsement by the European Commission</a:t>
            </a:r>
            <a:r>
              <a:rPr lang="fi-FI" sz="3200" dirty="0"/>
              <a:t/>
            </a:r>
            <a:br>
              <a:rPr lang="fi-FI" sz="3200" dirty="0"/>
            </a:br>
            <a:endParaRPr lang="fi-FI" sz="3200" dirty="0"/>
          </a:p>
        </p:txBody>
      </p:sp>
      <p:sp>
        <p:nvSpPr>
          <p:cNvPr id="3" name="Sisällön paikkamerkki 2">
            <a:extLst>
              <a:ext uri="{FF2B5EF4-FFF2-40B4-BE49-F238E27FC236}">
                <a16:creationId xmlns:a16="http://schemas.microsoft.com/office/drawing/2014/main" xmlns="" id="{D20515EC-0999-4EB1-AF97-CE005A69EF04}"/>
              </a:ext>
            </a:extLst>
          </p:cNvPr>
          <p:cNvSpPr>
            <a:spLocks noGrp="1"/>
          </p:cNvSpPr>
          <p:nvPr>
            <p:ph idx="1"/>
          </p:nvPr>
        </p:nvSpPr>
        <p:spPr/>
        <p:txBody>
          <a:bodyPr/>
          <a:lstStyle/>
          <a:p>
            <a:pPr marL="0" indent="0">
              <a:buNone/>
            </a:pPr>
            <a:r>
              <a:rPr lang="en-US" dirty="0" err="1"/>
              <a:t>Intravenöösisti</a:t>
            </a:r>
            <a:r>
              <a:rPr lang="en-US" dirty="0"/>
              <a:t> </a:t>
            </a:r>
            <a:r>
              <a:rPr lang="en-US" dirty="0" err="1"/>
              <a:t>ruiskutettu</a:t>
            </a:r>
            <a:r>
              <a:rPr lang="en-US" dirty="0"/>
              <a:t> gadolinium </a:t>
            </a:r>
            <a:r>
              <a:rPr lang="en-US" dirty="0" err="1"/>
              <a:t>voi</a:t>
            </a:r>
            <a:r>
              <a:rPr lang="en-US" dirty="0"/>
              <a:t> </a:t>
            </a:r>
            <a:r>
              <a:rPr lang="en-US" dirty="0" err="1"/>
              <a:t>jäädä</a:t>
            </a:r>
            <a:r>
              <a:rPr lang="en-US" dirty="0"/>
              <a:t> </a:t>
            </a:r>
            <a:r>
              <a:rPr lang="en-US" dirty="0" err="1"/>
              <a:t>aivoihin</a:t>
            </a:r>
            <a:r>
              <a:rPr lang="en-US" dirty="0"/>
              <a:t> ja </a:t>
            </a:r>
            <a:r>
              <a:rPr lang="en-US" dirty="0" err="1"/>
              <a:t>muihin</a:t>
            </a:r>
            <a:r>
              <a:rPr lang="en-US" dirty="0"/>
              <a:t> </a:t>
            </a:r>
            <a:r>
              <a:rPr lang="en-US" dirty="0" err="1"/>
              <a:t>kudoksiin</a:t>
            </a:r>
            <a:r>
              <a:rPr lang="en-US" dirty="0"/>
              <a:t> (</a:t>
            </a:r>
            <a:r>
              <a:rPr lang="en-US" dirty="0" err="1"/>
              <a:t>luihin</a:t>
            </a:r>
            <a:r>
              <a:rPr lang="en-US" dirty="0"/>
              <a:t>, </a:t>
            </a:r>
            <a:r>
              <a:rPr lang="en-US" dirty="0" err="1"/>
              <a:t>maksaan</a:t>
            </a:r>
            <a:r>
              <a:rPr lang="en-US" dirty="0"/>
              <a:t>, </a:t>
            </a:r>
            <a:r>
              <a:rPr lang="en-US" dirty="0" err="1"/>
              <a:t>munuaisiin</a:t>
            </a:r>
            <a:r>
              <a:rPr lang="en-US" dirty="0"/>
              <a:t> ja </a:t>
            </a:r>
            <a:r>
              <a:rPr lang="en-US" dirty="0" err="1"/>
              <a:t>ihoon</a:t>
            </a:r>
            <a:r>
              <a:rPr lang="en-US" dirty="0"/>
              <a:t>) ja </a:t>
            </a:r>
            <a:r>
              <a:rPr lang="en-US" dirty="0" err="1"/>
              <a:t>voi</a:t>
            </a:r>
            <a:r>
              <a:rPr lang="en-US" dirty="0"/>
              <a:t> </a:t>
            </a:r>
            <a:r>
              <a:rPr lang="en-US" dirty="0" err="1"/>
              <a:t>aiheuttaa</a:t>
            </a:r>
            <a:r>
              <a:rPr lang="en-US" dirty="0"/>
              <a:t> </a:t>
            </a:r>
            <a:r>
              <a:rPr lang="en-US" dirty="0" err="1"/>
              <a:t>annos-vaste</a:t>
            </a:r>
            <a:r>
              <a:rPr lang="en-US" dirty="0"/>
              <a:t> </a:t>
            </a:r>
            <a:r>
              <a:rPr lang="en-US" dirty="0" err="1"/>
              <a:t>riippuvaisen</a:t>
            </a:r>
            <a:r>
              <a:rPr lang="en-US" dirty="0"/>
              <a:t> T1-signaalin </a:t>
            </a:r>
            <a:r>
              <a:rPr lang="en-US" dirty="0" err="1"/>
              <a:t>nousun</a:t>
            </a:r>
            <a:r>
              <a:rPr lang="en-US" dirty="0"/>
              <a:t> </a:t>
            </a:r>
            <a:r>
              <a:rPr lang="en-US" dirty="0" err="1"/>
              <a:t>aivoissa</a:t>
            </a:r>
            <a:r>
              <a:rPr lang="en-US" dirty="0"/>
              <a:t>, </a:t>
            </a:r>
            <a:r>
              <a:rPr lang="en-US" dirty="0" err="1"/>
              <a:t>etenkin</a:t>
            </a:r>
            <a:r>
              <a:rPr lang="en-US" dirty="0"/>
              <a:t> nucleus </a:t>
            </a:r>
            <a:r>
              <a:rPr lang="en-US" dirty="0" err="1"/>
              <a:t>dentatuksessa</a:t>
            </a:r>
            <a:r>
              <a:rPr lang="en-US" dirty="0"/>
              <a:t>, </a:t>
            </a:r>
            <a:r>
              <a:rPr lang="en-US" dirty="0" err="1"/>
              <a:t>globus</a:t>
            </a:r>
            <a:r>
              <a:rPr lang="en-US" dirty="0"/>
              <a:t> </a:t>
            </a:r>
            <a:r>
              <a:rPr lang="en-US" dirty="0" err="1"/>
              <a:t>palliduksessa</a:t>
            </a:r>
            <a:r>
              <a:rPr lang="en-US" dirty="0"/>
              <a:t> ja </a:t>
            </a:r>
            <a:r>
              <a:rPr lang="en-US" dirty="0" err="1"/>
              <a:t>talamuksessa</a:t>
            </a:r>
            <a:r>
              <a:rPr lang="en-US" dirty="0"/>
              <a:t>. </a:t>
            </a:r>
            <a:r>
              <a:rPr lang="en-US" dirty="0" err="1"/>
              <a:t>Kliiniset</a:t>
            </a:r>
            <a:r>
              <a:rPr lang="en-US" dirty="0"/>
              <a:t> </a:t>
            </a:r>
            <a:r>
              <a:rPr lang="en-US" dirty="0" err="1"/>
              <a:t>seurauksia</a:t>
            </a:r>
            <a:r>
              <a:rPr lang="en-US" dirty="0"/>
              <a:t> </a:t>
            </a:r>
            <a:r>
              <a:rPr lang="en-US" dirty="0" err="1"/>
              <a:t>ei</a:t>
            </a:r>
            <a:r>
              <a:rPr lang="en-US" dirty="0"/>
              <a:t> </a:t>
            </a:r>
            <a:r>
              <a:rPr lang="en-US" dirty="0" err="1"/>
              <a:t>tiedetä</a:t>
            </a:r>
            <a:r>
              <a:rPr lang="en-US" dirty="0"/>
              <a:t>. </a:t>
            </a:r>
            <a:r>
              <a:rPr lang="en-US" dirty="0" err="1"/>
              <a:t>Mahdolliset</a:t>
            </a:r>
            <a:r>
              <a:rPr lang="en-US" dirty="0"/>
              <a:t> </a:t>
            </a:r>
            <a:r>
              <a:rPr lang="en-US" dirty="0" err="1"/>
              <a:t>diagnostiset</a:t>
            </a:r>
            <a:r>
              <a:rPr lang="en-US" dirty="0"/>
              <a:t> </a:t>
            </a:r>
            <a:r>
              <a:rPr lang="en-US" dirty="0" err="1"/>
              <a:t>hyödyt</a:t>
            </a:r>
            <a:r>
              <a:rPr lang="en-US" dirty="0"/>
              <a:t> </a:t>
            </a:r>
            <a:r>
              <a:rPr lang="en-US" dirty="0" err="1"/>
              <a:t>potilailla</a:t>
            </a:r>
            <a:r>
              <a:rPr lang="en-US" dirty="0"/>
              <a:t>, </a:t>
            </a:r>
            <a:r>
              <a:rPr lang="en-US" dirty="0" err="1"/>
              <a:t>jotka</a:t>
            </a:r>
            <a:r>
              <a:rPr lang="en-US" dirty="0"/>
              <a:t> </a:t>
            </a:r>
            <a:r>
              <a:rPr lang="en-US" dirty="0" err="1"/>
              <a:t>vaativat</a:t>
            </a:r>
            <a:r>
              <a:rPr lang="en-US" dirty="0"/>
              <a:t> </a:t>
            </a:r>
            <a:r>
              <a:rPr lang="en-US" dirty="0" err="1"/>
              <a:t>useita</a:t>
            </a:r>
            <a:r>
              <a:rPr lang="en-US" dirty="0"/>
              <a:t> </a:t>
            </a:r>
            <a:r>
              <a:rPr lang="en-US" dirty="0" err="1"/>
              <a:t>tutkimuksia</a:t>
            </a:r>
            <a:r>
              <a:rPr lang="en-US" dirty="0"/>
              <a:t> </a:t>
            </a:r>
            <a:r>
              <a:rPr lang="en-US" dirty="0" err="1"/>
              <a:t>täytyy</a:t>
            </a:r>
            <a:r>
              <a:rPr lang="en-US" dirty="0"/>
              <a:t> </a:t>
            </a:r>
            <a:r>
              <a:rPr lang="en-US" dirty="0" err="1"/>
              <a:t>punnita</a:t>
            </a:r>
            <a:r>
              <a:rPr lang="en-US" dirty="0"/>
              <a:t> </a:t>
            </a:r>
            <a:r>
              <a:rPr lang="en-US" dirty="0" err="1"/>
              <a:t>mahdollisia</a:t>
            </a:r>
            <a:r>
              <a:rPr lang="en-US" dirty="0"/>
              <a:t> </a:t>
            </a:r>
            <a:r>
              <a:rPr lang="en-US" dirty="0" err="1"/>
              <a:t>aivojen</a:t>
            </a:r>
            <a:r>
              <a:rPr lang="en-US" dirty="0"/>
              <a:t> ja </a:t>
            </a:r>
            <a:r>
              <a:rPr lang="en-US" dirty="0" err="1"/>
              <a:t>muiden</a:t>
            </a:r>
            <a:r>
              <a:rPr lang="en-US" dirty="0"/>
              <a:t> </a:t>
            </a:r>
            <a:r>
              <a:rPr lang="en-US" dirty="0" err="1"/>
              <a:t>kudosten</a:t>
            </a:r>
            <a:r>
              <a:rPr lang="en-US" dirty="0"/>
              <a:t> </a:t>
            </a:r>
            <a:r>
              <a:rPr lang="en-US" dirty="0" err="1"/>
              <a:t>gadoliniumkertymiä</a:t>
            </a:r>
            <a:r>
              <a:rPr lang="en-US" dirty="0"/>
              <a:t> </a:t>
            </a:r>
            <a:r>
              <a:rPr lang="en-US" dirty="0" err="1"/>
              <a:t>vastaan</a:t>
            </a:r>
            <a:r>
              <a:rPr lang="en-US" dirty="0"/>
              <a:t>. </a:t>
            </a:r>
            <a:endParaRPr lang="fi-FI" dirty="0"/>
          </a:p>
        </p:txBody>
      </p:sp>
      <p:sp>
        <p:nvSpPr>
          <p:cNvPr id="4" name="Suorakulmio 3">
            <a:extLst>
              <a:ext uri="{FF2B5EF4-FFF2-40B4-BE49-F238E27FC236}">
                <a16:creationId xmlns:a16="http://schemas.microsoft.com/office/drawing/2014/main" xmlns="" id="{C47786C2-F86A-475B-94DF-D1785D3CB31A}"/>
              </a:ext>
            </a:extLst>
          </p:cNvPr>
          <p:cNvSpPr/>
          <p:nvPr/>
        </p:nvSpPr>
        <p:spPr>
          <a:xfrm>
            <a:off x="401515" y="5985563"/>
            <a:ext cx="6096000" cy="646331"/>
          </a:xfrm>
          <a:prstGeom prst="rect">
            <a:avLst/>
          </a:prstGeom>
        </p:spPr>
        <p:txBody>
          <a:bodyPr>
            <a:spAutoFit/>
          </a:bodyPr>
          <a:lstStyle/>
          <a:p>
            <a:r>
              <a:rPr lang="fi-FI" dirty="0"/>
              <a:t>https://www.ema.europa.eu/documents/referral/gadolinium-article-31-referral-annex-iii_en.pdf</a:t>
            </a:r>
          </a:p>
        </p:txBody>
      </p:sp>
    </p:spTree>
    <p:extLst>
      <p:ext uri="{BB962C8B-B14F-4D97-AF65-F5344CB8AC3E}">
        <p14:creationId xmlns:p14="http://schemas.microsoft.com/office/powerpoint/2010/main" val="363218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02BD0BE8-6FDF-4734-8B3A-59552FB23855}"/>
              </a:ext>
            </a:extLst>
          </p:cNvPr>
          <p:cNvSpPr>
            <a:spLocks noGrp="1"/>
          </p:cNvSpPr>
          <p:nvPr>
            <p:ph type="title"/>
          </p:nvPr>
        </p:nvSpPr>
        <p:spPr/>
        <p:txBody>
          <a:bodyPr/>
          <a:lstStyle/>
          <a:p>
            <a:r>
              <a:rPr lang="sv-SE" dirty="0" err="1"/>
              <a:t>Berliini</a:t>
            </a:r>
            <a:r>
              <a:rPr lang="sv-SE" dirty="0"/>
              <a:t> marraskussa1983</a:t>
            </a:r>
            <a:endParaRPr lang="fi-FI" dirty="0"/>
          </a:p>
        </p:txBody>
      </p:sp>
      <p:sp>
        <p:nvSpPr>
          <p:cNvPr id="3" name="Sisällön paikkamerkki 2">
            <a:extLst>
              <a:ext uri="{FF2B5EF4-FFF2-40B4-BE49-F238E27FC236}">
                <a16:creationId xmlns:a16="http://schemas.microsoft.com/office/drawing/2014/main" xmlns="" id="{18FE13D6-3E39-43D7-B419-915348FBD722}"/>
              </a:ext>
            </a:extLst>
          </p:cNvPr>
          <p:cNvSpPr>
            <a:spLocks noGrp="1"/>
          </p:cNvSpPr>
          <p:nvPr>
            <p:ph idx="1"/>
          </p:nvPr>
        </p:nvSpPr>
        <p:spPr>
          <a:xfrm>
            <a:off x="609601" y="1600202"/>
            <a:ext cx="5149362" cy="4525963"/>
          </a:xfrm>
        </p:spPr>
        <p:txBody>
          <a:bodyPr/>
          <a:lstStyle/>
          <a:p>
            <a:r>
              <a:rPr lang="sv-SE" dirty="0" err="1"/>
              <a:t>Vapaaehtoiselle</a:t>
            </a:r>
            <a:r>
              <a:rPr lang="sv-SE" dirty="0"/>
              <a:t> </a:t>
            </a:r>
            <a:r>
              <a:rPr lang="sv-SE" dirty="0" err="1"/>
              <a:t>koehenkilö</a:t>
            </a:r>
            <a:endParaRPr lang="sv-SE" dirty="0"/>
          </a:p>
          <a:p>
            <a:r>
              <a:rPr lang="sv-SE" dirty="0" err="1"/>
              <a:t>Gd</a:t>
            </a:r>
            <a:r>
              <a:rPr lang="sv-SE" dirty="0"/>
              <a:t>-DTPA 0,05 </a:t>
            </a:r>
            <a:r>
              <a:rPr lang="sv-SE" dirty="0" err="1"/>
              <a:t>mmol</a:t>
            </a:r>
            <a:r>
              <a:rPr lang="sv-SE" dirty="0"/>
              <a:t>/kg</a:t>
            </a:r>
          </a:p>
          <a:p>
            <a:r>
              <a:rPr lang="sv-SE" dirty="0" err="1"/>
              <a:t>Kuvassa</a:t>
            </a:r>
            <a:r>
              <a:rPr lang="sv-SE" dirty="0"/>
              <a:t> </a:t>
            </a:r>
            <a:r>
              <a:rPr lang="sv-SE" dirty="0" err="1"/>
              <a:t>nähdään</a:t>
            </a:r>
            <a:r>
              <a:rPr lang="sv-SE" dirty="0"/>
              <a:t> </a:t>
            </a:r>
            <a:r>
              <a:rPr lang="sv-SE" dirty="0" err="1"/>
              <a:t>lisääntynyt</a:t>
            </a:r>
            <a:r>
              <a:rPr lang="sv-SE" dirty="0"/>
              <a:t> </a:t>
            </a:r>
            <a:r>
              <a:rPr lang="sv-SE" dirty="0" err="1"/>
              <a:t>signaali-intensiteetti</a:t>
            </a:r>
            <a:r>
              <a:rPr lang="sv-SE" dirty="0"/>
              <a:t> </a:t>
            </a:r>
            <a:r>
              <a:rPr lang="sv-SE" dirty="0" err="1"/>
              <a:t>munuaisissa</a:t>
            </a:r>
            <a:r>
              <a:rPr lang="sv-SE" dirty="0"/>
              <a:t> 1 min injektion </a:t>
            </a:r>
            <a:r>
              <a:rPr lang="sv-SE" dirty="0" err="1"/>
              <a:t>jälkeen</a:t>
            </a:r>
            <a:r>
              <a:rPr lang="sv-SE" dirty="0"/>
              <a:t>.</a:t>
            </a:r>
            <a:endParaRPr lang="fi-FI" dirty="0"/>
          </a:p>
        </p:txBody>
      </p:sp>
      <p:pic>
        <p:nvPicPr>
          <p:cNvPr id="4" name="Picture 2" descr="An external file that holds a picture, illustration, etc.&#10;Object name is 12325_2015_275_Fig1_HTML.jpg">
            <a:extLst>
              <a:ext uri="{FF2B5EF4-FFF2-40B4-BE49-F238E27FC236}">
                <a16:creationId xmlns:a16="http://schemas.microsoft.com/office/drawing/2014/main" xmlns="" id="{B09F87D4-0651-4563-A3BB-F4B68A3990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6394" y="1715295"/>
            <a:ext cx="5695950" cy="429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232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8385C90A-955C-4788-BE00-AC69DB7C8E87}"/>
              </a:ext>
            </a:extLst>
          </p:cNvPr>
          <p:cNvSpPr>
            <a:spLocks noGrp="1"/>
          </p:cNvSpPr>
          <p:nvPr>
            <p:ph type="title"/>
          </p:nvPr>
        </p:nvSpPr>
        <p:spPr/>
        <p:txBody>
          <a:bodyPr/>
          <a:lstStyle/>
          <a:p>
            <a:r>
              <a:rPr lang="sv-SE" dirty="0" err="1"/>
              <a:t>Kliiniseen</a:t>
            </a:r>
            <a:r>
              <a:rPr lang="sv-SE" dirty="0"/>
              <a:t> </a:t>
            </a:r>
            <a:r>
              <a:rPr lang="sv-SE" dirty="0" err="1"/>
              <a:t>käyttöön</a:t>
            </a:r>
            <a:endParaRPr lang="fi-FI" dirty="0"/>
          </a:p>
        </p:txBody>
      </p:sp>
      <p:sp>
        <p:nvSpPr>
          <p:cNvPr id="3" name="Sisällön paikkamerkki 2">
            <a:extLst>
              <a:ext uri="{FF2B5EF4-FFF2-40B4-BE49-F238E27FC236}">
                <a16:creationId xmlns:a16="http://schemas.microsoft.com/office/drawing/2014/main" xmlns="" id="{BD5F96A5-66AA-4AC3-B91A-F7B5CC12CFF0}"/>
              </a:ext>
            </a:extLst>
          </p:cNvPr>
          <p:cNvSpPr>
            <a:spLocks noGrp="1"/>
          </p:cNvSpPr>
          <p:nvPr>
            <p:ph idx="1"/>
          </p:nvPr>
        </p:nvSpPr>
        <p:spPr/>
        <p:txBody>
          <a:bodyPr/>
          <a:lstStyle/>
          <a:p>
            <a:r>
              <a:rPr lang="sv-SE" dirty="0" err="1"/>
              <a:t>Tutkimus</a:t>
            </a:r>
            <a:r>
              <a:rPr lang="sv-SE" dirty="0"/>
              <a:t> </a:t>
            </a:r>
            <a:r>
              <a:rPr lang="sv-SE" dirty="0" err="1"/>
              <a:t>Gd-DTPA:n</a:t>
            </a:r>
            <a:r>
              <a:rPr lang="sv-SE" dirty="0"/>
              <a:t> </a:t>
            </a:r>
            <a:r>
              <a:rPr lang="sv-SE" dirty="0" err="1"/>
              <a:t>farmakokinetiikasta</a:t>
            </a:r>
            <a:r>
              <a:rPr lang="sv-SE" dirty="0"/>
              <a:t> 1984</a:t>
            </a:r>
          </a:p>
          <a:p>
            <a:r>
              <a:rPr lang="sv-SE" dirty="0" err="1"/>
              <a:t>Ensimmäinen</a:t>
            </a:r>
            <a:r>
              <a:rPr lang="sv-SE" dirty="0"/>
              <a:t> </a:t>
            </a:r>
            <a:r>
              <a:rPr lang="sv-SE" dirty="0" err="1"/>
              <a:t>potilasarja</a:t>
            </a:r>
            <a:r>
              <a:rPr lang="sv-SE" dirty="0"/>
              <a:t> 1984</a:t>
            </a:r>
          </a:p>
          <a:p>
            <a:r>
              <a:rPr lang="sv-SE" dirty="0" err="1"/>
              <a:t>Ensimmäinen</a:t>
            </a:r>
            <a:r>
              <a:rPr lang="sv-SE" dirty="0"/>
              <a:t> </a:t>
            </a:r>
            <a:r>
              <a:rPr lang="sv-SE" dirty="0" err="1"/>
              <a:t>kliininen</a:t>
            </a:r>
            <a:r>
              <a:rPr lang="sv-SE" dirty="0"/>
              <a:t> </a:t>
            </a:r>
            <a:r>
              <a:rPr lang="sv-SE" dirty="0" err="1"/>
              <a:t>tutkimus</a:t>
            </a:r>
            <a:r>
              <a:rPr lang="sv-SE" dirty="0"/>
              <a:t> 1985</a:t>
            </a:r>
          </a:p>
          <a:p>
            <a:r>
              <a:rPr lang="sv-SE" dirty="0" err="1"/>
              <a:t>Kliiniseen</a:t>
            </a:r>
            <a:r>
              <a:rPr lang="sv-SE" dirty="0"/>
              <a:t> </a:t>
            </a:r>
            <a:r>
              <a:rPr lang="sv-SE" dirty="0" err="1"/>
              <a:t>käyttöön</a:t>
            </a:r>
            <a:r>
              <a:rPr lang="sv-SE" dirty="0"/>
              <a:t> </a:t>
            </a:r>
            <a:r>
              <a:rPr lang="sv-SE" dirty="0" err="1"/>
              <a:t>Yhdysvalloissa</a:t>
            </a:r>
            <a:r>
              <a:rPr lang="sv-SE" dirty="0"/>
              <a:t>, </a:t>
            </a:r>
            <a:r>
              <a:rPr lang="sv-SE" dirty="0" err="1"/>
              <a:t>Saksassa</a:t>
            </a:r>
            <a:r>
              <a:rPr lang="sv-SE" dirty="0"/>
              <a:t> ja </a:t>
            </a:r>
            <a:r>
              <a:rPr lang="sv-SE" dirty="0" err="1"/>
              <a:t>Japanissa</a:t>
            </a:r>
            <a:r>
              <a:rPr lang="sv-SE" dirty="0"/>
              <a:t> 1986</a:t>
            </a:r>
          </a:p>
          <a:p>
            <a:r>
              <a:rPr lang="sv-SE" dirty="0" err="1"/>
              <a:t>Kumulatiivisesti</a:t>
            </a:r>
            <a:r>
              <a:rPr lang="sv-SE" dirty="0"/>
              <a:t> 300 </a:t>
            </a:r>
            <a:r>
              <a:rPr lang="sv-SE" dirty="0" err="1"/>
              <a:t>miljoonaa</a:t>
            </a:r>
            <a:r>
              <a:rPr lang="sv-SE" dirty="0"/>
              <a:t> </a:t>
            </a:r>
            <a:r>
              <a:rPr lang="sv-SE" dirty="0" err="1"/>
              <a:t>annosta</a:t>
            </a:r>
            <a:r>
              <a:rPr lang="sv-SE" dirty="0"/>
              <a:t> (30 </a:t>
            </a:r>
            <a:r>
              <a:rPr lang="sv-SE" dirty="0" err="1"/>
              <a:t>milj</a:t>
            </a:r>
            <a:r>
              <a:rPr lang="sv-SE" dirty="0"/>
              <a:t>/v)</a:t>
            </a:r>
            <a:endParaRPr lang="fi-FI" dirty="0"/>
          </a:p>
        </p:txBody>
      </p:sp>
    </p:spTree>
    <p:extLst>
      <p:ext uri="{BB962C8B-B14F-4D97-AF65-F5344CB8AC3E}">
        <p14:creationId xmlns:p14="http://schemas.microsoft.com/office/powerpoint/2010/main" val="864754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C55886DC-130B-4404-BB7E-A46F369985FC}"/>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xmlns="" id="{C9D33DC3-A240-4545-B5C0-D1120808C203}"/>
              </a:ext>
            </a:extLst>
          </p:cNvPr>
          <p:cNvSpPr>
            <a:spLocks noGrp="1"/>
          </p:cNvSpPr>
          <p:nvPr>
            <p:ph idx="1"/>
          </p:nvPr>
        </p:nvSpPr>
        <p:spPr/>
        <p:txBody>
          <a:bodyPr/>
          <a:lstStyle/>
          <a:p>
            <a:endParaRPr lang="fi-FI"/>
          </a:p>
        </p:txBody>
      </p:sp>
    </p:spTree>
    <p:extLst>
      <p:ext uri="{BB962C8B-B14F-4D97-AF65-F5344CB8AC3E}">
        <p14:creationId xmlns:p14="http://schemas.microsoft.com/office/powerpoint/2010/main" val="203247742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FF8E141A-A0EA-4E0F-8ECC-C9D493C624F7}"/>
              </a:ext>
            </a:extLst>
          </p:cNvPr>
          <p:cNvSpPr>
            <a:spLocks noGrp="1"/>
          </p:cNvSpPr>
          <p:nvPr>
            <p:ph type="title"/>
          </p:nvPr>
        </p:nvSpPr>
        <p:spPr/>
        <p:txBody>
          <a:bodyPr/>
          <a:lstStyle/>
          <a:p>
            <a:r>
              <a:rPr lang="sv-SE" dirty="0" err="1"/>
              <a:t>Munuaisten</a:t>
            </a:r>
            <a:r>
              <a:rPr lang="sv-SE" dirty="0"/>
              <a:t> </a:t>
            </a:r>
            <a:r>
              <a:rPr lang="sv-SE" dirty="0" err="1"/>
              <a:t>vajaatoiminnasta</a:t>
            </a:r>
            <a:r>
              <a:rPr lang="sv-SE" dirty="0"/>
              <a:t> </a:t>
            </a:r>
            <a:r>
              <a:rPr lang="sv-SE" dirty="0" err="1"/>
              <a:t>kärsivien</a:t>
            </a:r>
            <a:r>
              <a:rPr lang="sv-SE" dirty="0"/>
              <a:t> </a:t>
            </a:r>
            <a:r>
              <a:rPr lang="sv-SE" dirty="0" err="1"/>
              <a:t>potilaiden</a:t>
            </a:r>
            <a:r>
              <a:rPr lang="sv-SE" dirty="0"/>
              <a:t> </a:t>
            </a:r>
            <a:r>
              <a:rPr lang="sv-SE" dirty="0" err="1"/>
              <a:t>fibrotisoivat</a:t>
            </a:r>
            <a:r>
              <a:rPr lang="sv-SE" dirty="0"/>
              <a:t> </a:t>
            </a:r>
            <a:r>
              <a:rPr lang="sv-SE" dirty="0" err="1"/>
              <a:t>sairaudet</a:t>
            </a:r>
            <a:endParaRPr lang="fi-FI" dirty="0"/>
          </a:p>
        </p:txBody>
      </p:sp>
      <p:sp>
        <p:nvSpPr>
          <p:cNvPr id="3" name="Sisällön paikkamerkki 2">
            <a:extLst>
              <a:ext uri="{FF2B5EF4-FFF2-40B4-BE49-F238E27FC236}">
                <a16:creationId xmlns:a16="http://schemas.microsoft.com/office/drawing/2014/main" xmlns="" id="{9261F76F-B97F-44B0-B468-7F2F4EE00E9E}"/>
              </a:ext>
            </a:extLst>
          </p:cNvPr>
          <p:cNvSpPr>
            <a:spLocks noGrp="1"/>
          </p:cNvSpPr>
          <p:nvPr>
            <p:ph idx="1"/>
          </p:nvPr>
        </p:nvSpPr>
        <p:spPr>
          <a:xfrm>
            <a:off x="609600" y="1600202"/>
            <a:ext cx="10972800" cy="4525963"/>
          </a:xfrm>
        </p:spPr>
        <p:txBody>
          <a:bodyPr/>
          <a:lstStyle/>
          <a:p>
            <a:r>
              <a:rPr lang="sv-SE" dirty="0"/>
              <a:t>1997 </a:t>
            </a:r>
            <a:r>
              <a:rPr lang="sv-SE" dirty="0" err="1"/>
              <a:t>dialyysipotilailla</a:t>
            </a:r>
            <a:r>
              <a:rPr lang="sv-SE" dirty="0"/>
              <a:t> </a:t>
            </a:r>
            <a:r>
              <a:rPr lang="sv-SE" dirty="0" err="1"/>
              <a:t>ihosairaus</a:t>
            </a:r>
            <a:r>
              <a:rPr lang="sv-SE" dirty="0"/>
              <a:t> NFD – </a:t>
            </a:r>
            <a:r>
              <a:rPr lang="sv-SE" dirty="0" err="1"/>
              <a:t>nefrogeeninen</a:t>
            </a:r>
            <a:r>
              <a:rPr lang="sv-SE" dirty="0"/>
              <a:t> </a:t>
            </a:r>
            <a:r>
              <a:rPr lang="sv-SE" dirty="0" err="1"/>
              <a:t>systeeminen</a:t>
            </a:r>
            <a:r>
              <a:rPr lang="sv-SE" dirty="0"/>
              <a:t> </a:t>
            </a:r>
            <a:r>
              <a:rPr lang="sv-SE" dirty="0" err="1"/>
              <a:t>dermopatia</a:t>
            </a:r>
            <a:r>
              <a:rPr lang="sv-SE" dirty="0"/>
              <a:t> (NSD)</a:t>
            </a:r>
          </a:p>
          <a:p>
            <a:r>
              <a:rPr lang="sv-SE" dirty="0"/>
              <a:t>2003 </a:t>
            </a:r>
            <a:r>
              <a:rPr lang="sv-SE" dirty="0" err="1"/>
              <a:t>todettiin</a:t>
            </a:r>
            <a:r>
              <a:rPr lang="sv-SE" dirty="0"/>
              <a:t> </a:t>
            </a:r>
            <a:r>
              <a:rPr lang="sv-SE" dirty="0" err="1"/>
              <a:t>fibroosin</a:t>
            </a:r>
            <a:r>
              <a:rPr lang="sv-SE" dirty="0"/>
              <a:t> </a:t>
            </a:r>
            <a:r>
              <a:rPr lang="sv-SE" dirty="0" err="1"/>
              <a:t>systeemimanifestaatio</a:t>
            </a:r>
            <a:r>
              <a:rPr lang="sv-SE" dirty="0"/>
              <a:t> (</a:t>
            </a:r>
            <a:r>
              <a:rPr lang="sv-SE" dirty="0" err="1"/>
              <a:t>sydän</a:t>
            </a:r>
            <a:r>
              <a:rPr lang="sv-SE" dirty="0"/>
              <a:t>, </a:t>
            </a:r>
            <a:r>
              <a:rPr lang="sv-SE" dirty="0" err="1"/>
              <a:t>maksa</a:t>
            </a:r>
            <a:r>
              <a:rPr lang="sv-SE" dirty="0"/>
              <a:t>, </a:t>
            </a:r>
            <a:r>
              <a:rPr lang="sv-SE" dirty="0" err="1"/>
              <a:t>keuhkot</a:t>
            </a:r>
            <a:r>
              <a:rPr lang="sv-SE" dirty="0"/>
              <a:t>, </a:t>
            </a:r>
            <a:r>
              <a:rPr lang="sv-SE" dirty="0" err="1"/>
              <a:t>lihakset</a:t>
            </a:r>
            <a:r>
              <a:rPr lang="sv-SE" dirty="0"/>
              <a:t>, </a:t>
            </a:r>
            <a:r>
              <a:rPr lang="sv-SE" dirty="0" err="1"/>
              <a:t>testikset</a:t>
            </a:r>
            <a:r>
              <a:rPr lang="sv-SE" dirty="0"/>
              <a:t>) – </a:t>
            </a:r>
            <a:r>
              <a:rPr lang="sv-SE" dirty="0" err="1"/>
              <a:t>nefrogeeninen</a:t>
            </a:r>
            <a:r>
              <a:rPr lang="sv-SE" dirty="0"/>
              <a:t> </a:t>
            </a:r>
            <a:r>
              <a:rPr lang="sv-SE" dirty="0" err="1"/>
              <a:t>systeeminen</a:t>
            </a:r>
            <a:r>
              <a:rPr lang="sv-SE" dirty="0"/>
              <a:t> </a:t>
            </a:r>
            <a:r>
              <a:rPr lang="sv-SE" dirty="0" err="1"/>
              <a:t>fibroosi</a:t>
            </a:r>
            <a:r>
              <a:rPr lang="sv-SE" dirty="0"/>
              <a:t> (NSF)</a:t>
            </a:r>
          </a:p>
          <a:p>
            <a:pPr lvl="1"/>
            <a:r>
              <a:rPr lang="fi-FI" dirty="0"/>
              <a:t>ihon punoitusta ja paksunemista, puumaista kuvioitusta</a:t>
            </a:r>
          </a:p>
          <a:p>
            <a:pPr lvl="1"/>
            <a:r>
              <a:rPr lang="fi-FI" dirty="0"/>
              <a:t>nivelten kuroumia, liikkumattomuutta → </a:t>
            </a:r>
            <a:r>
              <a:rPr lang="fi-FI" dirty="0" err="1"/>
              <a:t>nefrogeeninen</a:t>
            </a:r>
            <a:r>
              <a:rPr lang="fi-FI" dirty="0"/>
              <a:t> systeeminen fibroosi</a:t>
            </a:r>
          </a:p>
          <a:p>
            <a:pPr lvl="1"/>
            <a:r>
              <a:rPr lang="sv-SE" dirty="0" err="1"/>
              <a:t>ei</a:t>
            </a:r>
            <a:r>
              <a:rPr lang="sv-SE" dirty="0"/>
              <a:t> </a:t>
            </a:r>
            <a:r>
              <a:rPr lang="sv-SE" dirty="0" err="1"/>
              <a:t>hoitoa</a:t>
            </a:r>
            <a:endParaRPr lang="fi-FI" dirty="0"/>
          </a:p>
        </p:txBody>
      </p:sp>
    </p:spTree>
    <p:extLst>
      <p:ext uri="{BB962C8B-B14F-4D97-AF65-F5344CB8AC3E}">
        <p14:creationId xmlns:p14="http://schemas.microsoft.com/office/powerpoint/2010/main" val="1583355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20E9F08E-5E0E-4DF8-884B-3C8D63D114D2}"/>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xmlns="" id="{5CD67A79-AE36-4EF1-8FA0-545AD8BC8F5E}"/>
              </a:ext>
            </a:extLst>
          </p:cNvPr>
          <p:cNvSpPr>
            <a:spLocks noGrp="1"/>
          </p:cNvSpPr>
          <p:nvPr>
            <p:ph idx="1"/>
          </p:nvPr>
        </p:nvSpPr>
        <p:spPr/>
        <p:txBody>
          <a:bodyPr/>
          <a:lstStyle/>
          <a:p>
            <a:endParaRPr lang="fi-FI" dirty="0"/>
          </a:p>
        </p:txBody>
      </p:sp>
      <p:pic>
        <p:nvPicPr>
          <p:cNvPr id="4" name="Picture 2" descr="Nephrogenic Systemic Fibrosis (NSF)">
            <a:extLst>
              <a:ext uri="{FF2B5EF4-FFF2-40B4-BE49-F238E27FC236}">
                <a16:creationId xmlns:a16="http://schemas.microsoft.com/office/drawing/2014/main" xmlns="" id="{6CE452C8-0ADD-416E-B596-42CA394041C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0591" y="4335624"/>
            <a:ext cx="1991733" cy="1844345"/>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Kuvahaun tulos haulle reduction in the number of new nephrogenic systemic fibrosis cases">
            <a:extLst>
              <a:ext uri="{FF2B5EF4-FFF2-40B4-BE49-F238E27FC236}">
                <a16:creationId xmlns:a16="http://schemas.microsoft.com/office/drawing/2014/main" xmlns="" id="{103157EC-3F79-456C-8A51-81F095BDCF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9427" y="4335625"/>
            <a:ext cx="2574398" cy="1844345"/>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http://medicinespecifics.com/wp-content/uploads/2017/07/nephrogenic-systemic-fibrosis.jpg">
            <a:extLst>
              <a:ext uri="{FF2B5EF4-FFF2-40B4-BE49-F238E27FC236}">
                <a16:creationId xmlns:a16="http://schemas.microsoft.com/office/drawing/2014/main" xmlns="" id="{3135A66C-E648-43F2-9DE2-45D0B5EFC3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9427" y="168032"/>
            <a:ext cx="4876800" cy="4124325"/>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descr="http://www.scielo.br/img/revistas/abd/v87n4/a13fig04.jpg">
            <a:extLst>
              <a:ext uri="{FF2B5EF4-FFF2-40B4-BE49-F238E27FC236}">
                <a16:creationId xmlns:a16="http://schemas.microsoft.com/office/drawing/2014/main" xmlns="" id="{7621D7D4-C3C4-4C51-8264-E3B858A240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2198" y="1076282"/>
            <a:ext cx="5260202" cy="4687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26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xmlns="" id="{1345DC50-AB5A-4055-947D-4DEE118AAD0A}"/>
              </a:ext>
            </a:extLst>
          </p:cNvPr>
          <p:cNvSpPr>
            <a:spLocks noGrp="1"/>
          </p:cNvSpPr>
          <p:nvPr>
            <p:ph type="title"/>
          </p:nvPr>
        </p:nvSpPr>
        <p:spPr>
          <a:xfrm>
            <a:off x="416171" y="274638"/>
            <a:ext cx="7303477" cy="1143000"/>
          </a:xfrm>
        </p:spPr>
        <p:txBody>
          <a:bodyPr/>
          <a:lstStyle/>
          <a:p>
            <a:r>
              <a:rPr lang="sv-SE" dirty="0" err="1"/>
              <a:t>Yhteys</a:t>
            </a:r>
            <a:r>
              <a:rPr lang="sv-SE" dirty="0"/>
              <a:t> </a:t>
            </a:r>
            <a:r>
              <a:rPr lang="sv-SE" dirty="0" err="1"/>
              <a:t>gadoliniumiin</a:t>
            </a:r>
            <a:r>
              <a:rPr lang="sv-SE" dirty="0"/>
              <a:t> </a:t>
            </a:r>
            <a:r>
              <a:rPr lang="sv-SE" dirty="0" err="1"/>
              <a:t>löytyy</a:t>
            </a:r>
            <a:endParaRPr lang="fi-FI" dirty="0"/>
          </a:p>
        </p:txBody>
      </p:sp>
      <p:sp>
        <p:nvSpPr>
          <p:cNvPr id="3" name="Sisällön paikkamerkki 2">
            <a:extLst>
              <a:ext uri="{FF2B5EF4-FFF2-40B4-BE49-F238E27FC236}">
                <a16:creationId xmlns:a16="http://schemas.microsoft.com/office/drawing/2014/main" xmlns="" id="{5EDD7441-DA6E-49AF-A19A-03AB2CFB10F8}"/>
              </a:ext>
            </a:extLst>
          </p:cNvPr>
          <p:cNvSpPr>
            <a:spLocks noGrp="1"/>
          </p:cNvSpPr>
          <p:nvPr>
            <p:ph idx="1"/>
          </p:nvPr>
        </p:nvSpPr>
        <p:spPr>
          <a:xfrm>
            <a:off x="416171" y="1644162"/>
            <a:ext cx="11413876" cy="4525963"/>
          </a:xfrm>
        </p:spPr>
        <p:txBody>
          <a:bodyPr/>
          <a:lstStyle/>
          <a:p>
            <a:r>
              <a:rPr lang="en-US" dirty="0"/>
              <a:t>2005 </a:t>
            </a:r>
            <a:r>
              <a:rPr lang="en-US" dirty="0" err="1"/>
              <a:t>tanskalaiset</a:t>
            </a:r>
            <a:r>
              <a:rPr lang="en-US" dirty="0"/>
              <a:t> </a:t>
            </a:r>
            <a:r>
              <a:rPr lang="en-US" dirty="0" err="1"/>
              <a:t>nefrologit</a:t>
            </a:r>
            <a:r>
              <a:rPr lang="en-US" dirty="0"/>
              <a:t> </a:t>
            </a:r>
            <a:r>
              <a:rPr lang="en-US" dirty="0" err="1"/>
              <a:t>etsivät</a:t>
            </a:r>
            <a:r>
              <a:rPr lang="en-US" dirty="0"/>
              <a:t> </a:t>
            </a:r>
            <a:r>
              <a:rPr lang="en-US" dirty="0" err="1"/>
              <a:t>NSF:n</a:t>
            </a:r>
            <a:r>
              <a:rPr lang="en-US" dirty="0"/>
              <a:t> </a:t>
            </a:r>
            <a:r>
              <a:rPr lang="en-US" dirty="0" err="1"/>
              <a:t>syytä</a:t>
            </a:r>
            <a:r>
              <a:rPr lang="en-US" dirty="0"/>
              <a:t>. He </a:t>
            </a:r>
            <a:r>
              <a:rPr lang="en-US" dirty="0" err="1"/>
              <a:t>yrittivät</a:t>
            </a:r>
            <a:r>
              <a:rPr lang="en-US" dirty="0"/>
              <a:t> </a:t>
            </a:r>
            <a:r>
              <a:rPr lang="en-US" dirty="0" err="1"/>
              <a:t>löytää</a:t>
            </a:r>
            <a:r>
              <a:rPr lang="en-US" dirty="0"/>
              <a:t> </a:t>
            </a:r>
            <a:r>
              <a:rPr lang="en-US" dirty="0" err="1"/>
              <a:t>yhteyttä</a:t>
            </a:r>
            <a:r>
              <a:rPr lang="en-US" dirty="0"/>
              <a:t> infection ja </a:t>
            </a:r>
            <a:r>
              <a:rPr lang="en-US" dirty="0" err="1"/>
              <a:t>NSF:n</a:t>
            </a:r>
            <a:r>
              <a:rPr lang="en-US" dirty="0"/>
              <a:t> </a:t>
            </a:r>
            <a:r>
              <a:rPr lang="en-US" dirty="0" err="1"/>
              <a:t>välillä</a:t>
            </a:r>
            <a:r>
              <a:rPr lang="en-US" dirty="0"/>
              <a:t>. </a:t>
            </a:r>
            <a:r>
              <a:rPr lang="en-US" dirty="0" err="1"/>
              <a:t>Yhteyttä</a:t>
            </a:r>
            <a:r>
              <a:rPr lang="en-US" dirty="0"/>
              <a:t> </a:t>
            </a:r>
            <a:r>
              <a:rPr lang="en-US" dirty="0" err="1"/>
              <a:t>ei</a:t>
            </a:r>
            <a:r>
              <a:rPr lang="en-US" dirty="0"/>
              <a:t> </a:t>
            </a:r>
            <a:r>
              <a:rPr lang="en-US" dirty="0" err="1"/>
              <a:t>pystytty</a:t>
            </a:r>
            <a:r>
              <a:rPr lang="en-US" dirty="0"/>
              <a:t> </a:t>
            </a:r>
            <a:r>
              <a:rPr lang="en-US" dirty="0" err="1"/>
              <a:t>saamaan</a:t>
            </a:r>
            <a:r>
              <a:rPr lang="en-US" dirty="0"/>
              <a:t> </a:t>
            </a:r>
            <a:r>
              <a:rPr lang="en-US" dirty="0" err="1"/>
              <a:t>esille</a:t>
            </a:r>
            <a:r>
              <a:rPr lang="en-US" dirty="0"/>
              <a:t>.</a:t>
            </a:r>
          </a:p>
          <a:p>
            <a:r>
              <a:rPr lang="en-US" dirty="0"/>
              <a:t>2006: </a:t>
            </a:r>
            <a:r>
              <a:rPr lang="en-US" dirty="0" err="1"/>
              <a:t>gadoliniumia</a:t>
            </a:r>
            <a:r>
              <a:rPr lang="en-US" dirty="0"/>
              <a:t> </a:t>
            </a:r>
            <a:r>
              <a:rPr lang="en-US" dirty="0" err="1"/>
              <a:t>saaneista</a:t>
            </a:r>
            <a:r>
              <a:rPr lang="en-US" dirty="0"/>
              <a:t> </a:t>
            </a:r>
            <a:r>
              <a:rPr lang="en-US" dirty="0" err="1"/>
              <a:t>joka</a:t>
            </a:r>
            <a:r>
              <a:rPr lang="en-US" dirty="0"/>
              <a:t> </a:t>
            </a:r>
            <a:r>
              <a:rPr lang="en-US" dirty="0" err="1"/>
              <a:t>viidennellä</a:t>
            </a:r>
            <a:r>
              <a:rPr lang="en-US" dirty="0"/>
              <a:t> NSF </a:t>
            </a:r>
          </a:p>
          <a:p>
            <a:r>
              <a:rPr lang="en-US" dirty="0" err="1"/>
              <a:t>gadoliniumin</a:t>
            </a:r>
            <a:r>
              <a:rPr lang="en-US" dirty="0"/>
              <a:t> </a:t>
            </a:r>
            <a:r>
              <a:rPr lang="en-US" dirty="0" err="1"/>
              <a:t>käyttö</a:t>
            </a:r>
            <a:r>
              <a:rPr lang="en-US" dirty="0"/>
              <a:t> </a:t>
            </a:r>
            <a:r>
              <a:rPr lang="en-US" dirty="0" err="1"/>
              <a:t>potilasryhmässä</a:t>
            </a:r>
            <a:r>
              <a:rPr lang="en-US" dirty="0"/>
              <a:t> </a:t>
            </a:r>
            <a:r>
              <a:rPr lang="en-US" dirty="0" err="1"/>
              <a:t>lopetettiin</a:t>
            </a:r>
            <a:r>
              <a:rPr lang="en-US" dirty="0"/>
              <a:t> </a:t>
            </a:r>
          </a:p>
          <a:p>
            <a:r>
              <a:rPr lang="en-US" dirty="0"/>
              <a:t>NSF </a:t>
            </a:r>
            <a:r>
              <a:rPr lang="en-US" dirty="0" err="1"/>
              <a:t>tapausten</a:t>
            </a:r>
            <a:r>
              <a:rPr lang="en-US" dirty="0"/>
              <a:t> </a:t>
            </a:r>
            <a:r>
              <a:rPr lang="en-US" dirty="0" err="1"/>
              <a:t>ilmaantuminen</a:t>
            </a:r>
            <a:r>
              <a:rPr lang="en-US" dirty="0"/>
              <a:t> </a:t>
            </a:r>
            <a:r>
              <a:rPr lang="en-US" dirty="0" err="1"/>
              <a:t>loppui</a:t>
            </a:r>
            <a:endParaRPr lang="en-US" dirty="0"/>
          </a:p>
        </p:txBody>
      </p:sp>
      <p:pic>
        <p:nvPicPr>
          <p:cNvPr id="4" name="Kuva 3">
            <a:extLst>
              <a:ext uri="{FF2B5EF4-FFF2-40B4-BE49-F238E27FC236}">
                <a16:creationId xmlns:a16="http://schemas.microsoft.com/office/drawing/2014/main" xmlns="" id="{406B35FE-4FA8-44A9-8165-6A2B81E4303F}"/>
              </a:ext>
            </a:extLst>
          </p:cNvPr>
          <p:cNvPicPr>
            <a:picLocks noChangeAspect="1"/>
          </p:cNvPicPr>
          <p:nvPr/>
        </p:nvPicPr>
        <p:blipFill>
          <a:blip r:embed="rId2"/>
          <a:stretch>
            <a:fillRect/>
          </a:stretch>
        </p:blipFill>
        <p:spPr>
          <a:xfrm>
            <a:off x="8976643" y="4398973"/>
            <a:ext cx="3029250" cy="2327143"/>
          </a:xfrm>
          <a:prstGeom prst="rect">
            <a:avLst/>
          </a:prstGeom>
        </p:spPr>
      </p:pic>
      <p:sp>
        <p:nvSpPr>
          <p:cNvPr id="6" name="Suorakulmio 5">
            <a:extLst>
              <a:ext uri="{FF2B5EF4-FFF2-40B4-BE49-F238E27FC236}">
                <a16:creationId xmlns:a16="http://schemas.microsoft.com/office/drawing/2014/main" xmlns="" id="{B8FD6878-B550-46BE-93F6-4FDA0F6A02B0}"/>
              </a:ext>
            </a:extLst>
          </p:cNvPr>
          <p:cNvSpPr/>
          <p:nvPr/>
        </p:nvSpPr>
        <p:spPr>
          <a:xfrm>
            <a:off x="186107" y="6356784"/>
            <a:ext cx="3134191" cy="369332"/>
          </a:xfrm>
          <a:prstGeom prst="rect">
            <a:avLst/>
          </a:prstGeom>
        </p:spPr>
        <p:txBody>
          <a:bodyPr wrap="none">
            <a:spAutoFit/>
          </a:bodyPr>
          <a:lstStyle/>
          <a:p>
            <a:r>
              <a:rPr lang="en-US" dirty="0"/>
              <a:t>Clin Kidney J 2012; 5:82–88</a:t>
            </a:r>
            <a:endParaRPr lang="fi-FI" dirty="0"/>
          </a:p>
        </p:txBody>
      </p:sp>
    </p:spTree>
    <p:extLst>
      <p:ext uri="{BB962C8B-B14F-4D97-AF65-F5344CB8AC3E}">
        <p14:creationId xmlns:p14="http://schemas.microsoft.com/office/powerpoint/2010/main" val="1855435318"/>
      </p:ext>
    </p:extLst>
  </p:cSld>
  <p:clrMapOvr>
    <a:masterClrMapping/>
  </p:clrMapOvr>
</p:sld>
</file>

<file path=ppt/theme/theme1.xml><?xml version="1.0" encoding="utf-8"?>
<a:theme xmlns:a="http://schemas.openxmlformats.org/drawingml/2006/main" name="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336</TotalTime>
  <Words>1198</Words>
  <Application>Microsoft Office PowerPoint</Application>
  <PresentationFormat>Mukautettu</PresentationFormat>
  <Paragraphs>181</Paragraphs>
  <Slides>30</Slides>
  <Notes>0</Notes>
  <HiddenSlides>0</HiddenSlides>
  <MMClips>0</MMClips>
  <ScaleCrop>false</ScaleCrop>
  <HeadingPairs>
    <vt:vector size="4" baseType="variant">
      <vt:variant>
        <vt:lpstr>Teema</vt:lpstr>
      </vt:variant>
      <vt:variant>
        <vt:i4>1</vt:i4>
      </vt:variant>
      <vt:variant>
        <vt:lpstr>Dian otsikot</vt:lpstr>
      </vt:variant>
      <vt:variant>
        <vt:i4>30</vt:i4>
      </vt:variant>
    </vt:vector>
  </HeadingPairs>
  <TitlesOfParts>
    <vt:vector size="31" baseType="lpstr">
      <vt:lpstr>Oletusrakenne</vt:lpstr>
      <vt:lpstr>Gadolinium-kontrastiaineet  – vieläkö uskallan käyttää?</vt:lpstr>
      <vt:lpstr>Gadolinium</vt:lpstr>
      <vt:lpstr>Gadolinium elimistöön injisoituna varjoaineena </vt:lpstr>
      <vt:lpstr>Berliini marraskussa1983</vt:lpstr>
      <vt:lpstr>Kliiniseen käyttöön</vt:lpstr>
      <vt:lpstr>PowerPoint-esitys</vt:lpstr>
      <vt:lpstr>Munuaisten vajaatoiminnasta kärsivien potilaiden fibrotisoivat sairaudet</vt:lpstr>
      <vt:lpstr>PowerPoint-esitys</vt:lpstr>
      <vt:lpstr>Yhteys gadoliniumiin löytyy</vt:lpstr>
      <vt:lpstr>NSF:n yhteys gadoliniumiin vahvistuu</vt:lpstr>
      <vt:lpstr>Vakaudeltaan erilaiset kelaatit</vt:lpstr>
      <vt:lpstr>PowerPoint-esitys</vt:lpstr>
      <vt:lpstr>PowerPoint-esitys</vt:lpstr>
      <vt:lpstr>Vapaa gadolinium elimistössä</vt:lpstr>
      <vt:lpstr>NSF tapausten määrä</vt:lpstr>
      <vt:lpstr>Suositukset NSF ehkäisemiseksi</vt:lpstr>
      <vt:lpstr>Vuoden 2009 jälkeen uusia NSF-tapauksia ei ole raportoitu</vt:lpstr>
      <vt:lpstr>PowerPoint-esitys</vt:lpstr>
      <vt:lpstr>Gadoliniumia saaneiden aivoissa signaalia</vt:lpstr>
      <vt:lpstr>54-vuotias mies. Metastasoinut munuais ca</vt:lpstr>
      <vt:lpstr>Lapsipotilailla aivoissa kirkasignaalimuutoksia</vt:lpstr>
      <vt:lpstr>PowerPoint-esitys</vt:lpstr>
      <vt:lpstr>Post mortem –tutkimuksissa aivoista gadoliniumia</vt:lpstr>
      <vt:lpstr>Molekyylirakenteeltaan sykliset varjoaineet</vt:lpstr>
      <vt:lpstr>Myös lapsipotilailla tulokset ristiriitaisia</vt:lpstr>
      <vt:lpstr>Lonkkaproteesipotilaiden luunäytteet</vt:lpstr>
      <vt:lpstr>Johtopäätökset</vt:lpstr>
      <vt:lpstr>FDA 8.9.2017</vt:lpstr>
      <vt:lpstr>  Vieläkö uskallan käyttää?</vt:lpstr>
      <vt:lpstr>Product Information as approved by the CHMP on 20 July 2017, pending endorsement by the European Commission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Petri Sipola</dc:creator>
  <cp:lastModifiedBy>Huhti Jutta</cp:lastModifiedBy>
  <cp:revision>39</cp:revision>
  <dcterms:created xsi:type="dcterms:W3CDTF">2018-10-04T05:32:32Z</dcterms:created>
  <dcterms:modified xsi:type="dcterms:W3CDTF">2018-12-14T14:16:08Z</dcterms:modified>
</cp:coreProperties>
</file>