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EAFF5-F86F-4BEA-9597-B04FC3912CCF}" v="2" dt="2022-03-04T17:40:19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Normaali tyyl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3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1DF7D-D8D7-4B8E-A831-BCB5489B62A8}" type="datetimeFigureOut">
              <a:rPr lang="fi-FI" smtClean="0"/>
              <a:t>28.4.2022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D11F1-2633-4133-B121-4C7D8D9A23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285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13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13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04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1769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15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41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61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5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8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7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6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3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4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7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3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4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3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409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6B83E0-5153-46C5-A03C-22E0B7ECE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Kolmisopen ryhmäpuutarhan hoitotyösopimukset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5177D3D-40ED-40DE-BA58-89CC086C54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621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A7A02CE-B853-479F-A4E0-E15E9F5FD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4" b="-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871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858D873B-4AD9-4C4A-9030-22175FF14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906130"/>
              </p:ext>
            </p:extLst>
          </p:nvPr>
        </p:nvGraphicFramePr>
        <p:xfrm>
          <a:off x="643467" y="1667571"/>
          <a:ext cx="10905068" cy="3785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2243">
                  <a:extLst>
                    <a:ext uri="{9D8B030D-6E8A-4147-A177-3AD203B41FA5}">
                      <a16:colId xmlns:a16="http://schemas.microsoft.com/office/drawing/2014/main" val="1563521094"/>
                    </a:ext>
                  </a:extLst>
                </a:gridCol>
                <a:gridCol w="2114815">
                  <a:extLst>
                    <a:ext uri="{9D8B030D-6E8A-4147-A177-3AD203B41FA5}">
                      <a16:colId xmlns:a16="http://schemas.microsoft.com/office/drawing/2014/main" val="2122598033"/>
                    </a:ext>
                  </a:extLst>
                </a:gridCol>
                <a:gridCol w="2436692">
                  <a:extLst>
                    <a:ext uri="{9D8B030D-6E8A-4147-A177-3AD203B41FA5}">
                      <a16:colId xmlns:a16="http://schemas.microsoft.com/office/drawing/2014/main" val="1318187148"/>
                    </a:ext>
                  </a:extLst>
                </a:gridCol>
                <a:gridCol w="2201480">
                  <a:extLst>
                    <a:ext uri="{9D8B030D-6E8A-4147-A177-3AD203B41FA5}">
                      <a16:colId xmlns:a16="http://schemas.microsoft.com/office/drawing/2014/main" val="563330759"/>
                    </a:ext>
                  </a:extLst>
                </a:gridCol>
                <a:gridCol w="2709838">
                  <a:extLst>
                    <a:ext uri="{9D8B030D-6E8A-4147-A177-3AD203B41FA5}">
                      <a16:colId xmlns:a16="http://schemas.microsoft.com/office/drawing/2014/main" val="3994389079"/>
                    </a:ext>
                  </a:extLst>
                </a:gridCol>
              </a:tblGrid>
              <a:tr h="737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Alue kartasta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 dirty="0">
                          <a:effectLst/>
                          <a:latin typeface="+mj-lt"/>
                        </a:rPr>
                        <a:t>Hoitotyö-sopimus numero</a:t>
                      </a:r>
                      <a:endParaRPr lang="fi-FI" sz="2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Hoitovastuussa oleva mökki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Hoitovastuussa olevan nimi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Työtehtävät hoitovastuu alueella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859028989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violetti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421186159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valkea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589942601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keltainen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2207748369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oranssi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1553697717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sininen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27876455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vihreä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2778368789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ruskea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 dirty="0">
                          <a:effectLst/>
                          <a:latin typeface="+mj-lt"/>
                        </a:rPr>
                        <a:t> </a:t>
                      </a:r>
                      <a:endParaRPr lang="fi-FI" sz="2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 dirty="0">
                          <a:effectLst/>
                          <a:latin typeface="+mj-lt"/>
                        </a:rPr>
                        <a:t> </a:t>
                      </a:r>
                      <a:endParaRPr lang="fi-FI" sz="2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4247628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766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B4D6B43-02D9-418A-9DF4-21A49800D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7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408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2C4A5B7F-00FA-4159-8507-E5B71076F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640715"/>
              </p:ext>
            </p:extLst>
          </p:nvPr>
        </p:nvGraphicFramePr>
        <p:xfrm>
          <a:off x="643467" y="1498030"/>
          <a:ext cx="10905068" cy="4124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2243">
                  <a:extLst>
                    <a:ext uri="{9D8B030D-6E8A-4147-A177-3AD203B41FA5}">
                      <a16:colId xmlns:a16="http://schemas.microsoft.com/office/drawing/2014/main" val="3690237932"/>
                    </a:ext>
                  </a:extLst>
                </a:gridCol>
                <a:gridCol w="2350027">
                  <a:extLst>
                    <a:ext uri="{9D8B030D-6E8A-4147-A177-3AD203B41FA5}">
                      <a16:colId xmlns:a16="http://schemas.microsoft.com/office/drawing/2014/main" val="3584979571"/>
                    </a:ext>
                  </a:extLst>
                </a:gridCol>
                <a:gridCol w="2201480">
                  <a:extLst>
                    <a:ext uri="{9D8B030D-6E8A-4147-A177-3AD203B41FA5}">
                      <a16:colId xmlns:a16="http://schemas.microsoft.com/office/drawing/2014/main" val="2756467350"/>
                    </a:ext>
                  </a:extLst>
                </a:gridCol>
                <a:gridCol w="2201480">
                  <a:extLst>
                    <a:ext uri="{9D8B030D-6E8A-4147-A177-3AD203B41FA5}">
                      <a16:colId xmlns:a16="http://schemas.microsoft.com/office/drawing/2014/main" val="1575616667"/>
                    </a:ext>
                  </a:extLst>
                </a:gridCol>
                <a:gridCol w="2709838">
                  <a:extLst>
                    <a:ext uri="{9D8B030D-6E8A-4147-A177-3AD203B41FA5}">
                      <a16:colId xmlns:a16="http://schemas.microsoft.com/office/drawing/2014/main" val="4183905796"/>
                    </a:ext>
                  </a:extLst>
                </a:gridCol>
              </a:tblGrid>
              <a:tr h="737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Alue kartasta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Hoitotyösopimus numero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Hoitovastuussa oleva mökki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Hoitovastuussa olevan nimi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Työtehtävät hoitovastuu alueella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459789550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violetti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699704518"/>
                  </a:ext>
                </a:extLst>
              </a:tr>
              <a:tr h="737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valkea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1417694026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keltainen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495637148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oranssi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208837064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sininen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689041978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vihreä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1496046483"/>
                  </a:ext>
                </a:extLst>
              </a:tr>
              <a:tr h="397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ruskea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 dirty="0">
                          <a:effectLst/>
                          <a:latin typeface="+mj-lt"/>
                        </a:rPr>
                        <a:t> </a:t>
                      </a:r>
                      <a:endParaRPr lang="fi-FI" sz="2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846063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083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5A66528-8D5A-4F04-88F0-489E662D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9" b="2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0347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FC819040-4417-4C47-8A61-4AF467472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518763"/>
              </p:ext>
            </p:extLst>
          </p:nvPr>
        </p:nvGraphicFramePr>
        <p:xfrm>
          <a:off x="643467" y="1158949"/>
          <a:ext cx="10905068" cy="4802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2243">
                  <a:extLst>
                    <a:ext uri="{9D8B030D-6E8A-4147-A177-3AD203B41FA5}">
                      <a16:colId xmlns:a16="http://schemas.microsoft.com/office/drawing/2014/main" val="4050369915"/>
                    </a:ext>
                  </a:extLst>
                </a:gridCol>
                <a:gridCol w="2350027">
                  <a:extLst>
                    <a:ext uri="{9D8B030D-6E8A-4147-A177-3AD203B41FA5}">
                      <a16:colId xmlns:a16="http://schemas.microsoft.com/office/drawing/2014/main" val="1891408643"/>
                    </a:ext>
                  </a:extLst>
                </a:gridCol>
                <a:gridCol w="2201480">
                  <a:extLst>
                    <a:ext uri="{9D8B030D-6E8A-4147-A177-3AD203B41FA5}">
                      <a16:colId xmlns:a16="http://schemas.microsoft.com/office/drawing/2014/main" val="302020754"/>
                    </a:ext>
                  </a:extLst>
                </a:gridCol>
                <a:gridCol w="2201480">
                  <a:extLst>
                    <a:ext uri="{9D8B030D-6E8A-4147-A177-3AD203B41FA5}">
                      <a16:colId xmlns:a16="http://schemas.microsoft.com/office/drawing/2014/main" val="2340905418"/>
                    </a:ext>
                  </a:extLst>
                </a:gridCol>
                <a:gridCol w="2709838">
                  <a:extLst>
                    <a:ext uri="{9D8B030D-6E8A-4147-A177-3AD203B41FA5}">
                      <a16:colId xmlns:a16="http://schemas.microsoft.com/office/drawing/2014/main" val="888149659"/>
                    </a:ext>
                  </a:extLst>
                </a:gridCol>
              </a:tblGrid>
              <a:tr h="737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Alue kartasta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Hoitotyösopimus numero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Hoitovastuussa oleva mökki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Hoitovastuussa olevan nimi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Työtehtävät hoitovastuu alueella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927031745"/>
                  </a:ext>
                </a:extLst>
              </a:tr>
              <a:tr h="397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violetti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970957600"/>
                  </a:ext>
                </a:extLst>
              </a:tr>
              <a:tr h="737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valkea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826023385"/>
                  </a:ext>
                </a:extLst>
              </a:tr>
              <a:tr h="397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keltainen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543400400"/>
                  </a:ext>
                </a:extLst>
              </a:tr>
              <a:tr h="737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oranssi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389802528"/>
                  </a:ext>
                </a:extLst>
              </a:tr>
              <a:tr h="397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sininen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539077612"/>
                  </a:ext>
                </a:extLst>
              </a:tr>
              <a:tr h="737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vihreä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2567055816"/>
                  </a:ext>
                </a:extLst>
              </a:tr>
              <a:tr h="397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ruskea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 dirty="0">
                          <a:effectLst/>
                          <a:latin typeface="+mj-lt"/>
                        </a:rPr>
                        <a:t> </a:t>
                      </a:r>
                      <a:endParaRPr lang="fi-FI" sz="2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2352535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187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8162703D-84A2-4792-93C6-448A5EE4C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172105"/>
              </p:ext>
            </p:extLst>
          </p:nvPr>
        </p:nvGraphicFramePr>
        <p:xfrm>
          <a:off x="643467" y="906996"/>
          <a:ext cx="10905068" cy="5571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3820">
                  <a:extLst>
                    <a:ext uri="{9D8B030D-6E8A-4147-A177-3AD203B41FA5}">
                      <a16:colId xmlns:a16="http://schemas.microsoft.com/office/drawing/2014/main" val="3558580315"/>
                    </a:ext>
                  </a:extLst>
                </a:gridCol>
                <a:gridCol w="1634654">
                  <a:extLst>
                    <a:ext uri="{9D8B030D-6E8A-4147-A177-3AD203B41FA5}">
                      <a16:colId xmlns:a16="http://schemas.microsoft.com/office/drawing/2014/main" val="2797819208"/>
                    </a:ext>
                  </a:extLst>
                </a:gridCol>
                <a:gridCol w="1846889">
                  <a:extLst>
                    <a:ext uri="{9D8B030D-6E8A-4147-A177-3AD203B41FA5}">
                      <a16:colId xmlns:a16="http://schemas.microsoft.com/office/drawing/2014/main" val="2725214920"/>
                    </a:ext>
                  </a:extLst>
                </a:gridCol>
                <a:gridCol w="2017149">
                  <a:extLst>
                    <a:ext uri="{9D8B030D-6E8A-4147-A177-3AD203B41FA5}">
                      <a16:colId xmlns:a16="http://schemas.microsoft.com/office/drawing/2014/main" val="3719099859"/>
                    </a:ext>
                  </a:extLst>
                </a:gridCol>
                <a:gridCol w="3042556">
                  <a:extLst>
                    <a:ext uri="{9D8B030D-6E8A-4147-A177-3AD203B41FA5}">
                      <a16:colId xmlns:a16="http://schemas.microsoft.com/office/drawing/2014/main" val="340225368"/>
                    </a:ext>
                  </a:extLst>
                </a:gridCol>
              </a:tblGrid>
              <a:tr h="231509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  <a:latin typeface="+mj-lt"/>
                        </a:rPr>
                        <a:t>Alueesta riippumattomat hoitotyösopimukset</a:t>
                      </a:r>
                      <a:endParaRPr lang="fi-FI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871508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Hoitosopimus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Hoitotyön sopimus numero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Hoitovastuussa oleva mökki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  <a:latin typeface="+mj-lt"/>
                        </a:rPr>
                        <a:t>Hoitovastuussa olevan nimi</a:t>
                      </a:r>
                      <a:endParaRPr lang="fi-FI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Työtehtävän kuvaus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2578626241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Aumatiimi 1/4, tiimivastaava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  <a:latin typeface="+mj-lt"/>
                        </a:rPr>
                        <a:t> </a:t>
                      </a:r>
                      <a:r>
                        <a:rPr lang="fi-FI" sz="1300" dirty="0" err="1">
                          <a:effectLst/>
                          <a:latin typeface="+mj-lt"/>
                        </a:rPr>
                        <a:t>Mölsät</a:t>
                      </a:r>
                      <a:endParaRPr lang="fi-FI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126378411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Aumatiimi 2/4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2230925428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Aumatiimi 3/4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1952528159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Aumatiimi 4/4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2664580703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Keittiötiimi 1/4, tiimivastaava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4059588122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Keittiötiimi 2/4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739514127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Keittiötiimi 3/4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1586210738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Keittiötiimi 4/4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2725849359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Onnelan hoito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Onnelan kukkien istutus ja hoito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2082505088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Onnelan hoito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Onnelan pyyhkeiden ja verhojen pesu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3686059997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Poistopilttuu vastaava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139439981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Jätehuolto sekä suotovesien järjestely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7940889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Tenniskentän hoito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Verkkojen virittely, kentän tasoitus ja hoitotyöt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1215374143"/>
                  </a:ext>
                </a:extLst>
              </a:tr>
              <a:tr h="23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Kirjasto vastaava</a:t>
                      </a: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  <a:latin typeface="+mj-lt"/>
                        </a:rPr>
                        <a:t> </a:t>
                      </a:r>
                      <a:endParaRPr lang="fi-FI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  <a:latin typeface="+mj-lt"/>
                        </a:rPr>
                        <a:t> </a:t>
                      </a:r>
                      <a:endParaRPr lang="fi-FI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  <a:latin typeface="+mj-lt"/>
                        </a:rPr>
                        <a:t> </a:t>
                      </a:r>
                      <a:endParaRPr lang="fi-FI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2575046923"/>
                  </a:ext>
                </a:extLst>
              </a:tr>
              <a:tr h="236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Ruohonleikkuu isolla koneella</a:t>
                      </a: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</a:rPr>
                        <a:t> </a:t>
                      </a:r>
                      <a:endParaRPr lang="fi-FI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</a:rPr>
                        <a:t> </a:t>
                      </a:r>
                      <a:endParaRPr lang="fi-F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</a:rPr>
                        <a:t> Oittiset</a:t>
                      </a:r>
                      <a:endParaRPr lang="fi-F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</a:rPr>
                        <a:t> </a:t>
                      </a:r>
                      <a:endParaRPr lang="fi-FI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2969827243"/>
                  </a:ext>
                </a:extLst>
              </a:tr>
              <a:tr h="236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</a:rPr>
                        <a:t> Veden avaus- sekä sulku </a:t>
                      </a:r>
                      <a:endParaRPr lang="fi-F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</a:rPr>
                        <a:t> </a:t>
                      </a:r>
                      <a:endParaRPr lang="fi-F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</a:rPr>
                        <a:t> </a:t>
                      </a:r>
                      <a:endParaRPr lang="fi-F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</a:rPr>
                        <a:t> </a:t>
                      </a:r>
                      <a:endParaRPr lang="fi-F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</a:rPr>
                        <a:t> </a:t>
                      </a:r>
                      <a:endParaRPr lang="fi-FI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1772708869"/>
                  </a:ext>
                </a:extLst>
              </a:tr>
              <a:tr h="236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</a:rPr>
                        <a:t> </a:t>
                      </a:r>
                      <a:endParaRPr lang="fi-FI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</a:rPr>
                        <a:t> </a:t>
                      </a:r>
                      <a:endParaRPr lang="fi-FI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</a:rPr>
                        <a:t> </a:t>
                      </a:r>
                      <a:endParaRPr lang="fi-F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</a:rPr>
                        <a:t> </a:t>
                      </a:r>
                      <a:endParaRPr lang="fi-FI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300" dirty="0">
                          <a:effectLst/>
                        </a:rPr>
                        <a:t> </a:t>
                      </a:r>
                      <a:endParaRPr lang="fi-F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31" marR="60631" marT="0" marB="0"/>
                </a:tc>
                <a:extLst>
                  <a:ext uri="{0D108BD9-81ED-4DB2-BD59-A6C34878D82A}">
                    <a16:rowId xmlns:a16="http://schemas.microsoft.com/office/drawing/2014/main" val="2179581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526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42DB07-1CA1-4176-B25D-1BE5785F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Hoitotyösopimus periaatteet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A806B8-0813-4EB7-833A-03855B928D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Talkootyö velvoite 10 tuntia mökkikauden aikana</a:t>
            </a:r>
          </a:p>
          <a:p>
            <a:r>
              <a:rPr lang="fi-FI" dirty="0"/>
              <a:t>Mökkiläisen kanssa voidaan tehdä hoitotyösopimus, jolloin hoitotyösopimuksen tehnyt henkilö huolehtii erikseen sovitusta vastuualueestaan tai työstä</a:t>
            </a:r>
          </a:p>
          <a:p>
            <a:r>
              <a:rPr lang="fi-FI" dirty="0"/>
              <a:t>Hoitotyösopimuksen tekijä sitoutuu huolehtimaan vastuualueestaan/työstään koko mökkikauden ajan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F413492-8480-4CDF-9AD2-EF06F0CF29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dirty="0"/>
              <a:t>Hoitotyösopimus täytetään mökki kohtaisesti, joka kauden alussa tehdään uusi sopimus </a:t>
            </a:r>
          </a:p>
          <a:p>
            <a:r>
              <a:rPr lang="fi-FI" dirty="0"/>
              <a:t>Mökkiläisen ei tarvitse täten sitoutua talkoopäiviin, vaan voi huolehtia omasta vastuualueestaan/työstään oman aikataulunsa mukaisesti </a:t>
            </a:r>
          </a:p>
          <a:p>
            <a:r>
              <a:rPr lang="fi-FI" dirty="0"/>
              <a:t>Hallitus hyväksyy hoitotyösopimukset</a:t>
            </a:r>
          </a:p>
          <a:p>
            <a:pPr lvl="1"/>
            <a:r>
              <a:rPr lang="fi-FI" dirty="0"/>
              <a:t>Yksi päivä (kauden aloituspäivä eli 7.5.2022), jolloin hoitotyösopimuksia tehdään, ei kesken kauden!</a:t>
            </a:r>
          </a:p>
        </p:txBody>
      </p:sp>
    </p:spTree>
    <p:extLst>
      <p:ext uri="{BB962C8B-B14F-4D97-AF65-F5344CB8AC3E}">
        <p14:creationId xmlns:p14="http://schemas.microsoft.com/office/powerpoint/2010/main" val="954359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4D20EC2-D424-4BD3-BA30-D1C95B6EA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fi-FI">
                <a:solidFill>
                  <a:srgbClr val="FFFFFF"/>
                </a:solidFill>
              </a:rPr>
              <a:t>Hoitotyö-sopimuksen sisältö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10055E-E8B2-496D-92BE-BDCF8236A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666666"/>
              </a:buClr>
              <a:buSzPts val="1350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Alueella olevat viheralueet ja parkkipaikan reunukset ovat hoitotyösopimuksen tekijällä hoitovastuulla koko kauden ajan. Alueen hoitoon kuuluu ruohonleikkuu, haravointi sekä yleinen kunnossapito. 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buClr>
                <a:srgbClr val="666666"/>
              </a:buClr>
              <a:buSzPts val="1350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Hoitotyösopimuksen tunteja ei lasketa, mutta hoitopäivät merkataan kuitenkin talkookorttiin. </a:t>
            </a:r>
          </a:p>
          <a:p>
            <a:pPr lvl="1">
              <a:lnSpc>
                <a:spcPct val="90000"/>
              </a:lnSpc>
              <a:spcAft>
                <a:spcPts val="800"/>
              </a:spcAft>
              <a:buClr>
                <a:srgbClr val="666666"/>
              </a:buClr>
              <a:buSzPts val="1350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Tehdyt talkootyöt merkataan talkootyökorttiin</a:t>
            </a:r>
          </a:p>
          <a:p>
            <a:pPr>
              <a:lnSpc>
                <a:spcPct val="90000"/>
              </a:lnSpc>
              <a:spcAft>
                <a:spcPts val="800"/>
              </a:spcAft>
              <a:buClr>
                <a:srgbClr val="666666"/>
              </a:buClr>
              <a:buSzPts val="1350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Hallituksen jäsenet kuittaavat hoitotyösopimukset kauden päättyessä alueen katselmuksessa. Myös kauden aikana hoitotyösopimusten noudattamista valvotaan. 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rgbClr val="666666"/>
              </a:buClr>
              <a:buSzPts val="1350"/>
              <a:buNone/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847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piiri, elektroniikka&#10;&#10;Kuvaus luotu automaattisesti">
            <a:extLst>
              <a:ext uri="{FF2B5EF4-FFF2-40B4-BE49-F238E27FC236}">
                <a16:creationId xmlns:a16="http://schemas.microsoft.com/office/drawing/2014/main" id="{A1949F25-A83B-450C-B3FA-9EFFA6B84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948097"/>
            <a:ext cx="10905066" cy="4961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477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66E633E8-65A3-4DFF-A698-67A794D01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598797"/>
              </p:ext>
            </p:extLst>
          </p:nvPr>
        </p:nvGraphicFramePr>
        <p:xfrm>
          <a:off x="1478633" y="643467"/>
          <a:ext cx="9234735" cy="5571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2110">
                  <a:extLst>
                    <a:ext uri="{9D8B030D-6E8A-4147-A177-3AD203B41FA5}">
                      <a16:colId xmlns:a16="http://schemas.microsoft.com/office/drawing/2014/main" val="2452774279"/>
                    </a:ext>
                  </a:extLst>
                </a:gridCol>
                <a:gridCol w="1184471">
                  <a:extLst>
                    <a:ext uri="{9D8B030D-6E8A-4147-A177-3AD203B41FA5}">
                      <a16:colId xmlns:a16="http://schemas.microsoft.com/office/drawing/2014/main" val="4151212658"/>
                    </a:ext>
                  </a:extLst>
                </a:gridCol>
                <a:gridCol w="1953623">
                  <a:extLst>
                    <a:ext uri="{9D8B030D-6E8A-4147-A177-3AD203B41FA5}">
                      <a16:colId xmlns:a16="http://schemas.microsoft.com/office/drawing/2014/main" val="2464172062"/>
                    </a:ext>
                  </a:extLst>
                </a:gridCol>
                <a:gridCol w="1953623">
                  <a:extLst>
                    <a:ext uri="{9D8B030D-6E8A-4147-A177-3AD203B41FA5}">
                      <a16:colId xmlns:a16="http://schemas.microsoft.com/office/drawing/2014/main" val="17764988"/>
                    </a:ext>
                  </a:extLst>
                </a:gridCol>
                <a:gridCol w="2890908">
                  <a:extLst>
                    <a:ext uri="{9D8B030D-6E8A-4147-A177-3AD203B41FA5}">
                      <a16:colId xmlns:a16="http://schemas.microsoft.com/office/drawing/2014/main" val="83112595"/>
                    </a:ext>
                  </a:extLst>
                </a:gridCol>
              </a:tblGrid>
              <a:tr h="974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Alue kartasta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 dirty="0">
                          <a:effectLst/>
                          <a:latin typeface="+mj-lt"/>
                        </a:rPr>
                        <a:t>Hoitotyö-sopimus numero</a:t>
                      </a:r>
                      <a:endParaRPr lang="fi-FI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Hoitovastuussa oleva mökki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Hoitovastuussa olevan nimi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Työtehtävät hoitovastuu alueella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extLst>
                  <a:ext uri="{0D108BD9-81ED-4DB2-BD59-A6C34878D82A}">
                    <a16:rowId xmlns:a16="http://schemas.microsoft.com/office/drawing/2014/main" val="1405903529"/>
                  </a:ext>
                </a:extLst>
              </a:tr>
              <a:tr h="656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violetti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extLst>
                  <a:ext uri="{0D108BD9-81ED-4DB2-BD59-A6C34878D82A}">
                    <a16:rowId xmlns:a16="http://schemas.microsoft.com/office/drawing/2014/main" val="4233149518"/>
                  </a:ext>
                </a:extLst>
              </a:tr>
              <a:tr h="656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valkea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extLst>
                  <a:ext uri="{0D108BD9-81ED-4DB2-BD59-A6C34878D82A}">
                    <a16:rowId xmlns:a16="http://schemas.microsoft.com/office/drawing/2014/main" val="2171645091"/>
                  </a:ext>
                </a:extLst>
              </a:tr>
              <a:tr h="656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keltainen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extLst>
                  <a:ext uri="{0D108BD9-81ED-4DB2-BD59-A6C34878D82A}">
                    <a16:rowId xmlns:a16="http://schemas.microsoft.com/office/drawing/2014/main" val="2802311339"/>
                  </a:ext>
                </a:extLst>
              </a:tr>
              <a:tr h="656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oranssi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extLst>
                  <a:ext uri="{0D108BD9-81ED-4DB2-BD59-A6C34878D82A}">
                    <a16:rowId xmlns:a16="http://schemas.microsoft.com/office/drawing/2014/main" val="1376282565"/>
                  </a:ext>
                </a:extLst>
              </a:tr>
              <a:tr h="656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sininen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extLst>
                  <a:ext uri="{0D108BD9-81ED-4DB2-BD59-A6C34878D82A}">
                    <a16:rowId xmlns:a16="http://schemas.microsoft.com/office/drawing/2014/main" val="2810594450"/>
                  </a:ext>
                </a:extLst>
              </a:tr>
              <a:tr h="656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vihreä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extLst>
                  <a:ext uri="{0D108BD9-81ED-4DB2-BD59-A6C34878D82A}">
                    <a16:rowId xmlns:a16="http://schemas.microsoft.com/office/drawing/2014/main" val="3253945099"/>
                  </a:ext>
                </a:extLst>
              </a:tr>
              <a:tr h="656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ruskea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>
                          <a:effectLst/>
                          <a:latin typeface="+mj-lt"/>
                        </a:rPr>
                        <a:t> </a:t>
                      </a:r>
                      <a:endParaRPr lang="fi-FI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900" dirty="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61" marR="55761" marT="0" marB="0"/>
                </a:tc>
                <a:extLst>
                  <a:ext uri="{0D108BD9-81ED-4DB2-BD59-A6C34878D82A}">
                    <a16:rowId xmlns:a16="http://schemas.microsoft.com/office/drawing/2014/main" val="1046306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3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puu, kasvi&#10;&#10;Kuvaus luotu automaattisesti">
            <a:extLst>
              <a:ext uri="{FF2B5EF4-FFF2-40B4-BE49-F238E27FC236}">
                <a16:creationId xmlns:a16="http://schemas.microsoft.com/office/drawing/2014/main" id="{873DF11A-9062-4255-A753-5CEB6775D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4" b="-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413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8A8AB94C-E94B-4A47-9169-C36C7AA40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409405"/>
              </p:ext>
            </p:extLst>
          </p:nvPr>
        </p:nvGraphicFramePr>
        <p:xfrm>
          <a:off x="643467" y="1264890"/>
          <a:ext cx="10905069" cy="46477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8586">
                  <a:extLst>
                    <a:ext uri="{9D8B030D-6E8A-4147-A177-3AD203B41FA5}">
                      <a16:colId xmlns:a16="http://schemas.microsoft.com/office/drawing/2014/main" val="3789534831"/>
                    </a:ext>
                  </a:extLst>
                </a:gridCol>
                <a:gridCol w="1398712">
                  <a:extLst>
                    <a:ext uri="{9D8B030D-6E8A-4147-A177-3AD203B41FA5}">
                      <a16:colId xmlns:a16="http://schemas.microsoft.com/office/drawing/2014/main" val="2937222334"/>
                    </a:ext>
                  </a:extLst>
                </a:gridCol>
                <a:gridCol w="2306985">
                  <a:extLst>
                    <a:ext uri="{9D8B030D-6E8A-4147-A177-3AD203B41FA5}">
                      <a16:colId xmlns:a16="http://schemas.microsoft.com/office/drawing/2014/main" val="2410106217"/>
                    </a:ext>
                  </a:extLst>
                </a:gridCol>
                <a:gridCol w="2306985">
                  <a:extLst>
                    <a:ext uri="{9D8B030D-6E8A-4147-A177-3AD203B41FA5}">
                      <a16:colId xmlns:a16="http://schemas.microsoft.com/office/drawing/2014/main" val="649921611"/>
                    </a:ext>
                  </a:extLst>
                </a:gridCol>
                <a:gridCol w="3413801">
                  <a:extLst>
                    <a:ext uri="{9D8B030D-6E8A-4147-A177-3AD203B41FA5}">
                      <a16:colId xmlns:a16="http://schemas.microsoft.com/office/drawing/2014/main" val="3836902213"/>
                    </a:ext>
                  </a:extLst>
                </a:gridCol>
              </a:tblGrid>
              <a:tr h="1150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Alue kartasta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 dirty="0">
                          <a:effectLst/>
                          <a:latin typeface="+mj-lt"/>
                        </a:rPr>
                        <a:t>Hoitotyö-sopimus numero</a:t>
                      </a:r>
                      <a:endParaRPr lang="fi-FI" sz="2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Hoitovastuussa oleva mökki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Hoitovastuussa olevan nimi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Työtehtävät hoitovastuu alueella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extLst>
                  <a:ext uri="{0D108BD9-81ED-4DB2-BD59-A6C34878D82A}">
                    <a16:rowId xmlns:a16="http://schemas.microsoft.com/office/drawing/2014/main" val="3060455863"/>
                  </a:ext>
                </a:extLst>
              </a:tr>
              <a:tr h="400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violetti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extLst>
                  <a:ext uri="{0D108BD9-81ED-4DB2-BD59-A6C34878D82A}">
                    <a16:rowId xmlns:a16="http://schemas.microsoft.com/office/drawing/2014/main" val="573783754"/>
                  </a:ext>
                </a:extLst>
              </a:tr>
              <a:tr h="775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valkea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extLst>
                  <a:ext uri="{0D108BD9-81ED-4DB2-BD59-A6C34878D82A}">
                    <a16:rowId xmlns:a16="http://schemas.microsoft.com/office/drawing/2014/main" val="4158328310"/>
                  </a:ext>
                </a:extLst>
              </a:tr>
              <a:tr h="400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keltainen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extLst>
                  <a:ext uri="{0D108BD9-81ED-4DB2-BD59-A6C34878D82A}">
                    <a16:rowId xmlns:a16="http://schemas.microsoft.com/office/drawing/2014/main" val="3337116618"/>
                  </a:ext>
                </a:extLst>
              </a:tr>
              <a:tr h="400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oranssi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extLst>
                  <a:ext uri="{0D108BD9-81ED-4DB2-BD59-A6C34878D82A}">
                    <a16:rowId xmlns:a16="http://schemas.microsoft.com/office/drawing/2014/main" val="1856282942"/>
                  </a:ext>
                </a:extLst>
              </a:tr>
              <a:tr h="400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sininen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extLst>
                  <a:ext uri="{0D108BD9-81ED-4DB2-BD59-A6C34878D82A}">
                    <a16:rowId xmlns:a16="http://schemas.microsoft.com/office/drawing/2014/main" val="3193642397"/>
                  </a:ext>
                </a:extLst>
              </a:tr>
              <a:tr h="400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vihreä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extLst>
                  <a:ext uri="{0D108BD9-81ED-4DB2-BD59-A6C34878D82A}">
                    <a16:rowId xmlns:a16="http://schemas.microsoft.com/office/drawing/2014/main" val="1699087235"/>
                  </a:ext>
                </a:extLst>
              </a:tr>
              <a:tr h="400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ruskea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>
                          <a:effectLst/>
                          <a:latin typeface="+mj-lt"/>
                        </a:rPr>
                        <a:t> </a:t>
                      </a:r>
                      <a:endParaRPr lang="fi-FI" sz="2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300" dirty="0">
                          <a:effectLst/>
                          <a:latin typeface="+mj-lt"/>
                        </a:rPr>
                        <a:t> </a:t>
                      </a:r>
                      <a:endParaRPr lang="fi-FI" sz="2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6" marR="65846" marT="0" marB="0"/>
                </a:tc>
                <a:extLst>
                  <a:ext uri="{0D108BD9-81ED-4DB2-BD59-A6C34878D82A}">
                    <a16:rowId xmlns:a16="http://schemas.microsoft.com/office/drawing/2014/main" val="3979869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3882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piiri, elektroniikka&#10;&#10;Kuvaus luotu automaattisesti">
            <a:extLst>
              <a:ext uri="{FF2B5EF4-FFF2-40B4-BE49-F238E27FC236}">
                <a16:creationId xmlns:a16="http://schemas.microsoft.com/office/drawing/2014/main" id="{35C6E8BC-61C1-49F4-8070-029057618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893572"/>
            <a:ext cx="10905066" cy="5070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37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1FD96835-22AE-400B-860E-7995FACAE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067355"/>
              </p:ext>
            </p:extLst>
          </p:nvPr>
        </p:nvGraphicFramePr>
        <p:xfrm>
          <a:off x="643467" y="1158949"/>
          <a:ext cx="10905068" cy="4802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2243">
                  <a:extLst>
                    <a:ext uri="{9D8B030D-6E8A-4147-A177-3AD203B41FA5}">
                      <a16:colId xmlns:a16="http://schemas.microsoft.com/office/drawing/2014/main" val="4277159345"/>
                    </a:ext>
                  </a:extLst>
                </a:gridCol>
                <a:gridCol w="2350027">
                  <a:extLst>
                    <a:ext uri="{9D8B030D-6E8A-4147-A177-3AD203B41FA5}">
                      <a16:colId xmlns:a16="http://schemas.microsoft.com/office/drawing/2014/main" val="243470664"/>
                    </a:ext>
                  </a:extLst>
                </a:gridCol>
                <a:gridCol w="2201480">
                  <a:extLst>
                    <a:ext uri="{9D8B030D-6E8A-4147-A177-3AD203B41FA5}">
                      <a16:colId xmlns:a16="http://schemas.microsoft.com/office/drawing/2014/main" val="338479514"/>
                    </a:ext>
                  </a:extLst>
                </a:gridCol>
                <a:gridCol w="2201480">
                  <a:extLst>
                    <a:ext uri="{9D8B030D-6E8A-4147-A177-3AD203B41FA5}">
                      <a16:colId xmlns:a16="http://schemas.microsoft.com/office/drawing/2014/main" val="3055599286"/>
                    </a:ext>
                  </a:extLst>
                </a:gridCol>
                <a:gridCol w="2709838">
                  <a:extLst>
                    <a:ext uri="{9D8B030D-6E8A-4147-A177-3AD203B41FA5}">
                      <a16:colId xmlns:a16="http://schemas.microsoft.com/office/drawing/2014/main" val="2679649532"/>
                    </a:ext>
                  </a:extLst>
                </a:gridCol>
              </a:tblGrid>
              <a:tr h="7370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Alue kartasta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 dirty="0">
                          <a:effectLst/>
                          <a:latin typeface="+mj-lt"/>
                        </a:rPr>
                        <a:t>Hoitotyö-sopimus numero</a:t>
                      </a:r>
                      <a:endParaRPr lang="fi-FI" sz="2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Hoitovastuussa oleva mökki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Hoitovastuussa olevan nimi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Työtehtävät hoitovastuu alueella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882742503"/>
                  </a:ext>
                </a:extLst>
              </a:tr>
              <a:tr h="3979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violetti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1985444106"/>
                  </a:ext>
                </a:extLst>
              </a:tr>
              <a:tr h="7370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valkea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21214845"/>
                  </a:ext>
                </a:extLst>
              </a:tr>
              <a:tr h="3979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keltainen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539603253"/>
                  </a:ext>
                </a:extLst>
              </a:tr>
              <a:tr h="7370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oranssi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1058793978"/>
                  </a:ext>
                </a:extLst>
              </a:tr>
              <a:tr h="3979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sininen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969699879"/>
                  </a:ext>
                </a:extLst>
              </a:tr>
              <a:tr h="3979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vihreä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3096449166"/>
                  </a:ext>
                </a:extLst>
              </a:tr>
              <a:tr h="7370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ruskea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>
                          <a:effectLst/>
                          <a:latin typeface="+mj-lt"/>
                        </a:rPr>
                        <a:t> </a:t>
                      </a:r>
                      <a:endParaRPr lang="fi-FI" sz="2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100" dirty="0">
                          <a:effectLst/>
                          <a:latin typeface="+mj-lt"/>
                        </a:rPr>
                        <a:t>viheralueiden mukaiset hoitotyöt</a:t>
                      </a:r>
                      <a:endParaRPr lang="fi-FI" sz="2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46" marR="95246" marT="0" marB="0"/>
                </a:tc>
                <a:extLst>
                  <a:ext uri="{0D108BD9-81ED-4DB2-BD59-A6C34878D82A}">
                    <a16:rowId xmlns:a16="http://schemas.microsoft.com/office/drawing/2014/main" val="1088059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9963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i">
  <a:themeElements>
    <a:clrScheme name="Ioni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i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i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</TotalTime>
  <Words>601</Words>
  <Application>Microsoft Office PowerPoint</Application>
  <PresentationFormat>Laajakuva</PresentationFormat>
  <Paragraphs>345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Ioni</vt:lpstr>
      <vt:lpstr>Kolmisopen ryhmäpuutarhan hoitotyösopimukset</vt:lpstr>
      <vt:lpstr>Hoitotyösopimus periaatteet</vt:lpstr>
      <vt:lpstr>Hoitotyö-sopimuksen sisältö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Kolmisopen ryhmäpuutarhan hoitotyösopimukset</dc:title>
  <dc:creator>Sanni Kettunen</dc:creator>
  <cp:lastModifiedBy>Antti Pitkänen</cp:lastModifiedBy>
  <cp:revision>2</cp:revision>
  <dcterms:created xsi:type="dcterms:W3CDTF">2022-02-04T05:37:51Z</dcterms:created>
  <dcterms:modified xsi:type="dcterms:W3CDTF">2022-04-28T15:45:14Z</dcterms:modified>
</cp:coreProperties>
</file>