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4"/>
    <p:sldMasterId id="2147483693" r:id="rId5"/>
    <p:sldMasterId id="2147483682" r:id="rId6"/>
    <p:sldMasterId id="2147483671" r:id="rId7"/>
    <p:sldMasterId id="2147483660" r:id="rId8"/>
  </p:sldMasterIdLst>
  <p:sldIdLst>
    <p:sldId id="256" r:id="rId9"/>
    <p:sldId id="405" r:id="rId10"/>
    <p:sldId id="410" r:id="rId11"/>
    <p:sldId id="277" r:id="rId12"/>
    <p:sldId id="259" r:id="rId13"/>
    <p:sldId id="458" r:id="rId14"/>
    <p:sldId id="440" r:id="rId15"/>
    <p:sldId id="441" r:id="rId16"/>
    <p:sldId id="459" r:id="rId17"/>
    <p:sldId id="431" r:id="rId18"/>
    <p:sldId id="267" r:id="rId19"/>
    <p:sldId id="273" r:id="rId20"/>
    <p:sldId id="274" r:id="rId21"/>
    <p:sldId id="272" r:id="rId22"/>
    <p:sldId id="372" r:id="rId23"/>
    <p:sldId id="427" r:id="rId24"/>
    <p:sldId id="42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30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24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ikavilanen/LePy/Ja&#776;senma&#776;a&#776;ra&#776;t/2021-2022/Ja&#776;senet%2022.8.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47A-9D48-95C6-F29C2F8679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47A-9D48-95C6-F29C2F8679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47A-9D48-95C6-F29C2F86797F}"/>
              </c:ext>
            </c:extLst>
          </c:dPt>
          <c:dLbls>
            <c:dLbl>
              <c:idx val="0"/>
              <c:layout>
                <c:manualLayout>
                  <c:x val="-0.10863702643230203"/>
                  <c:y val="1.242938555332517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err="1"/>
                      <a:t>Aikuispelaajat</a:t>
                    </a:r>
                    <a:endParaRPr lang="en-US" sz="2000" dirty="0"/>
                  </a:p>
                  <a:p>
                    <a:pPr>
                      <a:defRPr sz="2000"/>
                    </a:pPr>
                    <a:r>
                      <a:rPr lang="en-US" sz="2000" baseline="0" dirty="0"/>
                      <a:t>15,5 %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347636469683711"/>
                      <c:h val="0.2826203630623519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A47A-9D48-95C6-F29C2F86797F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D7ACA33-4A04-394D-AAA3-827F028F2203}" type="CATEGORYNAME">
                      <a:rPr lang="en-US" sz="2000"/>
                      <a:pPr>
                        <a:defRPr sz="2000"/>
                      </a:pPr>
                      <a:t>[LUOKAN NIMI]</a:t>
                    </a:fld>
                    <a:r>
                      <a:rPr lang="en-US" sz="2000" baseline="0" dirty="0"/>
                      <a:t>
66 %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91835679630955"/>
                      <c:h val="0.2289502762430939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47A-9D48-95C6-F29C2F86797F}"/>
                </c:ext>
              </c:extLst>
            </c:dLbl>
            <c:dLbl>
              <c:idx val="2"/>
              <c:layout>
                <c:manualLayout>
                  <c:x val="0.18458031761181365"/>
                  <c:y val="0.100949232174707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err="1"/>
                      <a:t>Toimihenkilöt</a:t>
                    </a:r>
                    <a:r>
                      <a:rPr lang="en-US" sz="2000" baseline="0" dirty="0"/>
                      <a:t>
18,5 %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02020202020201"/>
                      <c:h val="0.1815943172849250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A47A-9D48-95C6-F29C2F8679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'Leppävaaran Pyrintö ry'!$A$769:$A$771</c:f>
              <c:strCache>
                <c:ptCount val="3"/>
                <c:pt idx="0">
                  <c:v>Toimihenkilöt</c:v>
                </c:pt>
                <c:pt idx="1">
                  <c:v>Junioripelaajat</c:v>
                </c:pt>
                <c:pt idx="2">
                  <c:v>Aikuispelaajat</c:v>
                </c:pt>
              </c:strCache>
            </c:strRef>
          </c:cat>
          <c:val>
            <c:numRef>
              <c:f>'Leppävaaran Pyrintö ry'!$B$769:$B$771</c:f>
              <c:numCache>
                <c:formatCode>0.0</c:formatCode>
                <c:ptCount val="3"/>
                <c:pt idx="0">
                  <c:v>14.698162729658792</c:v>
                </c:pt>
                <c:pt idx="1">
                  <c:v>64.041994750656173</c:v>
                </c:pt>
                <c:pt idx="2">
                  <c:v>21.259842519685041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7A-9D48-95C6-F29C2F86797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04996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8344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A676-10D8-074E-BBD6-6CB2727AEC3C}" type="datetimeFigureOut">
              <a:rPr lang="fi-FI" smtClean="0"/>
              <a:t>21.8.2025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FA45-F134-1245-944E-D22C8FCA381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10051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0" y="1119430"/>
            <a:ext cx="9302750" cy="285273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850" y="3999156"/>
            <a:ext cx="9302750" cy="15001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32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22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2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99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7539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4.jp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5.jp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23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649" r:id="rId11"/>
    <p:sldLayoutId id="214748365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76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3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45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93173"/>
            <a:ext cx="12192000" cy="91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84925"/>
            <a:ext cx="12192000" cy="473076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Calibri" charset="0"/>
                <a:ea typeface="Calibri" charset="0"/>
                <a:cs typeface="Calibri" charset="0"/>
              </a:rPr>
              <a:t>   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296400" cy="3973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6019455"/>
            <a:ext cx="1219200" cy="777240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838200" y="6384925"/>
            <a:ext cx="4718050" cy="473075"/>
          </a:xfrm>
          <a:prstGeom prst="rect">
            <a:avLst/>
          </a:prstGeom>
        </p:spPr>
        <p:txBody>
          <a:bodyPr tIns="0" bIns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ORANSSEJA SUKUPOLVIA VUODESTA 1931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384925"/>
            <a:ext cx="838199" cy="473075"/>
          </a:xfrm>
          <a:prstGeom prst="rect">
            <a:avLst/>
          </a:prstGeom>
        </p:spPr>
        <p:txBody>
          <a:bodyPr lIns="90000" tIns="0" rIns="90000" bIns="0" anchor="ctr" anchorCtr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bg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bg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>
                <a:solidFill>
                  <a:schemeClr val="bg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pPr lvl="0" algn="r"/>
            <a:fld id="{41551B80-2616-FF4C-BDAE-73B1C7C232D7}" type="slidenum">
              <a:rPr lang="en-US" smtClean="0">
                <a:solidFill>
                  <a:schemeClr val="tx2"/>
                </a:solidFill>
              </a:rPr>
              <a:pPr lvl="0" algn="r"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LePyn </a:t>
            </a:r>
            <a:r>
              <a:rPr lang="en-US" dirty="0" err="1"/>
              <a:t>vanhempainilta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14. </a:t>
            </a:r>
            <a:r>
              <a:rPr lang="en-US" dirty="0" err="1"/>
              <a:t>Elokuuta</a:t>
            </a:r>
            <a:r>
              <a:rPr lang="en-US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988537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46009C-A52B-F5CB-8DA5-57ACE415D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Päihteetön ja kiusaamisvapaa LePy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E00894-8E85-E467-3D58-C425421F0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LePyn kaikki ottelu- ja turnausmatkat ovat päihteettömiä. Valmentaja ja joukkueenjohtaja  ovat vastuussa joukkueestaan. Alkoholin käyttö peli- ja turnausmatkoilla on ehdottomasti kiellettyä joukkueen taustaryhmältä.</a:t>
            </a:r>
          </a:p>
          <a:p>
            <a:r>
              <a:rPr lang="fi-FI" dirty="0"/>
              <a:t>LePyssä jokaisella on oikeus kiusaamisvapaaseen harrastusympäristöön. Ohjeet kiusaamistapauksissa: 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www.leppavaaranpyrinto.fi</a:t>
            </a:r>
            <a:r>
              <a:rPr lang="fi-FI" dirty="0"/>
              <a:t>/seura/ohjeet-</a:t>
            </a:r>
            <a:r>
              <a:rPr lang="fi-FI" dirty="0" err="1"/>
              <a:t>lepylaisille</a:t>
            </a:r>
            <a:r>
              <a:rPr lang="fi-FI" dirty="0"/>
              <a:t>/</a:t>
            </a:r>
            <a:r>
              <a:rPr lang="fi-FI" dirty="0" err="1"/>
              <a:t>toimihenkilot</a:t>
            </a:r>
            <a:r>
              <a:rPr lang="fi-FI" dirty="0"/>
              <a:t>/ohjeet-kiusaamistapauksissa/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9880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Joukkueen</a:t>
            </a:r>
            <a:r>
              <a:rPr lang="en-US" dirty="0"/>
              <a:t> </a:t>
            </a:r>
            <a:r>
              <a:rPr lang="en-US" dirty="0" err="1"/>
              <a:t>valmennus</a:t>
            </a:r>
            <a:r>
              <a:rPr lang="en-US" dirty="0"/>
              <a:t> ja </a:t>
            </a:r>
            <a:r>
              <a:rPr lang="en-US" dirty="0" err="1"/>
              <a:t>taustat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Päävalmentaja</a:t>
            </a:r>
            <a:r>
              <a:rPr lang="en-GB" b="0" i="0" u="none" strike="noStrike" dirty="0">
                <a:effectLst/>
                <a:latin typeface="Sarala"/>
              </a:rPr>
              <a:t>…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Sarala"/>
              </a:rPr>
              <a:t>Muut </a:t>
            </a:r>
            <a:r>
              <a:rPr lang="en-GB" dirty="0" err="1">
                <a:latin typeface="Sarala"/>
              </a:rPr>
              <a:t>valmentajat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Joukkueenjohtaja</a:t>
            </a:r>
            <a:r>
              <a:rPr lang="en-GB" dirty="0">
                <a:latin typeface="Sarala"/>
              </a:rPr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Rahastonhoitaja</a:t>
            </a:r>
            <a:r>
              <a:rPr lang="en-GB" dirty="0">
                <a:latin typeface="Sarala"/>
              </a:rPr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Sarala"/>
              </a:rPr>
              <a:t>Muut </a:t>
            </a:r>
            <a:r>
              <a:rPr lang="en-GB" dirty="0" err="1">
                <a:latin typeface="Sarala"/>
              </a:rPr>
              <a:t>mahdolliset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taustahenkilöt</a:t>
            </a:r>
            <a:r>
              <a:rPr lang="en-GB" dirty="0">
                <a:latin typeface="Sarala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18919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Joukkueen</a:t>
            </a:r>
            <a:r>
              <a:rPr lang="en-US" dirty="0"/>
              <a:t> </a:t>
            </a:r>
            <a:r>
              <a:rPr lang="en-US" dirty="0" err="1"/>
              <a:t>kausisuunnitelma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Päävalmentaja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esittelee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erikseen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valmennuksen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kausisuunnitelman</a:t>
            </a: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Harjoitusajat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paikat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kauden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aikana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Sarala"/>
              </a:rPr>
              <a:t>Loma-</a:t>
            </a:r>
            <a:r>
              <a:rPr lang="en-GB" dirty="0" err="1">
                <a:latin typeface="Sarala"/>
              </a:rPr>
              <a:t>ajat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Pelattavat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sarjat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Mahdolliset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turnaukset</a:t>
            </a:r>
            <a:endParaRPr lang="en-GB" dirty="0">
              <a:latin typeface="Sarala"/>
            </a:endParaRPr>
          </a:p>
        </p:txBody>
      </p:sp>
    </p:spTree>
    <p:extLst>
      <p:ext uri="{BB962C8B-B14F-4D97-AF65-F5344CB8AC3E}">
        <p14:creationId xmlns:p14="http://schemas.microsoft.com/office/powerpoint/2010/main" val="2290484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Joukkueen</a:t>
            </a:r>
            <a:r>
              <a:rPr lang="en-US" dirty="0"/>
              <a:t> </a:t>
            </a:r>
            <a:r>
              <a:rPr lang="en-US" dirty="0" err="1"/>
              <a:t>talous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Joukkue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kerää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varoja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kattaakseen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seuraavat</a:t>
            </a:r>
            <a:r>
              <a:rPr lang="en-GB" b="0" i="0" u="none" strike="noStrike" dirty="0">
                <a:effectLst/>
                <a:latin typeface="Sarala"/>
              </a:rPr>
              <a:t> </a:t>
            </a:r>
            <a:r>
              <a:rPr lang="en-GB" b="0" i="0" u="none" strike="noStrike" dirty="0" err="1">
                <a:effectLst/>
                <a:latin typeface="Sarala"/>
              </a:rPr>
              <a:t>kulut</a:t>
            </a:r>
            <a:r>
              <a:rPr lang="en-GB" dirty="0">
                <a:latin typeface="Sarala"/>
              </a:rPr>
              <a:t>: </a:t>
            </a:r>
            <a:r>
              <a:rPr lang="en-GB" dirty="0" err="1">
                <a:latin typeface="Sarala"/>
              </a:rPr>
              <a:t>Kylmäpussit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valmentajien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ruokailut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pelimatkoilla</a:t>
            </a:r>
            <a:r>
              <a:rPr lang="en-GB" dirty="0">
                <a:latin typeface="Sarala"/>
              </a:rPr>
              <a:t>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Tavoitteena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kerätä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xxxx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eur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kauden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aikana</a:t>
            </a: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Joukkueen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varainhankintakeinot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ovat</a:t>
            </a:r>
            <a:r>
              <a:rPr lang="en-GB" dirty="0">
                <a:latin typeface="Sarala"/>
              </a:rPr>
              <a:t>: xxx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Pelaaja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vastaa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itse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kauden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aikana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näistä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kuluista</a:t>
            </a:r>
            <a:r>
              <a:rPr lang="en-GB" dirty="0">
                <a:latin typeface="Sarala"/>
              </a:rPr>
              <a:t>: xxx</a:t>
            </a:r>
          </a:p>
        </p:txBody>
      </p:sp>
    </p:spTree>
    <p:extLst>
      <p:ext uri="{BB962C8B-B14F-4D97-AF65-F5344CB8AC3E}">
        <p14:creationId xmlns:p14="http://schemas.microsoft.com/office/powerpoint/2010/main" val="2701525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831850" y="1119431"/>
            <a:ext cx="9302750" cy="745945"/>
          </a:xfrm>
        </p:spPr>
        <p:txBody>
          <a:bodyPr>
            <a:normAutofit/>
          </a:bodyPr>
          <a:lstStyle/>
          <a:p>
            <a:r>
              <a:rPr lang="en-US" sz="4400" dirty="0"/>
              <a:t>Muut </a:t>
            </a:r>
            <a:r>
              <a:rPr lang="en-US" sz="4400" dirty="0" err="1"/>
              <a:t>joukkueen</a:t>
            </a:r>
            <a:r>
              <a:rPr lang="en-US" sz="4400" dirty="0"/>
              <a:t> </a:t>
            </a:r>
            <a:r>
              <a:rPr lang="en-US" sz="4400" dirty="0" err="1"/>
              <a:t>sisäiset</a:t>
            </a:r>
            <a:r>
              <a:rPr lang="en-US" sz="4400" dirty="0"/>
              <a:t> </a:t>
            </a:r>
            <a:r>
              <a:rPr lang="en-US" sz="4400" dirty="0" err="1"/>
              <a:t>asiat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>
          <a:xfrm>
            <a:off x="831850" y="2029968"/>
            <a:ext cx="9302750" cy="346937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Toimitsijatehtävien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jakaminen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Muiden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talkootehtävien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jakaminen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latin typeface="Sarala"/>
              </a:rPr>
              <a:t>Kuljetusringit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peleihin</a:t>
            </a:r>
            <a:endParaRPr lang="en-GB" sz="2800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Sarala"/>
              </a:rPr>
              <a:t>Muut </a:t>
            </a:r>
            <a:r>
              <a:rPr lang="en-GB" sz="2800" dirty="0" err="1">
                <a:latin typeface="Sarala"/>
              </a:rPr>
              <a:t>esille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tulevat</a:t>
            </a:r>
            <a:r>
              <a:rPr lang="en-GB" sz="2800" dirty="0">
                <a:latin typeface="Sarala"/>
              </a:rPr>
              <a:t> </a:t>
            </a:r>
            <a:r>
              <a:rPr lang="en-GB" sz="2800" dirty="0" err="1">
                <a:latin typeface="Sarala"/>
              </a:rPr>
              <a:t>asiat</a:t>
            </a:r>
            <a:endParaRPr lang="en-GB" sz="2800" dirty="0">
              <a:latin typeface="Sarala"/>
            </a:endParaRPr>
          </a:p>
        </p:txBody>
      </p:sp>
    </p:spTree>
    <p:extLst>
      <p:ext uri="{BB962C8B-B14F-4D97-AF65-F5344CB8AC3E}">
        <p14:creationId xmlns:p14="http://schemas.microsoft.com/office/powerpoint/2010/main" val="5777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26122" y="394978"/>
            <a:ext cx="7543800" cy="1450757"/>
          </a:xfrm>
        </p:spPr>
        <p:txBody>
          <a:bodyPr/>
          <a:lstStyle/>
          <a:p>
            <a:r>
              <a:rPr lang="fi-FI" dirty="0"/>
              <a:t>Mitä omavalvonta tarkoittaa?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Avaimet</a:t>
            </a:r>
          </a:p>
          <a:p>
            <a:r>
              <a:rPr lang="fi-FI" sz="2400" dirty="0"/>
              <a:t>Ovet kiinni aina ja koko ajan</a:t>
            </a:r>
          </a:p>
          <a:p>
            <a:r>
              <a:rPr lang="fi-FI" sz="2400" dirty="0"/>
              <a:t>Ulkopuolisten informointi</a:t>
            </a:r>
          </a:p>
          <a:p>
            <a:r>
              <a:rPr lang="fi-FI" sz="2400" dirty="0"/>
              <a:t>Hälytykset</a:t>
            </a:r>
          </a:p>
          <a:p>
            <a:r>
              <a:rPr lang="fi-FI" sz="2400" dirty="0"/>
              <a:t>Siivous</a:t>
            </a:r>
          </a:p>
          <a:p>
            <a:r>
              <a:rPr lang="fi-FI" sz="2400" dirty="0"/>
              <a:t>Ovet lukkoon</a:t>
            </a:r>
          </a:p>
          <a:p>
            <a:endParaRPr lang="fi-FI" sz="2400" dirty="0"/>
          </a:p>
          <a:p>
            <a:r>
              <a:rPr lang="fi-FI" sz="2400" dirty="0"/>
              <a:t>Tarkemmat ohjeet: </a:t>
            </a:r>
            <a:r>
              <a:rPr lang="fi-FI" sz="2400" dirty="0" err="1"/>
              <a:t>https</a:t>
            </a:r>
            <a:r>
              <a:rPr lang="fi-FI" sz="2400" dirty="0"/>
              <a:t>://</a:t>
            </a:r>
            <a:r>
              <a:rPr lang="fi-FI" sz="2400" dirty="0" err="1"/>
              <a:t>www.leppavaaranpyrinto.fi</a:t>
            </a:r>
            <a:r>
              <a:rPr lang="fi-FI" sz="2400" dirty="0"/>
              <a:t>/seura/ohjeet-</a:t>
            </a:r>
            <a:r>
              <a:rPr lang="fi-FI" sz="2400" dirty="0" err="1"/>
              <a:t>lepylaisille</a:t>
            </a:r>
            <a:r>
              <a:rPr lang="fi-FI" sz="2400" dirty="0"/>
              <a:t>/valmentajat/omavalvonta/</a:t>
            </a:r>
          </a:p>
        </p:txBody>
      </p:sp>
    </p:spTree>
    <p:extLst>
      <p:ext uri="{BB962C8B-B14F-4D97-AF65-F5344CB8AC3E}">
        <p14:creationId xmlns:p14="http://schemas.microsoft.com/office/powerpoint/2010/main" val="1331083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C2A4FA-027C-28E0-9119-0EBCB596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LePy Shop	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6FBD64-F4F6-1425-235F-A1026C223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Kaikki myynti </a:t>
            </a:r>
            <a:r>
              <a:rPr lang="fi-FI" dirty="0" err="1"/>
              <a:t>Ballzyn</a:t>
            </a:r>
            <a:r>
              <a:rPr lang="fi-FI" dirty="0"/>
              <a:t> kautta (</a:t>
            </a:r>
            <a:r>
              <a:rPr lang="fi-FI" dirty="0" err="1"/>
              <a:t>www.teamspirit.fi</a:t>
            </a:r>
            <a:r>
              <a:rPr lang="fi-FI" dirty="0"/>
              <a:t>)</a:t>
            </a:r>
          </a:p>
          <a:p>
            <a:r>
              <a:rPr lang="fi-FI" dirty="0"/>
              <a:t>Kaikki ostot netin kautta, jolloin toimitus on joko </a:t>
            </a:r>
            <a:r>
              <a:rPr lang="fi-FI" dirty="0" err="1"/>
              <a:t>Ballzyyn</a:t>
            </a:r>
            <a:r>
              <a:rPr lang="fi-FI" dirty="0"/>
              <a:t> tai lisämaksusta lähimpään Postin noutopisteeseen.</a:t>
            </a:r>
          </a:p>
          <a:p>
            <a:r>
              <a:rPr lang="fi-FI" dirty="0"/>
              <a:t>Joukkue voi joukkueenjohtajan toimesta kahdesti kaudessa yhteistilauksella tilata hieman edullisemmin.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www.leppavaaranpyrinto.fi</a:t>
            </a:r>
            <a:r>
              <a:rPr lang="fi-FI" dirty="0"/>
              <a:t>/seura/lepy-shop/</a:t>
            </a:r>
          </a:p>
        </p:txBody>
      </p:sp>
    </p:spTree>
    <p:extLst>
      <p:ext uri="{BB962C8B-B14F-4D97-AF65-F5344CB8AC3E}">
        <p14:creationId xmlns:p14="http://schemas.microsoft.com/office/powerpoint/2010/main" val="1063654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D31008-F705-B18E-8078-4021D904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Lämmittelypaidat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FE48934-03B8-C5E6-2FF0-8BA16D07551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fi-FI" dirty="0"/>
              <a:t>Joukkueella mahdollisuus kerätä varoja hankkimalla mainoksia lämmittelypaitaan</a:t>
            </a:r>
          </a:p>
          <a:p>
            <a:endParaRPr lang="fi-FI" dirty="0"/>
          </a:p>
        </p:txBody>
      </p:sp>
      <p:pic>
        <p:nvPicPr>
          <p:cNvPr id="5" name="Kuva 4" descr="Kuva, joka sisältää kohteen vaate, teksti, Urheilupaita, Urheilupusero&#10;&#10;Kuvaus luotu automaattisesti">
            <a:extLst>
              <a:ext uri="{FF2B5EF4-FFF2-40B4-BE49-F238E27FC236}">
                <a16:creationId xmlns:a16="http://schemas.microsoft.com/office/drawing/2014/main" id="{B9F842C0-1115-823E-3C7F-BACDCB297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4648" y="2060568"/>
            <a:ext cx="5838291" cy="294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0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LePy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41939"/>
            <a:ext cx="9296400" cy="4356978"/>
          </a:xfrm>
        </p:spPr>
        <p:txBody>
          <a:bodyPr>
            <a:normAutofit/>
          </a:bodyPr>
          <a:lstStyle/>
          <a:p>
            <a:r>
              <a:rPr lang="fi-FI" sz="2000" dirty="0"/>
              <a:t>Suur-Leppävaaran alueella toimiva koripallon erikoisseura, perustettu vuonna 1931</a:t>
            </a:r>
          </a:p>
          <a:p>
            <a:r>
              <a:rPr lang="fi-FI" sz="2000" dirty="0"/>
              <a:t>Liikevaihto noin 1 000 000, Espoon perusavustus 76 000 e</a:t>
            </a:r>
          </a:p>
          <a:p>
            <a:r>
              <a:rPr lang="fi-FI" sz="2000" dirty="0"/>
              <a:t>Suomen kuudenneksi suurin koripalloseura </a:t>
            </a:r>
          </a:p>
          <a:p>
            <a:pPr lvl="1"/>
            <a:r>
              <a:rPr lang="fi-FI" sz="2000" dirty="0"/>
              <a:t>752 lisenssiä ja 1012 jäsentä</a:t>
            </a:r>
          </a:p>
          <a:p>
            <a:pPr lvl="1"/>
            <a:r>
              <a:rPr lang="fi-FI" sz="2000" dirty="0"/>
              <a:t>Päätoimisia työntekijöitä 7: toiminnanjohtaja Marika Vilanen, valmennuksen kehittäjä Tomi Kaminen, seurapäällikkö Tero Mäkelä, valmentajat: Nigel Moore, Jarkko Pokkinen, </a:t>
            </a:r>
            <a:r>
              <a:rPr lang="fi-FI" sz="2000" dirty="0" err="1"/>
              <a:t>Aleksey</a:t>
            </a:r>
            <a:r>
              <a:rPr lang="fi-FI" sz="2000" dirty="0"/>
              <a:t> Siman, Sander Stahl</a:t>
            </a:r>
          </a:p>
          <a:p>
            <a:pPr lvl="1"/>
            <a:r>
              <a:rPr lang="fi-FI" sz="2000" dirty="0"/>
              <a:t>78 valmentajaa</a:t>
            </a:r>
          </a:p>
          <a:p>
            <a:pPr lvl="1"/>
            <a:r>
              <a:rPr lang="fi-FI" sz="2000" dirty="0"/>
              <a:t>64 joukkueenjohtajaa ja rahastonhoitajaa</a:t>
            </a:r>
          </a:p>
          <a:p>
            <a:r>
              <a:rPr lang="fi-FI" sz="2000" dirty="0"/>
              <a:t>Harjoittelevia ryhmiä 44 (29 junioreiden + 14 aikuisten + perhekoris)</a:t>
            </a:r>
          </a:p>
          <a:p>
            <a:r>
              <a:rPr lang="fi-FI" sz="2000" dirty="0"/>
              <a:t>Otteluita vuodessa n. 1100</a:t>
            </a:r>
          </a:p>
          <a:p>
            <a:r>
              <a:rPr lang="fi-FI" sz="2000" dirty="0"/>
              <a:t>Olympiakomitean ja Koripalloliiton Tähtiseura</a:t>
            </a:r>
          </a:p>
        </p:txBody>
      </p:sp>
    </p:spTree>
    <p:extLst>
      <p:ext uri="{BB962C8B-B14F-4D97-AF65-F5344CB8AC3E}">
        <p14:creationId xmlns:p14="http://schemas.microsoft.com/office/powerpoint/2010/main" val="37706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523EAA-DDCB-3A44-993B-BFF22EE3D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LePyn jäsenjakauma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B50829FF-CA33-274C-8D5B-1823CEA3D22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12890" y="1571224"/>
          <a:ext cx="8177235" cy="4297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546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9A1373-0F51-19AC-1736-432C9A9FA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88600" cy="1325563"/>
          </a:xfrm>
        </p:spPr>
        <p:txBody>
          <a:bodyPr/>
          <a:lstStyle/>
          <a:p>
            <a:r>
              <a:rPr lang="fi-FI" dirty="0"/>
              <a:t>Lisenssimäärät	kausi 2024-2025 (ed. kausi)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E9529F7-456F-64D3-4D85-86142DE3C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18421"/>
            <a:ext cx="9296400" cy="4633052"/>
          </a:xfrm>
        </p:spPr>
        <p:txBody>
          <a:bodyPr/>
          <a:lstStyle/>
          <a:p>
            <a:pPr marL="742950" indent="-514350">
              <a:buAutoNum type="arabicPeriod"/>
            </a:pPr>
            <a:r>
              <a:rPr lang="fi-FI" sz="2400" dirty="0"/>
              <a:t>Helsingin NMKY		1402 	(1491)</a:t>
            </a:r>
          </a:p>
          <a:p>
            <a:pPr marL="742950" indent="-514350">
              <a:buAutoNum type="arabicPeriod"/>
            </a:pPr>
            <a:r>
              <a:rPr lang="fi-FI" sz="2400" dirty="0"/>
              <a:t>Tapiolan Honka		1232	(1169)</a:t>
            </a:r>
          </a:p>
          <a:p>
            <a:pPr marL="742950" indent="-514350">
              <a:buFont typeface="Arial"/>
              <a:buAutoNum type="arabicPeriod"/>
            </a:pPr>
            <a:r>
              <a:rPr lang="fi-FI" sz="2400" dirty="0"/>
              <a:t>Lahti </a:t>
            </a:r>
            <a:r>
              <a:rPr lang="fi-FI" sz="2400" dirty="0" err="1"/>
              <a:t>Basketball</a:t>
            </a:r>
            <a:r>
              <a:rPr lang="fi-FI" sz="2400" dirty="0"/>
              <a:t> jr	812	(616)</a:t>
            </a:r>
          </a:p>
          <a:p>
            <a:pPr marL="742950" indent="-514350">
              <a:buFont typeface="Arial"/>
              <a:buAutoNum type="arabicPeriod"/>
            </a:pPr>
            <a:r>
              <a:rPr lang="fi-FI" sz="2400" dirty="0"/>
              <a:t>Torpan Pojat		788	(754)</a:t>
            </a:r>
          </a:p>
          <a:p>
            <a:pPr marL="742950" indent="-514350">
              <a:buFont typeface="Arial"/>
              <a:buAutoNum type="arabicPeriod"/>
            </a:pPr>
            <a:r>
              <a:rPr lang="fi-FI" sz="2400" dirty="0"/>
              <a:t>HoNsU			754	(606)</a:t>
            </a:r>
          </a:p>
          <a:p>
            <a:pPr marL="742950" indent="-514350">
              <a:buAutoNum type="arabicPeriod"/>
            </a:pPr>
            <a:r>
              <a:rPr lang="fi-FI" sz="2400" dirty="0"/>
              <a:t>LePy			752	(865)</a:t>
            </a:r>
          </a:p>
          <a:p>
            <a:pPr marL="742950" indent="-514350">
              <a:buAutoNum type="arabicPeriod"/>
            </a:pPr>
            <a:r>
              <a:rPr lang="fi-FI" sz="2400" dirty="0"/>
              <a:t>Tampereen Pyrintö	680	(719)</a:t>
            </a:r>
          </a:p>
          <a:p>
            <a:pPr marL="742950" indent="-514350">
              <a:buAutoNum type="arabicPeriod"/>
            </a:pPr>
            <a:r>
              <a:rPr lang="fi-FI" sz="2400" dirty="0" err="1"/>
              <a:t>PuHu</a:t>
            </a:r>
            <a:r>
              <a:rPr lang="fi-FI" sz="2400" dirty="0"/>
              <a:t> Juniorit		636	(687)</a:t>
            </a:r>
          </a:p>
          <a:p>
            <a:pPr marL="742950" indent="-514350">
              <a:buAutoNum type="arabicPeriod"/>
            </a:pPr>
            <a:r>
              <a:rPr lang="fi-FI" sz="2400" dirty="0" err="1"/>
              <a:t>ToPoLa</a:t>
            </a:r>
            <a:r>
              <a:rPr lang="fi-FI" sz="2400" dirty="0"/>
              <a:t>			606 	(553)</a:t>
            </a:r>
          </a:p>
          <a:p>
            <a:pPr marL="742950" indent="-514350">
              <a:buAutoNum type="arabicPeriod"/>
            </a:pPr>
            <a:r>
              <a:rPr lang="fi-FI" sz="2400" dirty="0"/>
              <a:t>EBT			595	(661)</a:t>
            </a:r>
          </a:p>
        </p:txBody>
      </p:sp>
    </p:spTree>
    <p:extLst>
      <p:ext uri="{BB962C8B-B14F-4D97-AF65-F5344CB8AC3E}">
        <p14:creationId xmlns:p14="http://schemas.microsoft.com/office/powerpoint/2010/main" val="113221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Seuran</a:t>
            </a:r>
            <a:r>
              <a:rPr lang="en-US" dirty="0"/>
              <a:t> </a:t>
            </a:r>
            <a:r>
              <a:rPr lang="en-US" dirty="0" err="1"/>
              <a:t>talouden</a:t>
            </a:r>
            <a:r>
              <a:rPr lang="en-US" dirty="0"/>
              <a:t> </a:t>
            </a:r>
            <a:r>
              <a:rPr lang="en-US" dirty="0" err="1"/>
              <a:t>rakenne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effectLst/>
                <a:latin typeface="Sarala"/>
              </a:rPr>
              <a:t>Kausimaksut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ovat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seuran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pääasiallinen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tulonlähde</a:t>
            </a:r>
            <a:r>
              <a:rPr lang="en-GB" dirty="0">
                <a:latin typeface="Sarala"/>
              </a:rPr>
              <a:t>. </a:t>
            </a:r>
            <a:r>
              <a:rPr lang="en-GB" dirty="0" err="1">
                <a:latin typeface="Sarala"/>
              </a:rPr>
              <a:t>Nillä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katetaan</a:t>
            </a:r>
            <a:r>
              <a:rPr lang="en-GB" dirty="0">
                <a:latin typeface="Sarala"/>
              </a:rPr>
              <a:t>: </a:t>
            </a:r>
            <a:r>
              <a:rPr lang="en-GB" dirty="0" err="1">
                <a:latin typeface="Sarala"/>
              </a:rPr>
              <a:t>Valmennus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salit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sarjamaksut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tuomarit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peliasut</a:t>
            </a:r>
            <a:r>
              <a:rPr lang="en-GB" dirty="0">
                <a:latin typeface="Sarala"/>
              </a:rPr>
              <a:t>, </a:t>
            </a:r>
            <a:r>
              <a:rPr lang="en-GB" dirty="0" err="1">
                <a:latin typeface="Sarala"/>
              </a:rPr>
              <a:t>hallinto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sekä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seuran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yhteiset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tapahtumat</a:t>
            </a: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i="0" u="none" strike="noStrike" dirty="0">
              <a:effectLst/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Pelaaja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vastaa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itse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omasta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vakuutuksesta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ja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lisenssistään</a:t>
            </a:r>
            <a:r>
              <a:rPr lang="en-GB" dirty="0">
                <a:latin typeface="Sarala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Sara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latin typeface="Sarala"/>
              </a:rPr>
              <a:t>Kausimaksun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ulkopuolelle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jää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harjoitusvarusteet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sekä</a:t>
            </a:r>
            <a:r>
              <a:rPr lang="en-GB" dirty="0">
                <a:latin typeface="Sarala"/>
              </a:rPr>
              <a:t> </a:t>
            </a:r>
            <a:r>
              <a:rPr lang="en-GB" dirty="0" err="1">
                <a:latin typeface="Sarala"/>
              </a:rPr>
              <a:t>turnaukset</a:t>
            </a:r>
            <a:r>
              <a:rPr lang="en-GB" dirty="0">
                <a:latin typeface="Saral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7471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2CA030-3151-293D-5FCF-FBF5D8C2B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Seuran tulot ja menot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700E4AD-DF19-684C-492C-ABAFFB14A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562580"/>
            <a:ext cx="10698271" cy="910970"/>
          </a:xfrm>
        </p:spPr>
        <p:txBody>
          <a:bodyPr/>
          <a:lstStyle/>
          <a:p>
            <a:pPr marL="114300" indent="0">
              <a:buNone/>
            </a:pPr>
            <a:r>
              <a:rPr lang="fi-FI" dirty="0"/>
              <a:t>LePyn vuosibudjetti on lähes miljoona euroa, josta joukkueiden osuus on noin 160 000 euroa. Alla eriteltynä seuran yhteiset tulot ja menot.</a:t>
            </a:r>
          </a:p>
        </p:txBody>
      </p:sp>
      <p:pic>
        <p:nvPicPr>
          <p:cNvPr id="5121" name="Picture 1">
            <a:extLst>
              <a:ext uri="{FF2B5EF4-FFF2-40B4-BE49-F238E27FC236}">
                <a16:creationId xmlns:a16="http://schemas.microsoft.com/office/drawing/2014/main" id="{3BD92F70-6A4B-42BD-D4CD-84F402EC5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73966"/>
            <a:ext cx="4785986" cy="333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A2F374FD-16E6-8CA7-0C66-4BDAEA6CC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876" y="2661440"/>
            <a:ext cx="4792235" cy="333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15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052939-23EF-0806-B055-7AAA1F70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LePyn strategia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DAB1C7-C8A7-662D-0F37-C323934FC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fi-FI" b="1" dirty="0"/>
              <a:t>Missio</a:t>
            </a:r>
            <a:endParaRPr lang="fi-FI" dirty="0"/>
          </a:p>
          <a:p>
            <a:r>
              <a:rPr lang="fi-FI" dirty="0"/>
              <a:t>Oranssissa perheessä kasvatetaan koripalloilijoita.</a:t>
            </a:r>
          </a:p>
          <a:p>
            <a:pPr marL="50800" indent="0">
              <a:buNone/>
            </a:pPr>
            <a:r>
              <a:rPr lang="fi-FI" dirty="0"/>
              <a:t> </a:t>
            </a:r>
          </a:p>
          <a:p>
            <a:pPr marL="50800" indent="0">
              <a:buNone/>
            </a:pPr>
            <a:r>
              <a:rPr lang="fi-FI" b="1" dirty="0"/>
              <a:t>Visio</a:t>
            </a:r>
            <a:endParaRPr lang="fi-FI" dirty="0"/>
          </a:p>
          <a:p>
            <a:r>
              <a:rPr lang="fi-FI" dirty="0"/>
              <a:t>Suur-Leppävaaran vetovoimaisin urheiluseura, jossa jokainen voi kasvaa koripalloilijana osana Oranssia perhettä.</a:t>
            </a:r>
          </a:p>
        </p:txBody>
      </p:sp>
    </p:spTree>
    <p:extLst>
      <p:ext uri="{BB962C8B-B14F-4D97-AF65-F5344CB8AC3E}">
        <p14:creationId xmlns:p14="http://schemas.microsoft.com/office/powerpoint/2010/main" val="135641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732DC8-481F-4EEC-5435-EAFE33F5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Menestystekijät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E16C32-0AAB-8348-41A0-7529B09F7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Laadukas ja osaava valmennus </a:t>
            </a:r>
          </a:p>
          <a:p>
            <a:pPr lvl="0"/>
            <a:r>
              <a:rPr lang="fi-FI" dirty="0"/>
              <a:t>Kattavat harjoitusolosuhteet</a:t>
            </a:r>
          </a:p>
          <a:p>
            <a:pPr lvl="0"/>
            <a:r>
              <a:rPr lang="fi-FI" dirty="0"/>
              <a:t>Kohdennettu joukkuetoiminta</a:t>
            </a:r>
          </a:p>
          <a:p>
            <a:pPr lvl="0"/>
            <a:r>
              <a:rPr lang="fi-FI" dirty="0"/>
              <a:t>Innostava yhteisöllisyys</a:t>
            </a:r>
          </a:p>
          <a:p>
            <a:pPr lvl="0"/>
            <a:r>
              <a:rPr lang="fi-FI" dirty="0"/>
              <a:t>Vetovoimainen seura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Seuran strategia löytyy kotisivuilta: 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www.leppavaaranpyrinto.fi</a:t>
            </a:r>
            <a:r>
              <a:rPr lang="fi-FI" dirty="0"/>
              <a:t>/seura/lepyn-strategia/</a:t>
            </a:r>
          </a:p>
        </p:txBody>
      </p:sp>
    </p:spTree>
    <p:extLst>
      <p:ext uri="{BB962C8B-B14F-4D97-AF65-F5344CB8AC3E}">
        <p14:creationId xmlns:p14="http://schemas.microsoft.com/office/powerpoint/2010/main" val="1161349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F1D62A-082B-F4FD-03EE-FD9261889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Toimenpiteet kaudella 2025-2026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9B3E0C-F037-FDCD-02F5-D92168422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Yhteistyön lisääminen kaikilla tasolla</a:t>
            </a:r>
          </a:p>
          <a:p>
            <a:r>
              <a:rPr lang="fi-FI" dirty="0"/>
              <a:t>Fyysisen valmennuksen kehittäminen seurassa</a:t>
            </a:r>
          </a:p>
          <a:p>
            <a:r>
              <a:rPr lang="fi-FI" dirty="0"/>
              <a:t>Suunnitelmallisuuden lisääminen valmennustoimintaan.</a:t>
            </a:r>
          </a:p>
        </p:txBody>
      </p:sp>
    </p:spTree>
    <p:extLst>
      <p:ext uri="{BB962C8B-B14F-4D97-AF65-F5344CB8AC3E}">
        <p14:creationId xmlns:p14="http://schemas.microsoft.com/office/powerpoint/2010/main" val="3491248390"/>
      </p:ext>
    </p:extLst>
  </p:cSld>
  <p:clrMapOvr>
    <a:masterClrMapping/>
  </p:clrMapOvr>
</p:sld>
</file>

<file path=ppt/theme/theme1.xml><?xml version="1.0" encoding="utf-8"?>
<a:theme xmlns:a="http://schemas.openxmlformats.org/drawingml/2006/main" name="Hoodie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sket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ounce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oard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unk">
  <a:themeElements>
    <a:clrScheme name="LePy 1">
      <a:dk1>
        <a:srgbClr val="FFFFFF"/>
      </a:dk1>
      <a:lt1>
        <a:srgbClr val="FFFFFF"/>
      </a:lt1>
      <a:dk2>
        <a:srgbClr val="DD4814"/>
      </a:dk2>
      <a:lt2>
        <a:srgbClr val="000080"/>
      </a:lt2>
      <a:accent1>
        <a:srgbClr val="000080"/>
      </a:accent1>
      <a:accent2>
        <a:srgbClr val="0141CF"/>
      </a:accent2>
      <a:accent3>
        <a:srgbClr val="1874D2"/>
      </a:accent3>
      <a:accent4>
        <a:srgbClr val="FECC98"/>
      </a:accent4>
      <a:accent5>
        <a:srgbClr val="FD7F00"/>
      </a:accent5>
      <a:accent6>
        <a:srgbClr val="F25822"/>
      </a:accent6>
      <a:hlink>
        <a:srgbClr val="FFD144"/>
      </a:hlink>
      <a:folHlink>
        <a:srgbClr val="FFD1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FDE28632A02DF4EAF3FB09B8F5A4899" ma:contentTypeVersion="12" ma:contentTypeDescription="Luo uusi asiakirja." ma:contentTypeScope="" ma:versionID="deed3601596631183674c753c71c5b8a">
  <xsd:schema xmlns:xsd="http://www.w3.org/2001/XMLSchema" xmlns:xs="http://www.w3.org/2001/XMLSchema" xmlns:p="http://schemas.microsoft.com/office/2006/metadata/properties" xmlns:ns2="a9b82a3d-57b8-49f3-9350-99bb2edbd4e8" xmlns:ns3="6b2bf69c-d436-482a-ac7f-6e340a117762" targetNamespace="http://schemas.microsoft.com/office/2006/metadata/properties" ma:root="true" ma:fieldsID="9ac6cfc67eebcf28cae477cb6eeb550c" ns2:_="" ns3:_="">
    <xsd:import namespace="a9b82a3d-57b8-49f3-9350-99bb2edbd4e8"/>
    <xsd:import namespace="6b2bf69c-d436-482a-ac7f-6e340a117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82a3d-57b8-49f3-9350-99bb2edbd4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Kuvien tunnisteet" ma:readOnly="false" ma:fieldId="{5cf76f15-5ced-4ddc-b409-7134ff3c332f}" ma:taxonomyMulti="true" ma:sspId="45f544fd-559f-4138-84b7-27e092c19e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bf69c-d436-482a-ac7f-6e340a11776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ed5ffbf-eb1c-498f-9887-78ce0ee52c7e}" ma:internalName="TaxCatchAll" ma:showField="CatchAllData" ma:web="6b2bf69c-d436-482a-ac7f-6e340a117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b2bf69c-d436-482a-ac7f-6e340a117762" xsi:nil="true"/>
    <lcf76f155ced4ddcb4097134ff3c332f xmlns="a9b82a3d-57b8-49f3-9350-99bb2edbd4e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76C6DE-F020-49BC-BEBE-5748C61D61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b82a3d-57b8-49f3-9350-99bb2edbd4e8"/>
    <ds:schemaRef ds:uri="6b2bf69c-d436-482a-ac7f-6e340a1177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5DEF0B-3B4A-42F4-8386-CF79991685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B11D78-ED79-454A-A3F0-95D6ADE85D92}">
  <ds:schemaRefs>
    <ds:schemaRef ds:uri="http://schemas.microsoft.com/office/2006/metadata/properties"/>
    <ds:schemaRef ds:uri="http://schemas.microsoft.com/office/infopath/2007/PartnerControls"/>
    <ds:schemaRef ds:uri="6b2bf69c-d436-482a-ac7f-6e340a117762"/>
    <ds:schemaRef ds:uri="a9b82a3d-57b8-49f3-9350-99bb2edbd4e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580</Words>
  <Application>Microsoft Macintosh PowerPoint</Application>
  <PresentationFormat>Laajakuva</PresentationFormat>
  <Paragraphs>101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17</vt:i4>
      </vt:variant>
    </vt:vector>
  </HeadingPairs>
  <TitlesOfParts>
    <vt:vector size="25" baseType="lpstr">
      <vt:lpstr>Arial</vt:lpstr>
      <vt:lpstr>Calibri</vt:lpstr>
      <vt:lpstr>Sarala</vt:lpstr>
      <vt:lpstr>Hoodie</vt:lpstr>
      <vt:lpstr>Basket</vt:lpstr>
      <vt:lpstr>Bounce</vt:lpstr>
      <vt:lpstr>Board</vt:lpstr>
      <vt:lpstr>Dunk</vt:lpstr>
      <vt:lpstr>LePyn vanhempainilta</vt:lpstr>
      <vt:lpstr>LePy</vt:lpstr>
      <vt:lpstr>LePyn jäsenjakauma</vt:lpstr>
      <vt:lpstr>Lisenssimäärät kausi 2024-2025 (ed. kausi)</vt:lpstr>
      <vt:lpstr>Seuran talouden rakenne</vt:lpstr>
      <vt:lpstr>Seuran tulot ja menot</vt:lpstr>
      <vt:lpstr>LePyn strategia</vt:lpstr>
      <vt:lpstr>Menestystekijät</vt:lpstr>
      <vt:lpstr>Toimenpiteet kaudella 2025-2026</vt:lpstr>
      <vt:lpstr>Päihteetön ja kiusaamisvapaa LePy</vt:lpstr>
      <vt:lpstr>Joukkueen valmennus ja taustat</vt:lpstr>
      <vt:lpstr>Joukkueen kausisuunnitelma</vt:lpstr>
      <vt:lpstr>Joukkueen talous</vt:lpstr>
      <vt:lpstr>Muut joukkueen sisäiset asiat</vt:lpstr>
      <vt:lpstr>Mitä omavalvonta tarkoittaa?</vt:lpstr>
      <vt:lpstr>LePy Shop </vt:lpstr>
      <vt:lpstr>Lämmittelypaidat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Marika Vilanen</cp:lastModifiedBy>
  <cp:revision>25</cp:revision>
  <cp:lastPrinted>2020-06-13T09:37:48Z</cp:lastPrinted>
  <dcterms:created xsi:type="dcterms:W3CDTF">2020-06-12T06:25:12Z</dcterms:created>
  <dcterms:modified xsi:type="dcterms:W3CDTF">2025-08-21T07:36:14Z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0x0101006FDE28632A02DF4EAF3FB09B8F5A4899</vt:lpwstr>
  </property>
</Properties>
</file>