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4" r:id="rId5"/>
    <p:sldId id="355" r:id="rId6"/>
  </p:sldIdLst>
  <p:sldSz cx="9144000" cy="5143500" type="screen16x9"/>
  <p:notesSz cx="9874250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521" userDrawn="1">
          <p15:clr>
            <a:srgbClr val="A4A3A4"/>
          </p15:clr>
        </p15:guide>
        <p15:guide id="6" pos="5284" userDrawn="1">
          <p15:clr>
            <a:srgbClr val="A4A3A4"/>
          </p15:clr>
        </p15:guide>
        <p15:guide id="8" orient="horz" pos="3230" userDrawn="1">
          <p15:clr>
            <a:srgbClr val="A4A3A4"/>
          </p15:clr>
        </p15:guide>
        <p15:guide id="9" pos="5760" userDrawn="1">
          <p15:clr>
            <a:srgbClr val="A4A3A4"/>
          </p15:clr>
        </p15:guide>
        <p15:guide id="10" orient="horz" pos="554" userDrawn="1">
          <p15:clr>
            <a:srgbClr val="A4A3A4"/>
          </p15:clr>
        </p15:guide>
        <p15:guide id="11" orient="horz" pos="2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9B3"/>
    <a:srgbClr val="1AB233"/>
    <a:srgbClr val="D5A315"/>
    <a:srgbClr val="68A8AA"/>
    <a:srgbClr val="DCD8D2"/>
    <a:srgbClr val="FFFFFF"/>
    <a:srgbClr val="696153"/>
    <a:srgbClr val="93700F"/>
    <a:srgbClr val="6E7214"/>
    <a:srgbClr val="3F7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486" autoAdjust="0"/>
  </p:normalViewPr>
  <p:slideViewPr>
    <p:cSldViewPr snapToGrid="0" snapToObjects="1">
      <p:cViewPr varScale="1">
        <p:scale>
          <a:sx n="205" d="100"/>
          <a:sy n="205" d="100"/>
        </p:scale>
        <p:origin x="426" y="168"/>
      </p:cViewPr>
      <p:guideLst>
        <p:guide pos="521"/>
        <p:guide pos="5284"/>
        <p:guide orient="horz" pos="3230"/>
        <p:guide pos="5760"/>
        <p:guide orient="horz" pos="554"/>
        <p:guide orient="horz" pos="27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1518" y="-84"/>
      </p:cViewPr>
      <p:guideLst>
        <p:guide orient="horz" pos="2142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0AE55-0C82-4D57-9F91-4CBA3D6DD7AB}" type="datetimeFigureOut">
              <a:rPr lang="fi-FI" smtClean="0"/>
              <a:pPr/>
              <a:t>5.3.2026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229EC-BD9E-4230-A4FC-5E6FBB0B4C7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7637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593130" y="1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8FF-215C-472F-A8C7-7C757995D4A7}" type="datetimeFigureOut">
              <a:rPr lang="fi-FI" smtClean="0"/>
              <a:pPr/>
              <a:t>5.3.2026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673350" y="509588"/>
            <a:ext cx="45275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87425" y="3228898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8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593130" y="6456616"/>
            <a:ext cx="4278841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C8229-B5CC-44AB-AB45-F2763324C7B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25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buFont typeface="Courier New" pitchFamily="49" charset="0"/>
      <a:buChar char="o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buFont typeface="Arial" pitchFamily="34" charset="0"/>
      <a:buChar char="∙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pictur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61FC8D81-CD5A-410F-A06B-16AC55513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DF4FC15-F77A-4BA4-9A49-6EE19A2A1F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WATERS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49408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sub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25C096F-E8D7-4D81-8F6E-5A213495F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FBEF345-67B8-4159-BCA8-E44C002283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5" y="1311275"/>
            <a:ext cx="6838951" cy="594122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err="1"/>
              <a:t>Subheading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152526" y="2116899"/>
            <a:ext cx="6838950" cy="2750376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D8810C8-46A9-4A91-80C4-5467B3FA5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DF51A62-47EB-4DF3-AE2D-5389E13D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582C243-964E-4717-AB2D-75EA1A5B20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FA28A3E-789C-4CF1-AEB6-1AE081888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174"/>
            <a:ext cx="6838950" cy="781838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496844" y="1311275"/>
            <a:ext cx="3494631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180" y="1311275"/>
            <a:ext cx="3206878" cy="35560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sub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A66C5EA-36E4-4F28-91AA-FFDAE2ECB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FFB6A9B-B602-4B0E-BF02-68580443FF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97052" y="1763100"/>
            <a:ext cx="3394424" cy="3104174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●"/>
              <a:tabLst/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5" y="1763099"/>
            <a:ext cx="3281689" cy="310417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4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6838950" cy="39608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err="1"/>
              <a:t>Subheading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introduction</a:t>
            </a:r>
            <a:endParaRPr lang="fi-FI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tex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C72F711-79F9-41D2-9DD2-9ED47938AE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1C1ECED2-02B2-436E-9825-7AAE8551E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6" y="523873"/>
            <a:ext cx="6838950" cy="78740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3845490" y="1311275"/>
            <a:ext cx="4145985" cy="303212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600" i="1" baseline="0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table, picture, graph or SmartArt chart </a:t>
            </a:r>
            <a:b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by clicking the icon.</a:t>
            </a:r>
            <a:endParaRPr lang="fi-FI" sz="160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3"/>
            <a:ext cx="2555378" cy="303212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7ED75BF1-D2F9-495A-B13A-59AFEF8EB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FBEDA66-44C6-472B-8374-8C2612BD6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152526" y="4343399"/>
            <a:ext cx="6838949" cy="523876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buNone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/>
              <a:t>Caption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13" hasCustomPrompt="1"/>
          </p:nvPr>
        </p:nvSpPr>
        <p:spPr>
          <a:xfrm>
            <a:off x="1152526" y="1311274"/>
            <a:ext cx="6838950" cy="2941312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600" b="0" i="1">
                <a:solidFill>
                  <a:srgbClr val="FF0000"/>
                </a:solidFill>
              </a:defRPr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160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table, picture, graph or SmartArt chart by clicking the icon.</a:t>
            </a:r>
            <a:endParaRPr lang="fi-FI" sz="160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>
          <a:xfrm>
            <a:off x="1152526" y="523874"/>
            <a:ext cx="6838950" cy="7874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text,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E14CBA3-FA5A-4763-BB0D-E0D18117A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A2F584E-B73D-49C8-95B7-D9B0DDE374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152526" y="1311273"/>
            <a:ext cx="2730542" cy="303212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 err="1"/>
              <a:t>Text</a:t>
            </a:r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91831" y="1352811"/>
            <a:ext cx="2929406" cy="2929406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200"/>
              </a:lnSpc>
            </a:pP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picture by clicking the icon.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activate the picture frame and select the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‘Crop’ tool from the Picture Format tab &gt;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be larger within the selection box.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clicking and dragging the light-coloured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balls on the corners of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100" b="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096161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, text,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D9DAA52-8B2D-470A-B07A-27CF9CC13E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8FFC952-CE59-499E-9116-3D64C4FF47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8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648732" y="0"/>
            <a:ext cx="4495267" cy="5143500"/>
          </a:xfrm>
          <a:prstGeom prst="rect">
            <a:avLst/>
          </a:prstGeom>
          <a:ln w="19050">
            <a:noFill/>
          </a:ln>
          <a:effectLst/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  <a:effectLst/>
              </a:defRPr>
            </a:lvl1pPr>
          </a:lstStyle>
          <a:p>
            <a:pPr algn="ctr">
              <a:lnSpc>
                <a:spcPts val="1200"/>
              </a:lnSpc>
            </a:pP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picture by clicking the icon.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select the ‘Crop’ tool from the Picture Format tab &gt;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be larger within the selection box.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dragging the light-coloured balls on the corners of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 outside the picture.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remove the picture </a:t>
            </a:r>
            <a:b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1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with the Delete key and click the picture to add a new picture. </a:t>
            </a:r>
            <a:endParaRPr lang="fi-FI" sz="1100" b="0" i="1" kern="1200" baseline="0" dirty="0">
              <a:solidFill>
                <a:srgbClr val="FF000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52526" y="1311275"/>
            <a:ext cx="3496207" cy="3556000"/>
          </a:xfrm>
        </p:spPr>
        <p:txBody>
          <a:bodyPr>
            <a:noAutofit/>
          </a:bodyPr>
          <a:lstStyle>
            <a:lvl1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1pPr>
            <a:lvl2pPr>
              <a:buClr>
                <a:schemeClr val="accent2">
                  <a:lumMod val="75000"/>
                </a:schemeClr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2C8895DA-0D05-45BE-8E38-60E6838F06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5" y="523874"/>
            <a:ext cx="6838950" cy="787401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9019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5" y="0"/>
            <a:ext cx="7998676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picture to the background of the slide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text boxes will reappear when you activate the picture and select ‘Send to Back’ (Picture </a:t>
            </a:r>
            <a:r>
              <a:rPr lang="en-GB" sz="1200" b="0" i="1" kern="1200" baseline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Formar</a:t>
            </a: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 &gt; Send Backward &gt; Send to Back /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right click &gt; Send to Back)</a:t>
            </a:r>
            <a: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bring the picture to the front, remove the picture with the Delete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 the picture to add a new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Remember to send the picture to the back so that you can see the text.</a:t>
            </a:r>
            <a:endParaRPr lang="fi-FI" dirty="0"/>
          </a:p>
        </p:txBody>
      </p:sp>
      <p:sp>
        <p:nvSpPr>
          <p:cNvPr id="6" name="Otsikko 1"/>
          <p:cNvSpPr>
            <a:spLocks noGrp="1"/>
          </p:cNvSpPr>
          <p:nvPr>
            <p:ph type="ctrTitle" hasCustomPrompt="1"/>
          </p:nvPr>
        </p:nvSpPr>
        <p:spPr>
          <a:xfrm>
            <a:off x="1152525" y="3132557"/>
            <a:ext cx="6838950" cy="1210842"/>
          </a:xfrm>
        </p:spPr>
        <p:txBody>
          <a:bodyPr anchor="b" anchorCtr="0">
            <a:noAutofit/>
          </a:bodyPr>
          <a:lstStyle>
            <a:lvl1pPr marL="0" algn="r" defTabSz="914400" rtl="0" eaLnBrk="1" latinLnBrk="0" hangingPunct="1">
              <a:lnSpc>
                <a:spcPts val="2800"/>
              </a:lnSpc>
              <a:spcBef>
                <a:spcPct val="0"/>
              </a:spcBef>
              <a:tabLst>
                <a:tab pos="714375" algn="l"/>
              </a:tabLst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defTabSz="914400" rtl="0" eaLnBrk="1" latinLnBrk="0" hangingPunct="1">
              <a:lnSpc>
                <a:spcPts val="2800"/>
              </a:lnSpc>
              <a:spcBef>
                <a:spcPct val="0"/>
              </a:spcBef>
              <a:tabLst>
                <a:tab pos="714375" algn="l"/>
              </a:tabLst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up the presentation and can contain a short text section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big picture, or a round picture. </a:t>
            </a:r>
            <a:endParaRPr lang="fi-FI" sz="2400" b="1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401045" y="4343399"/>
            <a:ext cx="342900" cy="250029"/>
          </a:xfrm>
        </p:spPr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AE0A576-C41D-4364-A67B-FABEC85092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7"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C4FB4D6-D2C1-4732-9F6C-8876F6AFC5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893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picture, OC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63D48F0-6546-4DF4-8D0A-E48E77C71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E232D1A-E263-44C8-9DD4-C8B2ECFCC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5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OCHRE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3821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184FA52-EABD-42AA-A112-7E40E0295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A7EC8C1-F506-48AE-B976-98BD7BF93B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4214879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sz="2400" kern="1200" baseline="0" dirty="0">
              <a:solidFill>
                <a:schemeClr val="tx1"/>
              </a:solidFill>
              <a:latin typeface="Futura Hv BT" pitchFamily="34" charset="0"/>
              <a:ea typeface="+mj-ea"/>
              <a:cs typeface="+mj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355539044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OC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8867B89-636E-4357-864B-C0DB993A6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A9ECB55-EC37-46EB-A571-2108B7344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4214879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sz="2400" kern="1200" baseline="0" dirty="0">
              <a:solidFill>
                <a:schemeClr val="tx1"/>
              </a:solidFill>
              <a:latin typeface="Futura Hv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5143706"/>
      </p:ext>
    </p:extLst>
  </p:cSld>
  <p:clrMapOvr>
    <a:masterClrMapping/>
  </p:clrMapOvr>
  <p:transition>
    <p:fade/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4140724-CBBC-4C21-9803-606981B18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6D66924-E613-4FF3-811B-D8E51E83D4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4214879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sz="2400" kern="1200" baseline="0" dirty="0">
              <a:solidFill>
                <a:schemeClr val="tx1"/>
              </a:solidFill>
              <a:latin typeface="Futura Hv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9872629"/>
      </p:ext>
    </p:extLst>
  </p:cSld>
  <p:clrMapOvr>
    <a:masterClrMapping/>
  </p:clrMapOvr>
  <p:transition>
    <p:fade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stiti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D2C0FE20-3ECA-41DF-9F78-28B5F9FFE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894685B-877C-452F-B795-70247461A4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7" name="Otsikko 1"/>
          <p:cNvSpPr>
            <a:spLocks noGrp="1"/>
          </p:cNvSpPr>
          <p:nvPr>
            <p:ph type="title" hasCustomPrompt="1"/>
          </p:nvPr>
        </p:nvSpPr>
        <p:spPr>
          <a:xfrm>
            <a:off x="1152524" y="523874"/>
            <a:ext cx="4214879" cy="3819526"/>
          </a:xfrm>
        </p:spPr>
        <p:txBody>
          <a:bodyPr anchor="ctr" anchorCtr="0"/>
          <a:lstStyle>
            <a:lvl1pPr>
              <a:lnSpc>
                <a:spcPts val="2800"/>
              </a:lnSpc>
              <a:defRPr lang="fi-FI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Interstitial slides liven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the presentation and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contain a short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section and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picture, or a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picture.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a well-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planned quote can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just as well </a:t>
            </a:r>
            <a:b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400" b="1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without a picture.</a:t>
            </a:r>
            <a:endParaRPr lang="fi-FI" sz="2400" kern="1200" baseline="0" dirty="0">
              <a:solidFill>
                <a:schemeClr val="tx1"/>
              </a:solidFill>
              <a:latin typeface="Futura Hv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1029633"/>
      </p:ext>
    </p:extLst>
  </p:cSld>
  <p:clrMapOvr>
    <a:masterClrMapping/>
  </p:clrMapOvr>
  <p:transition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+back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D70506EF-D56F-4802-AFA8-915AFE56C2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" y="0"/>
            <a:ext cx="9141292" cy="5143500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4016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9B70A05-D01F-4CB9-B5A3-DA864BC74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43118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07655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39A00-D91C-4301-ABE5-43D88FEA1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EA5FF-2869-46BB-A260-0B8CC418D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20D88-86A1-4113-A1F6-18308F04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994A5-32F5-4000-9EC6-8C3BA9C5DB91}" type="datetimeFigureOut">
              <a:rPr lang="fi-FI" smtClean="0"/>
              <a:t>5.3.2026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4EF70-EF48-4CA6-928F-FE900626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1BD41-F0E1-4E15-9A10-87D2DE44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E1246-0969-42C5-A665-81DC229A453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94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picture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B0D0F70-E694-46EF-8CDE-DDD307294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FBA7FCE-2339-4A92-8F2B-B7ECD36E32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LIME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149096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no picture,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C513E70-3DC0-439E-A8A0-C569738ED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71F6F04-3637-4DB8-BB21-B8E646DB05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NO PICTURE, GREY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4865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indent="0" algn="r" defTabSz="914400" rtl="0" eaLnBrk="1" latinLnBrk="0" hangingPunct="1">
              <a:lnSpc>
                <a:spcPts val="2200"/>
              </a:lnSpc>
              <a:spcBef>
                <a:spcPts val="30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The name of the presenter</a:t>
            </a:r>
            <a:b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20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sz="2000" b="0" kern="1200" baseline="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1311275"/>
            <a:ext cx="6838950" cy="1983069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ts val="3600"/>
              </a:lnSpc>
            </a:pP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COVER, LARGE PICTURE</a:t>
            </a:r>
            <a:br>
              <a:rPr lang="fi-FI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the presentation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black or white text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152525" y="0"/>
            <a:ext cx="7998676" cy="5143500"/>
          </a:xfrm>
          <a:prstGeom prst="rect">
            <a:avLst/>
          </a:prstGeom>
        </p:spPr>
        <p:txBody>
          <a:bodyPr lIns="180000" tIns="180000" rIns="180000" anchor="t" anchorCtr="0"/>
          <a:lstStyle>
            <a:lvl1pPr marL="0" marR="0" indent="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large cover picture to the background of the cover slide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the picture frame and select the ‘Crop’ tool from the Picture Format tab &gt;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you can now move the 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clicking and dragging the light-coloured balls on the 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text boxes will reappear when you activate the picture and select ‘Send to Back’ (Picture </a:t>
            </a:r>
            <a:r>
              <a:rPr lang="en-GB" sz="1200" b="0" i="1" kern="1200" baseline="0" dirty="0" err="1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Formar</a:t>
            </a: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 &gt; Send Backward &gt; Send to Back /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right click &gt; Send to Back)</a:t>
            </a:r>
            <a: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bring the picture to the front, remove the picture with the Delete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 the picture to add a new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Remember to send the picture to the back so that you can see the text.</a:t>
            </a: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fi-FI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fi-FI" dirty="0" err="1"/>
              <a:t>Make</a:t>
            </a:r>
            <a:r>
              <a:rPr lang="fi-FI" dirty="0"/>
              <a:t> sure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SYKE-logo</a:t>
            </a:r>
            <a:r>
              <a:rPr lang="fi-FI" dirty="0"/>
              <a:t> is </a:t>
            </a:r>
            <a:r>
              <a:rPr lang="fi-FI" dirty="0" err="1"/>
              <a:t>visible</a:t>
            </a:r>
            <a:r>
              <a:rPr lang="fi-FI" dirty="0"/>
              <a:t> in the </a:t>
            </a:r>
            <a:r>
              <a:rPr lang="fi-FI" dirty="0" err="1"/>
              <a:t>left</a:t>
            </a:r>
            <a:r>
              <a:rPr lang="fi-FI" dirty="0"/>
              <a:t> </a:t>
            </a:r>
            <a:r>
              <a:rPr lang="fi-FI" dirty="0" err="1"/>
              <a:t>corner</a:t>
            </a:r>
            <a:r>
              <a:rPr lang="fi-FI" dirty="0"/>
              <a:t>! </a:t>
            </a:r>
            <a:br>
              <a:rPr lang="fi-FI" dirty="0"/>
            </a:b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needed</a:t>
            </a:r>
            <a:r>
              <a:rPr lang="fi-FI" dirty="0"/>
              <a:t>,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copy </a:t>
            </a:r>
            <a:r>
              <a:rPr lang="fi-FI" dirty="0" err="1"/>
              <a:t>SYKE-logo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the </a:t>
            </a:r>
            <a:r>
              <a:rPr lang="fi-FI" dirty="0" err="1"/>
              <a:t>instructions</a:t>
            </a:r>
            <a:r>
              <a:rPr lang="fi-FI" dirty="0"/>
              <a:t> </a:t>
            </a:r>
            <a:r>
              <a:rPr lang="fi-FI" dirty="0" err="1"/>
              <a:t>page</a:t>
            </a:r>
            <a:r>
              <a:rPr lang="fi-FI" dirty="0"/>
              <a:t> (</a:t>
            </a:r>
            <a:r>
              <a:rPr lang="fi-FI" dirty="0" err="1"/>
              <a:t>page</a:t>
            </a:r>
            <a:r>
              <a:rPr lang="fi-FI" dirty="0"/>
              <a:t> 1).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9BF039B-1822-4820-80D7-D1FE0BE0D2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07"/>
          <a:stretch/>
        </p:blipFill>
        <p:spPr>
          <a:xfrm>
            <a:off x="1353" y="0"/>
            <a:ext cx="1151171" cy="5143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round pictur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B0EB133-7384-410D-9804-B7F0937B9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BBECB18-87A9-482A-BA6C-886E0E5AA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The </a:t>
            </a:r>
            <a:r>
              <a:rPr lang="fi-FI" dirty="0" err="1"/>
              <a:t>name</a:t>
            </a:r>
            <a:r>
              <a:rPr lang="fi-FI" dirty="0"/>
              <a:t> of the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dirty="0"/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8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523875"/>
            <a:ext cx="3602355" cy="27704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2748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round picture, OC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8AC71E-755F-4263-85BC-BED6705A52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021635C-E84B-456C-92FC-C10A2637EE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10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The </a:t>
            </a:r>
            <a:r>
              <a:rPr lang="fi-FI" dirty="0" err="1"/>
              <a:t>name</a:t>
            </a:r>
            <a:r>
              <a:rPr lang="fi-FI" dirty="0"/>
              <a:t> of the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dirty="0"/>
          </a:p>
        </p:txBody>
      </p:sp>
      <p:sp>
        <p:nvSpPr>
          <p:cNvPr id="9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6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523875"/>
            <a:ext cx="3602355" cy="27704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20443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round picture,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80AFDABD-7A6A-4FA0-AF8F-47D4DE501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"/>
            <a:ext cx="9141289" cy="514349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D3889F6-E725-4B0F-A5EA-780DE1AD55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The </a:t>
            </a:r>
            <a:r>
              <a:rPr lang="fi-FI" dirty="0" err="1"/>
              <a:t>name</a:t>
            </a:r>
            <a:r>
              <a:rPr lang="fi-FI" dirty="0"/>
              <a:t> of the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7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523875"/>
            <a:ext cx="3602355" cy="27704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632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round picture,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56594E-A372-49D7-B257-8B3C3A309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0" cy="514349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5193E00-79DA-4C4D-A512-DD15C1E86E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4" y="3557756"/>
            <a:ext cx="719329" cy="1170434"/>
          </a:xfrm>
          <a:prstGeom prst="rect">
            <a:avLst/>
          </a:prstGeom>
        </p:spPr>
      </p:pic>
      <p:sp>
        <p:nvSpPr>
          <p:cNvPr id="6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152525" y="3294344"/>
            <a:ext cx="6838949" cy="1049055"/>
          </a:xfrm>
        </p:spPr>
        <p:txBody>
          <a:bodyPr anchor="b" anchorCtr="0"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The </a:t>
            </a:r>
            <a:r>
              <a:rPr lang="fi-FI" dirty="0" err="1"/>
              <a:t>name</a:t>
            </a:r>
            <a:r>
              <a:rPr lang="fi-FI" dirty="0"/>
              <a:t> of the </a:t>
            </a:r>
            <a:r>
              <a:rPr lang="fi-FI" dirty="0" err="1"/>
              <a:t>presenter</a:t>
            </a:r>
            <a:br>
              <a:rPr lang="fi-FI" dirty="0"/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Finnish Environment Institute SYKE</a:t>
            </a:r>
            <a:br>
              <a:rPr lang="fi-FI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800" b="0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Event &amp; date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809994" y="560212"/>
            <a:ext cx="3734531" cy="3734531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bg1"/>
            </a:solidFill>
          </a:ln>
        </p:spPr>
        <p:txBody>
          <a:bodyPr wrap="none" lIns="0" tIns="0" rIns="0" anchor="t" anchorCtr="0"/>
          <a:lstStyle>
            <a:lvl1pPr marL="0" marR="0" indent="0" algn="ctr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200" b="0" i="1" baseline="0">
                <a:solidFill>
                  <a:srgbClr val="FF0000"/>
                </a:solidFill>
              </a:defRPr>
            </a:lvl1pPr>
          </a:lstStyle>
          <a:p>
            <a:pPr algn="ctr">
              <a:lnSpc>
                <a:spcPts val="1300"/>
              </a:lnSpc>
            </a:pP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round picture by clicking the icon.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cropping of the picture, activate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frame and select the ‘Crop’ tool from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the Picture Format tab &gt; you can now move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picture or scale it to be larger within the selection box.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Scale the picture by holding down the Shift key and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clicking and dragging the light-coloured balls on the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corners of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When you are satisfied with the cropping/scaling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of the picture, click outside the picture.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To change the picture, activate the picture,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remove the picture with the Delete key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and click the picture to </a:t>
            </a:r>
            <a:b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GB" sz="1200" b="0" i="1" kern="1200" baseline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add a new picture. </a:t>
            </a:r>
            <a:endParaRPr lang="fi-FI" sz="1200" dirty="0"/>
          </a:p>
        </p:txBody>
      </p:sp>
      <p:sp>
        <p:nvSpPr>
          <p:cNvPr id="7" name="Otsikko 3"/>
          <p:cNvSpPr>
            <a:spLocks noGrp="1"/>
          </p:cNvSpPr>
          <p:nvPr>
            <p:ph type="ctrTitle" idx="4294967295" hasCustomPrompt="1"/>
          </p:nvPr>
        </p:nvSpPr>
        <p:spPr>
          <a:xfrm>
            <a:off x="1152525" y="523875"/>
            <a:ext cx="3602355" cy="27704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4375" algn="l"/>
              </a:tabLst>
              <a:defRPr sz="3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WITH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wraps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around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of the </a:t>
            </a:r>
            <a:b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200" b="1" kern="120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765373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52526" y="519523"/>
            <a:ext cx="6838950" cy="7917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52525" y="1311274"/>
            <a:ext cx="6838950" cy="30321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The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 of a </a:t>
            </a:r>
            <a:r>
              <a:rPr lang="fi-FI" dirty="0" err="1"/>
              <a:t>list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01045" y="4343399"/>
            <a:ext cx="342900" cy="2500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accent3">
                    <a:lumMod val="75000"/>
                  </a:schemeClr>
                </a:solidFill>
                <a:latin typeface="Futura Bk BT" panose="020B0502020204020303" pitchFamily="34" charset="0"/>
              </a:defRPr>
            </a:lvl1pPr>
          </a:lstStyle>
          <a:p>
            <a:fld id="{24342B02-74FC-4320-A08D-C58DA89F77A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1" r:id="rId2"/>
    <p:sldLayoutId id="2147483695" r:id="rId3"/>
    <p:sldLayoutId id="2147483692" r:id="rId4"/>
    <p:sldLayoutId id="2147483685" r:id="rId5"/>
    <p:sldLayoutId id="2147483712" r:id="rId6"/>
    <p:sldLayoutId id="2147483713" r:id="rId7"/>
    <p:sldLayoutId id="2147483715" r:id="rId8"/>
    <p:sldLayoutId id="2147483711" r:id="rId9"/>
    <p:sldLayoutId id="2147483660" r:id="rId10"/>
    <p:sldLayoutId id="2147483650" r:id="rId11"/>
    <p:sldLayoutId id="2147483662" r:id="rId12"/>
    <p:sldLayoutId id="2147483663" r:id="rId13"/>
    <p:sldLayoutId id="2147483675" r:id="rId14"/>
    <p:sldLayoutId id="2147483657" r:id="rId15"/>
    <p:sldLayoutId id="2147483717" r:id="rId16"/>
    <p:sldLayoutId id="2147483686" r:id="rId17"/>
    <p:sldLayoutId id="2147483721" r:id="rId18"/>
    <p:sldLayoutId id="2147483720" r:id="rId19"/>
    <p:sldLayoutId id="2147483698" r:id="rId20"/>
    <p:sldLayoutId id="2147483700" r:id="rId21"/>
    <p:sldLayoutId id="2147483701" r:id="rId22"/>
    <p:sldLayoutId id="2147483697" r:id="rId23"/>
    <p:sldLayoutId id="2147483702" r:id="rId24"/>
    <p:sldLayoutId id="2147483703" r:id="rId25"/>
    <p:sldLayoutId id="2147483719" r:id="rId26"/>
    <p:sldLayoutId id="2147483722" r:id="rId27"/>
  </p:sldLayoutIdLst>
  <p:transition>
    <p:fade/>
  </p:transition>
  <p:hf hdr="0" ftr="0" dt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tabLst>
          <a:tab pos="714375" algn="l"/>
        </a:tabLst>
        <a:defRPr sz="2400" b="1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16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itchFamily="34" charset="0"/>
        <a:buChar char="●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200"/>
        </a:lnSpc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300"/>
        </a:spcBef>
        <a:buClr>
          <a:schemeClr val="accent3"/>
        </a:buClr>
        <a:buFont typeface="Arial" pitchFamily="34" charset="0"/>
        <a:buChar char="•"/>
        <a:defRPr sz="1600" i="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finmari@utu.fi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tsikko 4">
            <a:extLst>
              <a:ext uri="{FF2B5EF4-FFF2-40B4-BE49-F238E27FC236}">
                <a16:creationId xmlns:a16="http://schemas.microsoft.com/office/drawing/2014/main" id="{E78C2E45-5E72-467F-AE0F-2BD5F10915A5}"/>
              </a:ext>
            </a:extLst>
          </p:cNvPr>
          <p:cNvSpPr txBox="1">
            <a:spLocks/>
          </p:cNvSpPr>
          <p:nvPr/>
        </p:nvSpPr>
        <p:spPr>
          <a:xfrm>
            <a:off x="816756" y="0"/>
            <a:ext cx="7571594" cy="74147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tabLst>
                <a:tab pos="714375" algn="l"/>
              </a:tabLst>
              <a:defRPr sz="4500" b="1" kern="120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sz="2300" dirty="0">
                <a:solidFill>
                  <a:srgbClr val="002060"/>
                </a:solidFill>
                <a:latin typeface="Century Gothic" panose="020B0502020202020204" pitchFamily="34" charset="0"/>
              </a:rPr>
              <a:t>2026 Check list for posters</a:t>
            </a:r>
            <a:endParaRPr lang="fi-FI" sz="23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69">
            <a:extLst>
              <a:ext uri="{FF2B5EF4-FFF2-40B4-BE49-F238E27FC236}">
                <a16:creationId xmlns:a16="http://schemas.microsoft.com/office/drawing/2014/main" id="{737E8542-A7E4-4A99-9B6C-ADD3CD211C43}"/>
              </a:ext>
            </a:extLst>
          </p:cNvPr>
          <p:cNvSpPr txBox="1"/>
          <p:nvPr/>
        </p:nvSpPr>
        <p:spPr>
          <a:xfrm flipH="1">
            <a:off x="764505" y="1019349"/>
            <a:ext cx="657029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noProof="1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The poster presentation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 short, max 1-min introduction pitch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 physical poster at the venue</a:t>
            </a:r>
            <a:br>
              <a:rPr lang="en-GB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en-GB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size A0 (84 x 119 cm), portrait orientation</a:t>
            </a:r>
          </a:p>
          <a:p>
            <a:pPr>
              <a:spcAft>
                <a:spcPts val="600"/>
              </a:spcAft>
            </a:pPr>
            <a:r>
              <a:rPr lang="en-GB" sz="1600" b="1" noProof="1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The poster should contain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FINMARI logo (if possible) 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Information on the research infrastructure, which has been used for the work</a:t>
            </a:r>
          </a:p>
          <a:p>
            <a:pPr marL="800100" lvl="1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noProof="1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Collaboration with FINMARI institutes (if any)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GB" sz="1600" b="1" noProof="1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For the poster pitching session, please send us a one-slide PP of your poster, using the model template slide attached here, to be presented in a 1-min poster pitch, no later than Tuesday 17.3. 2026 12:00 o´clock to </a:t>
            </a:r>
            <a:r>
              <a:rPr lang="en-GB" sz="1600" b="1" noProof="1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  <a:hlinkClick r:id="rId2"/>
              </a:rPr>
              <a:t>finmari@utu.fi</a:t>
            </a:r>
            <a:r>
              <a:rPr lang="en-GB" sz="1600" b="1" noProof="1">
                <a:solidFill>
                  <a:schemeClr val="tx2">
                    <a:lumMod val="75000"/>
                  </a:schemeClr>
                </a:solidFill>
                <a:cs typeface="Calibri" panose="020F0502020204030204" pitchFamily="34" charset="0"/>
              </a:rPr>
              <a:t>. Please, name the file as “poster_your lastname_your first name.pptx”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F1499-20BE-79CA-5A5B-5C808291A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141" y="237759"/>
            <a:ext cx="2235608" cy="176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7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A150F-50AD-C525-048E-A546449D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582" y="289569"/>
            <a:ext cx="4886696" cy="612955"/>
          </a:xfrm>
        </p:spPr>
        <p:txBody>
          <a:bodyPr/>
          <a:lstStyle/>
          <a:p>
            <a:pPr algn="l"/>
            <a:r>
              <a:rPr lang="en-US" dirty="0"/>
              <a:t>Poster title</a:t>
            </a:r>
            <a:endParaRPr lang="fi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1FDFBE-7382-B8FE-9F58-8A8992F7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582" y="1050549"/>
            <a:ext cx="4536374" cy="910874"/>
          </a:xfrm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2E79B3"/>
                </a:solidFill>
              </a:rPr>
              <a:t>Authors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rgbClr val="2E79B3"/>
                </a:solidFill>
              </a:rPr>
              <a:t>Institution(s)</a:t>
            </a:r>
            <a:endParaRPr lang="fi-FI" dirty="0">
              <a:solidFill>
                <a:srgbClr val="2E79B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EF6C2-F27B-AF14-8137-0CBDF098A01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rcRect l="39326" t="11804" r="24445"/>
          <a:stretch/>
        </p:blipFill>
        <p:spPr bwMode="auto">
          <a:xfrm>
            <a:off x="5199944" y="67691"/>
            <a:ext cx="3839085" cy="50229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603AF6-7DC3-27B8-0400-27776EA9D8A8}"/>
              </a:ext>
            </a:extLst>
          </p:cNvPr>
          <p:cNvSpPr/>
          <p:nvPr/>
        </p:nvSpPr>
        <p:spPr>
          <a:xfrm rot="18228521">
            <a:off x="4263136" y="2317535"/>
            <a:ext cx="58576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Add here a picture of your poster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95AC8-5EE9-7456-DD7C-F3C3D4E92E51}"/>
              </a:ext>
            </a:extLst>
          </p:cNvPr>
          <p:cNvSpPr txBox="1"/>
          <p:nvPr/>
        </p:nvSpPr>
        <p:spPr>
          <a:xfrm>
            <a:off x="339582" y="1982363"/>
            <a:ext cx="4679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put here the main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points and the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message of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your poster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…</a:t>
            </a:r>
            <a:endParaRPr lang="fi-FI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dirty="0"/>
              <a:t>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88E3C0-B375-D39D-0A4D-B9780A6FB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" y="4433237"/>
            <a:ext cx="900008" cy="71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7846"/>
      </p:ext>
    </p:extLst>
  </p:cSld>
  <p:clrMapOvr>
    <a:masterClrMapping/>
  </p:clrMapOvr>
</p:sld>
</file>

<file path=ppt/theme/theme1.xml><?xml version="1.0" encoding="utf-8"?>
<a:theme xmlns:a="http://schemas.openxmlformats.org/drawingml/2006/main" name="SYKE-TEMPLATE 2017">
  <a:themeElements>
    <a:clrScheme name="SYKE">
      <a:dk1>
        <a:sysClr val="windowText" lastClr="000000"/>
      </a:dk1>
      <a:lt1>
        <a:sysClr val="window" lastClr="FFFFFF"/>
      </a:lt1>
      <a:dk2>
        <a:srgbClr val="68A8AA"/>
      </a:dk2>
      <a:lt2>
        <a:srgbClr val="9DCFEF"/>
      </a:lt2>
      <a:accent1>
        <a:srgbClr val="ABA395"/>
      </a:accent1>
      <a:accent2>
        <a:srgbClr val="D5A315"/>
      </a:accent2>
      <a:accent3>
        <a:srgbClr val="827C71"/>
      </a:accent3>
      <a:accent4>
        <a:srgbClr val="BBC122"/>
      </a:accent4>
      <a:accent5>
        <a:srgbClr val="BF621E"/>
      </a:accent5>
      <a:accent6>
        <a:srgbClr val="9D7B25"/>
      </a:accent6>
      <a:hlink>
        <a:srgbClr val="4F8083"/>
      </a:hlink>
      <a:folHlink>
        <a:srgbClr val="68A8AA"/>
      </a:folHlink>
    </a:clrScheme>
    <a:fontScheme name="SYK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YKE25_ppt-pohja_ENG_16-9.pptx" id="{2DC2E1AC-2E14-4BF5-B488-0F06DA256F0A}" vid="{2E49A423-BA47-437E-B0E1-F432980715F6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F7DB880163C0347A7A53A929637A1A0" ma:contentTypeVersion="2" ma:contentTypeDescription="Luo uusi asiakirja." ma:contentTypeScope="" ma:versionID="9904d4fac2c698e9dc6fd5e1c985d0f5">
  <xsd:schema xmlns:xsd="http://www.w3.org/2001/XMLSchema" xmlns:xs="http://www.w3.org/2001/XMLSchema" xmlns:p="http://schemas.microsoft.com/office/2006/metadata/properties" xmlns:ns2="a6a23f2e-7bc5-49e2-8a1f-2a7c97658e41" targetNamespace="http://schemas.microsoft.com/office/2006/metadata/properties" ma:root="true" ma:fieldsID="ac7c166f5782acde6a5ed3a72411fa1d" ns2:_="">
    <xsd:import namespace="a6a23f2e-7bc5-49e2-8a1f-2a7c97658e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a23f2e-7bc5-49e2-8a1f-2a7c97658e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A0C3E3-97E7-4ED1-A393-0939F091DD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49384E-22F8-4365-8F9C-3E6B2D33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a23f2e-7bc5-49e2-8a1f-2a7c97658e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967BD5-5075-43A4-84F4-DD3ED941DD36}">
  <ds:schemaRefs>
    <ds:schemaRef ds:uri="http://purl.org/dc/terms/"/>
    <ds:schemaRef ds:uri="a6a23f2e-7bc5-49e2-8a1f-2a7c97658e4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SYKE25_ppt-pohja_ENG_16-9</Template>
  <TotalTime>57</TotalTime>
  <Words>162</Words>
  <Application>Microsoft Office PowerPoint</Application>
  <PresentationFormat>On-screen Show (16:9)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Century Gothic</vt:lpstr>
      <vt:lpstr>Courier New</vt:lpstr>
      <vt:lpstr>Futura Bk BT</vt:lpstr>
      <vt:lpstr>Futura Hv BT</vt:lpstr>
      <vt:lpstr>Tahoma</vt:lpstr>
      <vt:lpstr>Wingdings</vt:lpstr>
      <vt:lpstr>SYKE-TEMPLATE 2017</vt:lpstr>
      <vt:lpstr>PowerPoint Presentation</vt:lpstr>
      <vt:lpstr>Poster 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Veijo Jormalainen</dc:creator>
  <cp:lastModifiedBy>Kuuppo Katri</cp:lastModifiedBy>
  <cp:revision>8</cp:revision>
  <dcterms:created xsi:type="dcterms:W3CDTF">2020-08-03T10:09:22Z</dcterms:created>
  <dcterms:modified xsi:type="dcterms:W3CDTF">2026-03-05T05:19:18Z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0x0101001F7DB880163C0347A7A53A929637A1A0</vt:lpwstr>
  </property>
</Properties>
</file>