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71" r:id="rId2"/>
    <p:sldId id="280" r:id="rId3"/>
    <p:sldId id="276" r:id="rId4"/>
    <p:sldId id="258" r:id="rId5"/>
    <p:sldId id="261" r:id="rId6"/>
    <p:sldId id="264" r:id="rId7"/>
    <p:sldId id="279" r:id="rId8"/>
    <p:sldId id="282" r:id="rId9"/>
    <p:sldId id="265" r:id="rId10"/>
    <p:sldId id="283" r:id="rId11"/>
    <p:sldId id="281" r:id="rId12"/>
    <p:sldId id="284" r:id="rId13"/>
    <p:sldId id="285" r:id="rId14"/>
    <p:sldId id="274" r:id="rId15"/>
    <p:sldId id="286" r:id="rId16"/>
    <p:sldId id="278" r:id="rId17"/>
    <p:sldId id="268" r:id="rId18"/>
    <p:sldId id="269" r:id="rId19"/>
    <p:sldId id="270" r:id="rId20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E9E"/>
    <a:srgbClr val="5164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64294" autoAdjust="0"/>
  </p:normalViewPr>
  <p:slideViewPr>
    <p:cSldViewPr snapToGrid="0">
      <p:cViewPr varScale="1">
        <p:scale>
          <a:sx n="76" d="100"/>
          <a:sy n="76" d="100"/>
        </p:scale>
        <p:origin x="974" y="-1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us Piispa" userId="326af61b-b16d-4f6f-8d1d-ea8d4cb67f57" providerId="ADAL" clId="{31919F41-E028-4F31-83A1-2433DF00EC90}"/>
    <pc:docChg chg="undo redo custSel addSld delSld modSld sldOrd">
      <pc:chgData name="Markus Piispa" userId="326af61b-b16d-4f6f-8d1d-ea8d4cb67f57" providerId="ADAL" clId="{31919F41-E028-4F31-83A1-2433DF00EC90}" dt="2026-08-17T14:37:15.131" v="5431" actId="20577"/>
      <pc:docMkLst>
        <pc:docMk/>
      </pc:docMkLst>
      <pc:sldChg chg="modSp mod">
        <pc:chgData name="Markus Piispa" userId="326af61b-b16d-4f6f-8d1d-ea8d4cb67f57" providerId="ADAL" clId="{31919F41-E028-4F31-83A1-2433DF00EC90}" dt="2026-08-17T05:57:42.189" v="5372" actId="20577"/>
        <pc:sldMkLst>
          <pc:docMk/>
          <pc:sldMk cId="1826854120" sldId="265"/>
        </pc:sldMkLst>
        <pc:spChg chg="mod">
          <ac:chgData name="Markus Piispa" userId="326af61b-b16d-4f6f-8d1d-ea8d4cb67f57" providerId="ADAL" clId="{31919F41-E028-4F31-83A1-2433DF00EC90}" dt="2026-08-17T05:57:42.189" v="5372" actId="20577"/>
          <ac:spMkLst>
            <pc:docMk/>
            <pc:sldMk cId="1826854120" sldId="265"/>
            <ac:spMk id="3" creationId="{B8A3EF5C-AA61-45CC-875B-826908ABC49E}"/>
          </ac:spMkLst>
        </pc:spChg>
      </pc:sldChg>
      <pc:sldChg chg="modSp mod">
        <pc:chgData name="Markus Piispa" userId="326af61b-b16d-4f6f-8d1d-ea8d4cb67f57" providerId="ADAL" clId="{31919F41-E028-4F31-83A1-2433DF00EC90}" dt="2026-08-17T14:37:15.131" v="5431" actId="20577"/>
        <pc:sldMkLst>
          <pc:docMk/>
          <pc:sldMk cId="2213237510" sldId="274"/>
        </pc:sldMkLst>
        <pc:spChg chg="mod">
          <ac:chgData name="Markus Piispa" userId="326af61b-b16d-4f6f-8d1d-ea8d4cb67f57" providerId="ADAL" clId="{31919F41-E028-4F31-83A1-2433DF00EC90}" dt="2026-08-17T14:37:15.131" v="5431" actId="20577"/>
          <ac:spMkLst>
            <pc:docMk/>
            <pc:sldMk cId="2213237510" sldId="274"/>
            <ac:spMk id="3" creationId="{1EE2DB4D-EF7C-E888-4185-046F3C01E95E}"/>
          </ac:spMkLst>
        </pc:spChg>
      </pc:sldChg>
      <pc:sldChg chg="modSp mod">
        <pc:chgData name="Markus Piispa" userId="326af61b-b16d-4f6f-8d1d-ea8d4cb67f57" providerId="ADAL" clId="{31919F41-E028-4F31-83A1-2433DF00EC90}" dt="2026-08-17T05:57:56.182" v="5397" actId="20577"/>
        <pc:sldMkLst>
          <pc:docMk/>
          <pc:sldMk cId="2784773301" sldId="281"/>
        </pc:sldMkLst>
        <pc:spChg chg="mod">
          <ac:chgData name="Markus Piispa" userId="326af61b-b16d-4f6f-8d1d-ea8d4cb67f57" providerId="ADAL" clId="{31919F41-E028-4F31-83A1-2433DF00EC90}" dt="2026-08-17T05:57:56.182" v="5397" actId="20577"/>
          <ac:spMkLst>
            <pc:docMk/>
            <pc:sldMk cId="2784773301" sldId="281"/>
            <ac:spMk id="3" creationId="{2FC86482-55BA-8128-9034-9674FFF2E783}"/>
          </ac:spMkLst>
        </pc:spChg>
      </pc:sldChg>
      <pc:sldChg chg="modSp mod">
        <pc:chgData name="Markus Piispa" userId="326af61b-b16d-4f6f-8d1d-ea8d4cb67f57" providerId="ADAL" clId="{31919F41-E028-4F31-83A1-2433DF00EC90}" dt="2026-08-17T13:50:15.293" v="5409" actId="20577"/>
        <pc:sldMkLst>
          <pc:docMk/>
          <pc:sldMk cId="1697123943" sldId="285"/>
        </pc:sldMkLst>
        <pc:spChg chg="mod">
          <ac:chgData name="Markus Piispa" userId="326af61b-b16d-4f6f-8d1d-ea8d4cb67f57" providerId="ADAL" clId="{31919F41-E028-4F31-83A1-2433DF00EC90}" dt="2026-08-17T13:50:15.293" v="5409" actId="20577"/>
          <ac:spMkLst>
            <pc:docMk/>
            <pc:sldMk cId="1697123943" sldId="285"/>
            <ac:spMk id="4" creationId="{E8DEF03F-D3A9-1E0D-CDC6-6DD4E9D23F6F}"/>
          </ac:spMkLst>
        </pc:spChg>
      </pc:sldChg>
      <pc:sldChg chg="del">
        <pc:chgData name="Markus Piispa" userId="326af61b-b16d-4f6f-8d1d-ea8d4cb67f57" providerId="ADAL" clId="{31919F41-E028-4F31-83A1-2433DF00EC90}" dt="2026-08-17T05:58:17.119" v="5398" actId="2696"/>
        <pc:sldMkLst>
          <pc:docMk/>
          <pc:sldMk cId="2530672795" sldId="28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0241AC99-A94E-49EA-913C-63A89DF1F22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37DE763-8237-4201-87C3-C0C2DFDED6F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B39F60-26CD-48BE-81A5-930EC84C9DC0}" type="datetimeFigureOut">
              <a:rPr lang="fi-FI" smtClean="0"/>
              <a:t>17.8.2026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846DA8E-87CD-4589-AEA1-2F0EC88C2F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A67F59E8-C9DB-4155-A2BC-53E479A12E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3D003-7F9B-4172-80E4-A70E549F2D2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316144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5FB184-E8A4-482E-84ED-E66BEEDDE48E}" type="datetimeFigureOut">
              <a:rPr lang="fi-FI" smtClean="0"/>
              <a:t>17.8.2026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EAEE07-22BA-4F1F-9FEC-88B22A3411B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51118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EAEE07-22BA-4F1F-9FEC-88B22A3411B2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70259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EAEE07-22BA-4F1F-9FEC-88B22A3411B2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0226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Urheiluvalmennuksen opintojaksoja voi suorittaa ensimmäisenä ja toisena lukiovuonna 4 kappaletta eli yhteensä 8 opintopistettä lukuvuodessa. Kahtena ensimmäisenä lukiovuonna voit siis suorittaa urheiluvalmennusta yhteensä 16 opintopistettä. Lisäksi voit suorittaa urheiluvalmennuksen teoriaopintojakson missä tahansa vaiheessa lukio-opintoja (2 op). Teoriaopintojaksoa EI ole tarjolla lukuvuonna 2025-2026. Viimeksi se järjestettiin lukuvuonna 2023-2024. (Lukio)</a:t>
            </a:r>
          </a:p>
          <a:p>
            <a:endParaRPr lang="fi-FI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i-FI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Esedussa</a:t>
            </a:r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voi suorittaa 9 </a:t>
            </a:r>
            <a:r>
              <a:rPr lang="fi-FI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osp</a:t>
            </a:r>
            <a:endParaRPr lang="fi-FI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i-FI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Yläkouluilla on omaa aikaa, ei valinnainen. </a:t>
            </a:r>
          </a:p>
          <a:p>
            <a:endParaRPr lang="fi-FI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i-FI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OMAN VAKUUTUKSEN PIIRISSÄ!</a:t>
            </a: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EAEE07-22BA-4F1F-9FEC-88B22A3411B2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99610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EAEE07-22BA-4F1F-9FEC-88B22A3411B2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234789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8501B-AD0F-93F9-E49F-D1225EBC6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79C88B98-C066-90B2-764F-87189BAA6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FA30BC1D-30FA-E0CC-3BE0-B6288141D3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B349E1A-709D-C7AF-042B-108D43332F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EAEE07-22BA-4F1F-9FEC-88B22A3411B2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56599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EAEE07-22BA-4F1F-9FEC-88B22A3411B2}" type="slidenum">
              <a:rPr lang="fi-FI" smtClean="0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13286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EAEE07-22BA-4F1F-9FEC-88B22A3411B2}" type="slidenum">
              <a:rPr lang="fi-FI" smtClean="0"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4156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D635D995-C8C7-4020-9222-2E9FA1F4C4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004E9E">
                  <a:shade val="30000"/>
                  <a:satMod val="115000"/>
                </a:srgbClr>
              </a:gs>
              <a:gs pos="50000">
                <a:srgbClr val="004E9E">
                  <a:shade val="67500"/>
                  <a:satMod val="115000"/>
                </a:srgbClr>
              </a:gs>
              <a:gs pos="100000">
                <a:srgbClr val="004E9E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A377C47-15DA-479C-8F90-126F3EC3FD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741AE77-F423-4846-8438-596F436806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0B1E0918-3AD4-40E5-AB24-88ED352159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9" t="33921" r="8064" b="33588"/>
          <a:stretch/>
        </p:blipFill>
        <p:spPr>
          <a:xfrm>
            <a:off x="9124950" y="5937024"/>
            <a:ext cx="2781300" cy="77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672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22D28F5-56C7-4C31-8BE6-B50E8B610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1AF7FA0-BE0F-439B-96AF-504113A2A1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89A1D0A-3DB2-4CF3-9F1B-2F59C5193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C7DD3-15DC-472B-B015-8DDD3FA28EAB}" type="datetimeFigureOut">
              <a:rPr lang="fi-FI" smtClean="0"/>
              <a:t>17.8.2026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34CDB08-C3E0-4CBC-A4FF-AC9478414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4406969-EDD3-4F16-BEAF-51D98A60B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06923-170F-4C89-9A7E-7B4222F148E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5120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6A6DCBD-1BEC-46FF-9303-BDE74146B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50ECF7A-0D1B-4FC0-9AB1-0B61FD2B0D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7D18231-F0E2-4889-A41E-1B456ABEEB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610008CA-EC04-4542-80CF-B7401D2EF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C7DD3-15DC-472B-B015-8DDD3FA28EAB}" type="datetimeFigureOut">
              <a:rPr lang="fi-FI" smtClean="0"/>
              <a:t>17.8.2026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8754509-2BA7-4BD1-96A0-45854EC54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301C6E9-86D4-4094-8C00-9B058B2A5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06923-170F-4C89-9A7E-7B4222F148E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2678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2830FD-EDB1-4487-B0BF-FFB2A7453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1F47A49-4D8F-44C3-9059-45BCFC90FE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FB495AF-1891-430F-8A6D-FA4932A30F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D8D2E6E2-6309-41F2-967F-4A41BCA930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9D86207C-5965-4C8B-968B-B5F6A51E79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BD245C7D-3F64-4138-B6A4-E5D89A476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C7DD3-15DC-472B-B015-8DDD3FA28EAB}" type="datetimeFigureOut">
              <a:rPr lang="fi-FI" smtClean="0"/>
              <a:t>17.8.2026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6694000-F427-4989-B649-7A0D305F9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6E97529D-C472-4520-B0A8-1D4133E0A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06923-170F-4C89-9A7E-7B4222F148E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099822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 descr="Kuva, joka sisältää kohteen teksti, henkilö&#10;&#10;Kuvaus luotu automaattisesti">
            <a:extLst>
              <a:ext uri="{FF2B5EF4-FFF2-40B4-BE49-F238E27FC236}">
                <a16:creationId xmlns:a16="http://schemas.microsoft.com/office/drawing/2014/main" id="{AE06C496-DB6F-4678-B30C-57808B2348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88" y="152400"/>
            <a:ext cx="12200312" cy="659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32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teksti, henkilö, urheilu, yleisurheilu&#10;&#10;Kuvaus luotu automaattisesti">
            <a:extLst>
              <a:ext uri="{FF2B5EF4-FFF2-40B4-BE49-F238E27FC236}">
                <a16:creationId xmlns:a16="http://schemas.microsoft.com/office/drawing/2014/main" id="{03C4B608-A12E-4CFE-98CE-44A7D8B507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38" y="152400"/>
            <a:ext cx="12206023" cy="656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605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teksti, henkilö&#10;&#10;Kuvaus luotu automaattisesti">
            <a:extLst>
              <a:ext uri="{FF2B5EF4-FFF2-40B4-BE49-F238E27FC236}">
                <a16:creationId xmlns:a16="http://schemas.microsoft.com/office/drawing/2014/main" id="{E77DA819-8416-4B90-B68C-64E7ACD3CB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00" y="152400"/>
            <a:ext cx="12178346" cy="659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694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teksti, henkilö&#10;&#10;Kuvaus luotu automaattisesti">
            <a:extLst>
              <a:ext uri="{FF2B5EF4-FFF2-40B4-BE49-F238E27FC236}">
                <a16:creationId xmlns:a16="http://schemas.microsoft.com/office/drawing/2014/main" id="{AA9B4771-039E-454E-A20C-80A1E7A1E5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19" y="144739"/>
            <a:ext cx="12201281" cy="6624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079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teksti, henkilö&#10;&#10;Kuvaus luotu automaattisesti">
            <a:extLst>
              <a:ext uri="{FF2B5EF4-FFF2-40B4-BE49-F238E27FC236}">
                <a16:creationId xmlns:a16="http://schemas.microsoft.com/office/drawing/2014/main" id="{3B5C218C-A275-41C1-B1ED-D56DC79DBA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41" y="152400"/>
            <a:ext cx="12187641" cy="66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7760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4C21512-7689-4A65-BEC7-F422FB1BE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11A701A-CC3C-4028-A470-CF9E53693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650A793-D176-4A86-A216-374A7B250B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8ED555A-3C84-401F-9117-2C944BCCB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C7DD3-15DC-472B-B015-8DDD3FA28EAB}" type="datetimeFigureOut">
              <a:rPr lang="fi-FI" smtClean="0"/>
              <a:t>17.8.2026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DC9FB54-FFB0-400A-863B-D35284BC6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FD77D369-E30F-42FB-B788-CD460035C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06923-170F-4C89-9A7E-7B4222F148E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73499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DE02CB6-48B0-4665-AB03-EB43CFBF4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5E35DF82-0972-4AED-AB19-391AC232CA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E100344B-02B5-4219-8300-A8B57D89C3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BA03828-0072-43BB-99F4-7E48BF250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C7DD3-15DC-472B-B015-8DDD3FA28EAB}" type="datetimeFigureOut">
              <a:rPr lang="fi-FI" smtClean="0"/>
              <a:t>17.8.2026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9CB921F-6D85-44A9-957A-512D0D360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FFFFEF2-9012-4DD9-96EA-18C7901E9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06923-170F-4C89-9A7E-7B4222F148E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39966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377C47-15DA-479C-8F90-126F3EC3FD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004E9E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741AE77-F423-4846-8438-596F436806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04E9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D2ADD99F-9D9B-4601-B30E-B3488FC07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42" y="6041904"/>
            <a:ext cx="2672715" cy="81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4721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ADB408F-DBB2-417F-8069-C772A3DF5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4C96D16D-7269-4CFC-AF49-293269D022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09CD2FB-0978-4D8A-AA66-AA1EBCF34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C7DD3-15DC-472B-B015-8DDD3FA28EAB}" type="datetimeFigureOut">
              <a:rPr lang="fi-FI" smtClean="0"/>
              <a:t>17.8.2026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5580A82-340C-49F0-968A-76F6591B2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9F98C29-C163-4843-80CA-685C12069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06923-170F-4C89-9A7E-7B4222F148E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25552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E4BAEA7D-F3D4-4DAC-A64C-4A21DE385F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27CC8B9-4621-40DB-A8E6-BAE524A71A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7AB5FAC-7FD5-4BFF-827E-4C0F3A9D4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C7DD3-15DC-472B-B015-8DDD3FA28EAB}" type="datetimeFigureOut">
              <a:rPr lang="fi-FI" smtClean="0"/>
              <a:t>17.8.2026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B14B4CC-EBC8-406D-A1F2-4EB9E9DDC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D352F5D-2BB7-45F6-BED9-1639DED13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06923-170F-4C89-9A7E-7B4222F148E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5089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907F06-6819-4538-9869-8DF5810EA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7626" y="320675"/>
            <a:ext cx="7496174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6D7C241-014E-4726-BCEB-483E099C9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7626" y="1825625"/>
            <a:ext cx="7496174" cy="48514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3FEA23B3-EA4E-4D17-9A67-7B1EEA2113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15"/>
            <a:ext cx="3740274" cy="6857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629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907F06-6819-4538-9869-8DF5810EA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7626" y="320675"/>
            <a:ext cx="7496174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6D7C241-014E-4726-BCEB-483E099C9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7626" y="1825625"/>
            <a:ext cx="7496174" cy="487045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97850A3A-BD8E-42C1-884C-46BBBB50D9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" y="0"/>
            <a:ext cx="37426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192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907F06-6819-4538-9869-8DF5810EA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7626" y="320675"/>
            <a:ext cx="7496174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6D7C241-014E-4726-BCEB-483E099C9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7626" y="1825625"/>
            <a:ext cx="7496174" cy="487045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E3EA23D6-DDED-4BB1-9FF7-71A0288A9F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15"/>
            <a:ext cx="3740274" cy="6857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049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907F06-6819-4538-9869-8DF5810EA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6" y="368300"/>
            <a:ext cx="7496174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6D7C241-014E-4726-BCEB-483E099C9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676" y="1873250"/>
            <a:ext cx="7496174" cy="487045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914590D-9ED9-4D18-A343-74711D02ED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49231" y="0"/>
            <a:ext cx="37426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640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907F06-6819-4538-9869-8DF5810EA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6" y="368300"/>
            <a:ext cx="7496174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6D7C241-014E-4726-BCEB-483E099C9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676" y="1873250"/>
            <a:ext cx="7496174" cy="487045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82A52262-D376-44D4-9629-B8FAA00760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24850" y="209550"/>
            <a:ext cx="3857625" cy="664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219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907F06-6819-4538-9869-8DF5810EA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6" y="368300"/>
            <a:ext cx="7496174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6D7C241-014E-4726-BCEB-483E099C9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676" y="1873250"/>
            <a:ext cx="7496174" cy="487045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C1F753C2-AE59-44A1-93C7-C800292716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25037" y="180974"/>
            <a:ext cx="3857625" cy="667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858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1">
            <a:extLst>
              <a:ext uri="{FF2B5EF4-FFF2-40B4-BE49-F238E27FC236}">
                <a16:creationId xmlns:a16="http://schemas.microsoft.com/office/drawing/2014/main" id="{38F5503D-30D2-4EF2-9C56-D40C26B18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067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6" name="Sisällön paikkamerkki 2">
            <a:extLst>
              <a:ext uri="{FF2B5EF4-FFF2-40B4-BE49-F238E27FC236}">
                <a16:creationId xmlns:a16="http://schemas.microsoft.com/office/drawing/2014/main" id="{D06211CC-40FC-49C1-943A-CBF584556E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203700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996E4113-8D84-4BD9-BA72-9CB22532DF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642" y="6041904"/>
            <a:ext cx="2672715" cy="81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227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7A2F626E-4CBA-43DA-A567-774716A8B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551362E-4AA2-4C8F-858C-6E747F4FD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EFE272B-F4B0-4AF9-B673-EFED97D136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C7DD3-15DC-472B-B015-8DDD3FA28EAB}" type="datetimeFigureOut">
              <a:rPr lang="fi-FI" smtClean="0"/>
              <a:t>17.8.2026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3B7940A-7CCC-4752-84A4-503EDC42B1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38D8D7B-8A60-4E0A-B51D-E9DFDB79F6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06923-170F-4C89-9A7E-7B4222F148E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43697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9" r:id="rId2"/>
    <p:sldLayoutId id="2147483650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55" r:id="rId9"/>
    <p:sldLayoutId id="2147483651" r:id="rId10"/>
    <p:sldLayoutId id="2147483652" r:id="rId11"/>
    <p:sldLayoutId id="2147483653" r:id="rId12"/>
    <p:sldLayoutId id="2147483654" r:id="rId13"/>
    <p:sldLayoutId id="2147483665" r:id="rId14"/>
    <p:sldLayoutId id="2147483666" r:id="rId15"/>
    <p:sldLayoutId id="2147483667" r:id="rId16"/>
    <p:sldLayoutId id="2147483668" r:id="rId17"/>
    <p:sldLayoutId id="2147483656" r:id="rId18"/>
    <p:sldLayoutId id="2147483657" r:id="rId19"/>
    <p:sldLayoutId id="2147483658" r:id="rId20"/>
    <p:sldLayoutId id="2147483659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savonlinnanlyseonlukio.fi/fi/hakijalle/urheilulinja/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markus.piispa@esliikunta.fi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Relationship Id="rId5" Type="http://schemas.openxmlformats.org/officeDocument/2006/relationships/hyperlink" Target="https://redhuertosurbanosmadrid.wordpress.com/2013/01/07/charla-sobre-el-programa-de-agricultura-urbana-de-rosario-argentina-viernes-11-de-enero-en-cs-seco/" TargetMode="Externa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Kuva, joka sisältää kohteen teksti, Fontti, logo, Grafiikka&#10;&#10;Tekoälyllä luotu sisältö voi olla virheellistä.">
            <a:extLst>
              <a:ext uri="{FF2B5EF4-FFF2-40B4-BE49-F238E27FC236}">
                <a16:creationId xmlns:a16="http://schemas.microsoft.com/office/drawing/2014/main" id="{C4702752-A68C-B159-AE26-F7AAB02DA6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424" y="4199373"/>
            <a:ext cx="2701448" cy="86896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27D66457-8A15-4C68-AD6B-2C9E8A0211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Etelä-Savon urheiluakatemia</a:t>
            </a:r>
            <a:br>
              <a:rPr lang="fi-FI" dirty="0"/>
            </a:br>
            <a:r>
              <a:rPr lang="fi-FI" dirty="0"/>
              <a:t>info lukuvuodelle 2026-2027</a:t>
            </a:r>
          </a:p>
        </p:txBody>
      </p:sp>
      <p:pic>
        <p:nvPicPr>
          <p:cNvPr id="9" name="Kuva 8" descr="Kuva, joka sisältää kohteen teksti, Fontti, symboli, logo&#10;&#10;Tekoälyllä luotu sisältö voi olla virheellistä.">
            <a:extLst>
              <a:ext uri="{FF2B5EF4-FFF2-40B4-BE49-F238E27FC236}">
                <a16:creationId xmlns:a16="http://schemas.microsoft.com/office/drawing/2014/main" id="{48B77978-2EEF-2C00-83A5-918A5E72B1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601" y="3839320"/>
            <a:ext cx="2540148" cy="179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770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F8D7D-869C-ACAC-2ED8-EA7C4A224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5CA656D-2C58-9B6C-44F1-80FF5847A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956" y="1848198"/>
            <a:ext cx="7496174" cy="48704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fi-FI" sz="2000" dirty="0"/>
          </a:p>
          <a:p>
            <a:pPr marL="0" indent="0">
              <a:buNone/>
            </a:pPr>
            <a:r>
              <a:rPr lang="fi-FI" sz="2200" dirty="0"/>
              <a:t>Passimaksut toiselle asteella lajiryhmistä 200€ </a:t>
            </a:r>
          </a:p>
          <a:p>
            <a:endParaRPr lang="fi-FI" sz="2200" dirty="0"/>
          </a:p>
          <a:p>
            <a:pPr marL="0" indent="0">
              <a:buNone/>
            </a:pPr>
            <a:r>
              <a:rPr lang="fi-FI" sz="2200" dirty="0"/>
              <a:t>Yläkoulussa mahdollisuus lajivalmennukseen keskiviikkoisin ja yleisvalmennukseen perjantaisin Talvisalon urheiluyläkoulusta.</a:t>
            </a:r>
          </a:p>
          <a:p>
            <a:pPr marL="0" indent="0">
              <a:buNone/>
            </a:pPr>
            <a:endParaRPr lang="fi-FI" sz="2200" dirty="0"/>
          </a:p>
          <a:p>
            <a:pPr marL="0" indent="0">
              <a:buNone/>
            </a:pPr>
            <a:r>
              <a:rPr lang="fi-FI" sz="2200" dirty="0"/>
              <a:t>Toisella asteella mahdollisuus osallistua kolmeen (ma, ti &amp; to) laji/yleisvalmennuskertaan. Toimintaa koordinoi Savonlinnan Lyseon lukio.</a:t>
            </a:r>
          </a:p>
          <a:p>
            <a:pPr marL="0" indent="0">
              <a:buNone/>
            </a:pPr>
            <a:endParaRPr lang="fi-FI" sz="2200" dirty="0"/>
          </a:p>
          <a:p>
            <a:pPr marL="0" indent="0">
              <a:buNone/>
            </a:pPr>
            <a:r>
              <a:rPr lang="fi-FI" sz="2200" dirty="0"/>
              <a:t>Lue lisää:</a:t>
            </a:r>
          </a:p>
          <a:p>
            <a:pPr marL="0" indent="0">
              <a:buNone/>
            </a:pPr>
            <a:r>
              <a:rPr lang="fi-FI" sz="2200" dirty="0">
                <a:hlinkClick r:id="rId2"/>
              </a:rPr>
              <a:t>https://savonlinnanlyseonlukio.fi/fi/hakijalle/urheilulinja/</a:t>
            </a:r>
            <a:endParaRPr lang="fi-FI" sz="2200" dirty="0"/>
          </a:p>
          <a:p>
            <a:pPr marL="0" indent="0">
              <a:buNone/>
            </a:pPr>
            <a:endParaRPr lang="fi-FI" sz="2200" dirty="0"/>
          </a:p>
          <a:p>
            <a:pPr marL="0" indent="0">
              <a:buNone/>
            </a:pPr>
            <a:r>
              <a:rPr lang="fi-FI" sz="2200" dirty="0"/>
              <a:t>https://www.savonlinna.fi/asukas/kasvatus-ja-opetus/perusopetus/talvisalon-koulun-urheiluylaluokka/</a:t>
            </a:r>
          </a:p>
          <a:p>
            <a:pPr marL="0" indent="0">
              <a:buNone/>
            </a:pPr>
            <a:endParaRPr lang="fi-FI" sz="2000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5399F2B-6749-6218-1234-104B101A4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956" y="318433"/>
            <a:ext cx="7496174" cy="1325563"/>
          </a:xfrm>
        </p:spPr>
        <p:txBody>
          <a:bodyPr>
            <a:normAutofit/>
          </a:bodyPr>
          <a:lstStyle/>
          <a:p>
            <a:r>
              <a:rPr lang="fi-FI" dirty="0"/>
              <a:t>Savonlinna</a:t>
            </a:r>
          </a:p>
        </p:txBody>
      </p:sp>
    </p:spTree>
    <p:extLst>
      <p:ext uri="{BB962C8B-B14F-4D97-AF65-F5344CB8AC3E}">
        <p14:creationId xmlns:p14="http://schemas.microsoft.com/office/powerpoint/2010/main" val="1647423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80C86-4C62-0B72-A708-24CAC5743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FC86482-55BA-8128-9034-9674FFF2E7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956" y="1509531"/>
            <a:ext cx="7496174" cy="48704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b="1" dirty="0"/>
              <a:t>Toteutetaan yleisvalmennuksena </a:t>
            </a:r>
          </a:p>
          <a:p>
            <a:pPr marL="0" indent="0">
              <a:buNone/>
            </a:pPr>
            <a:endParaRPr lang="fi-FI" sz="2200" b="1" dirty="0"/>
          </a:p>
          <a:p>
            <a:pPr marL="0" indent="0">
              <a:buNone/>
            </a:pPr>
            <a:r>
              <a:rPr lang="fi-FI" sz="2200" dirty="0"/>
              <a:t>Pieksämäki: Petri Suutari, Hiekanpään koulu (1krt)</a:t>
            </a:r>
          </a:p>
          <a:p>
            <a:pPr marL="0" indent="0">
              <a:buNone/>
            </a:pPr>
            <a:r>
              <a:rPr lang="fi-FI" sz="2200" dirty="0"/>
              <a:t>Juva: Mika Hyppönen (2krt/viikko)</a:t>
            </a:r>
          </a:p>
          <a:p>
            <a:pPr marL="0" indent="0">
              <a:buNone/>
            </a:pPr>
            <a:r>
              <a:rPr lang="fi-FI" sz="2200" dirty="0"/>
              <a:t>Mäntyharju: Pauli Levokari (2krt/viikko)</a:t>
            </a:r>
          </a:p>
          <a:p>
            <a:pPr marL="0" indent="0">
              <a:buNone/>
            </a:pPr>
            <a:endParaRPr lang="fi-FI" sz="2200" dirty="0"/>
          </a:p>
          <a:p>
            <a:pPr marL="0" indent="0">
              <a:buNone/>
            </a:pPr>
            <a:r>
              <a:rPr lang="fi-FI" sz="2200" dirty="0"/>
              <a:t>Vastuuvalmentaja tiedottaa urheilijoita aloituksesta, harjoituspaikoista, sisällöstä</a:t>
            </a:r>
          </a:p>
          <a:p>
            <a:pPr marL="0" indent="0">
              <a:buNone/>
            </a:pPr>
            <a:endParaRPr lang="fi-FI" sz="2200" dirty="0"/>
          </a:p>
          <a:p>
            <a:r>
              <a:rPr lang="fi-FI" sz="2200" dirty="0"/>
              <a:t>Passimaksut yleistaitovalmennuksista 50€/lukuvuosi</a:t>
            </a:r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17AAFFE3-5BED-7337-CC87-417162CF2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956" y="318433"/>
            <a:ext cx="7496174" cy="1325563"/>
          </a:xfrm>
        </p:spPr>
        <p:txBody>
          <a:bodyPr>
            <a:normAutofit/>
          </a:bodyPr>
          <a:lstStyle/>
          <a:p>
            <a:r>
              <a:rPr lang="fi-FI" dirty="0"/>
              <a:t>Pieksämäki, Juva, Mäntyharju</a:t>
            </a:r>
          </a:p>
        </p:txBody>
      </p:sp>
    </p:spTree>
    <p:extLst>
      <p:ext uri="{BB962C8B-B14F-4D97-AF65-F5344CB8AC3E}">
        <p14:creationId xmlns:p14="http://schemas.microsoft.com/office/powerpoint/2010/main" val="2784773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EF422-E62E-3502-BA86-DACCE5284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7498E16-D863-3BFF-5FFC-9FC6A4C805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Viestintä</a:t>
            </a:r>
          </a:p>
        </p:txBody>
      </p:sp>
    </p:spTree>
    <p:extLst>
      <p:ext uri="{BB962C8B-B14F-4D97-AF65-F5344CB8AC3E}">
        <p14:creationId xmlns:p14="http://schemas.microsoft.com/office/powerpoint/2010/main" val="988937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2557D-86DC-9AD9-9C9F-B7CF669EE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69BE78D-C63E-688C-E5B7-B88087374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Viestintä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20BF175-ACEE-CE02-F388-00A37D80B5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i-FI" sz="2000" dirty="0"/>
          </a:p>
          <a:p>
            <a:endParaRPr lang="fi-FI" sz="2000" dirty="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E8DEF03F-D3A9-1E0D-CDC6-6DD4E9D23F6F}"/>
              </a:ext>
            </a:extLst>
          </p:cNvPr>
          <p:cNvSpPr txBox="1"/>
          <p:nvPr/>
        </p:nvSpPr>
        <p:spPr>
          <a:xfrm>
            <a:off x="3857625" y="1646238"/>
            <a:ext cx="6714341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Koordinaattori vastaa yleisestä viestinnästä sähköpostitse (huomatkaa oikeinkirjoitus!)</a:t>
            </a:r>
          </a:p>
          <a:p>
            <a:endParaRPr lang="fi-FI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Lajivalmennuksen/Yleisvalmennuksen vastaava tiedottaa omia urheilijoita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Oppilaitokset tukevat viestinnässä</a:t>
            </a:r>
          </a:p>
          <a:p>
            <a:endParaRPr lang="fi-FI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 dirty="0"/>
              <a:t>Urheiluakatemia</a:t>
            </a:r>
          </a:p>
          <a:p>
            <a:r>
              <a:rPr lang="fi-FI" sz="1600" dirty="0"/>
              <a:t>Nettisivut (Yhteystiedot valmentajille jne.)</a:t>
            </a:r>
          </a:p>
          <a:p>
            <a:r>
              <a:rPr lang="fi-FI" sz="1600" dirty="0"/>
              <a:t>Some (Instagram, </a:t>
            </a:r>
            <a:r>
              <a:rPr lang="fi-FI" sz="1600" dirty="0" err="1"/>
              <a:t>Fb</a:t>
            </a:r>
            <a:r>
              <a:rPr lang="fi-FI" sz="1600" dirty="0"/>
              <a:t>) nostoja toiminnasta</a:t>
            </a:r>
          </a:p>
          <a:p>
            <a:r>
              <a:rPr lang="fi-FI" sz="1600" dirty="0"/>
              <a:t>Sähköposti (Yleinen tiedotus ajankohtaisista)</a:t>
            </a:r>
          </a:p>
          <a:p>
            <a:r>
              <a:rPr lang="fi-FI" sz="1600" dirty="0"/>
              <a:t>Uutiskirje (Sähköpostitse 4krt/lukuvuosi, </a:t>
            </a:r>
            <a:r>
              <a:rPr lang="fi-FI" sz="1600" dirty="0" err="1"/>
              <a:t>ESLi</a:t>
            </a:r>
            <a:r>
              <a:rPr lang="fi-FI" sz="1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97123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F32DC-BF83-A376-22D5-F90E541D7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Kuva, joka sisältää kohteen urheilu, uinti, vesi, uima-allas&#10;&#10;Tekoälyllä luotu sisältö voi olla virheellistä.">
            <a:extLst>
              <a:ext uri="{FF2B5EF4-FFF2-40B4-BE49-F238E27FC236}">
                <a16:creationId xmlns:a16="http://schemas.microsoft.com/office/drawing/2014/main" id="{C01AF69E-4D15-78E8-1AD9-C1C92FE51A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674" y="141038"/>
            <a:ext cx="2030442" cy="2874961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64F51713-FB4D-3DBB-4CD5-B8600ABA7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274" y="480381"/>
            <a:ext cx="7496174" cy="1325563"/>
          </a:xfrm>
        </p:spPr>
        <p:txBody>
          <a:bodyPr>
            <a:normAutofit/>
          </a:bodyPr>
          <a:lstStyle/>
          <a:p>
            <a:r>
              <a:rPr lang="fi-FI" sz="2800" dirty="0"/>
              <a:t>Vanhemmat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EE2DB4D-EF7C-E888-4185-046F3C01E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268" y="1578519"/>
            <a:ext cx="7496174" cy="4851400"/>
          </a:xfrm>
        </p:spPr>
        <p:txBody>
          <a:bodyPr>
            <a:normAutofit/>
          </a:bodyPr>
          <a:lstStyle/>
          <a:p>
            <a:r>
              <a:rPr lang="fi-FI" sz="2000" dirty="0"/>
              <a:t>Vanhemmilla tärkeä rooli nuoren urheilijan arjessa</a:t>
            </a:r>
          </a:p>
          <a:p>
            <a:pPr marL="0" indent="0">
              <a:buNone/>
            </a:pPr>
            <a:r>
              <a:rPr lang="fi-FI" sz="2000" dirty="0"/>
              <a:t>	Tukea kannustaa, huolehtia</a:t>
            </a:r>
          </a:p>
          <a:p>
            <a:pPr marL="0" indent="0">
              <a:buNone/>
            </a:pPr>
            <a:endParaRPr lang="fi-FI" sz="2000" dirty="0"/>
          </a:p>
          <a:p>
            <a:pPr marL="0" indent="0">
              <a:buNone/>
            </a:pPr>
            <a:r>
              <a:rPr lang="fi-FI" sz="2000" dirty="0"/>
              <a:t>Lapsuusvaiheesta valintavaiheeseen:</a:t>
            </a:r>
          </a:p>
          <a:p>
            <a:pPr marL="0" indent="0">
              <a:buNone/>
            </a:pPr>
            <a:r>
              <a:rPr lang="fi-FI" sz="2000" dirty="0"/>
              <a:t> • Innostus kasvaa intohimoksi </a:t>
            </a:r>
          </a:p>
          <a:p>
            <a:pPr marL="0" indent="0">
              <a:buNone/>
            </a:pPr>
            <a:r>
              <a:rPr lang="fi-FI" sz="2000" dirty="0"/>
              <a:t>• Monipuolisista liikuntataidoista jalostuvat vahvat lajitaidot (perusliikuntataidot edellytys lajitaidoille) </a:t>
            </a:r>
          </a:p>
          <a:p>
            <a:pPr marL="0" indent="0">
              <a:buNone/>
            </a:pPr>
            <a:r>
              <a:rPr lang="fi-FI" sz="2000" dirty="0"/>
              <a:t>• Hyvä harjoitettavuus tarkentuu systemaattiseksi harjoitteluksi. </a:t>
            </a:r>
          </a:p>
          <a:p>
            <a:pPr marL="0" indent="0">
              <a:buNone/>
            </a:pPr>
            <a:r>
              <a:rPr lang="fi-FI" sz="2000" dirty="0"/>
              <a:t>• Urheilullisesta elämäntavasta syntyy terve urheilija (uni, lepo, ravinto)</a:t>
            </a:r>
          </a:p>
          <a:p>
            <a:pPr marL="0" indent="0">
              <a:buNone/>
            </a:pPr>
            <a:endParaRPr lang="fi-FI" sz="2000" dirty="0"/>
          </a:p>
          <a:p>
            <a:pPr marL="0" indent="0">
              <a:buNone/>
            </a:pPr>
            <a:r>
              <a:rPr lang="fi-FI" sz="2000"/>
              <a:t>KASVATA URHEILIJAKSI-KOULUTUSKOKONAISUUS</a:t>
            </a:r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2213237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 descr="Kuva, joka sisältää kohteen teksti, kuvakaappaus, Samansuuntainen, Fontti&#10;&#10;Tekoälyllä luotu sisältö voi olla virheellistä.">
            <a:extLst>
              <a:ext uri="{FF2B5EF4-FFF2-40B4-BE49-F238E27FC236}">
                <a16:creationId xmlns:a16="http://schemas.microsoft.com/office/drawing/2014/main" id="{07E42946-DE28-9550-1158-13ED0A66B6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398" y="183215"/>
            <a:ext cx="6326705" cy="6491570"/>
          </a:xfrm>
        </p:spPr>
      </p:pic>
    </p:spTree>
    <p:extLst>
      <p:ext uri="{BB962C8B-B14F-4D97-AF65-F5344CB8AC3E}">
        <p14:creationId xmlns:p14="http://schemas.microsoft.com/office/powerpoint/2010/main" val="24628457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Kuva, joka sisältää kohteen Grafiikka, Värikkyys, ympyrä, graafinen suunnittelu&#10;&#10;Tekoälyllä luotu sisältö voi olla virheellistä.">
            <a:extLst>
              <a:ext uri="{FF2B5EF4-FFF2-40B4-BE49-F238E27FC236}">
                <a16:creationId xmlns:a16="http://schemas.microsoft.com/office/drawing/2014/main" id="{868CA4E1-08F8-2501-89BD-5E84A2E44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74838"/>
            <a:ext cx="712693" cy="71269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ACA95E1C-FE26-8F9A-607A-950AC11D4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Kiitos!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6832D87-207D-1ACE-1EE1-99426DE83C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2584"/>
            <a:ext cx="10515600" cy="4203700"/>
          </a:xfrm>
        </p:spPr>
        <p:txBody>
          <a:bodyPr/>
          <a:lstStyle/>
          <a:p>
            <a:pPr marL="0" indent="0">
              <a:buNone/>
            </a:pPr>
            <a:r>
              <a:rPr lang="fi-FI" dirty="0"/>
              <a:t>Markus Piispa				      </a:t>
            </a:r>
            <a:r>
              <a:rPr lang="fi-FI" sz="2400" dirty="0" err="1"/>
              <a:t>etelasavonurheiluakatemia</a:t>
            </a:r>
            <a:r>
              <a:rPr lang="fi-FI" dirty="0"/>
              <a:t>		</a:t>
            </a:r>
          </a:p>
          <a:p>
            <a:pPr marL="0" indent="0">
              <a:buNone/>
            </a:pPr>
            <a:r>
              <a:rPr lang="fi-FI" dirty="0"/>
              <a:t>Etelä-Savon urheiluakatemian  </a:t>
            </a:r>
          </a:p>
          <a:p>
            <a:pPr marL="0" indent="0">
              <a:buNone/>
            </a:pPr>
            <a:r>
              <a:rPr lang="fi-FI" dirty="0"/>
              <a:t>koordinaattori				      </a:t>
            </a:r>
            <a:r>
              <a:rPr lang="fi-FI" sz="2200" dirty="0"/>
              <a:t>Etelä-Savon urheiluakatemia Mikkeli</a:t>
            </a:r>
          </a:p>
          <a:p>
            <a:pPr marL="0" indent="0">
              <a:buNone/>
            </a:pPr>
            <a:r>
              <a:rPr lang="fi-FI" dirty="0"/>
              <a:t>0443410075	</a:t>
            </a:r>
          </a:p>
          <a:p>
            <a:pPr marL="0" indent="0">
              <a:buNone/>
            </a:pPr>
            <a:r>
              <a:rPr lang="fi-FI" dirty="0">
                <a:hlinkClick r:id="rId3"/>
              </a:rPr>
              <a:t>markus.piispa@esliikunta.fi</a:t>
            </a: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5" name="Kuva 4" descr="Kuva, joka sisältää kohteen symboli, logo, Fontti, Grafiikka&#10;&#10;Tekoälyllä luotu sisältö voi olla virheellistä.">
            <a:extLst>
              <a:ext uri="{FF2B5EF4-FFF2-40B4-BE49-F238E27FC236}">
                <a16:creationId xmlns:a16="http://schemas.microsoft.com/office/drawing/2014/main" id="{02411D38-8A11-0C4D-1724-D66F8B3C54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096000" y="3300223"/>
            <a:ext cx="712693" cy="712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6014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81068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638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828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A5B158-9CDF-8BD2-0B00-558D431AD7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97927"/>
            <a:ext cx="8050306" cy="719884"/>
          </a:xfrm>
        </p:spPr>
        <p:txBody>
          <a:bodyPr>
            <a:normAutofit/>
          </a:bodyPr>
          <a:lstStyle/>
          <a:p>
            <a:pPr algn="l"/>
            <a:r>
              <a:rPr lang="fi-FI" sz="4000" dirty="0"/>
              <a:t>Info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0DCBECF-0048-C0F9-3E43-6A1D1BDE87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6424" y="1611873"/>
            <a:ext cx="9704294" cy="4546879"/>
          </a:xfrm>
        </p:spPr>
        <p:txBody>
          <a:bodyPr/>
          <a:lstStyle/>
          <a:p>
            <a:pPr algn="l"/>
            <a:r>
              <a:rPr lang="fi-FI" sz="2000" dirty="0"/>
              <a:t>Urheiluakatemiatoiminta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sz="2000" dirty="0"/>
              <a:t>Mikä on urheiluakatemia?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sz="2000" dirty="0"/>
              <a:t>Tavoitteet ja toimenpiteet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sz="2000" dirty="0"/>
          </a:p>
          <a:p>
            <a:pPr algn="l"/>
            <a:r>
              <a:rPr lang="fi-FI" sz="2000" dirty="0"/>
              <a:t>Arjen käytänteet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sz="2000" dirty="0"/>
              <a:t>Viikkorytmi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sz="2000" dirty="0"/>
              <a:t>Lajivalmennus, fysiikkavalmennus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sz="2000" dirty="0"/>
              <a:t>Asiantuntijatoiminta/akatemiaedut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i-FI" sz="2000" dirty="0"/>
              <a:t>Viestintä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sz="2000" dirty="0"/>
          </a:p>
          <a:p>
            <a:pPr algn="l"/>
            <a:r>
              <a:rPr lang="fi-FI" sz="2000" dirty="0"/>
              <a:t>Vanhempien rooli</a:t>
            </a:r>
          </a:p>
          <a:p>
            <a:pPr algn="l"/>
            <a:endParaRPr lang="fi-FI" dirty="0"/>
          </a:p>
          <a:p>
            <a:pPr algn="l"/>
            <a:endParaRPr lang="fi-FI" dirty="0"/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fi-FI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i-FI" dirty="0"/>
          </a:p>
          <a:p>
            <a:pPr algn="l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13834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4FEE8DD2-8F9B-8CA6-2834-377264380DB4}"/>
              </a:ext>
            </a:extLst>
          </p:cNvPr>
          <p:cNvSpPr/>
          <p:nvPr/>
        </p:nvSpPr>
        <p:spPr>
          <a:xfrm>
            <a:off x="1052186" y="3695178"/>
            <a:ext cx="2204581" cy="131523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" name="Kuva 4" descr="Kuva, joka sisältää kohteen teksti, kuvakaappaus, Fontti, muotoilu&#10;&#10;Tekoälyn generoima sisältö voi olla virheellistä.">
            <a:extLst>
              <a:ext uri="{FF2B5EF4-FFF2-40B4-BE49-F238E27FC236}">
                <a16:creationId xmlns:a16="http://schemas.microsoft.com/office/drawing/2014/main" id="{24138521-1546-ED77-DB4F-89D0C7B2DB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5" y="36221"/>
            <a:ext cx="10999694" cy="6192227"/>
          </a:xfrm>
          <a:prstGeom prst="rect">
            <a:avLst/>
          </a:prstGeom>
        </p:spPr>
      </p:pic>
      <p:sp>
        <p:nvSpPr>
          <p:cNvPr id="9" name="Hakasuljepari 8">
            <a:extLst>
              <a:ext uri="{FF2B5EF4-FFF2-40B4-BE49-F238E27FC236}">
                <a16:creationId xmlns:a16="http://schemas.microsoft.com/office/drawing/2014/main" id="{C701EF88-4221-F412-166D-EF126130A3A1}"/>
              </a:ext>
            </a:extLst>
          </p:cNvPr>
          <p:cNvSpPr/>
          <p:nvPr/>
        </p:nvSpPr>
        <p:spPr>
          <a:xfrm>
            <a:off x="1640910" y="2517732"/>
            <a:ext cx="2442575" cy="551145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i-FI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3312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DAA1954-A388-49EB-9EE3-DC18AB5C6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Etelä-Savon urheiluakatemia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CC30521-E9F5-4514-A60C-CF6B2B726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sz="2000" dirty="0"/>
              <a:t>Etelä-Savon liikunta Ry hallinnoi/koordinoi</a:t>
            </a:r>
          </a:p>
          <a:p>
            <a:pPr marL="0" indent="0">
              <a:buNone/>
            </a:pPr>
            <a:endParaRPr lang="fi-FI" sz="2000" dirty="0"/>
          </a:p>
          <a:p>
            <a:pPr marL="0" indent="0">
              <a:buNone/>
            </a:pPr>
            <a:r>
              <a:rPr lang="fi-FI" sz="2000" dirty="0"/>
              <a:t>Yksi suomen 19 urheiluakatemiasta</a:t>
            </a:r>
          </a:p>
          <a:p>
            <a:pPr marL="0" indent="0">
              <a:buNone/>
            </a:pPr>
            <a:endParaRPr lang="fi-FI" sz="2000" dirty="0"/>
          </a:p>
          <a:p>
            <a:pPr marL="0" indent="0">
              <a:buNone/>
            </a:pPr>
            <a:r>
              <a:rPr lang="fi-FI" sz="2000" dirty="0"/>
              <a:t>Urheiluakatemia on alueellinen yhteistyöverkosto: </a:t>
            </a:r>
          </a:p>
          <a:p>
            <a:pPr marL="0" indent="0">
              <a:buNone/>
            </a:pPr>
            <a:r>
              <a:rPr lang="fi-FI" sz="2000" dirty="0"/>
              <a:t> 	- urheiluseurat, valmentajat, oppilaitokset, asiantuntijat</a:t>
            </a:r>
          </a:p>
          <a:p>
            <a:pPr marL="0" indent="0">
              <a:buNone/>
            </a:pPr>
            <a:endParaRPr lang="fi-FI" sz="2000" dirty="0"/>
          </a:p>
          <a:p>
            <a:pPr marL="0" indent="0">
              <a:buNone/>
            </a:pPr>
            <a:endParaRPr lang="fi-FI" sz="2000" dirty="0"/>
          </a:p>
          <a:p>
            <a:endParaRPr lang="fi-FI" sz="2000" dirty="0"/>
          </a:p>
          <a:p>
            <a:pPr marL="0" indent="0">
              <a:buNone/>
            </a:pPr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2719995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7D411B6-B406-413D-99BC-1A63F3C5C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Urheiluakatemiatoiminnan tavoitteena on..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6AEF8D4-5376-45A0-9416-92C738DC5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sz="2000" dirty="0"/>
              <a:t>Kaksoisura:</a:t>
            </a:r>
          </a:p>
          <a:p>
            <a:r>
              <a:rPr lang="fi-FI" sz="2000" dirty="0"/>
              <a:t>Antaa hyvät valmiudet ja edellytykset urheilijan uralle </a:t>
            </a:r>
          </a:p>
          <a:p>
            <a:r>
              <a:rPr lang="fi-FI" sz="2000" dirty="0"/>
              <a:t>Kehittää osaamista ja taitoja eri osa-alueilla</a:t>
            </a:r>
          </a:p>
          <a:p>
            <a:r>
              <a:rPr lang="fi-FI" sz="2000" dirty="0"/>
              <a:t>Tukea nuorta urheilun ja koulunkäynnin yhdistämisessä, kehittyä lajissa kouluajan puitteissa</a:t>
            </a:r>
          </a:p>
          <a:p>
            <a:endParaRPr lang="fi-FI" sz="2000" dirty="0"/>
          </a:p>
          <a:p>
            <a:endParaRPr lang="fi-FI" sz="2000" dirty="0"/>
          </a:p>
          <a:p>
            <a:pPr marL="0" indent="0">
              <a:buNone/>
            </a:pPr>
            <a:r>
              <a:rPr lang="fi-FI" sz="2000" dirty="0"/>
              <a:t>Valmentautuminen:</a:t>
            </a:r>
          </a:p>
          <a:p>
            <a:r>
              <a:rPr lang="fi-FI" sz="2000" dirty="0"/>
              <a:t>Laadukas valmentautuminen</a:t>
            </a:r>
          </a:p>
          <a:p>
            <a:r>
              <a:rPr lang="fi-FI" sz="2000" dirty="0"/>
              <a:t>Asiantuntijatoimintojen laajamittainen käyttömahdollisuus</a:t>
            </a:r>
          </a:p>
          <a:p>
            <a:r>
              <a:rPr lang="fi-FI" sz="2000" dirty="0"/>
              <a:t>Luoda paikallisia lajiohjelmia urheiluseurojen kanssa</a:t>
            </a:r>
          </a:p>
          <a:p>
            <a:pPr marL="0" indent="0">
              <a:buNone/>
            </a:pPr>
            <a:endParaRPr lang="fi-FI" sz="2000" dirty="0"/>
          </a:p>
          <a:p>
            <a:endParaRPr lang="fi-FI" sz="2000" dirty="0"/>
          </a:p>
          <a:p>
            <a:pPr marL="0" indent="0">
              <a:buNone/>
            </a:pPr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1429274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3BF8DC5-1871-7ED7-8D59-C15E92151B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956" y="1472417"/>
            <a:ext cx="7496174" cy="487045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fi-FI" dirty="0"/>
          </a:p>
          <a:p>
            <a:r>
              <a:rPr lang="fi-FI" dirty="0"/>
              <a:t>Haun ajankohta 17.2-18.3. Ryhmät alkavat elokuussa vko 33.</a:t>
            </a:r>
          </a:p>
          <a:p>
            <a:r>
              <a:rPr lang="fi-FI" dirty="0"/>
              <a:t>Passimaksut lajiryhmistä 200e/lukuvuosi, 7.</a:t>
            </a:r>
            <a:r>
              <a:rPr lang="fi-FI"/>
              <a:t>lk yleisvalmennus 100e</a:t>
            </a:r>
            <a:endParaRPr lang="fi-FI" dirty="0"/>
          </a:p>
          <a:p>
            <a:pPr marL="0" indent="0">
              <a:buNone/>
            </a:pPr>
            <a:endParaRPr lang="fi-FI" dirty="0"/>
          </a:p>
          <a:p>
            <a:r>
              <a:rPr lang="fi-FI" dirty="0"/>
              <a:t>Yläkoulussa 8. ja 9. luokkalaisilla sekä toisella asteella mahdollisuus harjoitetta 2krt/viikko oman </a:t>
            </a:r>
            <a:r>
              <a:rPr lang="fi-FI" u="sng" dirty="0">
                <a:solidFill>
                  <a:srgbClr val="FF0000"/>
                </a:solidFill>
              </a:rPr>
              <a:t>lajivalmennusryhmän</a:t>
            </a:r>
            <a:r>
              <a:rPr lang="fi-FI" dirty="0"/>
              <a:t> mukana. Seurat vastaavat harjoittelun suunnitelmallisesti toteuttamisesta. Mahdollisista poissaoloista tulisi keskustella valmentajan kanssa, valmentaja on velvollinen ilmoittamaan koordinaattorille liiallisista poissaoloista. </a:t>
            </a:r>
            <a:r>
              <a:rPr lang="fi-FI" u="sng" dirty="0"/>
              <a:t>Harjoitusajat ti ja to 07:30-09:00</a:t>
            </a:r>
          </a:p>
          <a:p>
            <a:endParaRPr lang="fi-FI" dirty="0"/>
          </a:p>
          <a:p>
            <a:r>
              <a:rPr lang="fi-FI" dirty="0"/>
              <a:t>7. Luokkalaisilla mahdollisuus </a:t>
            </a:r>
            <a:r>
              <a:rPr lang="fi-FI" u="sng" dirty="0">
                <a:solidFill>
                  <a:srgbClr val="FF0000"/>
                </a:solidFill>
              </a:rPr>
              <a:t>yleistaitovalmennukseen</a:t>
            </a:r>
            <a:r>
              <a:rPr lang="fi-FI" dirty="0"/>
              <a:t> kerran viikossa Urheiluakatemian osoittamilla harjoituspaikoilla. Ryhmien alkamisesta vastuuvalmentaja on yhteydessä ryhmäläisiin. Sitoudutaan koko lukuvuodeksi, mahdollista poissaoloista viesti valmentajalle.  </a:t>
            </a:r>
            <a:r>
              <a:rPr lang="fi-FI" u="sng" dirty="0"/>
              <a:t>Harjoitusajat ti tai to 08:00-09:00</a:t>
            </a:r>
          </a:p>
          <a:p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18E4E92-D995-83F4-2771-FA08BC9B5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956" y="356011"/>
            <a:ext cx="7496174" cy="1325563"/>
          </a:xfrm>
        </p:spPr>
        <p:txBody>
          <a:bodyPr>
            <a:normAutofit/>
          </a:bodyPr>
          <a:lstStyle/>
          <a:p>
            <a:r>
              <a:rPr lang="fi-FI" dirty="0"/>
              <a:t>Mikkeli </a:t>
            </a:r>
          </a:p>
        </p:txBody>
      </p:sp>
    </p:spTree>
    <p:extLst>
      <p:ext uri="{BB962C8B-B14F-4D97-AF65-F5344CB8AC3E}">
        <p14:creationId xmlns:p14="http://schemas.microsoft.com/office/powerpoint/2010/main" val="4013964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6DD7FA4-915C-B126-222B-AF03B89E0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Yleisvalmennus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A6C7E8B-0336-A64C-7596-55FE42A79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Yleisvalmennuksen pääpainopisteet mukailevat Kasva Urheilijaksi –sisältöä. Sopii kaikille lajista riippumatta</a:t>
            </a:r>
          </a:p>
          <a:p>
            <a:r>
              <a:rPr lang="fi-FI" dirty="0"/>
              <a:t>Yleisvalmennus on omalla koululla, 1krt/vko. </a:t>
            </a:r>
          </a:p>
          <a:p>
            <a:pPr marL="0" indent="0">
              <a:buNone/>
            </a:pPr>
            <a:r>
              <a:rPr lang="fi-FI" sz="1500" u="sng" dirty="0"/>
              <a:t>Motoriset perustaidot </a:t>
            </a:r>
          </a:p>
          <a:p>
            <a:pPr marL="0" indent="0">
              <a:buNone/>
            </a:pPr>
            <a:r>
              <a:rPr lang="fi-FI" sz="1500" dirty="0"/>
              <a:t>•Liikkumistaidot: esim. juokseminen, hyppääminen, kaatuminen, pyöriminen </a:t>
            </a:r>
          </a:p>
          <a:p>
            <a:pPr marL="0" indent="0">
              <a:buNone/>
            </a:pPr>
            <a:r>
              <a:rPr lang="fi-FI" sz="1500" dirty="0"/>
              <a:t>• Tasapaino- ja liikehallintataidot esim. voimaharjoittelutekniikat </a:t>
            </a:r>
          </a:p>
          <a:p>
            <a:pPr marL="0" indent="0">
              <a:buNone/>
            </a:pPr>
            <a:r>
              <a:rPr lang="fi-FI" sz="1500" dirty="0"/>
              <a:t>• Välineenkäsittelytaidot käsillä ja jaloilla</a:t>
            </a:r>
          </a:p>
          <a:p>
            <a:pPr marL="0" indent="0">
              <a:buNone/>
            </a:pPr>
            <a:r>
              <a:rPr lang="fi-FI" sz="1500" dirty="0"/>
              <a:t> </a:t>
            </a:r>
            <a:r>
              <a:rPr lang="fi-FI" sz="1500" u="sng" dirty="0"/>
              <a:t>Fyysiset ominaisuudet</a:t>
            </a:r>
          </a:p>
          <a:p>
            <a:pPr marL="0" indent="0">
              <a:buNone/>
            </a:pPr>
            <a:r>
              <a:rPr lang="fi-FI" sz="1500" dirty="0"/>
              <a:t>• Kehitetään ja opetetaan harjoittelemaan fyysisiä ominaisuuksia. </a:t>
            </a:r>
          </a:p>
          <a:p>
            <a:pPr marL="0" indent="0">
              <a:buNone/>
            </a:pPr>
            <a:r>
              <a:rPr lang="fi-FI" sz="1500" dirty="0"/>
              <a:t>• Kestävyys, voima ja kimmoisuus, ketteryys ja nopeus, liikkuvuus</a:t>
            </a:r>
          </a:p>
          <a:p>
            <a:pPr marL="0" indent="0">
              <a:buNone/>
            </a:pPr>
            <a:r>
              <a:rPr lang="fi-FI" sz="1500" u="sng" dirty="0"/>
              <a:t>Monipuoliset pelitaidot</a:t>
            </a:r>
          </a:p>
          <a:p>
            <a:pPr marL="0" indent="0">
              <a:buNone/>
            </a:pPr>
            <a:r>
              <a:rPr lang="fi-FI" sz="1500" dirty="0"/>
              <a:t> • Havainnointi ja ratkaisuntekotaidot</a:t>
            </a:r>
          </a:p>
          <a:p>
            <a:pPr marL="0" indent="0">
              <a:buNone/>
            </a:pPr>
            <a:r>
              <a:rPr lang="fi-FI" sz="1500" dirty="0"/>
              <a:t> • Pelejä välineillä ja ilman </a:t>
            </a:r>
          </a:p>
        </p:txBody>
      </p:sp>
    </p:spTree>
    <p:extLst>
      <p:ext uri="{BB962C8B-B14F-4D97-AF65-F5344CB8AC3E}">
        <p14:creationId xmlns:p14="http://schemas.microsoft.com/office/powerpoint/2010/main" val="2904479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3B8AADD-A808-C585-9CF9-DC508766D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Lajivalmennus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EB75886-478F-11A8-1394-745214E68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Lajivalmennus ti &amp; to aamuisin klo 7:30-9:00 Urheiluakatemian osoittamille harjoituspaikoilla</a:t>
            </a:r>
          </a:p>
          <a:p>
            <a:r>
              <a:rPr lang="fi-FI" dirty="0"/>
              <a:t>Seurat vastaavat suunnittelusta ja toteutuksesta</a:t>
            </a:r>
          </a:p>
          <a:p>
            <a:r>
              <a:rPr lang="fi-FI" u="sng" dirty="0"/>
              <a:t>Ryhmiin valinta hakemusten perusteella, lajeittain voi olla mahdollisia eroja</a:t>
            </a:r>
          </a:p>
        </p:txBody>
      </p:sp>
    </p:spTree>
    <p:extLst>
      <p:ext uri="{BB962C8B-B14F-4D97-AF65-F5344CB8AC3E}">
        <p14:creationId xmlns:p14="http://schemas.microsoft.com/office/powerpoint/2010/main" val="1513649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4EBC7DE-D675-4D5D-9A4D-995A6BDB4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500" dirty="0"/>
              <a:t>Akatemiaedut/asiantuntijatoiminta (Mikkeli)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8A3EF5C-AA61-45CC-875B-826908ABC4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676" y="1873250"/>
            <a:ext cx="7125351" cy="4616450"/>
          </a:xfrm>
        </p:spPr>
        <p:txBody>
          <a:bodyPr>
            <a:normAutofit fontScale="25000" lnSpcReduction="20000"/>
          </a:bodyPr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i-FI" sz="6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Mikkelin lukion, </a:t>
            </a:r>
            <a:r>
              <a:rPr lang="fi-FI" sz="64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Esedun</a:t>
            </a:r>
            <a:r>
              <a:rPr lang="fi-FI" sz="6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ja </a:t>
            </a:r>
            <a:r>
              <a:rPr lang="fi-FI" sz="64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XAMK:in</a:t>
            </a:r>
            <a:r>
              <a:rPr lang="fi-FI" sz="6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opiskelijoilla hyväksiluku opintoihin kunkin oppilaitoksen määrittelemällä tavalla.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i-FI" sz="6400" kern="1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Saimaa </a:t>
            </a:r>
            <a:r>
              <a:rPr lang="fi-FI" sz="6400" kern="100" dirty="0" err="1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Stadium</a:t>
            </a:r>
            <a:r>
              <a:rPr lang="fi-FI" sz="6400" kern="1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kuukausikortti 25e/kk</a:t>
            </a:r>
            <a:endParaRPr lang="fi-FI" sz="6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i-FI" sz="6400" kern="1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Maksuton </a:t>
            </a:r>
            <a:r>
              <a:rPr lang="fi-FI" sz="6400" kern="100" dirty="0" err="1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Indody</a:t>
            </a:r>
            <a:r>
              <a:rPr lang="fi-FI" sz="6400" kern="1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-mittaus 2krt/kausi</a:t>
            </a:r>
            <a:endParaRPr lang="fi-FI" sz="6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fi-FI" sz="6400" kern="1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Mikkelin kaupungin uimahallien vapaa käyttö arkipäivisin (Rantakeidas, Naisvuori)</a:t>
            </a:r>
            <a:endParaRPr lang="fi-FI" sz="64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i-FI" sz="6400" kern="1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Urheilufysioterapeutin tsekkaus aamuisin (Tuula </a:t>
            </a:r>
            <a:r>
              <a:rPr lang="fi-FI" sz="6400" kern="100" dirty="0" err="1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Sviili</a:t>
            </a:r>
            <a:r>
              <a:rPr lang="fi-FI" sz="6400" kern="1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) EI SYKSY 2026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i-FI" sz="6400" kern="100" dirty="0" err="1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Fysioryhmä</a:t>
            </a:r>
            <a:r>
              <a:rPr lang="fi-FI" sz="6400" kern="1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maanantaina klo 15:00-16:00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i-FI" sz="6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Testauspalvelut Active life </a:t>
            </a:r>
            <a:r>
              <a:rPr lang="fi-FI" sz="64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labilla</a:t>
            </a:r>
            <a:r>
              <a:rPr lang="fi-FI" sz="6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i-FI" sz="6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Yhteiset luennot/tapahtumat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i-FI" sz="6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Urheilulääkäripalvelut </a:t>
            </a:r>
            <a:r>
              <a:rPr lang="fi-FI" sz="64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UrheiluMehiläisen</a:t>
            </a:r>
            <a:r>
              <a:rPr lang="fi-FI" sz="6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kautta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fi-FI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i-FI" sz="48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https://www.esliikunta.fi/etela-savon-urheiluakatemia/asiantuntijatoiminta-akatemiaedut/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endParaRPr lang="fi-FI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fi-FI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26854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2777</TotalTime>
  <Words>721</Words>
  <Application>Microsoft Office PowerPoint</Application>
  <PresentationFormat>Laajakuva</PresentationFormat>
  <Paragraphs>148</Paragraphs>
  <Slides>19</Slides>
  <Notes>7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19</vt:i4>
      </vt:variant>
    </vt:vector>
  </HeadingPairs>
  <TitlesOfParts>
    <vt:vector size="24" baseType="lpstr">
      <vt:lpstr>Aptos</vt:lpstr>
      <vt:lpstr>Arial</vt:lpstr>
      <vt:lpstr>Calibri</vt:lpstr>
      <vt:lpstr>Symbol</vt:lpstr>
      <vt:lpstr>Office-teema</vt:lpstr>
      <vt:lpstr>Etelä-Savon urheiluakatemia info lukuvuodelle 2026-2027</vt:lpstr>
      <vt:lpstr>Info</vt:lpstr>
      <vt:lpstr>PowerPoint-esitys</vt:lpstr>
      <vt:lpstr>Etelä-Savon urheiluakatemia</vt:lpstr>
      <vt:lpstr>Urheiluakatemiatoiminnan tavoitteena on..</vt:lpstr>
      <vt:lpstr>Mikkeli </vt:lpstr>
      <vt:lpstr>Yleisvalmennus</vt:lpstr>
      <vt:lpstr>Lajivalmennus</vt:lpstr>
      <vt:lpstr>Akatemiaedut/asiantuntijatoiminta (Mikkeli)</vt:lpstr>
      <vt:lpstr>Savonlinna</vt:lpstr>
      <vt:lpstr>Pieksämäki, Juva, Mäntyharju</vt:lpstr>
      <vt:lpstr>Viestintä</vt:lpstr>
      <vt:lpstr>Viestintä</vt:lpstr>
      <vt:lpstr>Vanhemmat</vt:lpstr>
      <vt:lpstr>PowerPoint-esitys</vt:lpstr>
      <vt:lpstr>Kiitos!</vt:lpstr>
      <vt:lpstr>PowerPoint-esitys</vt:lpstr>
      <vt:lpstr>PowerPoint-esitys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Mari Lohisalo</dc:creator>
  <cp:lastModifiedBy>Markus Piispa</cp:lastModifiedBy>
  <cp:revision>5</cp:revision>
  <dcterms:created xsi:type="dcterms:W3CDTF">2021-04-09T06:08:35Z</dcterms:created>
  <dcterms:modified xsi:type="dcterms:W3CDTF">2026-08-17T14:37:17Z</dcterms:modified>
</cp:coreProperties>
</file>