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F3454-80C0-B713-7840-1FEC4C99E915}" v="1" dt="2025-10-31T08:12:01.0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443DB-46FA-4A88-B90C-A27A7EEB28D1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AE2AD-EA48-4687-B5ED-A0846526E8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324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256BAF2F-B1A2-4D22-0858-24945D79D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>
            <a:extLst>
              <a:ext uri="{FF2B5EF4-FFF2-40B4-BE49-F238E27FC236}">
                <a16:creationId xmlns:a16="http://schemas.microsoft.com/office/drawing/2014/main" id="{AAEE63F5-091D-BC3B-E675-66DB4729CF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>
            <a:extLst>
              <a:ext uri="{FF2B5EF4-FFF2-40B4-BE49-F238E27FC236}">
                <a16:creationId xmlns:a16="http://schemas.microsoft.com/office/drawing/2014/main" id="{056CFB32-AD25-4601-A952-16161123F1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9329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194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328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663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210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442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577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967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944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997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900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293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632667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8">
          <a:extLst>
            <a:ext uri="{FF2B5EF4-FFF2-40B4-BE49-F238E27FC236}">
              <a16:creationId xmlns:a16="http://schemas.microsoft.com/office/drawing/2014/main" id="{EE1585A5-5DCA-6C1E-8194-8DF70008E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>
            <a:extLst>
              <a:ext uri="{FF2B5EF4-FFF2-40B4-BE49-F238E27FC236}">
                <a16:creationId xmlns:a16="http://schemas.microsoft.com/office/drawing/2014/main" id="{20038A27-58AB-AA2E-FE7A-BF0D11C7E1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 dirty="0" err="1">
                <a:solidFill>
                  <a:srgbClr val="2F5496"/>
                </a:solidFill>
                <a:latin typeface="Impact"/>
                <a:ea typeface="Impact"/>
                <a:cs typeface="Impact"/>
                <a:sym typeface="Impact"/>
              </a:rPr>
              <a:t>Sääntömuutokset</a:t>
            </a:r>
            <a:r>
              <a:rPr lang="en-GB" dirty="0">
                <a:solidFill>
                  <a:srgbClr val="2F5496"/>
                </a:solidFill>
                <a:latin typeface="Impact"/>
                <a:ea typeface="Impact"/>
                <a:cs typeface="Impact"/>
                <a:sym typeface="Impact"/>
              </a:rPr>
              <a:t> 2025</a:t>
            </a:r>
            <a:endParaRPr lang="en-GB" dirty="0">
              <a:solidFill>
                <a:srgbClr val="2F5496"/>
              </a:solidFill>
              <a:latin typeface="Impact"/>
              <a:ea typeface="Impact"/>
              <a:cs typeface="Impact"/>
            </a:endParaRPr>
          </a:p>
        </p:txBody>
      </p:sp>
      <p:sp>
        <p:nvSpPr>
          <p:cNvPr id="110" name="Google Shape;110;p5">
            <a:extLst>
              <a:ext uri="{FF2B5EF4-FFF2-40B4-BE49-F238E27FC236}">
                <a16:creationId xmlns:a16="http://schemas.microsoft.com/office/drawing/2014/main" id="{5C73BA80-4920-63CA-2A7A-9526AEA135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687543"/>
            <a:ext cx="10515600" cy="4799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35000" indent="-457200">
              <a:spcBef>
                <a:spcPts val="0"/>
              </a:spcBef>
              <a:buClr>
                <a:schemeClr val="accent4">
                  <a:lumMod val="75000"/>
                </a:schemeClr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Stilisointia</a:t>
            </a:r>
            <a:r>
              <a:rPr lang="en-GB" sz="2400" dirty="0">
                <a:solidFill>
                  <a:srgbClr val="2F5496"/>
                </a:solidFill>
              </a:rPr>
              <a:t>, </a:t>
            </a:r>
            <a:r>
              <a:rPr lang="en-GB" sz="2400" dirty="0" err="1">
                <a:solidFill>
                  <a:srgbClr val="2F5496"/>
                </a:solidFill>
              </a:rPr>
              <a:t>ajantasaistusta</a:t>
            </a:r>
            <a:r>
              <a:rPr lang="en-GB" sz="2400" dirty="0">
                <a:solidFill>
                  <a:srgbClr val="2F5496"/>
                </a:solidFill>
              </a:rPr>
              <a:t>, mm.</a:t>
            </a:r>
          </a:p>
          <a:p>
            <a:pPr marL="1092200" lvl="1" indent="-457200">
              <a:spcBef>
                <a:spcPts val="0"/>
              </a:spcBef>
              <a:buClr>
                <a:srgbClr val="BF9000"/>
              </a:buClr>
              <a:buSzPts val="2800"/>
              <a:buFont typeface="Courier New" panose="020B0604020202020204" pitchFamily="34" charset="0"/>
              <a:buChar char="o"/>
            </a:pPr>
            <a:r>
              <a:rPr lang="en-GB" sz="2000" dirty="0">
                <a:solidFill>
                  <a:srgbClr val="2F5496"/>
                </a:solidFill>
              </a:rPr>
              <a:t>Poistettu </a:t>
            </a:r>
            <a:r>
              <a:rPr lang="en-GB" sz="2000" dirty="0" err="1">
                <a:solidFill>
                  <a:srgbClr val="2F5496"/>
                </a:solidFill>
              </a:rPr>
              <a:t>viittaukset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Palloliiton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Uudenmaan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piiriin</a:t>
            </a:r>
            <a:r>
              <a:rPr lang="en-GB" sz="2000" dirty="0">
                <a:solidFill>
                  <a:srgbClr val="2F5496"/>
                </a:solidFill>
              </a:rPr>
              <a:t>, </a:t>
            </a:r>
            <a:r>
              <a:rPr lang="en-GB" sz="2000" dirty="0" err="1">
                <a:solidFill>
                  <a:srgbClr val="2F5496"/>
                </a:solidFill>
              </a:rPr>
              <a:t>bingotoimintaan</a:t>
            </a:r>
            <a:r>
              <a:rPr lang="en-GB" sz="2000" dirty="0">
                <a:solidFill>
                  <a:srgbClr val="2F5496"/>
                </a:solidFill>
              </a:rPr>
              <a:t>, </a:t>
            </a:r>
            <a:r>
              <a:rPr lang="en-GB" sz="2000" dirty="0" err="1">
                <a:solidFill>
                  <a:srgbClr val="2F5496"/>
                </a:solidFill>
              </a:rPr>
              <a:t>majoitus</a:t>
            </a:r>
            <a:r>
              <a:rPr lang="en-GB" sz="2000" dirty="0">
                <a:solidFill>
                  <a:srgbClr val="2F5496"/>
                </a:solidFill>
              </a:rPr>
              <a:t>- </a:t>
            </a:r>
            <a:r>
              <a:rPr lang="en-GB" sz="2000" dirty="0" err="1">
                <a:solidFill>
                  <a:srgbClr val="2F5496"/>
                </a:solidFill>
              </a:rPr>
              <a:t>ja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>
                <a:solidFill>
                  <a:srgbClr val="2F5496"/>
                </a:solidFill>
              </a:rPr>
              <a:t>ravitsemustoimintaan </a:t>
            </a:r>
            <a:r>
              <a:rPr lang="en-GB" sz="2000" dirty="0" err="1">
                <a:solidFill>
                  <a:srgbClr val="2F5496"/>
                </a:solidFill>
              </a:rPr>
              <a:t>jne</a:t>
            </a:r>
            <a:r>
              <a:rPr lang="en-GB" sz="2000" dirty="0">
                <a:solidFill>
                  <a:srgbClr val="2F5496"/>
                </a:solidFill>
              </a:rPr>
              <a:t>.</a:t>
            </a:r>
          </a:p>
          <a:p>
            <a:pPr marL="1092200" lvl="1" indent="-457200">
              <a:spcBef>
                <a:spcPts val="0"/>
              </a:spcBef>
              <a:buClr>
                <a:srgbClr val="BF9000"/>
              </a:buClr>
              <a:buSzPts val="2800"/>
              <a:buFont typeface="Courier New" panose="020B0604020202020204" pitchFamily="34" charset="0"/>
              <a:buChar char="o"/>
            </a:pPr>
            <a:r>
              <a:rPr lang="en-GB" sz="2000" dirty="0">
                <a:solidFill>
                  <a:srgbClr val="2F5496"/>
                </a:solidFill>
              </a:rPr>
              <a:t>6§ </a:t>
            </a:r>
            <a:r>
              <a:rPr lang="en-GB" sz="2000" dirty="0" err="1">
                <a:solidFill>
                  <a:srgbClr val="2F5496"/>
                </a:solidFill>
              </a:rPr>
              <a:t>ja</a:t>
            </a:r>
            <a:r>
              <a:rPr lang="en-GB" sz="2000" dirty="0">
                <a:solidFill>
                  <a:srgbClr val="2F5496"/>
                </a:solidFill>
              </a:rPr>
              <a:t> 9§ </a:t>
            </a:r>
            <a:r>
              <a:rPr lang="en-GB" sz="2000" dirty="0" err="1">
                <a:solidFill>
                  <a:srgbClr val="2F5496"/>
                </a:solidFill>
              </a:rPr>
              <a:t>päivitetty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vastaamaan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Olympiakomitean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nykyisiä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suosituksia</a:t>
            </a:r>
            <a:endParaRPr lang="en-GB" sz="2000" dirty="0">
              <a:solidFill>
                <a:srgbClr val="2F5496"/>
              </a:solidFill>
            </a:endParaRPr>
          </a:p>
          <a:p>
            <a:pPr marL="1092200" lvl="1" indent="-457200">
              <a:spcBef>
                <a:spcPts val="0"/>
              </a:spcBef>
              <a:buClr>
                <a:srgbClr val="BF9000"/>
              </a:buClr>
              <a:buSzPts val="2800"/>
              <a:buFont typeface="Courier New" panose="020B0604020202020204" pitchFamily="34" charset="0"/>
              <a:buChar char="o"/>
            </a:pPr>
            <a:r>
              <a:rPr lang="en-GB" sz="2000" dirty="0" err="1">
                <a:solidFill>
                  <a:srgbClr val="2F5496"/>
                </a:solidFill>
              </a:rPr>
              <a:t>Johtokunta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korvattu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termillä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hallitus</a:t>
            </a: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Seuran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kokous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voidaan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pitää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pelkästään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etäkokouksena</a:t>
            </a:r>
            <a:endParaRPr lang="en-GB" sz="24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2F5496"/>
                </a:solidFill>
              </a:rPr>
              <a:t>Poistettu </a:t>
            </a:r>
            <a:r>
              <a:rPr lang="en-GB" sz="2400" dirty="0" err="1">
                <a:solidFill>
                  <a:srgbClr val="2F5496"/>
                </a:solidFill>
              </a:rPr>
              <a:t>viittaus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sanomalehti-ilmoitukseen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seuran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kokouksen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koolle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kutsumiseksi</a:t>
            </a:r>
            <a:endParaRPr lang="en-GB" sz="24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Äänestysoikeuden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määrittymistä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täsmennetty</a:t>
            </a:r>
            <a:endParaRPr lang="en-GB" sz="2400" dirty="0">
              <a:solidFill>
                <a:srgbClr val="2F5496"/>
              </a:solidFill>
            </a:endParaRPr>
          </a:p>
          <a:p>
            <a:pPr marL="1092200" lvl="1" indent="-457200">
              <a:spcBef>
                <a:spcPts val="0"/>
              </a:spcBef>
              <a:buClr>
                <a:srgbClr val="BF9000"/>
              </a:buClr>
              <a:buSzPts val="2800"/>
              <a:buFont typeface="Courier New" panose="020B0604020202020204" pitchFamily="34" charset="0"/>
              <a:buChar char="o"/>
            </a:pPr>
            <a:r>
              <a:rPr lang="en-GB" sz="2000" dirty="0">
                <a:solidFill>
                  <a:srgbClr val="2F5496"/>
                </a:solidFill>
              </a:rPr>
              <a:t>Alle 15v </a:t>
            </a:r>
            <a:r>
              <a:rPr lang="en-GB" sz="2000" dirty="0" err="1">
                <a:solidFill>
                  <a:srgbClr val="2F5496"/>
                </a:solidFill>
              </a:rPr>
              <a:t>edustaa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huoltaja</a:t>
            </a:r>
            <a:endParaRPr lang="en-GB" sz="2000" dirty="0">
              <a:solidFill>
                <a:srgbClr val="2F5496"/>
              </a:solidFill>
            </a:endParaRPr>
          </a:p>
          <a:p>
            <a:pPr marL="1092200" lvl="1" indent="-457200">
              <a:spcBef>
                <a:spcPts val="0"/>
              </a:spcBef>
              <a:buClr>
                <a:srgbClr val="BF9000"/>
              </a:buClr>
              <a:buSzPts val="2800"/>
              <a:buFont typeface="Courier New" panose="020B0604020202020204" pitchFamily="34" charset="0"/>
              <a:buChar char="o"/>
            </a:pPr>
            <a:r>
              <a:rPr lang="en-GB" sz="2000" dirty="0">
                <a:solidFill>
                  <a:srgbClr val="2F5496"/>
                </a:solidFill>
              </a:rPr>
              <a:t>15-18v </a:t>
            </a:r>
            <a:r>
              <a:rPr lang="en-GB" sz="2000" dirty="0" err="1">
                <a:solidFill>
                  <a:srgbClr val="2F5496"/>
                </a:solidFill>
              </a:rPr>
              <a:t>edustaa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itse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itseään</a:t>
            </a:r>
            <a:r>
              <a:rPr lang="en-GB" sz="2000" dirty="0">
                <a:solidFill>
                  <a:srgbClr val="2F5496"/>
                </a:solidFill>
              </a:rPr>
              <a:t> tai </a:t>
            </a:r>
            <a:r>
              <a:rPr lang="en-GB" sz="2000" dirty="0" err="1">
                <a:solidFill>
                  <a:srgbClr val="2F5496"/>
                </a:solidFill>
              </a:rPr>
              <a:t>huoltajansa</a:t>
            </a:r>
            <a:r>
              <a:rPr lang="en-GB" sz="2000" dirty="0">
                <a:solidFill>
                  <a:srgbClr val="2F5496"/>
                </a:solidFill>
              </a:rPr>
              <a:t> </a:t>
            </a:r>
            <a:r>
              <a:rPr lang="en-GB" sz="2000" dirty="0" err="1">
                <a:solidFill>
                  <a:srgbClr val="2F5496"/>
                </a:solidFill>
              </a:rPr>
              <a:t>edustaa</a:t>
            </a:r>
            <a:endParaRPr lang="en-GB" sz="20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Hallituksen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jäsenten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toimikausien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pituuden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muutos</a:t>
            </a:r>
            <a:r>
              <a:rPr lang="en-GB" sz="2400" dirty="0">
                <a:solidFill>
                  <a:srgbClr val="2F5496"/>
                </a:solidFill>
              </a:rPr>
              <a:t>: 2v --&gt; 1v</a:t>
            </a: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Hallituksen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sihteeri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voidaan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valita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hallituksen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ulkopuolelta</a:t>
            </a:r>
            <a:endParaRPr lang="en-GB" sz="24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Puheenjohtajan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toimikaudet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rajoitetaan</a:t>
            </a:r>
            <a:r>
              <a:rPr lang="en-GB" sz="2400" dirty="0">
                <a:solidFill>
                  <a:srgbClr val="2F5496"/>
                </a:solidFill>
              </a:rPr>
              <a:t> 3 </a:t>
            </a:r>
            <a:r>
              <a:rPr lang="en-GB" sz="2400" dirty="0" err="1">
                <a:solidFill>
                  <a:srgbClr val="2F5496"/>
                </a:solidFill>
              </a:rPr>
              <a:t>peräkkäiseen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kauteen</a:t>
            </a:r>
            <a:r>
              <a:rPr lang="en-GB" sz="2400" dirty="0">
                <a:solidFill>
                  <a:srgbClr val="2F5496"/>
                </a:solidFill>
              </a:rPr>
              <a:t> (3 x 2v)</a:t>
            </a: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2F5496"/>
                </a:solidFill>
              </a:rPr>
              <a:t>Lisätty</a:t>
            </a:r>
            <a:r>
              <a:rPr lang="en-GB" sz="2400" dirty="0">
                <a:solidFill>
                  <a:srgbClr val="2F5496"/>
                </a:solidFill>
              </a:rPr>
              <a:t> </a:t>
            </a:r>
            <a:r>
              <a:rPr lang="en-GB" sz="2400" dirty="0" err="1">
                <a:solidFill>
                  <a:srgbClr val="2F5496"/>
                </a:solidFill>
              </a:rPr>
              <a:t>nimenkirjoitusoikeus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pj:llä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ja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varapj:llä</a:t>
            </a:r>
            <a:r>
              <a:rPr lang="en-GB" sz="2400" dirty="0">
                <a:solidFill>
                  <a:srgbClr val="2F5496"/>
                </a:solidFill>
              </a:rPr>
              <a:t> </a:t>
            </a:r>
            <a:r>
              <a:rPr lang="en-GB" sz="2400" dirty="0" err="1">
                <a:solidFill>
                  <a:srgbClr val="2F5496"/>
                </a:solidFill>
              </a:rPr>
              <a:t>yhdessä</a:t>
            </a:r>
            <a:endParaRPr lang="en-GB" sz="24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2F5496"/>
              </a:solidFill>
            </a:endParaRPr>
          </a:p>
          <a:p>
            <a:pPr marL="635000" indent="-457200">
              <a:spcBef>
                <a:spcPts val="0"/>
              </a:spcBef>
              <a:buClr>
                <a:srgbClr val="BF9000"/>
              </a:buClr>
              <a:buSzPts val="2800"/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2F54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8642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06a895-5745-4d2d-af5e-c47d2e101129">
      <Terms xmlns="http://schemas.microsoft.com/office/infopath/2007/PartnerControls"/>
    </lcf76f155ced4ddcb4097134ff3c332f>
    <TaxCatchAll xmlns="3922db93-0f6a-4b6b-90ec-13e0950d274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F2262F186E9148B1FDBEFB79B2D04F" ma:contentTypeVersion="16" ma:contentTypeDescription="Create a new document." ma:contentTypeScope="" ma:versionID="e47ac800e7d666db00296b97b82dd5e8">
  <xsd:schema xmlns:xsd="http://www.w3.org/2001/XMLSchema" xmlns:xs="http://www.w3.org/2001/XMLSchema" xmlns:p="http://schemas.microsoft.com/office/2006/metadata/properties" xmlns:ns2="5606a895-5745-4d2d-af5e-c47d2e101129" xmlns:ns3="3922db93-0f6a-4b6b-90ec-13e0950d274b" targetNamespace="http://schemas.microsoft.com/office/2006/metadata/properties" ma:root="true" ma:fieldsID="23f71c64c0cd855023cd8e194c3629ec" ns2:_="" ns3:_="">
    <xsd:import namespace="5606a895-5745-4d2d-af5e-c47d2e101129"/>
    <xsd:import namespace="3922db93-0f6a-4b6b-90ec-13e0950d27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6a895-5745-4d2d-af5e-c47d2e10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830ecd8-26ca-424f-a580-ea98676146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2db93-0f6a-4b6b-90ec-13e0950d274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d133ef-49d0-4c8c-827a-6a599787228e}" ma:internalName="TaxCatchAll" ma:showField="CatchAllData" ma:web="3922db93-0f6a-4b6b-90ec-13e0950d27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EFCC4F-900B-46DB-B7D3-24B440CEA21B}">
  <ds:schemaRefs>
    <ds:schemaRef ds:uri="3922db93-0f6a-4b6b-90ec-13e0950d274b"/>
    <ds:schemaRef ds:uri="5606a895-5745-4d2d-af5e-c47d2e10112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28161AE-B542-4852-BE93-72AB2D9839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6a895-5745-4d2d-af5e-c47d2e101129"/>
    <ds:schemaRef ds:uri="3922db93-0f6a-4b6b-90ec-13e0950d27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52E2A9-6FEE-4811-B21F-AB08B4FE349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44c84d9-591f-42df-bb8f-0d44a09d18be}" enabled="1" method="Standard" siteId="{7b56e7fe-ca45-43ab-9708-7041a75125d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Impact</vt:lpstr>
      <vt:lpstr>1_Office Theme</vt:lpstr>
      <vt:lpstr>Sääntömuutokset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Virrankoski Iiro Antti Ensio</dc:creator>
  <cp:lastModifiedBy>Johanna Kurikka</cp:lastModifiedBy>
  <cp:revision>77</cp:revision>
  <dcterms:created xsi:type="dcterms:W3CDTF">2018-11-11T12:47:48Z</dcterms:created>
  <dcterms:modified xsi:type="dcterms:W3CDTF">2025-10-31T17:51:23Z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0x01010078F2262F186E9148B1FDBEFB79B2D04F</vt:lpwstr>
  </property>
  <property fmtid="{D5CDD505-2E9C-101B-9397-08002B2CF9AE}" pid="3" name="Order">
    <vt:r8>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