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57" r:id="rId5"/>
    <p:sldId id="258" r:id="rId6"/>
    <p:sldId id="262" r:id="rId7"/>
    <p:sldId id="260" r:id="rId8"/>
    <p:sldId id="261" r:id="rId9"/>
    <p:sldId id="259" r:id="rId10"/>
    <p:sldId id="265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71BED3-61AB-B007-45CB-7617E4DF4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1BDBD9A-7981-DF0E-6BF5-99998F155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4056D4B-8D10-A5DA-EEFB-445567C65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C529E67-DDB0-3313-DA78-587CE1FE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3D9C58-91A2-02EE-EFF8-668AB3C4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71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197693-91A5-ACC3-EFBD-CB5EA2A1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04D7025-72B6-1CD2-E645-1EA5158CC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B436E92-804C-8ABB-009C-3FE2EC0DE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A4341B3-064C-B97E-86DE-AADD10649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6DDB4F2-EB3A-68BA-0378-DAC44E38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766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8927DFD-0B3C-0B98-2F29-BD3407405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A54239E-3C5B-0D07-9C6F-48EC01934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610621-AE45-B6B6-A1D3-C8FFFAF69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024DB51-EBE7-0153-6741-2E9BEE42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94B6F0C-88CF-C776-AAF9-23782CFF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983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F1B771-B22A-7793-C40F-06302046A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55A605-A1AB-3067-DB64-0F1387D91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41D575-547F-5FCF-035F-E504BAC5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DFDAC4-4821-CAA5-168A-875227ED7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3258C4-9627-C0CF-386C-FF14B7B8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67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29F119-E2B0-374B-C457-E97041231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6F5D106-D1D4-88B5-B754-802FFE5C1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FC094F7-7479-081B-44A3-EE8651BB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CB03B0-1DF6-2ED6-A676-3D1ECEA8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6CA242-E886-0786-E315-FFDFBDA8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4898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CF1723-B0CC-DDB1-9702-C8A8DC18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D05A4E-0030-C552-0550-5FAB8CD4E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7B154A-EC02-5C8B-B833-494B902BE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0D7E661-4FC1-3FE6-3159-4B5880801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E58DE04-4585-841D-9900-4E5745CC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F2527B9-1CA0-D0CE-4487-C59516605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883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482975-B044-28F4-2BAD-AA2D7EE6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383A162-15EF-4057-2E27-76105689B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468692E-1A04-5BAF-909C-9DB6400BC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EE28DB6-479A-ECB2-C149-5182099A8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01155AB-30C9-676B-576E-9122AE2414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BC29DD4-F35C-73EB-AD87-A5FFABC5E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9683630-2C21-BDDE-DC8B-40A1163F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2EBCB326-90FD-BB84-5B82-C284186A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501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171212-CC2A-C130-7718-6814978B0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31A4B50-1AF5-9722-5365-40092A67B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C27D32D-62C4-C46C-8D88-1F1C49DB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F931B54-3EFD-B584-4241-32267B55A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0806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A8144D7-F2FD-5EAB-CF22-12BFA49F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F8EFCA6-992F-06D7-A79A-C2EFF391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D2929D4-DD28-7A36-5FAD-0EE00079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0732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447977-BAFD-C275-E05A-B3DF7419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AC477D-6B14-CB35-A338-7B17BAC6B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0286C50-6BB5-CD65-24C8-6EB0C91DD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5CA3A19-1160-48A0-6843-DA7B47EF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C357C17-B1C7-8AC6-3DE2-A7CC2764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97C2D91-0008-8793-4A32-7A672328B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777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92DA81-9CDD-DE6E-7926-17AA0BDC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DDA5047-B398-FF03-9572-11055AD106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5A69EE-0D7B-BAE3-7616-DFA63EBB2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8EA4D27-B281-0618-4CAC-3B8CC832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F748574-7902-29C4-316A-31EF56BA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40771F1-2D92-345C-85F4-9D793528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834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D90B7EA-4E87-79D8-1C1E-B6B8F7E5B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D4ED803-8D56-A438-C358-324C97A3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19071C-437C-4509-F37D-BC275C9B0C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00AE9-BDCA-4D2E-AE3C-C64BDE16C46A}" type="datetimeFigureOut">
              <a:rPr lang="fi-FI" smtClean="0"/>
              <a:t>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D42B7DB-34A9-3FC9-E486-64EB22DD5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028B66-A379-3EB2-3B94-2EC2DA144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3211E-F2BA-468A-A6D7-4502B27B7E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798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teuvo.makinen@turunnappulaliiga.fi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61B3CB-E5F4-53C9-8EDF-8FBF51EF2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CC36C30-2D18-1358-0F30-C0845F20E0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AB7ED35-15C7-AB18-AB42-56B35A3E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E14270F-5A52-482C-21AF-182089E1184C}"/>
              </a:ext>
            </a:extLst>
          </p:cNvPr>
          <p:cNvSpPr txBox="1"/>
          <p:nvPr/>
        </p:nvSpPr>
        <p:spPr>
          <a:xfrm>
            <a:off x="2186940" y="1779925"/>
            <a:ext cx="78181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b="1" dirty="0">
                <a:solidFill>
                  <a:schemeClr val="bg1"/>
                </a:solidFill>
              </a:rPr>
              <a:t>Vanhempainpalaveri</a:t>
            </a:r>
          </a:p>
          <a:p>
            <a:pPr algn="ctr"/>
            <a:endParaRPr lang="fi-FI" sz="4400" b="1" dirty="0">
              <a:solidFill>
                <a:schemeClr val="bg1"/>
              </a:solidFill>
            </a:endParaRPr>
          </a:p>
          <a:p>
            <a:pPr algn="ctr"/>
            <a:r>
              <a:rPr lang="fi-FI" sz="4400" b="1" dirty="0">
                <a:solidFill>
                  <a:schemeClr val="bg1"/>
                </a:solidFill>
              </a:rPr>
              <a:t>Turun Nappulaliiga</a:t>
            </a:r>
          </a:p>
          <a:p>
            <a:pPr algn="ctr"/>
            <a:r>
              <a:rPr lang="fi-FI" sz="4400" b="1" dirty="0">
                <a:solidFill>
                  <a:schemeClr val="bg1"/>
                </a:solidFill>
              </a:rPr>
              <a:t>JOUKKUE</a:t>
            </a:r>
          </a:p>
        </p:txBody>
      </p:sp>
    </p:spTree>
    <p:extLst>
      <p:ext uri="{BB962C8B-B14F-4D97-AF65-F5344CB8AC3E}">
        <p14:creationId xmlns:p14="http://schemas.microsoft.com/office/powerpoint/2010/main" val="2939359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E41ADF5-CCDD-3D74-1B23-32BE9358C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8E253D9-9ECB-2C2A-9AE0-100E762C6FC0}"/>
              </a:ext>
            </a:extLst>
          </p:cNvPr>
          <p:cNvSpPr txBox="1"/>
          <p:nvPr/>
        </p:nvSpPr>
        <p:spPr>
          <a:xfrm>
            <a:off x="1170433" y="1024128"/>
            <a:ext cx="99761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FFFF00"/>
                </a:solidFill>
              </a:rPr>
              <a:t>Vanhempien esittämiä keskustelun aiheita vanhempainpalaveriin.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Tähän keräätte keskustelun aiheita, jotka on kerätty etukäteen vanhemmilta ja käytte asiat yhdessä läpi.</a:t>
            </a:r>
          </a:p>
          <a:p>
            <a:pPr marL="342900" indent="-342900">
              <a:buFontTx/>
              <a:buChar char="-"/>
            </a:pPr>
            <a:endParaRPr lang="fi-FI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fi-FI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fi-FI" sz="2400" dirty="0">
              <a:solidFill>
                <a:schemeClr val="bg1"/>
              </a:solidFill>
            </a:endParaRPr>
          </a:p>
          <a:p>
            <a:r>
              <a:rPr lang="fi-FI" sz="2400" b="1" dirty="0">
                <a:solidFill>
                  <a:srgbClr val="FFFF00"/>
                </a:solidFill>
              </a:rPr>
              <a:t>Seuraavan vanhempainpalaverin ajankohdan määritteleminen.</a:t>
            </a:r>
          </a:p>
        </p:txBody>
      </p:sp>
    </p:spTree>
    <p:extLst>
      <p:ext uri="{BB962C8B-B14F-4D97-AF65-F5344CB8AC3E}">
        <p14:creationId xmlns:p14="http://schemas.microsoft.com/office/powerpoint/2010/main" val="149674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1CB8F2-1AD2-E957-F3F7-0BAC4149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C326202-C6FC-A37B-AC05-5D284AF4F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08"/>
            <a:ext cx="12192000" cy="6858000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8B998CCC-14E5-1003-025F-9964E23E11F3}"/>
              </a:ext>
            </a:extLst>
          </p:cNvPr>
          <p:cNvSpPr txBox="1"/>
          <p:nvPr/>
        </p:nvSpPr>
        <p:spPr>
          <a:xfrm>
            <a:off x="356617" y="466344"/>
            <a:ext cx="97017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FFFF00"/>
                </a:solidFill>
              </a:rPr>
              <a:t>Turun Nappulaliigan tavoitteet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 Kasvattaa lapsia liikunnalliseen elämäntapaan ja opetella</a:t>
            </a:r>
          </a:p>
          <a:p>
            <a:r>
              <a:rPr lang="fi-FI" sz="2400" dirty="0">
                <a:solidFill>
                  <a:schemeClr val="bg1"/>
                </a:solidFill>
              </a:rPr>
              <a:t>      kohtaamaan sekä ymmärtämään muita ryhmän jäseniä.</a:t>
            </a:r>
          </a:p>
          <a:p>
            <a:pPr marL="342900" indent="-342900">
              <a:buFontTx/>
              <a:buChar char="-"/>
            </a:pPr>
            <a:endParaRPr lang="fi-FI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Tarjota jokaiselle lapselle ja nuorelle hänelle itselleen sopiva paikka kehittyä jalkapalloilijana, oli se sitten harrastejoukkue tai tavoitteellinen kilpajoukkuetoiminta, joka tähtää aina ulkomaan ammattilaiskentille.</a:t>
            </a:r>
          </a:p>
          <a:p>
            <a:endParaRPr lang="fi-FI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Jokainen pelaaja ja vanhempi tuntevat olonsa joukkueessaan tärkeäksi palapelin palaksi sekä tärkeänä osana koko Turun Nappulaliigaa.</a:t>
            </a:r>
          </a:p>
          <a:p>
            <a:endParaRPr lang="fi-FI" sz="2400" b="1" dirty="0">
              <a:solidFill>
                <a:srgbClr val="FFFF00"/>
              </a:solidFill>
            </a:endParaRP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Jokainen joukkue tuntee olevansa osa seuraa ja isoa kokonaisuutta Turun alueen suurimpana jalkapalloseurana.</a:t>
            </a:r>
          </a:p>
          <a:p>
            <a:pPr marL="342900" indent="-342900">
              <a:buFontTx/>
              <a:buChar char="-"/>
            </a:pPr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65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BCB4F6-BA4C-CD24-A69A-A116719B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AFBE6F21-B707-CF8C-F61C-A24ED9CA5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B1049351-B294-3ACA-DC9D-C52F8D2CC905}"/>
              </a:ext>
            </a:extLst>
          </p:cNvPr>
          <p:cNvSpPr txBox="1"/>
          <p:nvPr/>
        </p:nvSpPr>
        <p:spPr>
          <a:xfrm>
            <a:off x="438912" y="551289"/>
            <a:ext cx="113842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FFFF00"/>
                </a:solidFill>
              </a:rPr>
              <a:t>Hei nappulaliigalaisen vanhempi tai huoltaja!</a:t>
            </a:r>
          </a:p>
          <a:p>
            <a:endParaRPr lang="fi-FI" sz="2400" b="1" dirty="0">
              <a:solidFill>
                <a:srgbClr val="FFFF00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Muistathan, että joukkueenne toimihenkilöt ovat vapaaehtoisia pelaajien vanhempia, jotka mahdollistavat lasten harrastuksen.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Myös sinun apusi ja osallistumisesi voi olla tarpeellista valmennuksessa, joukkueenjohtamisessa, joukkueen talouden hoidossa tai vaikka buffetissa. Vai olisitko sinä joukkueesi somevastaava…?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Mitä enemmän joukkueessa on aktiivisia vanhempia, niin sitä paremmin yleensä joukkue toimii ja koko toiminta on vakaammalla pohjalla.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Seura kouluttaa kaikki toimihenkilönsä ja koulutukset ovat ilmaisia.</a:t>
            </a:r>
          </a:p>
          <a:p>
            <a:pPr marL="342900" indent="-342900">
              <a:buFontTx/>
              <a:buChar char="-"/>
            </a:pPr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Suuri kiitos seuran puolesta jo kaikille jo toimihenkilönä toimivalle vanhemmalle.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Jos jollain on kysyttävää seurasta, niin voi olla matalalla kynnyksellä yhteyksissä Nappulaliigan toimistoon.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Terveisin</a:t>
            </a:r>
          </a:p>
          <a:p>
            <a:r>
              <a:rPr lang="fi-FI" sz="2000" dirty="0">
                <a:solidFill>
                  <a:schemeClr val="bg1"/>
                </a:solidFill>
              </a:rPr>
              <a:t>Turun Nappulaliigan toimisto ja johtokunta.</a:t>
            </a:r>
          </a:p>
        </p:txBody>
      </p:sp>
    </p:spTree>
    <p:extLst>
      <p:ext uri="{BB962C8B-B14F-4D97-AF65-F5344CB8AC3E}">
        <p14:creationId xmlns:p14="http://schemas.microsoft.com/office/powerpoint/2010/main" val="2750181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811DF77-9369-0603-EB3D-A79595C97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6EAE326-3D4E-5FF6-BDAF-277D1C13A7F1}"/>
              </a:ext>
            </a:extLst>
          </p:cNvPr>
          <p:cNvSpPr txBox="1"/>
          <p:nvPr/>
        </p:nvSpPr>
        <p:spPr>
          <a:xfrm>
            <a:off x="594360" y="804672"/>
            <a:ext cx="44622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FFFF00"/>
                </a:solidFill>
              </a:rPr>
              <a:t>Toimihenkilöt ja yhteystiedot</a:t>
            </a:r>
          </a:p>
          <a:p>
            <a:endParaRPr lang="fi-FI" sz="2400" b="1" dirty="0">
              <a:solidFill>
                <a:srgbClr val="FFFF00"/>
              </a:solidFill>
            </a:endParaRPr>
          </a:p>
          <a:p>
            <a:endParaRPr lang="fi-FI" sz="2400" b="1" dirty="0">
              <a:solidFill>
                <a:srgbClr val="FFFF00"/>
              </a:solidFill>
            </a:endParaRPr>
          </a:p>
          <a:p>
            <a:endParaRPr lang="fi-FI" sz="2400" b="1" dirty="0">
              <a:solidFill>
                <a:srgbClr val="FFFF00"/>
              </a:solidFill>
            </a:endParaRPr>
          </a:p>
          <a:p>
            <a:endParaRPr lang="fi-FI" sz="2400" b="1" dirty="0">
              <a:solidFill>
                <a:srgbClr val="FFFF00"/>
              </a:solidFill>
            </a:endParaRPr>
          </a:p>
          <a:p>
            <a:endParaRPr lang="fi-FI" sz="2400" b="1" dirty="0">
              <a:solidFill>
                <a:srgbClr val="FFFF00"/>
              </a:solidFill>
            </a:endParaRPr>
          </a:p>
          <a:p>
            <a:endParaRPr lang="fi-FI" sz="2400" b="1" dirty="0">
              <a:solidFill>
                <a:srgbClr val="FFFF00"/>
              </a:solidFill>
            </a:endParaRPr>
          </a:p>
          <a:p>
            <a:endParaRPr lang="fi-FI" sz="2400" b="1" dirty="0">
              <a:solidFill>
                <a:srgbClr val="FFFF00"/>
              </a:solidFill>
            </a:endParaRPr>
          </a:p>
          <a:p>
            <a:endParaRPr lang="fi-FI" sz="2400" b="1" dirty="0">
              <a:solidFill>
                <a:srgbClr val="FFFF00"/>
              </a:solidFill>
            </a:endParaRPr>
          </a:p>
          <a:p>
            <a:r>
              <a:rPr lang="fi-FI" sz="2400" b="1" dirty="0">
                <a:solidFill>
                  <a:srgbClr val="FFFF00"/>
                </a:solidFill>
              </a:rPr>
              <a:t>Joukkueen pelaajamäärä</a:t>
            </a:r>
          </a:p>
          <a:p>
            <a:endParaRPr lang="fi-FI" sz="2400" b="1" dirty="0">
              <a:solidFill>
                <a:srgbClr val="FFFF00"/>
              </a:solidFill>
            </a:endParaRPr>
          </a:p>
          <a:p>
            <a:endParaRPr lang="fi-FI" sz="2400" b="1" dirty="0">
              <a:solidFill>
                <a:srgbClr val="FFFF00"/>
              </a:solidFill>
            </a:endParaRPr>
          </a:p>
          <a:p>
            <a:endParaRPr lang="fi-FI" sz="2400" b="1" dirty="0">
              <a:solidFill>
                <a:srgbClr val="FFFF00"/>
              </a:solidFill>
            </a:endParaRPr>
          </a:p>
          <a:p>
            <a:r>
              <a:rPr lang="fi-FI" sz="2400" b="1" dirty="0">
                <a:solidFill>
                  <a:srgbClr val="FFFF00"/>
                </a:solidFill>
              </a:rPr>
              <a:t>Peliryhmät ja sarjatasot</a:t>
            </a:r>
          </a:p>
        </p:txBody>
      </p:sp>
    </p:spTree>
    <p:extLst>
      <p:ext uri="{BB962C8B-B14F-4D97-AF65-F5344CB8AC3E}">
        <p14:creationId xmlns:p14="http://schemas.microsoft.com/office/powerpoint/2010/main" val="3456092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9D4D6E1-6661-8411-4B0B-BAD94CD8A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4DB6C50-34F5-3B00-3EAC-7B31D0E742C6}"/>
              </a:ext>
            </a:extLst>
          </p:cNvPr>
          <p:cNvSpPr txBox="1"/>
          <p:nvPr/>
        </p:nvSpPr>
        <p:spPr>
          <a:xfrm>
            <a:off x="713232" y="1051560"/>
            <a:ext cx="7333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FFFF00"/>
                </a:solidFill>
              </a:rPr>
              <a:t>Joukkueen vuosikello</a:t>
            </a:r>
          </a:p>
          <a:p>
            <a:pPr marL="342900" indent="-342900">
              <a:buFontTx/>
              <a:buChar char="-"/>
            </a:pPr>
            <a:r>
              <a:rPr lang="fi-FI" sz="2000" dirty="0">
                <a:solidFill>
                  <a:schemeClr val="bg1"/>
                </a:solidFill>
              </a:rPr>
              <a:t>Tähän laitatte jo tiedossa olevat pelit, talkoot, palaverit, turnaukset johon olette menossa ja sarjat joihin olette ilmoittautuneet kuukausittain. </a:t>
            </a:r>
          </a:p>
          <a:p>
            <a:r>
              <a:rPr lang="fi-FI" sz="2000" dirty="0">
                <a:solidFill>
                  <a:schemeClr val="bg1"/>
                </a:solidFill>
              </a:rPr>
              <a:t>-     Myös tilintarkastuksen ajankohta (tammikuun alku). </a:t>
            </a:r>
          </a:p>
          <a:p>
            <a:pPr marL="342900" indent="-342900">
              <a:buFontTx/>
              <a:buChar char="-"/>
            </a:pPr>
            <a:r>
              <a:rPr lang="fi-FI" sz="2000" dirty="0">
                <a:solidFill>
                  <a:schemeClr val="bg1"/>
                </a:solidFill>
              </a:rPr>
              <a:t>Merkatkaa arvioidut harjoitusmäärät kuukausittain.</a:t>
            </a:r>
          </a:p>
          <a:p>
            <a:pPr marL="342900" indent="-342900">
              <a:buFontTx/>
              <a:buChar char="-"/>
            </a:pPr>
            <a:r>
              <a:rPr lang="fi-FI" sz="2000" dirty="0">
                <a:solidFill>
                  <a:schemeClr val="bg1"/>
                </a:solidFill>
              </a:rPr>
              <a:t>Seuran vuosikellosta (Kausi-infossa) löydät myös tärkeitä päivämääriä teidän joukkueelle.</a:t>
            </a:r>
          </a:p>
        </p:txBody>
      </p:sp>
    </p:spTree>
    <p:extLst>
      <p:ext uri="{BB962C8B-B14F-4D97-AF65-F5344CB8AC3E}">
        <p14:creationId xmlns:p14="http://schemas.microsoft.com/office/powerpoint/2010/main" val="143425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D6AB29B-5E3A-810A-6F22-5E8110AB2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A9A1EFCE-B0A8-BB01-2D36-CCB0836F9168}"/>
              </a:ext>
            </a:extLst>
          </p:cNvPr>
          <p:cNvSpPr txBox="1"/>
          <p:nvPr/>
        </p:nvSpPr>
        <p:spPr>
          <a:xfrm>
            <a:off x="466344" y="685800"/>
            <a:ext cx="94907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FFFF00"/>
                </a:solidFill>
              </a:rPr>
              <a:t>Pelaajakehitykset painotuskohdat tällä hetkellä ja lähitulevaisuudessa</a:t>
            </a: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Mitä harjoitellaan nyt ja mitä harjoitellaan muutaman kuukauden sisällä</a:t>
            </a:r>
          </a:p>
          <a:p>
            <a:pPr marL="342900" indent="-342900">
              <a:buFontTx/>
              <a:buChar char="-"/>
            </a:pPr>
            <a:endParaRPr lang="fi-FI" sz="2400" b="1" dirty="0">
              <a:solidFill>
                <a:srgbClr val="FFFF00"/>
              </a:solidFill>
            </a:endParaRPr>
          </a:p>
          <a:p>
            <a:r>
              <a:rPr lang="fi-FI" sz="2400" b="1" dirty="0">
                <a:solidFill>
                  <a:srgbClr val="FFFF00"/>
                </a:solidFill>
              </a:rPr>
              <a:t>Harjoittelun osaamistavoite:</a:t>
            </a:r>
          </a:p>
          <a:p>
            <a:r>
              <a:rPr lang="fi-FI" sz="2400" b="1" dirty="0">
                <a:solidFill>
                  <a:srgbClr val="FFFF00"/>
                </a:solidFill>
              </a:rPr>
              <a:t>- </a:t>
            </a:r>
            <a:r>
              <a:rPr lang="fi-FI" sz="2400" dirty="0">
                <a:solidFill>
                  <a:schemeClr val="bg1"/>
                </a:solidFill>
              </a:rPr>
              <a:t>Valmentaja avaa</a:t>
            </a:r>
          </a:p>
        </p:txBody>
      </p:sp>
    </p:spTree>
    <p:extLst>
      <p:ext uri="{BB962C8B-B14F-4D97-AF65-F5344CB8AC3E}">
        <p14:creationId xmlns:p14="http://schemas.microsoft.com/office/powerpoint/2010/main" val="1254707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89D2F36-34A1-8E64-1007-51B2BF864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6705DDC-93AC-0E69-47AC-049636616718}"/>
              </a:ext>
            </a:extLst>
          </p:cNvPr>
          <p:cNvSpPr txBox="1"/>
          <p:nvPr/>
        </p:nvSpPr>
        <p:spPr>
          <a:xfrm>
            <a:off x="1271016" y="996696"/>
            <a:ext cx="10768717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FFFF00"/>
                </a:solidFill>
              </a:rPr>
              <a:t>Peleihin/turnauksiin nimeämiset ja peliryhmien nimeämiset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Kuka tai ketkä nimeävät 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Avaatte kuinka peleihin tulee nimetyksi</a:t>
            </a:r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chemeClr val="bg1"/>
                </a:solidFill>
              </a:rPr>
              <a:t>Mikäli teillä on kaksi tai useampi peliryhmä, niin kerrotte kuinka pelaajat mahdollisesti liikkuvat ryhmien välillä</a:t>
            </a:r>
          </a:p>
          <a:p>
            <a:pPr marL="285750" indent="-285750">
              <a:buFontTx/>
              <a:buChar char="-"/>
            </a:pP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77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358A876-235C-27F6-2836-CB9F44DCD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CE0C057-AC8F-993A-10FB-AAA77484075C}"/>
              </a:ext>
            </a:extLst>
          </p:cNvPr>
          <p:cNvSpPr txBox="1"/>
          <p:nvPr/>
        </p:nvSpPr>
        <p:spPr>
          <a:xfrm>
            <a:off x="548640" y="713232"/>
            <a:ext cx="107076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FFFF00"/>
                </a:solidFill>
              </a:rPr>
              <a:t>Joukkueen talous ja budjetti</a:t>
            </a: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Joukkueen varat tällä hetkellä.</a:t>
            </a: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Tulevat tulot ja tulevat menot.</a:t>
            </a: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Mahdolliset varainkeruutavat joukkueelle.</a:t>
            </a: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Budjettipohjan löydät seuran nettisivujen toimihenkilöiden materiaalisalkusta.</a:t>
            </a:r>
          </a:p>
          <a:p>
            <a:pPr marL="342900" indent="-342900">
              <a:buFontTx/>
              <a:buChar char="-"/>
            </a:pPr>
            <a:endParaRPr lang="fi-FI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Seuralla käytössä </a:t>
            </a:r>
            <a:r>
              <a:rPr lang="fi-FI" sz="2400" dirty="0" err="1">
                <a:solidFill>
                  <a:schemeClr val="bg1"/>
                </a:solidFill>
              </a:rPr>
              <a:t>Visma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Amili</a:t>
            </a:r>
            <a:r>
              <a:rPr lang="fi-FI" sz="2400" dirty="0">
                <a:solidFill>
                  <a:schemeClr val="bg1"/>
                </a:solidFill>
              </a:rPr>
              <a:t> –maksuvalvonta seuran ja joukkueiden laskuissa. Mikäli tarvitsette maksuaikaa olethan ennen eräpäivää yhteydessä joko rahastonhoitajaan (joukkueen maksut) tai seuran maksuissa </a:t>
            </a:r>
            <a:r>
              <a:rPr lang="fi-FI" sz="24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teuvo.makinen@turunnappulaliiga.fi</a:t>
            </a:r>
            <a:r>
              <a:rPr lang="fi-FI" sz="240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buFontTx/>
              <a:buChar char="-"/>
            </a:pPr>
            <a:endParaRPr lang="fi-FI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Eräpäivän jälkeen kaikki yhteydenotot suoraan </a:t>
            </a:r>
            <a:r>
              <a:rPr lang="fi-FI" sz="2400" dirty="0" err="1">
                <a:solidFill>
                  <a:schemeClr val="bg1"/>
                </a:solidFill>
              </a:rPr>
              <a:t>Visma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Amili</a:t>
            </a:r>
            <a:r>
              <a:rPr lang="fi-FI" sz="2400" dirty="0">
                <a:solidFill>
                  <a:schemeClr val="bg1"/>
                </a:solidFill>
              </a:rPr>
              <a:t> Oy:lle ,02 4808 8020, maksahelposti.fi</a:t>
            </a:r>
          </a:p>
        </p:txBody>
      </p:sp>
    </p:spTree>
    <p:extLst>
      <p:ext uri="{BB962C8B-B14F-4D97-AF65-F5344CB8AC3E}">
        <p14:creationId xmlns:p14="http://schemas.microsoft.com/office/powerpoint/2010/main" val="2964621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5110606-938D-7DFF-148E-0607DF8EC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981DDCF6-111A-6F0B-6617-380EF3FDF4C8}"/>
              </a:ext>
            </a:extLst>
          </p:cNvPr>
          <p:cNvSpPr txBox="1"/>
          <p:nvPr/>
        </p:nvSpPr>
        <p:spPr>
          <a:xfrm>
            <a:off x="841249" y="1097280"/>
            <a:ext cx="10762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FFFF00"/>
                </a:solidFill>
              </a:rPr>
              <a:t>Joukkueen säännöt</a:t>
            </a:r>
          </a:p>
          <a:p>
            <a:pPr marL="342900" indent="-342900">
              <a:buFontTx/>
              <a:buChar char="-"/>
            </a:pPr>
            <a:r>
              <a:rPr lang="fi-FI" sz="2400" dirty="0">
                <a:solidFill>
                  <a:schemeClr val="bg1"/>
                </a:solidFill>
              </a:rPr>
              <a:t>Tähän listataan pelaajien ja toimihenkilöiden yhdessä sovittuja sääntöjä joukkueen toiminnasta</a:t>
            </a:r>
          </a:p>
          <a:p>
            <a:pPr marL="342900" indent="-342900">
              <a:buFontTx/>
              <a:buChar char="-"/>
            </a:pPr>
            <a:endParaRPr lang="fi-FI" sz="2400" b="1" dirty="0">
              <a:solidFill>
                <a:srgbClr val="FFFF00"/>
              </a:solidFill>
            </a:endParaRPr>
          </a:p>
          <a:p>
            <a:pPr marL="342900" indent="-342900">
              <a:buFontTx/>
              <a:buChar char="-"/>
            </a:pPr>
            <a:endParaRPr lang="fi-FI" sz="2400" b="1" dirty="0">
              <a:solidFill>
                <a:srgbClr val="FFFF00"/>
              </a:solidFill>
            </a:endParaRPr>
          </a:p>
          <a:p>
            <a:pPr marL="342900" indent="-342900">
              <a:buFontTx/>
              <a:buChar char="-"/>
            </a:pPr>
            <a:endParaRPr lang="fi-FI" sz="2400" b="1" dirty="0">
              <a:solidFill>
                <a:srgbClr val="FFFF00"/>
              </a:solidFill>
            </a:endParaRPr>
          </a:p>
          <a:p>
            <a:endParaRPr lang="fi-FI" sz="2400" b="1" dirty="0">
              <a:solidFill>
                <a:srgbClr val="FFFF00"/>
              </a:solidFill>
            </a:endParaRPr>
          </a:p>
          <a:p>
            <a:r>
              <a:rPr lang="fi-FI" sz="2400" b="1" dirty="0">
                <a:solidFill>
                  <a:srgbClr val="FFFF00"/>
                </a:solidFill>
              </a:rPr>
              <a:t>Vanhempien säännöt</a:t>
            </a:r>
          </a:p>
          <a:p>
            <a:r>
              <a:rPr lang="fi-FI" sz="2400" dirty="0">
                <a:solidFill>
                  <a:schemeClr val="bg1"/>
                </a:solidFill>
              </a:rPr>
              <a:t>- Listataan joukkueentoimintatapoja</a:t>
            </a:r>
          </a:p>
          <a:p>
            <a:pPr marL="342900" indent="-342900">
              <a:buFontTx/>
              <a:buChar char="-"/>
            </a:pPr>
            <a:endParaRPr lang="fi-FI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62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420</Words>
  <Application>Microsoft Office PowerPoint</Application>
  <PresentationFormat>Laajakuva</PresentationFormat>
  <Paragraphs>87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Miika Weckman</dc:creator>
  <cp:lastModifiedBy>Miika Weckman</cp:lastModifiedBy>
  <cp:revision>2</cp:revision>
  <dcterms:created xsi:type="dcterms:W3CDTF">2025-12-02T16:24:03Z</dcterms:created>
  <dcterms:modified xsi:type="dcterms:W3CDTF">2025-12-02T16:30:03Z</dcterms:modified>
</cp:coreProperties>
</file>