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7556500" cy="10693400"/>
  <p:notesSz cx="6858000" cy="9144000"/>
  <p:embeddedFontLst>
    <p:embeddedFont>
      <p:font typeface="Open Sans" panose="020B0606030504020204" pitchFamily="34" charset="0"/>
      <p:regular r:id="rId16"/>
      <p:bold r:id="rId17"/>
      <p:italic r:id="rId18"/>
      <p:boldItalic r:id="rId19"/>
    </p:embeddedFont>
    <p:embeddedFont>
      <p:font typeface="Times New Roman MT" panose="02030502070405020303" pitchFamily="18" charset="77"/>
      <p:regular r:id="rId20"/>
    </p:embeddedFont>
    <p:embeddedFont>
      <p:font typeface="Times New Roman MT Condensed" panose="02030506070405020303" pitchFamily="18" charset="77"/>
      <p:regular r:id="rId21"/>
    </p:embeddedFont>
    <p:embeddedFont>
      <p:font typeface="Times New Roman MT Condensed Bold" panose="02030806070405020303" pitchFamily="18" charset="77"/>
      <p:regular r:id="rId22"/>
      <p:bold r:id="rId23"/>
    </p:embeddedFont>
    <p:embeddedFont>
      <p:font typeface="Times New Roman MT Condensed Italics" panose="02030506070405090303" pitchFamily="18" charset="77"/>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4613" autoAdjust="0"/>
  </p:normalViewPr>
  <p:slideViewPr>
    <p:cSldViewPr>
      <p:cViewPr>
        <p:scale>
          <a:sx n="64" d="100"/>
          <a:sy n="64" d="100"/>
        </p:scale>
        <p:origin x="3224"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drive.google.com/drive/u/0/folders/1hRN3D_0B4Aav5VATyYhtxnRoVyLceGp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core.awellhealth.com/calculations/compass_31" TargetMode="External"/><Relationship Id="rId2" Type="http://schemas.openxmlformats.org/officeDocument/2006/relationships/hyperlink" Target="https://batemanhornecenter.org/wp-content/uploads/2016/09/NASA-Lean-Test-Instructions-1.pdf" TargetMode="External"/><Relationship Id="rId1" Type="http://schemas.openxmlformats.org/officeDocument/2006/relationships/slideLayout" Target="../slideLayouts/slideLayout7.xml"/><Relationship Id="rId4" Type="http://schemas.openxmlformats.org/officeDocument/2006/relationships/hyperlink" Target="https://drive.google.com/drive/u/0/folders/1hRN3D_0B4Aav5VATyYhtxnRoVyLceGp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www.kaypahoito.fi/xmedia/ktk/kipu/nr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erveysportti.fi/xmedia/img/Kipupiirros.pdf"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www.ncbi.nlm.nih.gov/books/NBK124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ehlers-danlos.com/road-to-202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hoito-ohjeet.fi/fi/Ohjepankki/VSSHP/Toimintakyvyn%20mittarit.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ehlers-danlos.com/fi/assessing-joint-hypermobility/"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9355" y="7308814"/>
            <a:ext cx="5243117" cy="1183053"/>
            <a:chOff x="0" y="0"/>
            <a:chExt cx="1879015" cy="423979"/>
          </a:xfrm>
        </p:grpSpPr>
        <p:sp>
          <p:nvSpPr>
            <p:cNvPr id="3" name="Freeform 3"/>
            <p:cNvSpPr/>
            <p:nvPr/>
          </p:nvSpPr>
          <p:spPr>
            <a:xfrm>
              <a:off x="0" y="0"/>
              <a:ext cx="1879015" cy="423979"/>
            </a:xfrm>
            <a:custGeom>
              <a:avLst/>
              <a:gdLst/>
              <a:ahLst/>
              <a:cxnLst/>
              <a:rect l="l" t="t" r="r" b="b"/>
              <a:pathLst>
                <a:path w="1879015" h="423979">
                  <a:moveTo>
                    <a:pt x="0" y="0"/>
                  </a:moveTo>
                  <a:lnTo>
                    <a:pt x="1879015" y="0"/>
                  </a:lnTo>
                  <a:lnTo>
                    <a:pt x="1879015" y="423979"/>
                  </a:lnTo>
                  <a:lnTo>
                    <a:pt x="0" y="423979"/>
                  </a:lnTo>
                  <a:close/>
                </a:path>
              </a:pathLst>
            </a:custGeom>
            <a:solidFill>
              <a:srgbClr val="FFFFFF"/>
            </a:solidFill>
          </p:spPr>
          <p:txBody>
            <a:bodyPr/>
            <a:lstStyle/>
            <a:p>
              <a:endParaRPr lang="fi-FI"/>
            </a:p>
          </p:txBody>
        </p:sp>
        <p:sp>
          <p:nvSpPr>
            <p:cNvPr id="4" name="TextBox 4"/>
            <p:cNvSpPr txBox="1"/>
            <p:nvPr/>
          </p:nvSpPr>
          <p:spPr>
            <a:xfrm>
              <a:off x="0" y="-57150"/>
              <a:ext cx="1879015" cy="481129"/>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0" y="-183157"/>
            <a:ext cx="7603560" cy="11058315"/>
          </a:xfrm>
          <a:custGeom>
            <a:avLst/>
            <a:gdLst/>
            <a:ahLst/>
            <a:cxnLst/>
            <a:rect l="l" t="t" r="r" b="b"/>
            <a:pathLst>
              <a:path w="7603560" h="11058315">
                <a:moveTo>
                  <a:pt x="0" y="0"/>
                </a:moveTo>
                <a:lnTo>
                  <a:pt x="7603560" y="0"/>
                </a:lnTo>
                <a:lnTo>
                  <a:pt x="7603560" y="11058314"/>
                </a:lnTo>
                <a:lnTo>
                  <a:pt x="0" y="11058314"/>
                </a:lnTo>
                <a:lnTo>
                  <a:pt x="0" y="0"/>
                </a:lnTo>
                <a:close/>
              </a:path>
            </a:pathLst>
          </a:custGeom>
          <a:blipFill>
            <a:blip r:embed="rId2">
              <a:alphaModFix amt="64000"/>
              <a:extLst>
                <a:ext uri="{96DAC541-7B7A-43D3-8B79-37D633B846F1}">
                  <asvg:svgBlip xmlns:asvg="http://schemas.microsoft.com/office/drawing/2016/SVG/main" r:embed="rId3"/>
                </a:ext>
              </a:extLst>
            </a:blip>
            <a:stretch>
              <a:fillRect r="-45436"/>
            </a:stretch>
          </a:blipFill>
        </p:spPr>
        <p:txBody>
          <a:bodyPr/>
          <a:lstStyle/>
          <a:p>
            <a:endParaRPr lang="fi-FI"/>
          </a:p>
        </p:txBody>
      </p:sp>
      <p:grpSp>
        <p:nvGrpSpPr>
          <p:cNvPr id="6" name="Group 6"/>
          <p:cNvGrpSpPr/>
          <p:nvPr/>
        </p:nvGrpSpPr>
        <p:grpSpPr>
          <a:xfrm>
            <a:off x="756000" y="2533689"/>
            <a:ext cx="6249826" cy="2189762"/>
            <a:chOff x="0" y="0"/>
            <a:chExt cx="2239797" cy="784761"/>
          </a:xfrm>
        </p:grpSpPr>
        <p:sp>
          <p:nvSpPr>
            <p:cNvPr id="7" name="Freeform 7"/>
            <p:cNvSpPr/>
            <p:nvPr/>
          </p:nvSpPr>
          <p:spPr>
            <a:xfrm>
              <a:off x="0" y="0"/>
              <a:ext cx="2239796" cy="784761"/>
            </a:xfrm>
            <a:custGeom>
              <a:avLst/>
              <a:gdLst/>
              <a:ahLst/>
              <a:cxnLst/>
              <a:rect l="l" t="t" r="r" b="b"/>
              <a:pathLst>
                <a:path w="2239796" h="784761">
                  <a:moveTo>
                    <a:pt x="0" y="0"/>
                  </a:moveTo>
                  <a:lnTo>
                    <a:pt x="2239796" y="0"/>
                  </a:lnTo>
                  <a:lnTo>
                    <a:pt x="2239796" y="784761"/>
                  </a:lnTo>
                  <a:lnTo>
                    <a:pt x="0" y="784761"/>
                  </a:lnTo>
                  <a:close/>
                </a:path>
              </a:pathLst>
            </a:custGeom>
            <a:solidFill>
              <a:srgbClr val="FFFFFF"/>
            </a:solidFill>
            <a:ln cap="sq">
              <a:noFill/>
              <a:prstDash val="solid"/>
              <a:miter/>
            </a:ln>
          </p:spPr>
          <p:txBody>
            <a:bodyPr/>
            <a:lstStyle/>
            <a:p>
              <a:endParaRPr lang="fi-FI"/>
            </a:p>
          </p:txBody>
        </p:sp>
        <p:sp>
          <p:nvSpPr>
            <p:cNvPr id="8" name="TextBox 8"/>
            <p:cNvSpPr txBox="1"/>
            <p:nvPr/>
          </p:nvSpPr>
          <p:spPr>
            <a:xfrm>
              <a:off x="0" y="-57150"/>
              <a:ext cx="2239797" cy="841911"/>
            </a:xfrm>
            <a:prstGeom prst="rect">
              <a:avLst/>
            </a:prstGeom>
          </p:spPr>
          <p:txBody>
            <a:bodyPr lIns="50800" tIns="50800" rIns="50800" bIns="50800" rtlCol="0" anchor="ctr"/>
            <a:lstStyle/>
            <a:p>
              <a:pPr algn="ctr">
                <a:lnSpc>
                  <a:spcPts val="1960"/>
                </a:lnSpc>
                <a:spcBef>
                  <a:spcPct val="0"/>
                </a:spcBef>
              </a:pPr>
              <a:endParaRPr/>
            </a:p>
          </p:txBody>
        </p:sp>
      </p:grpSp>
      <p:sp>
        <p:nvSpPr>
          <p:cNvPr id="9" name="TextBox 9"/>
          <p:cNvSpPr txBox="1"/>
          <p:nvPr/>
        </p:nvSpPr>
        <p:spPr>
          <a:xfrm>
            <a:off x="856913" y="2774178"/>
            <a:ext cx="6048000" cy="1721485"/>
          </a:xfrm>
          <a:prstGeom prst="rect">
            <a:avLst/>
          </a:prstGeom>
        </p:spPr>
        <p:txBody>
          <a:bodyPr lIns="0" tIns="0" rIns="0" bIns="0" rtlCol="0" anchor="t">
            <a:spAutoFit/>
          </a:bodyPr>
          <a:lstStyle/>
          <a:p>
            <a:pPr algn="ctr">
              <a:lnSpc>
                <a:spcPts val="3499"/>
              </a:lnSpc>
            </a:pPr>
            <a:r>
              <a:rPr lang="en-US" sz="2499" b="1" spc="47">
                <a:solidFill>
                  <a:srgbClr val="000000"/>
                </a:solidFill>
                <a:latin typeface="Times New Roman MT Condensed Bold"/>
                <a:ea typeface="Times New Roman MT Condensed Bold"/>
                <a:cs typeface="Times New Roman MT Condensed Bold"/>
                <a:sym typeface="Times New Roman MT Condensed Bold"/>
              </a:rPr>
              <a:t>HYPERMOBIILIN EHLERS-DANLOSIN OIREYHTYMÄN TUNNISTAMINEN</a:t>
            </a:r>
          </a:p>
          <a:p>
            <a:pPr algn="ctr">
              <a:lnSpc>
                <a:spcPts val="3359"/>
              </a:lnSpc>
            </a:pPr>
            <a:endParaRPr lang="en-US" sz="2499" b="1" spc="47">
              <a:solidFill>
                <a:srgbClr val="000000"/>
              </a:solidFill>
              <a:latin typeface="Times New Roman MT Condensed Bold"/>
              <a:ea typeface="Times New Roman MT Condensed Bold"/>
              <a:cs typeface="Times New Roman MT Condensed Bold"/>
              <a:sym typeface="Times New Roman MT Condensed Bold"/>
            </a:endParaRPr>
          </a:p>
          <a:p>
            <a:pPr algn="ctr">
              <a:lnSpc>
                <a:spcPts val="3080"/>
              </a:lnSpc>
            </a:pPr>
            <a:r>
              <a:rPr lang="en-US" sz="2200" b="1" spc="41">
                <a:solidFill>
                  <a:srgbClr val="000000"/>
                </a:solidFill>
                <a:latin typeface="Times New Roman MT Condensed Bold"/>
                <a:ea typeface="Times New Roman MT Condensed Bold"/>
                <a:cs typeface="Times New Roman MT Condensed Bold"/>
                <a:sym typeface="Times New Roman MT Condensed Bold"/>
              </a:rPr>
              <a:t>OPAS FYSIOTERAPEUTEILLE</a:t>
            </a:r>
          </a:p>
        </p:txBody>
      </p:sp>
      <p:grpSp>
        <p:nvGrpSpPr>
          <p:cNvPr id="10" name="Group 10"/>
          <p:cNvGrpSpPr/>
          <p:nvPr/>
        </p:nvGrpSpPr>
        <p:grpSpPr>
          <a:xfrm>
            <a:off x="1259355" y="7308814"/>
            <a:ext cx="5243117" cy="1330080"/>
            <a:chOff x="0" y="0"/>
            <a:chExt cx="1879015" cy="476671"/>
          </a:xfrm>
        </p:grpSpPr>
        <p:sp>
          <p:nvSpPr>
            <p:cNvPr id="11" name="Freeform 11"/>
            <p:cNvSpPr/>
            <p:nvPr/>
          </p:nvSpPr>
          <p:spPr>
            <a:xfrm>
              <a:off x="0" y="0"/>
              <a:ext cx="1879015" cy="476671"/>
            </a:xfrm>
            <a:custGeom>
              <a:avLst/>
              <a:gdLst/>
              <a:ahLst/>
              <a:cxnLst/>
              <a:rect l="l" t="t" r="r" b="b"/>
              <a:pathLst>
                <a:path w="1879015" h="476671">
                  <a:moveTo>
                    <a:pt x="0" y="0"/>
                  </a:moveTo>
                  <a:lnTo>
                    <a:pt x="1879015" y="0"/>
                  </a:lnTo>
                  <a:lnTo>
                    <a:pt x="1879015" y="476671"/>
                  </a:lnTo>
                  <a:lnTo>
                    <a:pt x="0" y="476671"/>
                  </a:lnTo>
                  <a:close/>
                </a:path>
              </a:pathLst>
            </a:custGeom>
            <a:solidFill>
              <a:srgbClr val="FFFFFF"/>
            </a:solidFill>
            <a:ln cap="sq">
              <a:noFill/>
              <a:prstDash val="solid"/>
              <a:miter/>
            </a:ln>
          </p:spPr>
          <p:txBody>
            <a:bodyPr/>
            <a:lstStyle/>
            <a:p>
              <a:endParaRPr lang="fi-FI"/>
            </a:p>
          </p:txBody>
        </p:sp>
        <p:sp>
          <p:nvSpPr>
            <p:cNvPr id="12" name="TextBox 12"/>
            <p:cNvSpPr txBox="1"/>
            <p:nvPr/>
          </p:nvSpPr>
          <p:spPr>
            <a:xfrm>
              <a:off x="0" y="-57150"/>
              <a:ext cx="1879015" cy="533821"/>
            </a:xfrm>
            <a:prstGeom prst="rect">
              <a:avLst/>
            </a:prstGeom>
          </p:spPr>
          <p:txBody>
            <a:bodyPr lIns="50800" tIns="50800" rIns="50800" bIns="50800" rtlCol="0" anchor="ctr"/>
            <a:lstStyle/>
            <a:p>
              <a:pPr algn="ctr">
                <a:lnSpc>
                  <a:spcPts val="1960"/>
                </a:lnSpc>
                <a:spcBef>
                  <a:spcPct val="0"/>
                </a:spcBef>
              </a:pPr>
              <a:endParaRPr/>
            </a:p>
          </p:txBody>
        </p:sp>
      </p:grpSp>
      <p:sp>
        <p:nvSpPr>
          <p:cNvPr id="13" name="TextBox 13"/>
          <p:cNvSpPr txBox="1"/>
          <p:nvPr/>
        </p:nvSpPr>
        <p:spPr>
          <a:xfrm>
            <a:off x="2722137" y="7518411"/>
            <a:ext cx="2317552" cy="973455"/>
          </a:xfrm>
          <a:prstGeom prst="rect">
            <a:avLst/>
          </a:prstGeom>
        </p:spPr>
        <p:txBody>
          <a:bodyPr lIns="0" tIns="0" rIns="0" bIns="0" rtlCol="0" anchor="t">
            <a:spAutoFit/>
          </a:bodyPr>
          <a:lstStyle/>
          <a:p>
            <a:pPr algn="ctr">
              <a:lnSpc>
                <a:spcPts val="2519"/>
              </a:lnSpc>
            </a:pPr>
            <a:r>
              <a:rPr lang="en-US" sz="1799" b="1">
                <a:solidFill>
                  <a:srgbClr val="000000"/>
                </a:solidFill>
                <a:latin typeface="Times New Roman MT Condensed Bold"/>
                <a:ea typeface="Times New Roman MT Condensed Bold"/>
                <a:cs typeface="Times New Roman MT Condensed Bold"/>
                <a:sym typeface="Times New Roman MT Condensed Bold"/>
              </a:rPr>
              <a:t>Tiia Matila &amp; Sofia Nuorala</a:t>
            </a:r>
          </a:p>
          <a:p>
            <a:pPr algn="ctr">
              <a:lnSpc>
                <a:spcPts val="2519"/>
              </a:lnSpc>
            </a:pPr>
            <a:r>
              <a:rPr lang="en-US" sz="1799" b="1">
                <a:solidFill>
                  <a:srgbClr val="000000"/>
                </a:solidFill>
                <a:latin typeface="Times New Roman MT Condensed Bold"/>
                <a:ea typeface="Times New Roman MT Condensed Bold"/>
                <a:cs typeface="Times New Roman MT Condensed Bold"/>
                <a:sym typeface="Times New Roman MT Condensed Bold"/>
              </a:rPr>
              <a:t>2025</a:t>
            </a:r>
          </a:p>
          <a:p>
            <a:pPr algn="ctr">
              <a:lnSpc>
                <a:spcPts val="2519"/>
              </a:lnSpc>
            </a:pPr>
            <a:r>
              <a:rPr lang="en-US" sz="1799" b="1">
                <a:solidFill>
                  <a:srgbClr val="000000"/>
                </a:solidFill>
                <a:latin typeface="Times New Roman MT Condensed Bold"/>
                <a:ea typeface="Times New Roman MT Condensed Bold"/>
                <a:cs typeface="Times New Roman MT Condensed Bold"/>
                <a:sym typeface="Times New Roman MT Condensed Bold"/>
              </a:rPr>
              <a:t>TAMK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44054" y="4046946"/>
          <a:ext cx="6159945" cy="3257552"/>
        </p:xfrm>
        <a:graphic>
          <a:graphicData uri="http://schemas.openxmlformats.org/drawingml/2006/table">
            <a:tbl>
              <a:tblPr/>
              <a:tblGrid>
                <a:gridCol w="4882672">
                  <a:extLst>
                    <a:ext uri="{9D8B030D-6E8A-4147-A177-3AD203B41FA5}">
                      <a16:colId xmlns:a16="http://schemas.microsoft.com/office/drawing/2014/main" val="20000"/>
                    </a:ext>
                  </a:extLst>
                </a:gridCol>
                <a:gridCol w="1277273">
                  <a:extLst>
                    <a:ext uri="{9D8B030D-6E8A-4147-A177-3AD203B41FA5}">
                      <a16:colId xmlns:a16="http://schemas.microsoft.com/office/drawing/2014/main" val="20001"/>
                    </a:ext>
                  </a:extLst>
                </a:gridCol>
              </a:tblGrid>
              <a:tr h="814388">
                <a:tc>
                  <a:txBody>
                    <a:bodyPr/>
                    <a:lstStyle/>
                    <a:p>
                      <a:pPr algn="l">
                        <a:lnSpc>
                          <a:spcPts val="2239"/>
                        </a:lnSpc>
                        <a:defRPr/>
                      </a:pPr>
                      <a:r>
                        <a:rPr lang="en-US" sz="1599">
                          <a:solidFill>
                            <a:srgbClr val="000000"/>
                          </a:solidFill>
                          <a:latin typeface="Times New Roman MT Condensed"/>
                          <a:ea typeface="Times New Roman MT Condensed"/>
                          <a:cs typeface="Times New Roman MT Condensed"/>
                          <a:sym typeface="Times New Roman MT Condensed"/>
                        </a:rPr>
                        <a:t>Pystytkö nyt (tai oletko joskus pystynyt) saamaan kämmenet lattiaan polvet suorina?</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23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814388">
                <a:tc>
                  <a:txBody>
                    <a:bodyPr/>
                    <a:lstStyle/>
                    <a:p>
                      <a:pPr algn="l">
                        <a:lnSpc>
                          <a:spcPts val="2239"/>
                        </a:lnSpc>
                        <a:defRPr/>
                      </a:pPr>
                      <a:r>
                        <a:rPr lang="en-US" sz="1599">
                          <a:solidFill>
                            <a:srgbClr val="000000"/>
                          </a:solidFill>
                          <a:latin typeface="Times New Roman MT Condensed"/>
                          <a:ea typeface="Times New Roman MT Condensed"/>
                          <a:cs typeface="Times New Roman MT Condensed"/>
                          <a:sym typeface="Times New Roman MT Condensed"/>
                        </a:rPr>
                        <a:t>Pystytkö nyt (tai oletko joskus pystynyt) taivuttamaan peukalosi kyynärvarteesi?</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23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814388">
                <a:tc>
                  <a:txBody>
                    <a:bodyPr/>
                    <a:lstStyle/>
                    <a:p>
                      <a:pPr algn="l">
                        <a:lnSpc>
                          <a:spcPts val="2239"/>
                        </a:lnSpc>
                        <a:defRPr/>
                      </a:pPr>
                      <a:r>
                        <a:rPr lang="en-US" sz="1599">
                          <a:solidFill>
                            <a:srgbClr val="000000"/>
                          </a:solidFill>
                          <a:latin typeface="Times New Roman MT Condensed"/>
                          <a:ea typeface="Times New Roman MT Condensed"/>
                          <a:cs typeface="Times New Roman MT Condensed"/>
                          <a:sym typeface="Times New Roman MT Condensed"/>
                        </a:rPr>
                        <a:t>Huvititko lapsena kavereitasi vääntelemällä kehoasi outoihin asentoihin tai pystyitkö tekemään spagaatit?</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23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814388">
                <a:tc>
                  <a:txBody>
                    <a:bodyPr/>
                    <a:lstStyle/>
                    <a:p>
                      <a:pPr algn="l">
                        <a:lnSpc>
                          <a:spcPts val="2239"/>
                        </a:lnSpc>
                        <a:defRPr/>
                      </a:pPr>
                      <a:r>
                        <a:rPr lang="en-US" sz="1599">
                          <a:solidFill>
                            <a:srgbClr val="000000"/>
                          </a:solidFill>
                          <a:latin typeface="Times New Roman MT Condensed"/>
                          <a:ea typeface="Times New Roman MT Condensed"/>
                          <a:cs typeface="Times New Roman MT Condensed"/>
                          <a:sym typeface="Times New Roman MT Condensed"/>
                        </a:rPr>
                        <a:t>Onko polvilumpiosi tai olkapääsi mennyt sijoiltaan useammin kuin kerran lapsena tai teini-ikäisenä?</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23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Table 3"/>
          <p:cNvGraphicFramePr>
            <a:graphicFrameLocks noGrp="1"/>
          </p:cNvGraphicFramePr>
          <p:nvPr/>
        </p:nvGraphicFramePr>
        <p:xfrm>
          <a:off x="644054" y="7299734"/>
          <a:ext cx="6159945" cy="867414"/>
        </p:xfrm>
        <a:graphic>
          <a:graphicData uri="http://schemas.openxmlformats.org/drawingml/2006/table">
            <a:tbl>
              <a:tblPr/>
              <a:tblGrid>
                <a:gridCol w="4882672">
                  <a:extLst>
                    <a:ext uri="{9D8B030D-6E8A-4147-A177-3AD203B41FA5}">
                      <a16:colId xmlns:a16="http://schemas.microsoft.com/office/drawing/2014/main" val="20000"/>
                    </a:ext>
                  </a:extLst>
                </a:gridCol>
                <a:gridCol w="1277273">
                  <a:extLst>
                    <a:ext uri="{9D8B030D-6E8A-4147-A177-3AD203B41FA5}">
                      <a16:colId xmlns:a16="http://schemas.microsoft.com/office/drawing/2014/main" val="20001"/>
                    </a:ext>
                  </a:extLst>
                </a:gridCol>
              </a:tblGrid>
              <a:tr h="867414">
                <a:tc>
                  <a:txBody>
                    <a:bodyPr/>
                    <a:lstStyle/>
                    <a:p>
                      <a:pPr algn="l">
                        <a:lnSpc>
                          <a:spcPts val="2239"/>
                        </a:lnSpc>
                        <a:defRPr/>
                      </a:pPr>
                      <a:r>
                        <a:rPr lang="en-US" sz="1599">
                          <a:solidFill>
                            <a:srgbClr val="000000"/>
                          </a:solidFill>
                          <a:latin typeface="Times New Roman MT Condensed"/>
                          <a:ea typeface="Times New Roman MT Condensed"/>
                          <a:cs typeface="Times New Roman MT Condensed"/>
                          <a:sym typeface="Times New Roman MT Condensed"/>
                        </a:rPr>
                        <a:t>Pidätkö itseäsi ”yliliikkuvana”? (douple-jointed)</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23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4"/>
          <p:cNvSpPr txBox="1"/>
          <p:nvPr/>
        </p:nvSpPr>
        <p:spPr>
          <a:xfrm>
            <a:off x="644054" y="1480276"/>
            <a:ext cx="6159946" cy="1407160"/>
          </a:xfrm>
          <a:prstGeom prst="rect">
            <a:avLst/>
          </a:prstGeom>
        </p:spPr>
        <p:txBody>
          <a:bodyPr lIns="0" tIns="0" rIns="0" bIns="0" rtlCol="0" anchor="t">
            <a:spAutoFit/>
          </a:bodyPr>
          <a:lstStyle/>
          <a:p>
            <a:pPr algn="just">
              <a:lnSpc>
                <a:spcPts val="2239"/>
              </a:lnSpc>
            </a:pPr>
            <a:r>
              <a:rPr lang="en-US" sz="1599">
                <a:solidFill>
                  <a:srgbClr val="000000"/>
                </a:solidFill>
                <a:latin typeface="Times New Roman MT Condensed"/>
                <a:ea typeface="Times New Roman MT Condensed"/>
                <a:cs typeface="Times New Roman MT Condensed"/>
                <a:sym typeface="Times New Roman MT Condensed"/>
              </a:rPr>
              <a:t>HEDS:ää epäiltäessä käytetään 5-pisteen hypermobiliteettikyselyä, mikäli  Beightonin pisteet jäävät yhden pisteen vajaaksi kuntoutujan ikä- ja sukupuolikohtaisesta rajasta. Yliliikkuvuuden kriteeri katsotaan täytetyksi, jos kuntoutuja saa kyselystä vähintään 2 myönteistä vastausta ja Beighton on korkeintaan yhden pisteen vajaa ikäkohtaisesta raja-arvosta.</a:t>
            </a:r>
          </a:p>
        </p:txBody>
      </p:sp>
      <p:sp>
        <p:nvSpPr>
          <p:cNvPr id="5" name="TextBox 5"/>
          <p:cNvSpPr txBox="1"/>
          <p:nvPr/>
        </p:nvSpPr>
        <p:spPr>
          <a:xfrm>
            <a:off x="644054" y="513012"/>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MITTAAMINEN II</a:t>
            </a:r>
          </a:p>
        </p:txBody>
      </p:sp>
      <p:sp>
        <p:nvSpPr>
          <p:cNvPr id="6" name="TextBox 6"/>
          <p:cNvSpPr txBox="1"/>
          <p:nvPr/>
        </p:nvSpPr>
        <p:spPr>
          <a:xfrm>
            <a:off x="644054" y="3144611"/>
            <a:ext cx="6159946" cy="578485"/>
          </a:xfrm>
          <a:prstGeom prst="rect">
            <a:avLst/>
          </a:prstGeom>
        </p:spPr>
        <p:txBody>
          <a:bodyPr lIns="0" tIns="0" rIns="0" bIns="0" rtlCol="0" anchor="t">
            <a:spAutoFit/>
          </a:bodyPr>
          <a:lstStyle/>
          <a:p>
            <a:pPr algn="just">
              <a:lnSpc>
                <a:spcPts val="2239"/>
              </a:lnSpc>
            </a:pPr>
            <a:r>
              <a:rPr lang="en-US" sz="1599">
                <a:solidFill>
                  <a:srgbClr val="000000"/>
                </a:solidFill>
                <a:latin typeface="Times New Roman MT Condensed"/>
                <a:ea typeface="Times New Roman MT Condensed"/>
                <a:cs typeface="Times New Roman MT Condensed"/>
                <a:sym typeface="Times New Roman MT Condensed"/>
              </a:rPr>
              <a:t>Voit hyödyntää seuraavaa taulukkoa. Merkitse rasti oikealla olevaan ruutuun kuntoutujan vastatessa kysymykseen myönteisesti. </a:t>
            </a:r>
          </a:p>
        </p:txBody>
      </p:sp>
      <p:graphicFrame>
        <p:nvGraphicFramePr>
          <p:cNvPr id="7" name="Table 7"/>
          <p:cNvGraphicFramePr>
            <a:graphicFrameLocks noGrp="1"/>
          </p:cNvGraphicFramePr>
          <p:nvPr/>
        </p:nvGraphicFramePr>
        <p:xfrm>
          <a:off x="644054" y="8167148"/>
          <a:ext cx="6159946" cy="867414"/>
        </p:xfrm>
        <a:graphic>
          <a:graphicData uri="http://schemas.openxmlformats.org/drawingml/2006/table">
            <a:tbl>
              <a:tblPr/>
              <a:tblGrid>
                <a:gridCol w="4938819">
                  <a:extLst>
                    <a:ext uri="{9D8B030D-6E8A-4147-A177-3AD203B41FA5}">
                      <a16:colId xmlns:a16="http://schemas.microsoft.com/office/drawing/2014/main" val="20000"/>
                    </a:ext>
                  </a:extLst>
                </a:gridCol>
                <a:gridCol w="1221127">
                  <a:extLst>
                    <a:ext uri="{9D8B030D-6E8A-4147-A177-3AD203B41FA5}">
                      <a16:colId xmlns:a16="http://schemas.microsoft.com/office/drawing/2014/main" val="20001"/>
                    </a:ext>
                  </a:extLst>
                </a:gridCol>
              </a:tblGrid>
              <a:tr h="867414">
                <a:tc gridSpan="2">
                  <a:txBody>
                    <a:bodyPr/>
                    <a:lstStyle/>
                    <a:p>
                      <a:pPr algn="l">
                        <a:lnSpc>
                          <a:spcPts val="2239"/>
                        </a:lnSpc>
                        <a:defRPr/>
                      </a:pPr>
                      <a:r>
                        <a:rPr lang="en-US" sz="1599">
                          <a:solidFill>
                            <a:srgbClr val="000000"/>
                          </a:solidFill>
                          <a:latin typeface="Times New Roman MT Condensed"/>
                          <a:ea typeface="Times New Roman MT Condensed"/>
                          <a:cs typeface="Times New Roman MT Condensed"/>
                          <a:sym typeface="Times New Roman MT Condensed"/>
                        </a:rPr>
                        <a:t>Myönteiset vastaukset: ___ / 5</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pPr algn="l">
                        <a:lnSpc>
                          <a:spcPts val="2239"/>
                        </a:lnSpc>
                        <a:defRPr/>
                      </a:pPr>
                      <a:r>
                        <a:rPr lang="en-US" sz="1599">
                          <a:solidFill>
                            <a:srgbClr val="000000"/>
                          </a:solidFill>
                          <a:latin typeface="Times New Roman MT Condensed"/>
                          <a:ea typeface="Times New Roman MT Condensed"/>
                          <a:cs typeface="Times New Roman MT Condensed"/>
                          <a:sym typeface="Times New Roman MT Condensed"/>
                        </a:rPr>
                        <a:t>Myönteiset vastaukset: ___ / 5</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TextBox 8"/>
          <p:cNvSpPr txBox="1"/>
          <p:nvPr/>
        </p:nvSpPr>
        <p:spPr>
          <a:xfrm>
            <a:off x="7070054" y="10099382"/>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10</a:t>
            </a:r>
          </a:p>
        </p:txBody>
      </p:sp>
      <p:sp>
        <p:nvSpPr>
          <p:cNvPr id="9" name="TextBox 9"/>
          <p:cNvSpPr txBox="1"/>
          <p:nvPr/>
        </p:nvSpPr>
        <p:spPr>
          <a:xfrm>
            <a:off x="786879" y="9201250"/>
            <a:ext cx="5745361" cy="789940"/>
          </a:xfrm>
          <a:prstGeom prst="rect">
            <a:avLst/>
          </a:prstGeom>
        </p:spPr>
        <p:txBody>
          <a:bodyPr lIns="0" tIns="0" rIns="0" bIns="0" rtlCol="0" anchor="t">
            <a:spAutoFit/>
          </a:bodyPr>
          <a:lstStyle/>
          <a:p>
            <a:pPr algn="ctr">
              <a:lnSpc>
                <a:spcPts val="3199"/>
              </a:lnSpc>
            </a:pPr>
            <a:r>
              <a:rPr lang="en-US" sz="1599" b="1">
                <a:solidFill>
                  <a:srgbClr val="000000"/>
                </a:solidFill>
                <a:latin typeface="Times New Roman MT Condensed Bold"/>
                <a:ea typeface="Times New Roman MT Condensed Bold"/>
                <a:cs typeface="Times New Roman MT Condensed Bold"/>
                <a:sym typeface="Times New Roman MT Condensed Bold"/>
              </a:rPr>
              <a:t>Täältä löydät epävirallisen suomennoksen 5-pisteen hypermobiliteettikyselystä:</a:t>
            </a:r>
          </a:p>
          <a:p>
            <a:pPr algn="ctr">
              <a:lnSpc>
                <a:spcPts val="3199"/>
              </a:lnSpc>
            </a:pPr>
            <a:r>
              <a:rPr lang="en-US" sz="1599" u="sng">
                <a:solidFill>
                  <a:srgbClr val="000000"/>
                </a:solidFill>
                <a:latin typeface="Times New Roman MT Condensed"/>
                <a:ea typeface="Times New Roman MT Condensed"/>
                <a:cs typeface="Times New Roman MT Condensed"/>
                <a:sym typeface="Times New Roman MT Condensed"/>
                <a:hlinkClick r:id="rId2" tooltip="https://drive.google.com/drive/u/0/folders/1hRN3D_0B4Aav5VATyYhtxnRoVyLceGpn"/>
              </a:rPr>
              <a:t>5-pisteen hypermobiliteettikysely s.  31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7053107" y="10099382"/>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a:ea typeface="Times New Roman MT"/>
                <a:cs typeface="Times New Roman MT"/>
                <a:sym typeface="Times New Roman MT"/>
              </a:rPr>
              <a:t>11</a:t>
            </a:r>
          </a:p>
        </p:txBody>
      </p:sp>
      <p:sp>
        <p:nvSpPr>
          <p:cNvPr id="3" name="TextBox 3"/>
          <p:cNvSpPr txBox="1"/>
          <p:nvPr/>
        </p:nvSpPr>
        <p:spPr>
          <a:xfrm>
            <a:off x="756000" y="8735966"/>
            <a:ext cx="6048000" cy="1330198"/>
          </a:xfrm>
          <a:prstGeom prst="rect">
            <a:avLst/>
          </a:prstGeom>
        </p:spPr>
        <p:txBody>
          <a:bodyPr lIns="0" tIns="0" rIns="0" bIns="0" rtlCol="0" anchor="t">
            <a:spAutoFit/>
          </a:bodyPr>
          <a:lstStyle/>
          <a:p>
            <a:pPr algn="ctr">
              <a:lnSpc>
                <a:spcPts val="2879"/>
              </a:lnSpc>
            </a:pPr>
            <a:r>
              <a:rPr lang="en-US" sz="1599" b="1" spc="2">
                <a:solidFill>
                  <a:srgbClr val="000000"/>
                </a:solidFill>
                <a:latin typeface="Times New Roman MT Condensed Bold"/>
                <a:ea typeface="Times New Roman MT Condensed Bold"/>
                <a:cs typeface="Times New Roman MT Condensed Bold"/>
                <a:sym typeface="Times New Roman MT Condensed Bold"/>
              </a:rPr>
              <a:t>Täältä löydät testien ohjeet sekä englanniksi että suomeksi:</a:t>
            </a:r>
          </a:p>
          <a:p>
            <a:pPr algn="ctr">
              <a:lnSpc>
                <a:spcPts val="2511"/>
              </a:lnSpc>
            </a:pPr>
            <a:r>
              <a:rPr lang="en-US" sz="1599" u="sng" spc="2">
                <a:solidFill>
                  <a:srgbClr val="000000"/>
                </a:solidFill>
                <a:latin typeface="Times New Roman MT Condensed"/>
                <a:ea typeface="Times New Roman MT Condensed"/>
                <a:cs typeface="Times New Roman MT Condensed"/>
                <a:sym typeface="Times New Roman MT Condensed"/>
                <a:hlinkClick r:id="rId2" tooltip="https://batemanhornecenter.org/wp-content/uploads/2016/09/NASA-Lean-Test-Instructions-1.pdf"/>
              </a:rPr>
              <a:t> NASA 10-minute Lean test</a:t>
            </a:r>
            <a:r>
              <a:rPr lang="en-US" sz="1599" spc="2">
                <a:solidFill>
                  <a:srgbClr val="000000"/>
                </a:solidFill>
                <a:latin typeface="Times New Roman MT Condensed"/>
                <a:ea typeface="Times New Roman MT Condensed"/>
                <a:cs typeface="Times New Roman MT Condensed"/>
                <a:sym typeface="Times New Roman MT Condensed"/>
              </a:rPr>
              <a:t>, </a:t>
            </a:r>
          </a:p>
          <a:p>
            <a:pPr algn="ctr">
              <a:lnSpc>
                <a:spcPts val="2511"/>
              </a:lnSpc>
            </a:pPr>
            <a:r>
              <a:rPr lang="en-US" sz="1599" u="sng" spc="1">
                <a:solidFill>
                  <a:srgbClr val="000000"/>
                </a:solidFill>
                <a:latin typeface="Times New Roman MT Condensed"/>
                <a:ea typeface="Times New Roman MT Condensed"/>
                <a:cs typeface="Times New Roman MT Condensed"/>
                <a:sym typeface="Times New Roman MT Condensed"/>
                <a:hlinkClick r:id="rId3" tooltip="https://score.awellhealth.com/calculations/compass_31"/>
              </a:rPr>
              <a:t>COMPASS 31-kysely</a:t>
            </a:r>
          </a:p>
          <a:p>
            <a:pPr algn="ctr">
              <a:lnSpc>
                <a:spcPts val="2511"/>
              </a:lnSpc>
            </a:pPr>
            <a:r>
              <a:rPr lang="en-US" sz="1599" u="sng" spc="1">
                <a:solidFill>
                  <a:srgbClr val="000000"/>
                </a:solidFill>
                <a:latin typeface="Times New Roman MT Condensed"/>
                <a:ea typeface="Times New Roman MT Condensed"/>
                <a:cs typeface="Times New Roman MT Condensed"/>
                <a:sym typeface="Times New Roman MT Condensed"/>
                <a:hlinkClick r:id="rId4" tooltip="https://drive.google.com/drive/u/0/folders/1hRN3D_0B4Aav5VATyYhtxnRoVyLceGpn"/>
              </a:rPr>
              <a:t>Testiohjeet (epäviralliset suomennokset) s. 38-47</a:t>
            </a:r>
          </a:p>
        </p:txBody>
      </p:sp>
      <p:sp>
        <p:nvSpPr>
          <p:cNvPr id="4" name="TextBox 4"/>
          <p:cNvSpPr txBox="1"/>
          <p:nvPr/>
        </p:nvSpPr>
        <p:spPr>
          <a:xfrm>
            <a:off x="756000" y="1341537"/>
            <a:ext cx="6048000" cy="2788285"/>
          </a:xfrm>
          <a:prstGeom prst="rect">
            <a:avLst/>
          </a:prstGeom>
        </p:spPr>
        <p:txBody>
          <a:bodyPr lIns="0" tIns="0" rIns="0" bIns="0" rtlCol="0" anchor="t">
            <a:spAutoFit/>
          </a:bodyPr>
          <a:lstStyle/>
          <a:p>
            <a:pPr algn="just">
              <a:lnSpc>
                <a:spcPts val="2239"/>
              </a:lnSpc>
            </a:pPr>
            <a:r>
              <a:rPr lang="en-US" sz="1599">
                <a:solidFill>
                  <a:srgbClr val="000000"/>
                </a:solidFill>
                <a:latin typeface="Times New Roman MT Condensed"/>
                <a:ea typeface="Times New Roman MT Condensed"/>
                <a:cs typeface="Times New Roman MT Condensed"/>
                <a:sym typeface="Times New Roman MT Condensed"/>
              </a:rPr>
              <a:t>HEDS:ää epäiltäessä voidaan hyödyntää myös muita testejä, kuten 10 minuutin seisomistestiä (esim. NASA 10-minuutin Lean-testi) ja COMPASS 31-kyselyä. Ne auttavat kartoittamaan hEDS:n keskeisiä piirteitä: posturaaliseen ortostaattiseen takykardiasyndroomaan (POTS) tai muihin dysautonomian muotoihin viittaavia oireita. Testit voivat antaa lisätietoa kuntoutujan kokonaisvaltaisesta toimintakyvystä ja oireiden taustatekijöistä.</a:t>
            </a:r>
          </a:p>
          <a:p>
            <a:pPr algn="just">
              <a:lnSpc>
                <a:spcPts val="2239"/>
              </a:lnSpc>
            </a:pPr>
            <a:endParaRPr lang="en-US" sz="1599">
              <a:solidFill>
                <a:srgbClr val="000000"/>
              </a:solidFill>
              <a:latin typeface="Times New Roman MT Condensed"/>
              <a:ea typeface="Times New Roman MT Condensed"/>
              <a:cs typeface="Times New Roman MT Condensed"/>
              <a:sym typeface="Times New Roman MT Condensed"/>
            </a:endParaRPr>
          </a:p>
          <a:p>
            <a:pPr algn="just">
              <a:lnSpc>
                <a:spcPts val="2239"/>
              </a:lnSpc>
            </a:pPr>
            <a:r>
              <a:rPr lang="en-US" sz="1599">
                <a:solidFill>
                  <a:srgbClr val="000000"/>
                </a:solidFill>
                <a:latin typeface="Times New Roman MT Condensed"/>
                <a:ea typeface="Times New Roman MT Condensed"/>
                <a:cs typeface="Times New Roman MT Condensed"/>
                <a:sym typeface="Times New Roman MT Condensed"/>
              </a:rPr>
              <a:t>HUOM! Nämä testit eivät kuulu hEDS:n virallisiin diagnostisiin kriteereihin, vaan voivat toimia lisäarviointina kuntoutuksen ja ohjauksen suunnittelussa. Voit hyödyntää halutessasi oikealla olevaa tyhjää tilaa muistiinpanoille. </a:t>
            </a:r>
          </a:p>
        </p:txBody>
      </p:sp>
      <p:graphicFrame>
        <p:nvGraphicFramePr>
          <p:cNvPr id="5" name="Table 5"/>
          <p:cNvGraphicFramePr>
            <a:graphicFrameLocks noGrp="1"/>
          </p:cNvGraphicFramePr>
          <p:nvPr/>
        </p:nvGraphicFramePr>
        <p:xfrm>
          <a:off x="735056" y="4513428"/>
          <a:ext cx="6048000" cy="3877753"/>
        </p:xfrm>
        <a:graphic>
          <a:graphicData uri="http://schemas.openxmlformats.org/drawingml/2006/table">
            <a:tbl>
              <a:tblPr/>
              <a:tblGrid>
                <a:gridCol w="3024000">
                  <a:extLst>
                    <a:ext uri="{9D8B030D-6E8A-4147-A177-3AD203B41FA5}">
                      <a16:colId xmlns:a16="http://schemas.microsoft.com/office/drawing/2014/main" val="20000"/>
                    </a:ext>
                  </a:extLst>
                </a:gridCol>
                <a:gridCol w="3024000">
                  <a:extLst>
                    <a:ext uri="{9D8B030D-6E8A-4147-A177-3AD203B41FA5}">
                      <a16:colId xmlns:a16="http://schemas.microsoft.com/office/drawing/2014/main" val="20001"/>
                    </a:ext>
                  </a:extLst>
                </a:gridCol>
              </a:tblGrid>
              <a:tr h="1994827">
                <a:tc>
                  <a:txBody>
                    <a:bodyPr/>
                    <a:lstStyle/>
                    <a:p>
                      <a:pPr algn="ctr">
                        <a:lnSpc>
                          <a:spcPts val="2380"/>
                        </a:lnSpc>
                        <a:defRPr/>
                      </a:pPr>
                      <a:r>
                        <a:rPr lang="en-US" sz="1700">
                          <a:solidFill>
                            <a:srgbClr val="000000"/>
                          </a:solidFill>
                          <a:latin typeface="Times New Roman MT Condensed"/>
                          <a:ea typeface="Times New Roman MT Condensed"/>
                          <a:cs typeface="Times New Roman MT Condensed"/>
                          <a:sym typeface="Times New Roman MT Condensed"/>
                        </a:rPr>
                        <a:t>COMPASS 31-kysely</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80"/>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882926">
                <a:tc>
                  <a:txBody>
                    <a:bodyPr/>
                    <a:lstStyle/>
                    <a:p>
                      <a:pPr algn="ctr">
                        <a:lnSpc>
                          <a:spcPts val="2380"/>
                        </a:lnSpc>
                        <a:defRPr/>
                      </a:pPr>
                      <a:r>
                        <a:rPr lang="en-US" sz="1700">
                          <a:solidFill>
                            <a:srgbClr val="000000"/>
                          </a:solidFill>
                          <a:latin typeface="Times New Roman MT Condensed"/>
                          <a:ea typeface="Times New Roman MT Condensed"/>
                          <a:cs typeface="Times New Roman MT Condensed"/>
                          <a:sym typeface="Times New Roman MT Condensed"/>
                        </a:rPr>
                        <a:t>NASA 10-minuutin Lean-testi </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80"/>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735056" y="420085"/>
            <a:ext cx="6089888"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MITTAAMINEN III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444252" y="7829565"/>
            <a:ext cx="6553683" cy="2170340"/>
            <a:chOff x="0" y="0"/>
            <a:chExt cx="2348692" cy="777801"/>
          </a:xfrm>
        </p:grpSpPr>
        <p:sp>
          <p:nvSpPr>
            <p:cNvPr id="3" name="Freeform 3"/>
            <p:cNvSpPr/>
            <p:nvPr/>
          </p:nvSpPr>
          <p:spPr>
            <a:xfrm>
              <a:off x="0" y="0"/>
              <a:ext cx="2348692" cy="777801"/>
            </a:xfrm>
            <a:custGeom>
              <a:avLst/>
              <a:gdLst/>
              <a:ahLst/>
              <a:cxnLst/>
              <a:rect l="l" t="t" r="r" b="b"/>
              <a:pathLst>
                <a:path w="2348692" h="777801">
                  <a:moveTo>
                    <a:pt x="0" y="0"/>
                  </a:moveTo>
                  <a:lnTo>
                    <a:pt x="2348692" y="0"/>
                  </a:lnTo>
                  <a:lnTo>
                    <a:pt x="2348692" y="777801"/>
                  </a:lnTo>
                  <a:lnTo>
                    <a:pt x="0" y="777801"/>
                  </a:lnTo>
                  <a:close/>
                </a:path>
              </a:pathLst>
            </a:custGeom>
            <a:solidFill>
              <a:srgbClr val="FFFFFF"/>
            </a:solidFill>
          </p:spPr>
          <p:txBody>
            <a:bodyPr/>
            <a:lstStyle/>
            <a:p>
              <a:endParaRPr lang="fi-FI"/>
            </a:p>
          </p:txBody>
        </p:sp>
        <p:sp>
          <p:nvSpPr>
            <p:cNvPr id="4" name="TextBox 4"/>
            <p:cNvSpPr txBox="1"/>
            <p:nvPr/>
          </p:nvSpPr>
          <p:spPr>
            <a:xfrm>
              <a:off x="0" y="-57150"/>
              <a:ext cx="2348692" cy="834951"/>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3719175" y="8056945"/>
            <a:ext cx="313428" cy="309510"/>
          </a:xfrm>
          <a:custGeom>
            <a:avLst/>
            <a:gdLst/>
            <a:ahLst/>
            <a:cxnLst/>
            <a:rect l="l" t="t" r="r" b="b"/>
            <a:pathLst>
              <a:path w="313428" h="309510">
                <a:moveTo>
                  <a:pt x="0" y="0"/>
                </a:moveTo>
                <a:lnTo>
                  <a:pt x="313428" y="0"/>
                </a:lnTo>
                <a:lnTo>
                  <a:pt x="313428" y="309511"/>
                </a:lnTo>
                <a:lnTo>
                  <a:pt x="0" y="3095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6" name="Freeform 6"/>
          <p:cNvSpPr/>
          <p:nvPr/>
        </p:nvSpPr>
        <p:spPr>
          <a:xfrm>
            <a:off x="3719175" y="8628481"/>
            <a:ext cx="313428" cy="313428"/>
          </a:xfrm>
          <a:custGeom>
            <a:avLst/>
            <a:gdLst/>
            <a:ahLst/>
            <a:cxnLst/>
            <a:rect l="l" t="t" r="r" b="b"/>
            <a:pathLst>
              <a:path w="313428" h="313428">
                <a:moveTo>
                  <a:pt x="0" y="0"/>
                </a:moveTo>
                <a:lnTo>
                  <a:pt x="313428" y="0"/>
                </a:lnTo>
                <a:lnTo>
                  <a:pt x="313428" y="313428"/>
                </a:lnTo>
                <a:lnTo>
                  <a:pt x="0" y="313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
        <p:nvSpPr>
          <p:cNvPr id="7" name="Freeform 7"/>
          <p:cNvSpPr/>
          <p:nvPr/>
        </p:nvSpPr>
        <p:spPr>
          <a:xfrm>
            <a:off x="444252" y="8092835"/>
            <a:ext cx="2513437" cy="1907071"/>
          </a:xfrm>
          <a:custGeom>
            <a:avLst/>
            <a:gdLst/>
            <a:ahLst/>
            <a:cxnLst/>
            <a:rect l="l" t="t" r="r" b="b"/>
            <a:pathLst>
              <a:path w="2513437" h="1907071">
                <a:moveTo>
                  <a:pt x="0" y="0"/>
                </a:moveTo>
                <a:lnTo>
                  <a:pt x="2513438" y="0"/>
                </a:lnTo>
                <a:lnTo>
                  <a:pt x="2513438" y="1907071"/>
                </a:lnTo>
                <a:lnTo>
                  <a:pt x="0" y="1907071"/>
                </a:lnTo>
                <a:lnTo>
                  <a:pt x="0" y="0"/>
                </a:lnTo>
                <a:close/>
              </a:path>
            </a:pathLst>
          </a:custGeom>
          <a:blipFill>
            <a:blip r:embed="rId6"/>
            <a:stretch>
              <a:fillRect/>
            </a:stretch>
          </a:blipFill>
        </p:spPr>
        <p:txBody>
          <a:bodyPr/>
          <a:lstStyle/>
          <a:p>
            <a:endParaRPr lang="fi-FI"/>
          </a:p>
        </p:txBody>
      </p:sp>
      <p:sp>
        <p:nvSpPr>
          <p:cNvPr id="8" name="Freeform 8"/>
          <p:cNvSpPr/>
          <p:nvPr/>
        </p:nvSpPr>
        <p:spPr>
          <a:xfrm>
            <a:off x="3721094" y="9233124"/>
            <a:ext cx="313428" cy="313428"/>
          </a:xfrm>
          <a:custGeom>
            <a:avLst/>
            <a:gdLst/>
            <a:ahLst/>
            <a:cxnLst/>
            <a:rect l="l" t="t" r="r" b="b"/>
            <a:pathLst>
              <a:path w="313428" h="313428">
                <a:moveTo>
                  <a:pt x="0" y="0"/>
                </a:moveTo>
                <a:lnTo>
                  <a:pt x="313428" y="0"/>
                </a:lnTo>
                <a:lnTo>
                  <a:pt x="313428" y="313428"/>
                </a:lnTo>
                <a:lnTo>
                  <a:pt x="0" y="3134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sp>
        <p:nvSpPr>
          <p:cNvPr id="9" name="TextBox 9"/>
          <p:cNvSpPr txBox="1"/>
          <p:nvPr/>
        </p:nvSpPr>
        <p:spPr>
          <a:xfrm>
            <a:off x="508094" y="743382"/>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JATKO-OHJAUS</a:t>
            </a:r>
          </a:p>
        </p:txBody>
      </p:sp>
      <p:sp>
        <p:nvSpPr>
          <p:cNvPr id="10" name="TextBox 10"/>
          <p:cNvSpPr txBox="1"/>
          <p:nvPr/>
        </p:nvSpPr>
        <p:spPr>
          <a:xfrm>
            <a:off x="398776" y="1797858"/>
            <a:ext cx="6644637" cy="4421505"/>
          </a:xfrm>
          <a:prstGeom prst="rect">
            <a:avLst/>
          </a:prstGeom>
        </p:spPr>
        <p:txBody>
          <a:bodyPr lIns="0" tIns="0" rIns="0" bIns="0" rtlCol="0" anchor="t">
            <a:spAutoFit/>
          </a:bodyPr>
          <a:lstStyle/>
          <a:p>
            <a:pPr algn="just">
              <a:lnSpc>
                <a:spcPts val="2549"/>
              </a:lnSpc>
            </a:pPr>
            <a:r>
              <a:rPr lang="en-US" sz="1699">
                <a:solidFill>
                  <a:srgbClr val="000000"/>
                </a:solidFill>
                <a:latin typeface="Times New Roman MT Condensed"/>
                <a:ea typeface="Times New Roman MT Condensed"/>
                <a:cs typeface="Times New Roman MT Condensed"/>
                <a:sym typeface="Times New Roman MT Condensed"/>
              </a:rPr>
              <a:t>Mikäli fysioterapiakäynnillä havaitaan viitteitä hEDS:stä, kuntoutuja tulee hänen niin halutessaan ohjata jatkotutkimuksiin mahdollista diagnoosin saantia varten. Koska virallisen diagnoosin tekee lääkäri,  ohjataan kuntoutuja erikoislääkärin vastaanotolle. Tavallisesti laajin tietämys EDS:sistä Suomessa on fysiatreilla ja reumatologeilla. On kuitenkin tärkeää pitää mielessä, että jatkoselvittelyissä voi olla kyse myös muista sairauksista tai Ehlers-Danlosin oireyhtymän muista alamuodoista, ei ainoastaan hEDS:stä.</a:t>
            </a:r>
          </a:p>
          <a:p>
            <a:pPr algn="just">
              <a:lnSpc>
                <a:spcPts val="2549"/>
              </a:lnSpc>
            </a:pPr>
            <a:endParaRPr lang="en-US" sz="1699">
              <a:solidFill>
                <a:srgbClr val="000000"/>
              </a:solidFill>
              <a:latin typeface="Times New Roman MT Condensed"/>
              <a:ea typeface="Times New Roman MT Condensed"/>
              <a:cs typeface="Times New Roman MT Condensed"/>
              <a:sym typeface="Times New Roman MT Condensed"/>
            </a:endParaRPr>
          </a:p>
          <a:p>
            <a:pPr algn="just">
              <a:lnSpc>
                <a:spcPts val="2549"/>
              </a:lnSpc>
            </a:pPr>
            <a:r>
              <a:rPr lang="en-US" sz="1699">
                <a:solidFill>
                  <a:srgbClr val="000000"/>
                </a:solidFill>
                <a:latin typeface="Times New Roman MT Condensed"/>
                <a:ea typeface="Times New Roman MT Condensed"/>
                <a:cs typeface="Times New Roman MT Condensed"/>
                <a:sym typeface="Times New Roman MT Condensed"/>
              </a:rPr>
              <a:t>Mahdollisen diagnoosin jälkeen vertaistuen merkitys kasvaa sekä diagnoosin saaneella että hänen läheisillään. Vertaistuen saamiseksi kuntoutujalle on hyvä tarjota tietoa esimerkiksi Suomen Ehlers-Danlos-yhdistyksestä, joka tukee toiminnallaan EDS:iä ja yliliikkuvuuskirjon oireyhtymää sairastavia sekä heidän läheisiään. Yhdistyksen kautta on mahdollista saada sekä arvokasta tietoa että mahdollisuuden osallistua erilaisiin vertaistukitapahtumiin.</a:t>
            </a:r>
          </a:p>
        </p:txBody>
      </p:sp>
      <p:sp>
        <p:nvSpPr>
          <p:cNvPr id="11" name="TextBox 11"/>
          <p:cNvSpPr txBox="1"/>
          <p:nvPr/>
        </p:nvSpPr>
        <p:spPr>
          <a:xfrm>
            <a:off x="4285464" y="8090231"/>
            <a:ext cx="2160465" cy="276225"/>
          </a:xfrm>
          <a:prstGeom prst="rect">
            <a:avLst/>
          </a:prstGeom>
        </p:spPr>
        <p:txBody>
          <a:bodyPr lIns="0" tIns="0" rIns="0" bIns="0" rtlCol="0" anchor="t">
            <a:spAutoFit/>
          </a:bodyPr>
          <a:lstStyle/>
          <a:p>
            <a:pPr algn="l">
              <a:lnSpc>
                <a:spcPts val="2099"/>
              </a:lnSpc>
              <a:spcBef>
                <a:spcPct val="0"/>
              </a:spcBef>
            </a:pPr>
            <a:r>
              <a:rPr lang="en-US" sz="1499">
                <a:solidFill>
                  <a:srgbClr val="000000"/>
                </a:solidFill>
                <a:latin typeface="Times New Roman MT Condensed"/>
                <a:ea typeface="Times New Roman MT Condensed"/>
                <a:cs typeface="Times New Roman MT Condensed"/>
                <a:sym typeface="Times New Roman MT Condensed"/>
              </a:rPr>
              <a:t>www.ehlers-danlos.fi</a:t>
            </a:r>
          </a:p>
        </p:txBody>
      </p:sp>
      <p:sp>
        <p:nvSpPr>
          <p:cNvPr id="12" name="TextBox 12"/>
          <p:cNvSpPr txBox="1"/>
          <p:nvPr/>
        </p:nvSpPr>
        <p:spPr>
          <a:xfrm>
            <a:off x="4285464" y="8638510"/>
            <a:ext cx="2160465" cy="276225"/>
          </a:xfrm>
          <a:prstGeom prst="rect">
            <a:avLst/>
          </a:prstGeom>
        </p:spPr>
        <p:txBody>
          <a:bodyPr lIns="0" tIns="0" rIns="0" bIns="0" rtlCol="0" anchor="t">
            <a:spAutoFit/>
          </a:bodyPr>
          <a:lstStyle/>
          <a:p>
            <a:pPr algn="l">
              <a:lnSpc>
                <a:spcPts val="2099"/>
              </a:lnSpc>
              <a:spcBef>
                <a:spcPct val="0"/>
              </a:spcBef>
            </a:pPr>
            <a:r>
              <a:rPr lang="en-US" sz="1499">
                <a:solidFill>
                  <a:srgbClr val="000000"/>
                </a:solidFill>
                <a:latin typeface="Times New Roman MT Condensed"/>
                <a:ea typeface="Times New Roman MT Condensed"/>
                <a:cs typeface="Times New Roman MT Condensed"/>
                <a:sym typeface="Times New Roman MT Condensed"/>
              </a:rPr>
              <a:t>@suomenehlersdanlosyhdistys</a:t>
            </a:r>
          </a:p>
        </p:txBody>
      </p:sp>
      <p:sp>
        <p:nvSpPr>
          <p:cNvPr id="13" name="TextBox 13"/>
          <p:cNvSpPr txBox="1"/>
          <p:nvPr/>
        </p:nvSpPr>
        <p:spPr>
          <a:xfrm>
            <a:off x="4285464" y="9270327"/>
            <a:ext cx="2160465" cy="276225"/>
          </a:xfrm>
          <a:prstGeom prst="rect">
            <a:avLst/>
          </a:prstGeom>
        </p:spPr>
        <p:txBody>
          <a:bodyPr lIns="0" tIns="0" rIns="0" bIns="0" rtlCol="0" anchor="t">
            <a:spAutoFit/>
          </a:bodyPr>
          <a:lstStyle/>
          <a:p>
            <a:pPr algn="l">
              <a:lnSpc>
                <a:spcPts val="2099"/>
              </a:lnSpc>
              <a:spcBef>
                <a:spcPct val="0"/>
              </a:spcBef>
            </a:pPr>
            <a:r>
              <a:rPr lang="en-US" sz="1499">
                <a:solidFill>
                  <a:srgbClr val="000000"/>
                </a:solidFill>
                <a:latin typeface="Times New Roman MT Condensed"/>
                <a:ea typeface="Times New Roman MT Condensed"/>
                <a:cs typeface="Times New Roman MT Condensed"/>
                <a:sym typeface="Times New Roman MT Condensed"/>
              </a:rPr>
              <a:t>Suomen Ehlers-Danlos-yhdistys</a:t>
            </a:r>
          </a:p>
        </p:txBody>
      </p:sp>
      <p:sp>
        <p:nvSpPr>
          <p:cNvPr id="14" name="TextBox 14"/>
          <p:cNvSpPr txBox="1"/>
          <p:nvPr/>
        </p:nvSpPr>
        <p:spPr>
          <a:xfrm>
            <a:off x="444252" y="7397277"/>
            <a:ext cx="6553683" cy="318770"/>
          </a:xfrm>
          <a:prstGeom prst="rect">
            <a:avLst/>
          </a:prstGeom>
        </p:spPr>
        <p:txBody>
          <a:bodyPr lIns="0" tIns="0" rIns="0" bIns="0" rtlCol="0" anchor="t">
            <a:spAutoFit/>
          </a:bodyPr>
          <a:lstStyle/>
          <a:p>
            <a:pPr algn="just">
              <a:lnSpc>
                <a:spcPts val="2379"/>
              </a:lnSpc>
            </a:pPr>
            <a:r>
              <a:rPr lang="en-US" sz="1699" b="1">
                <a:solidFill>
                  <a:srgbClr val="000000"/>
                </a:solidFill>
                <a:latin typeface="Times New Roman MT Condensed Bold"/>
                <a:ea typeface="Times New Roman MT Condensed Bold"/>
                <a:cs typeface="Times New Roman MT Condensed Bold"/>
                <a:sym typeface="Times New Roman MT Condensed Bold"/>
              </a:rPr>
              <a:t>Suomen Ehlers-Danlos-yhdistys ry:n yhteystietoja:</a:t>
            </a:r>
          </a:p>
        </p:txBody>
      </p:sp>
      <p:sp>
        <p:nvSpPr>
          <p:cNvPr id="15" name="TextBox 15"/>
          <p:cNvSpPr txBox="1"/>
          <p:nvPr/>
        </p:nvSpPr>
        <p:spPr>
          <a:xfrm>
            <a:off x="7078017" y="10099382"/>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667641" y="2666089"/>
            <a:ext cx="6250213" cy="2718013"/>
          </a:xfrm>
          <a:custGeom>
            <a:avLst/>
            <a:gdLst/>
            <a:ahLst/>
            <a:cxnLst/>
            <a:rect l="l" t="t" r="r" b="b"/>
            <a:pathLst>
              <a:path w="6250213" h="2718013">
                <a:moveTo>
                  <a:pt x="0" y="0"/>
                </a:moveTo>
                <a:lnTo>
                  <a:pt x="6250213" y="0"/>
                </a:lnTo>
                <a:lnTo>
                  <a:pt x="6250213" y="2718012"/>
                </a:lnTo>
                <a:lnTo>
                  <a:pt x="0" y="2718012"/>
                </a:lnTo>
                <a:lnTo>
                  <a:pt x="0" y="0"/>
                </a:lnTo>
                <a:close/>
              </a:path>
            </a:pathLst>
          </a:custGeom>
          <a:blipFill>
            <a:blip r:embed="rId2"/>
            <a:stretch>
              <a:fillRect t="-4192" r="-1820"/>
            </a:stretch>
          </a:blipFill>
        </p:spPr>
        <p:txBody>
          <a:bodyPr/>
          <a:lstStyle/>
          <a:p>
            <a:endParaRPr lang="fi-FI"/>
          </a:p>
        </p:txBody>
      </p:sp>
      <p:sp>
        <p:nvSpPr>
          <p:cNvPr id="3" name="TextBox 3"/>
          <p:cNvSpPr txBox="1"/>
          <p:nvPr/>
        </p:nvSpPr>
        <p:spPr>
          <a:xfrm>
            <a:off x="508094" y="743382"/>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MATERIAALIT I</a:t>
            </a:r>
          </a:p>
        </p:txBody>
      </p:sp>
      <p:sp>
        <p:nvSpPr>
          <p:cNvPr id="4" name="TextBox 4"/>
          <p:cNvSpPr txBox="1"/>
          <p:nvPr/>
        </p:nvSpPr>
        <p:spPr>
          <a:xfrm>
            <a:off x="667641" y="1927526"/>
            <a:ext cx="6048000" cy="517779"/>
          </a:xfrm>
          <a:prstGeom prst="rect">
            <a:avLst/>
          </a:prstGeom>
        </p:spPr>
        <p:txBody>
          <a:bodyPr lIns="0" tIns="0" rIns="0" bIns="0" rtlCol="0" anchor="t">
            <a:spAutoFit/>
          </a:bodyPr>
          <a:lstStyle/>
          <a:p>
            <a:pPr algn="l">
              <a:lnSpc>
                <a:spcPts val="1937"/>
              </a:lnSpc>
            </a:pPr>
            <a:r>
              <a:rPr lang="en-US" sz="1699" b="1">
                <a:solidFill>
                  <a:srgbClr val="000000"/>
                </a:solidFill>
                <a:latin typeface="Times New Roman MT Condensed Bold"/>
                <a:ea typeface="Times New Roman MT Condensed Bold"/>
                <a:cs typeface="Times New Roman MT Condensed Bold"/>
                <a:sym typeface="Times New Roman MT Condensed Bold"/>
              </a:rPr>
              <a:t>Positiiviset Walkerin ja Steinbergin merkit</a:t>
            </a:r>
          </a:p>
          <a:p>
            <a:pPr algn="l">
              <a:lnSpc>
                <a:spcPts val="1937"/>
              </a:lnSpc>
              <a:spcBef>
                <a:spcPct val="0"/>
              </a:spcBef>
            </a:pPr>
            <a:r>
              <a:rPr lang="en-US" sz="1699">
                <a:solidFill>
                  <a:srgbClr val="000000"/>
                </a:solidFill>
                <a:latin typeface="Times New Roman MT Condensed"/>
                <a:ea typeface="Times New Roman MT Condensed"/>
                <a:cs typeface="Times New Roman MT Condensed"/>
                <a:sym typeface="Times New Roman MT Condensed"/>
              </a:rPr>
              <a:t>Kuva: (OpenAI ChatGPT, mukailtu Prepladder 2023.)</a:t>
            </a:r>
          </a:p>
        </p:txBody>
      </p:sp>
      <p:sp>
        <p:nvSpPr>
          <p:cNvPr id="5" name="Freeform 5"/>
          <p:cNvSpPr/>
          <p:nvPr/>
        </p:nvSpPr>
        <p:spPr>
          <a:xfrm>
            <a:off x="667641" y="6590109"/>
            <a:ext cx="6363967" cy="2139884"/>
          </a:xfrm>
          <a:custGeom>
            <a:avLst/>
            <a:gdLst/>
            <a:ahLst/>
            <a:cxnLst/>
            <a:rect l="l" t="t" r="r" b="b"/>
            <a:pathLst>
              <a:path w="6363967" h="2139884">
                <a:moveTo>
                  <a:pt x="0" y="0"/>
                </a:moveTo>
                <a:lnTo>
                  <a:pt x="6363967" y="0"/>
                </a:lnTo>
                <a:lnTo>
                  <a:pt x="6363967" y="2139884"/>
                </a:lnTo>
                <a:lnTo>
                  <a:pt x="0" y="2139884"/>
                </a:lnTo>
                <a:lnTo>
                  <a:pt x="0" y="0"/>
                </a:lnTo>
                <a:close/>
              </a:path>
            </a:pathLst>
          </a:custGeom>
          <a:blipFill>
            <a:blip r:embed="rId3"/>
            <a:stretch>
              <a:fillRect/>
            </a:stretch>
          </a:blipFill>
        </p:spPr>
        <p:txBody>
          <a:bodyPr/>
          <a:lstStyle/>
          <a:p>
            <a:endParaRPr lang="fi-FI"/>
          </a:p>
        </p:txBody>
      </p:sp>
      <p:sp>
        <p:nvSpPr>
          <p:cNvPr id="6" name="TextBox 6"/>
          <p:cNvSpPr txBox="1"/>
          <p:nvPr/>
        </p:nvSpPr>
        <p:spPr>
          <a:xfrm>
            <a:off x="697094" y="5750278"/>
            <a:ext cx="6334514" cy="755904"/>
          </a:xfrm>
          <a:prstGeom prst="rect">
            <a:avLst/>
          </a:prstGeom>
        </p:spPr>
        <p:txBody>
          <a:bodyPr lIns="0" tIns="0" rIns="0" bIns="0" rtlCol="0" anchor="t">
            <a:spAutoFit/>
          </a:bodyPr>
          <a:lstStyle/>
          <a:p>
            <a:pPr algn="l">
              <a:lnSpc>
                <a:spcPts val="1937"/>
              </a:lnSpc>
            </a:pPr>
            <a:r>
              <a:rPr lang="en-US" sz="1699" b="1">
                <a:solidFill>
                  <a:srgbClr val="000000"/>
                </a:solidFill>
                <a:latin typeface="Times New Roman MT Condensed Bold"/>
                <a:ea typeface="Times New Roman MT Condensed Bold"/>
                <a:cs typeface="Times New Roman MT Condensed Bold"/>
                <a:sym typeface="Times New Roman MT Condensed Bold"/>
              </a:rPr>
              <a:t>NRS-asteikko</a:t>
            </a:r>
          </a:p>
          <a:p>
            <a:pPr algn="l">
              <a:lnSpc>
                <a:spcPts val="1937"/>
              </a:lnSpc>
            </a:pPr>
            <a:r>
              <a:rPr lang="en-US" sz="1699">
                <a:solidFill>
                  <a:srgbClr val="000000"/>
                </a:solidFill>
                <a:latin typeface="Times New Roman MT Condensed"/>
                <a:ea typeface="Times New Roman MT Condensed"/>
                <a:cs typeface="Times New Roman MT Condensed"/>
                <a:sym typeface="Times New Roman MT Condensed"/>
              </a:rPr>
              <a:t>Kuva: </a:t>
            </a:r>
            <a:r>
              <a:rPr lang="en-US" sz="1699" u="sng">
                <a:solidFill>
                  <a:srgbClr val="000000"/>
                </a:solidFill>
                <a:latin typeface="Times New Roman MT Condensed"/>
                <a:ea typeface="Times New Roman MT Condensed"/>
                <a:cs typeface="Times New Roman MT Condensed"/>
                <a:sym typeface="Times New Roman MT Condensed"/>
                <a:hlinkClick r:id="rId4" tooltip="https://www.kaypahoito.fi/xmedia/ktk/kipu/nrs.html"/>
              </a:rPr>
              <a:t>https://www.kaypahoito.fi/xmedia/ktk/kipu/nrs.html</a:t>
            </a:r>
          </a:p>
          <a:p>
            <a:pPr algn="l">
              <a:lnSpc>
                <a:spcPts val="1937"/>
              </a:lnSpc>
              <a:spcBef>
                <a:spcPct val="0"/>
              </a:spcBef>
            </a:pPr>
            <a:endParaRPr lang="en-US" sz="1699" u="sng">
              <a:solidFill>
                <a:srgbClr val="000000"/>
              </a:solidFill>
              <a:latin typeface="Times New Roman MT Condensed"/>
              <a:ea typeface="Times New Roman MT Condensed"/>
              <a:cs typeface="Times New Roman MT Condensed"/>
              <a:sym typeface="Times New Roman MT Condensed"/>
              <a:hlinkClick r:id="rId4" tooltip="https://www.kaypahoito.fi/xmedia/ktk/kipu/nrs.html"/>
            </a:endParaRPr>
          </a:p>
        </p:txBody>
      </p:sp>
      <p:sp>
        <p:nvSpPr>
          <p:cNvPr id="7" name="TextBox 7"/>
          <p:cNvSpPr txBox="1"/>
          <p:nvPr/>
        </p:nvSpPr>
        <p:spPr>
          <a:xfrm>
            <a:off x="6804000" y="985027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753991" y="2792159"/>
            <a:ext cx="6048000" cy="3516204"/>
          </a:xfrm>
          <a:custGeom>
            <a:avLst/>
            <a:gdLst/>
            <a:ahLst/>
            <a:cxnLst/>
            <a:rect l="l" t="t" r="r" b="b"/>
            <a:pathLst>
              <a:path w="6048000" h="3516204">
                <a:moveTo>
                  <a:pt x="0" y="0"/>
                </a:moveTo>
                <a:lnTo>
                  <a:pt x="6048000" y="0"/>
                </a:lnTo>
                <a:lnTo>
                  <a:pt x="6048000" y="3516203"/>
                </a:lnTo>
                <a:lnTo>
                  <a:pt x="0" y="3516203"/>
                </a:lnTo>
                <a:lnTo>
                  <a:pt x="0" y="0"/>
                </a:lnTo>
                <a:close/>
              </a:path>
            </a:pathLst>
          </a:custGeom>
          <a:blipFill>
            <a:blip r:embed="rId2"/>
            <a:stretch>
              <a:fillRect t="-14501" b="-14501"/>
            </a:stretch>
          </a:blipFill>
        </p:spPr>
        <p:txBody>
          <a:bodyPr/>
          <a:lstStyle/>
          <a:p>
            <a:endParaRPr lang="fi-FI"/>
          </a:p>
        </p:txBody>
      </p:sp>
      <p:sp>
        <p:nvSpPr>
          <p:cNvPr id="3" name="TextBox 3"/>
          <p:cNvSpPr txBox="1"/>
          <p:nvPr/>
        </p:nvSpPr>
        <p:spPr>
          <a:xfrm>
            <a:off x="6804000" y="98883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14</a:t>
            </a:r>
          </a:p>
        </p:txBody>
      </p:sp>
      <p:sp>
        <p:nvSpPr>
          <p:cNvPr id="4" name="TextBox 4"/>
          <p:cNvSpPr txBox="1"/>
          <p:nvPr/>
        </p:nvSpPr>
        <p:spPr>
          <a:xfrm>
            <a:off x="697094" y="6565537"/>
            <a:ext cx="6048000" cy="384807"/>
          </a:xfrm>
          <a:prstGeom prst="rect">
            <a:avLst/>
          </a:prstGeom>
        </p:spPr>
        <p:txBody>
          <a:bodyPr lIns="0" tIns="0" rIns="0" bIns="0" rtlCol="0" anchor="t">
            <a:spAutoFit/>
          </a:bodyPr>
          <a:lstStyle/>
          <a:p>
            <a:pPr marL="367039" lvl="1" indent="-183519" algn="l">
              <a:lnSpc>
                <a:spcPts val="3060"/>
              </a:lnSpc>
              <a:buFont typeface="Arial"/>
              <a:buChar char="•"/>
            </a:pPr>
            <a:r>
              <a:rPr lang="en-US" sz="1700" u="sng">
                <a:solidFill>
                  <a:srgbClr val="000000"/>
                </a:solidFill>
                <a:latin typeface="Times New Roman MT Condensed"/>
                <a:ea typeface="Times New Roman MT Condensed"/>
                <a:cs typeface="Times New Roman MT Condensed"/>
                <a:sym typeface="Times New Roman MT Condensed"/>
                <a:hlinkClick r:id="rId3" tooltip="https://www.terveysportti.fi/xmedia/img/Kipupiirros.pdf"/>
              </a:rPr>
              <a:t>Kipupiirros - Terveysportti</a:t>
            </a:r>
          </a:p>
        </p:txBody>
      </p:sp>
      <p:sp>
        <p:nvSpPr>
          <p:cNvPr id="5" name="TextBox 5"/>
          <p:cNvSpPr txBox="1"/>
          <p:nvPr/>
        </p:nvSpPr>
        <p:spPr>
          <a:xfrm>
            <a:off x="753991" y="2216215"/>
            <a:ext cx="4237847" cy="318770"/>
          </a:xfrm>
          <a:prstGeom prst="rect">
            <a:avLst/>
          </a:prstGeom>
        </p:spPr>
        <p:txBody>
          <a:bodyPr lIns="0" tIns="0" rIns="0" bIns="0" rtlCol="0" anchor="t">
            <a:spAutoFit/>
          </a:bodyPr>
          <a:lstStyle/>
          <a:p>
            <a:pPr algn="l">
              <a:lnSpc>
                <a:spcPts val="2379"/>
              </a:lnSpc>
              <a:spcBef>
                <a:spcPct val="0"/>
              </a:spcBef>
            </a:pPr>
            <a:r>
              <a:rPr lang="en-US" sz="1699" dirty="0">
                <a:solidFill>
                  <a:srgbClr val="000000"/>
                </a:solidFill>
                <a:latin typeface="Times New Roman MT Condensed"/>
                <a:ea typeface="Times New Roman MT Condensed"/>
                <a:cs typeface="Times New Roman MT Condensed"/>
                <a:sym typeface="Times New Roman MT Condensed"/>
              </a:rPr>
              <a:t>Kuva: </a:t>
            </a:r>
            <a:r>
              <a:rPr lang="en-US" sz="1699" u="sng" dirty="0">
                <a:solidFill>
                  <a:srgbClr val="000000"/>
                </a:solidFill>
                <a:latin typeface="Times New Roman MT Condensed"/>
                <a:ea typeface="Times New Roman MT Condensed"/>
                <a:cs typeface="Times New Roman MT Condensed"/>
                <a:sym typeface="Times New Roman MT Condensed"/>
                <a:hlinkClick r:id="rId4" tooltip="https://www.ncbi.nlm.nih.gov/books/NBK1244/"/>
              </a:rPr>
              <a:t>https://www.ncbi.nlm.nih.gov/books/NBK1244</a:t>
            </a:r>
            <a:r>
              <a:rPr lang="en-US" sz="1699" dirty="0">
                <a:solidFill>
                  <a:srgbClr val="000000"/>
                </a:solidFill>
                <a:latin typeface="Times New Roman MT Condensed"/>
                <a:ea typeface="Times New Roman MT Condensed"/>
                <a:cs typeface="Times New Roman MT Condensed"/>
                <a:sym typeface="Times New Roman MT Condensed"/>
              </a:rPr>
              <a:t>/</a:t>
            </a:r>
          </a:p>
        </p:txBody>
      </p:sp>
      <p:sp>
        <p:nvSpPr>
          <p:cNvPr id="6" name="TextBox 6"/>
          <p:cNvSpPr txBox="1"/>
          <p:nvPr/>
        </p:nvSpPr>
        <p:spPr>
          <a:xfrm>
            <a:off x="753991" y="1825689"/>
            <a:ext cx="2414659" cy="248145"/>
          </a:xfrm>
          <a:prstGeom prst="rect">
            <a:avLst/>
          </a:prstGeom>
        </p:spPr>
        <p:txBody>
          <a:bodyPr wrap="square" lIns="0" tIns="0" rIns="0" bIns="0" rtlCol="0" anchor="t">
            <a:spAutoFit/>
          </a:bodyPr>
          <a:lstStyle/>
          <a:p>
            <a:pPr algn="l">
              <a:lnSpc>
                <a:spcPts val="1938"/>
              </a:lnSpc>
              <a:spcBef>
                <a:spcPct val="0"/>
              </a:spcBef>
            </a:pPr>
            <a:r>
              <a:rPr lang="en-US" sz="1700" b="1" dirty="0" err="1">
                <a:solidFill>
                  <a:srgbClr val="000000"/>
                </a:solidFill>
                <a:latin typeface="Times New Roman MT Condensed Bold"/>
                <a:ea typeface="Times New Roman MT Condensed Bold"/>
                <a:cs typeface="Times New Roman MT Condensed Bold"/>
                <a:sym typeface="Times New Roman MT Condensed Bold"/>
              </a:rPr>
              <a:t>Ihon</a:t>
            </a:r>
            <a:r>
              <a:rPr lang="en-US" sz="1700" b="1" dirty="0">
                <a:solidFill>
                  <a:srgbClr val="000000"/>
                </a:solidFill>
                <a:latin typeface="Times New Roman MT Condensed Bold"/>
                <a:ea typeface="Times New Roman MT Condensed Bold"/>
                <a:cs typeface="Times New Roman MT Condensed Bold"/>
                <a:sym typeface="Times New Roman MT Condensed Bold"/>
              </a:rPr>
              <a:t> </a:t>
            </a:r>
            <a:r>
              <a:rPr lang="en-US" sz="1700" b="1" dirty="0" err="1">
                <a:solidFill>
                  <a:srgbClr val="000000"/>
                </a:solidFill>
                <a:latin typeface="Times New Roman MT Condensed Bold"/>
                <a:ea typeface="Times New Roman MT Condensed Bold"/>
                <a:cs typeface="Times New Roman MT Condensed Bold"/>
                <a:sym typeface="Times New Roman MT Condensed Bold"/>
              </a:rPr>
              <a:t>elastisuuden</a:t>
            </a:r>
            <a:r>
              <a:rPr lang="en-US" sz="1700" b="1" dirty="0">
                <a:solidFill>
                  <a:srgbClr val="000000"/>
                </a:solidFill>
                <a:latin typeface="Times New Roman MT Condensed Bold"/>
                <a:ea typeface="Times New Roman MT Condensed Bold"/>
                <a:cs typeface="Times New Roman MT Condensed Bold"/>
                <a:sym typeface="Times New Roman MT Condensed Bold"/>
              </a:rPr>
              <a:t> </a:t>
            </a:r>
            <a:r>
              <a:rPr lang="en-US" sz="1700" b="1" dirty="0" err="1">
                <a:solidFill>
                  <a:srgbClr val="000000"/>
                </a:solidFill>
                <a:latin typeface="Times New Roman MT Condensed Bold"/>
                <a:ea typeface="Times New Roman MT Condensed Bold"/>
                <a:cs typeface="Times New Roman MT Condensed Bold"/>
                <a:sym typeface="Times New Roman MT Condensed Bold"/>
              </a:rPr>
              <a:t>arviointi</a:t>
            </a:r>
            <a:endParaRPr lang="en-US" sz="1700" b="1" dirty="0">
              <a:solidFill>
                <a:srgbClr val="000000"/>
              </a:solidFill>
              <a:latin typeface="Times New Roman MT Condensed Bold"/>
              <a:ea typeface="Times New Roman MT Condensed Bold"/>
              <a:cs typeface="Times New Roman MT Condensed Bold"/>
              <a:sym typeface="Times New Roman MT Condensed Bold"/>
            </a:endParaRPr>
          </a:p>
        </p:txBody>
      </p:sp>
      <p:sp>
        <p:nvSpPr>
          <p:cNvPr id="7" name="TextBox 7"/>
          <p:cNvSpPr txBox="1"/>
          <p:nvPr/>
        </p:nvSpPr>
        <p:spPr>
          <a:xfrm>
            <a:off x="508094" y="743382"/>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MATERIAALIT 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567000" y="1997807"/>
            <a:ext cx="6326316" cy="5962650"/>
          </a:xfrm>
          <a:prstGeom prst="rect">
            <a:avLst/>
          </a:prstGeom>
        </p:spPr>
        <p:txBody>
          <a:bodyPr lIns="0" tIns="0" rIns="0" bIns="0" rtlCol="0" anchor="t">
            <a:spAutoFit/>
          </a:bodyPr>
          <a:lstStyle/>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Lukijalle..................................................................................</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Perustietoa hEDS:stä................................................................</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Haastattelu..............................................................................</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Havainnointi...........................................................................</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Manuaalinen tutkiminen...........................................................</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Mittaaminen............................................................................</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Jatko-ohjaus...........................................................................</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a:p>
            <a:pPr algn="just">
              <a:lnSpc>
                <a:spcPts val="2999"/>
              </a:lnSpc>
            </a:pPr>
            <a:r>
              <a:rPr lang="en-US" sz="1999">
                <a:solidFill>
                  <a:srgbClr val="000000"/>
                </a:solidFill>
                <a:latin typeface="Times New Roman MT Condensed"/>
                <a:ea typeface="Times New Roman MT Condensed"/>
                <a:cs typeface="Times New Roman MT Condensed"/>
                <a:sym typeface="Times New Roman MT Condensed"/>
              </a:rPr>
              <a:t>Materiaalit.............................................................................</a:t>
            </a:r>
          </a:p>
          <a:p>
            <a:pPr algn="just">
              <a:lnSpc>
                <a:spcPts val="2999"/>
              </a:lnSpc>
            </a:pPr>
            <a:endParaRPr lang="en-US" sz="1999">
              <a:solidFill>
                <a:srgbClr val="000000"/>
              </a:solidFill>
              <a:latin typeface="Times New Roman MT Condensed"/>
              <a:ea typeface="Times New Roman MT Condensed"/>
              <a:cs typeface="Times New Roman MT Condensed"/>
              <a:sym typeface="Times New Roman MT Condensed"/>
            </a:endParaRPr>
          </a:p>
        </p:txBody>
      </p:sp>
      <p:sp>
        <p:nvSpPr>
          <p:cNvPr id="3" name="TextBox 3"/>
          <p:cNvSpPr txBox="1"/>
          <p:nvPr/>
        </p:nvSpPr>
        <p:spPr>
          <a:xfrm>
            <a:off x="467316" y="728986"/>
            <a:ext cx="6426000" cy="673100"/>
          </a:xfrm>
          <a:prstGeom prst="rect">
            <a:avLst/>
          </a:prstGeom>
        </p:spPr>
        <p:txBody>
          <a:bodyPr lIns="0" tIns="0" rIns="0" bIns="0" rtlCol="0" anchor="t">
            <a:spAutoFit/>
          </a:bodyPr>
          <a:lstStyle/>
          <a:p>
            <a:pPr algn="ctr">
              <a:lnSpc>
                <a:spcPts val="4900"/>
              </a:lnSpc>
            </a:pPr>
            <a:r>
              <a:rPr lang="en-US" sz="3500">
                <a:solidFill>
                  <a:srgbClr val="000000"/>
                </a:solidFill>
                <a:latin typeface="Times New Roman MT Condensed"/>
                <a:ea typeface="Times New Roman MT Condensed"/>
                <a:cs typeface="Times New Roman MT Condensed"/>
                <a:sym typeface="Times New Roman MT Condensed"/>
              </a:rPr>
              <a:t>SISÄLLYS</a:t>
            </a:r>
          </a:p>
        </p:txBody>
      </p:sp>
      <p:sp>
        <p:nvSpPr>
          <p:cNvPr id="4" name="TextBox 4"/>
          <p:cNvSpPr txBox="1"/>
          <p:nvPr/>
        </p:nvSpPr>
        <p:spPr>
          <a:xfrm>
            <a:off x="6490940" y="2054957"/>
            <a:ext cx="295870" cy="5630037"/>
          </a:xfrm>
          <a:prstGeom prst="rect">
            <a:avLst/>
          </a:prstGeom>
        </p:spPr>
        <p:txBody>
          <a:bodyPr lIns="0" tIns="0" rIns="0" bIns="0" rtlCol="0" anchor="t">
            <a:spAutoFit/>
          </a:bodyPr>
          <a:lstStyle/>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3</a:t>
            </a:r>
          </a:p>
          <a:p>
            <a:pPr algn="ctr">
              <a:lnSpc>
                <a:spcPts val="2964"/>
              </a:lnSpc>
            </a:pPr>
            <a:endParaRPr lang="en-US" sz="2600">
              <a:solidFill>
                <a:srgbClr val="000000"/>
              </a:solidFill>
              <a:latin typeface="Times New Roman MT Condensed"/>
              <a:ea typeface="Times New Roman MT Condensed"/>
              <a:cs typeface="Times New Roman MT Condensed"/>
              <a:sym typeface="Times New Roman MT Condensed"/>
            </a:endParaRPr>
          </a:p>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4</a:t>
            </a:r>
          </a:p>
          <a:p>
            <a:pPr algn="ctr">
              <a:lnSpc>
                <a:spcPts val="2964"/>
              </a:lnSpc>
            </a:pPr>
            <a:endParaRPr lang="en-US" sz="2600">
              <a:solidFill>
                <a:srgbClr val="000000"/>
              </a:solidFill>
              <a:latin typeface="Times New Roman MT Condensed"/>
              <a:ea typeface="Times New Roman MT Condensed"/>
              <a:cs typeface="Times New Roman MT Condensed"/>
              <a:sym typeface="Times New Roman MT Condensed"/>
            </a:endParaRPr>
          </a:p>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5</a:t>
            </a:r>
          </a:p>
          <a:p>
            <a:pPr algn="ctr">
              <a:lnSpc>
                <a:spcPts val="2964"/>
              </a:lnSpc>
            </a:pPr>
            <a:endParaRPr lang="en-US" sz="2600">
              <a:solidFill>
                <a:srgbClr val="000000"/>
              </a:solidFill>
              <a:latin typeface="Times New Roman MT Condensed"/>
              <a:ea typeface="Times New Roman MT Condensed"/>
              <a:cs typeface="Times New Roman MT Condensed"/>
              <a:sym typeface="Times New Roman MT Condensed"/>
            </a:endParaRPr>
          </a:p>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6</a:t>
            </a:r>
          </a:p>
          <a:p>
            <a:pPr algn="ctr">
              <a:lnSpc>
                <a:spcPts val="2964"/>
              </a:lnSpc>
            </a:pPr>
            <a:endParaRPr lang="en-US" sz="2600">
              <a:solidFill>
                <a:srgbClr val="000000"/>
              </a:solidFill>
              <a:latin typeface="Times New Roman MT Condensed"/>
              <a:ea typeface="Times New Roman MT Condensed"/>
              <a:cs typeface="Times New Roman MT Condensed"/>
              <a:sym typeface="Times New Roman MT Condensed"/>
            </a:endParaRPr>
          </a:p>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8</a:t>
            </a:r>
          </a:p>
          <a:p>
            <a:pPr algn="ctr">
              <a:lnSpc>
                <a:spcPts val="2964"/>
              </a:lnSpc>
            </a:pPr>
            <a:endParaRPr lang="en-US" sz="2600">
              <a:solidFill>
                <a:srgbClr val="000000"/>
              </a:solidFill>
              <a:latin typeface="Times New Roman MT Condensed"/>
              <a:ea typeface="Times New Roman MT Condensed"/>
              <a:cs typeface="Times New Roman MT Condensed"/>
              <a:sym typeface="Times New Roman MT Condensed"/>
            </a:endParaRPr>
          </a:p>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9</a:t>
            </a:r>
          </a:p>
          <a:p>
            <a:pPr algn="ctr">
              <a:lnSpc>
                <a:spcPts val="2964"/>
              </a:lnSpc>
            </a:pPr>
            <a:endParaRPr lang="en-US" sz="2600">
              <a:solidFill>
                <a:srgbClr val="000000"/>
              </a:solidFill>
              <a:latin typeface="Times New Roman MT Condensed"/>
              <a:ea typeface="Times New Roman MT Condensed"/>
              <a:cs typeface="Times New Roman MT Condensed"/>
              <a:sym typeface="Times New Roman MT Condensed"/>
            </a:endParaRPr>
          </a:p>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12</a:t>
            </a:r>
          </a:p>
          <a:p>
            <a:pPr algn="ctr">
              <a:lnSpc>
                <a:spcPts val="2964"/>
              </a:lnSpc>
            </a:pPr>
            <a:endParaRPr lang="en-US" sz="2600">
              <a:solidFill>
                <a:srgbClr val="000000"/>
              </a:solidFill>
              <a:latin typeface="Times New Roman MT Condensed"/>
              <a:ea typeface="Times New Roman MT Condensed"/>
              <a:cs typeface="Times New Roman MT Condensed"/>
              <a:sym typeface="Times New Roman MT Condensed"/>
            </a:endParaRPr>
          </a:p>
          <a:p>
            <a:pPr algn="ctr">
              <a:lnSpc>
                <a:spcPts val="2964"/>
              </a:lnSpc>
            </a:pPr>
            <a:r>
              <a:rPr lang="en-US" sz="2600">
                <a:solidFill>
                  <a:srgbClr val="000000"/>
                </a:solidFill>
                <a:latin typeface="Times New Roman MT Condensed"/>
                <a:ea typeface="Times New Roman MT Condensed"/>
                <a:cs typeface="Times New Roman MT Condensed"/>
                <a:sym typeface="Times New Roman MT Condensed"/>
              </a:rPr>
              <a:t>13</a:t>
            </a:r>
          </a:p>
        </p:txBody>
      </p:sp>
      <p:sp>
        <p:nvSpPr>
          <p:cNvPr id="5" name="TextBox 5"/>
          <p:cNvSpPr txBox="1"/>
          <p:nvPr/>
        </p:nvSpPr>
        <p:spPr>
          <a:xfrm>
            <a:off x="7032872" y="9974828"/>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567000" y="391828"/>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LUKIJALLE</a:t>
            </a:r>
          </a:p>
        </p:txBody>
      </p:sp>
      <p:sp>
        <p:nvSpPr>
          <p:cNvPr id="3" name="TextBox 3"/>
          <p:cNvSpPr txBox="1"/>
          <p:nvPr/>
        </p:nvSpPr>
        <p:spPr>
          <a:xfrm>
            <a:off x="361887" y="1396078"/>
            <a:ext cx="6836225" cy="8681085"/>
          </a:xfrm>
          <a:prstGeom prst="rect">
            <a:avLst/>
          </a:prstGeom>
        </p:spPr>
        <p:txBody>
          <a:bodyPr lIns="0" tIns="0" rIns="0" bIns="0" rtlCol="0" anchor="t">
            <a:spAutoFit/>
          </a:bodyPr>
          <a:lstStyle/>
          <a:p>
            <a:pPr algn="just">
              <a:lnSpc>
                <a:spcPts val="2399"/>
              </a:lnSpc>
            </a:pPr>
            <a:r>
              <a:rPr lang="en-US" sz="1599">
                <a:solidFill>
                  <a:srgbClr val="000000"/>
                </a:solidFill>
                <a:latin typeface="Times New Roman MT Condensed"/>
                <a:ea typeface="Times New Roman MT Condensed"/>
                <a:cs typeface="Times New Roman MT Condensed"/>
                <a:sym typeface="Times New Roman MT Condensed"/>
              </a:rPr>
              <a:t>Tämä opas on suunnattu fysioterapeuteille ja alan opiskelijoille, jotka kohtaavat ammatissaan monenlaisia kuntoutujia erilaisine taustoineen. Usein esimerkiksi monet tuki- ja liikuntaelimistön vaivat voivat olla hyvinkin selkeitä ja nopeasti tunnistettavia, mutta toisinaan taustalla voi olla harvinaisempi tai vähemmän tunnettu syy. Yksi tällainen syy voi olla hypermobiili Ehlers-Danlosin oireyhtymä eli hEDS: perinnöllinen sidekudossairaus, joka voi jäädä täysin tunnistamatta tai sen oireet sekoittua virheellisesti muihin diagnooseihin.</a:t>
            </a:r>
          </a:p>
          <a:p>
            <a:pPr algn="just">
              <a:lnSpc>
                <a:spcPts val="2399"/>
              </a:lnSpc>
            </a:pPr>
            <a:endParaRPr lang="en-US" sz="1599">
              <a:solidFill>
                <a:srgbClr val="000000"/>
              </a:solidFill>
              <a:latin typeface="Times New Roman MT Condensed"/>
              <a:ea typeface="Times New Roman MT Condensed"/>
              <a:cs typeface="Times New Roman MT Condensed"/>
              <a:sym typeface="Times New Roman MT Condensed"/>
            </a:endParaRPr>
          </a:p>
          <a:p>
            <a:pPr algn="just">
              <a:lnSpc>
                <a:spcPts val="2399"/>
              </a:lnSpc>
            </a:pPr>
            <a:r>
              <a:rPr lang="en-US" sz="1599">
                <a:solidFill>
                  <a:srgbClr val="000000"/>
                </a:solidFill>
                <a:latin typeface="Times New Roman MT Condensed"/>
                <a:ea typeface="Times New Roman MT Condensed"/>
                <a:cs typeface="Times New Roman MT Condensed"/>
                <a:sym typeface="Times New Roman MT Condensed"/>
              </a:rPr>
              <a:t>Opinnäytetyön tuotoksena syntyneen oppaan tavoitteena on lisätä tietoisuutta hEDS:stä ja tarjota käytännönläheisiä keinoja sen varhaiseen tunnistamiseen fysioterapeutin vastaanottotyössä. Tarkoituksena ei ole antaa diagnoosia, vaan ohjata keskeisimpien oireiden tunnistamisessa, joiden perusteella kuntoutuja voidaan tarvittaessa ohjata jatkotutkimuksiin sekä vertaistuen pariin. Opas perustuu vuonna 2017 asetettuihin hEDS:n diagnostisiin kriteereihin. Kriteereihin on kuitenkin odotettavissa päivityksiä, ja tämänhetkisen tiedon mukaan uudet kriteerit julkaistaan vuonna 2026. </a:t>
            </a:r>
          </a:p>
          <a:p>
            <a:pPr algn="just">
              <a:lnSpc>
                <a:spcPts val="2399"/>
              </a:lnSpc>
            </a:pPr>
            <a:endParaRPr lang="en-US" sz="1599">
              <a:solidFill>
                <a:srgbClr val="000000"/>
              </a:solidFill>
              <a:latin typeface="Times New Roman MT Condensed"/>
              <a:ea typeface="Times New Roman MT Condensed"/>
              <a:cs typeface="Times New Roman MT Condensed"/>
              <a:sym typeface="Times New Roman MT Condensed"/>
            </a:endParaRPr>
          </a:p>
          <a:p>
            <a:pPr algn="just">
              <a:lnSpc>
                <a:spcPts val="2399"/>
              </a:lnSpc>
            </a:pPr>
            <a:r>
              <a:rPr lang="en-US" sz="1599">
                <a:solidFill>
                  <a:srgbClr val="000000"/>
                </a:solidFill>
                <a:latin typeface="Times New Roman MT Condensed"/>
                <a:ea typeface="Times New Roman MT Condensed"/>
                <a:cs typeface="Times New Roman MT Condensed"/>
                <a:sym typeface="Times New Roman MT Condensed"/>
              </a:rPr>
              <a:t>Oppaassa käsitellään fysioterapeuttisen tutkimisen eri osa-alueita ja niiden sisältöjä, joita fysioterapeutti voi tutkia epäillessään hEDS:ää. Kaikkia oppaassa käsiteltäviä tutkimisen osa-alueita ei ole tarkoitus toteuttaa yhdellä kertaa. Tutkimisessa tulee huomioida yksilöllisyys ja rasituksen taso, jotta kuntoutujalla on voimavaroja jatkaa sen jälkeen päiväänsä. Oppaan lopussa käsitellään kuntoutujan tarpeen mukaista jatko-ohjausta. Löydät oppaasta myös tutkimiseen liittyviä linkkejä sekä materiaaleja, joita voit hyödyntää tarvittaessa työsi rinnalla.</a:t>
            </a:r>
          </a:p>
          <a:p>
            <a:pPr algn="just">
              <a:lnSpc>
                <a:spcPts val="2399"/>
              </a:lnSpc>
            </a:pPr>
            <a:endParaRPr lang="en-US" sz="1599">
              <a:solidFill>
                <a:srgbClr val="000000"/>
              </a:solidFill>
              <a:latin typeface="Times New Roman MT Condensed"/>
              <a:ea typeface="Times New Roman MT Condensed"/>
              <a:cs typeface="Times New Roman MT Condensed"/>
              <a:sym typeface="Times New Roman MT Condensed"/>
            </a:endParaRPr>
          </a:p>
          <a:p>
            <a:pPr algn="just">
              <a:lnSpc>
                <a:spcPts val="2399"/>
              </a:lnSpc>
            </a:pPr>
            <a:r>
              <a:rPr lang="en-US" sz="1599">
                <a:solidFill>
                  <a:srgbClr val="000000"/>
                </a:solidFill>
                <a:latin typeface="Times New Roman MT Condensed"/>
                <a:ea typeface="Times New Roman MT Condensed"/>
                <a:cs typeface="Times New Roman MT Condensed"/>
                <a:sym typeface="Times New Roman MT Condensed"/>
              </a:rPr>
              <a:t>Toivomme, että opas toimii tukena käytännön työssä sekä herättää kiinnostuksen oppia lisää tästä usein tunnistamatta jääneestä, mutta fysioterapian kannalta merkityksellisestä perinnöllisestä sidekudossairaudesta. Haluamme kiittää opinnäytetyön yhteistyökumppaneita fysioterapeutti Hanna Markkulaa sekä Suomen Ehlers-Danlos -yhdistys ry:tä. </a:t>
            </a:r>
          </a:p>
          <a:p>
            <a:pPr algn="just">
              <a:lnSpc>
                <a:spcPts val="2399"/>
              </a:lnSpc>
            </a:pPr>
            <a:endParaRPr lang="en-US" sz="1599">
              <a:solidFill>
                <a:srgbClr val="000000"/>
              </a:solidFill>
              <a:latin typeface="Times New Roman MT Condensed"/>
              <a:ea typeface="Times New Roman MT Condensed"/>
              <a:cs typeface="Times New Roman MT Condensed"/>
              <a:sym typeface="Times New Roman MT Condensed"/>
            </a:endParaRPr>
          </a:p>
          <a:p>
            <a:pPr algn="ctr">
              <a:lnSpc>
                <a:spcPts val="2879"/>
              </a:lnSpc>
            </a:pPr>
            <a:r>
              <a:rPr lang="en-US" sz="1599" b="1">
                <a:solidFill>
                  <a:srgbClr val="000000"/>
                </a:solidFill>
                <a:latin typeface="Times New Roman MT Condensed Bold"/>
                <a:ea typeface="Times New Roman MT Condensed Bold"/>
                <a:cs typeface="Times New Roman MT Condensed Bold"/>
                <a:sym typeface="Times New Roman MT Condensed Bold"/>
              </a:rPr>
              <a:t>Täältä löydät ajantasaista tietoa  hEDS:n diagnostisten kriteerien päivityksistä: </a:t>
            </a:r>
            <a:r>
              <a:rPr lang="en-US" sz="1599">
                <a:solidFill>
                  <a:srgbClr val="000000"/>
                </a:solidFill>
                <a:latin typeface="Times New Roman MT Condensed"/>
                <a:ea typeface="Times New Roman MT Condensed"/>
                <a:cs typeface="Times New Roman MT Condensed"/>
                <a:sym typeface="Times New Roman MT Condensed"/>
              </a:rPr>
              <a:t> </a:t>
            </a:r>
          </a:p>
          <a:p>
            <a:pPr algn="ctr">
              <a:lnSpc>
                <a:spcPts val="2879"/>
              </a:lnSpc>
            </a:pPr>
            <a:r>
              <a:rPr lang="en-US" sz="1599" u="sng">
                <a:solidFill>
                  <a:srgbClr val="000000"/>
                </a:solidFill>
                <a:latin typeface="Times New Roman MT Condensed"/>
                <a:ea typeface="Times New Roman MT Condensed"/>
                <a:cs typeface="Times New Roman MT Condensed"/>
                <a:sym typeface="Times New Roman MT Condensed"/>
                <a:hlinkClick r:id="rId2" tooltip="https://www.ehlers-danlos.com/road-to-2026/"/>
              </a:rPr>
              <a:t>The Road to 2026</a:t>
            </a:r>
          </a:p>
        </p:txBody>
      </p:sp>
      <p:sp>
        <p:nvSpPr>
          <p:cNvPr id="4" name="TextBox 4"/>
          <p:cNvSpPr txBox="1"/>
          <p:nvPr/>
        </p:nvSpPr>
        <p:spPr>
          <a:xfrm>
            <a:off x="7084259" y="9991438"/>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567000" y="745469"/>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PERUSTIETOA HEDS:STÄ</a:t>
            </a:r>
          </a:p>
        </p:txBody>
      </p:sp>
      <p:sp>
        <p:nvSpPr>
          <p:cNvPr id="3" name="TextBox 3"/>
          <p:cNvSpPr txBox="1"/>
          <p:nvPr/>
        </p:nvSpPr>
        <p:spPr>
          <a:xfrm>
            <a:off x="449460" y="1926341"/>
            <a:ext cx="6729955" cy="6042025"/>
          </a:xfrm>
          <a:prstGeom prst="rect">
            <a:avLst/>
          </a:prstGeom>
        </p:spPr>
        <p:txBody>
          <a:bodyPr lIns="0" tIns="0" rIns="0" bIns="0" rtlCol="0" anchor="t">
            <a:spAutoFit/>
          </a:bodyPr>
          <a:lstStyle/>
          <a:p>
            <a:pPr algn="just">
              <a:lnSpc>
                <a:spcPts val="2550"/>
              </a:lnSpc>
            </a:pPr>
            <a:r>
              <a:rPr lang="en-US" sz="1700">
                <a:solidFill>
                  <a:srgbClr val="000000"/>
                </a:solidFill>
                <a:latin typeface="Times New Roman MT Condensed"/>
                <a:ea typeface="Times New Roman MT Condensed"/>
                <a:cs typeface="Times New Roman MT Condensed"/>
                <a:sym typeface="Times New Roman MT Condensed"/>
              </a:rPr>
              <a:t>Hypermobiili Ehlers-Danlosin oireyhtymä (hEDS) on yksi Ehlers-Danlosin oireyhtymän (EDS)  kolmestatoista alatyypistä. Se on perinnöllinen sidekudossairaus, jonka tavanomaisiin oireisiin lukeutuvat muun muassa nivelten yliliikkuvuus, fatiikki sekä laaja-alaiset ja monimuotoiset kivut. HEDS:n vaikuttaessa koko kehoa ympäröivään sidekudokseen, oireet ovat usein hyvinkin moniulotteisia sekä useaan kehon elinjärjestelmään vaikuttavia. Tästä syystä perinnöllisen sidekudossairauden vaikutukset voivat ulottua sitä sairastavan jokaisen toimintakyvyn osa-alueelle.</a:t>
            </a:r>
          </a:p>
          <a:p>
            <a:pPr algn="just">
              <a:lnSpc>
                <a:spcPts val="2550"/>
              </a:lnSpc>
            </a:pPr>
            <a:endParaRPr lang="en-US" sz="1700">
              <a:solidFill>
                <a:srgbClr val="000000"/>
              </a:solidFill>
              <a:latin typeface="Times New Roman MT Condensed"/>
              <a:ea typeface="Times New Roman MT Condensed"/>
              <a:cs typeface="Times New Roman MT Condensed"/>
              <a:sym typeface="Times New Roman MT Condensed"/>
            </a:endParaRPr>
          </a:p>
          <a:p>
            <a:pPr algn="just">
              <a:lnSpc>
                <a:spcPts val="2550"/>
              </a:lnSpc>
            </a:pPr>
            <a:r>
              <a:rPr lang="en-US" sz="1700">
                <a:solidFill>
                  <a:srgbClr val="000000"/>
                </a:solidFill>
                <a:latin typeface="Times New Roman MT Condensed"/>
                <a:ea typeface="Times New Roman MT Condensed"/>
                <a:cs typeface="Times New Roman MT Condensed"/>
                <a:sym typeface="Times New Roman MT Condensed"/>
              </a:rPr>
              <a:t>HEDS:n diagnosointi perustuu tällä hetkellä kliiniseen oirekuvaan sekä vuoden 2017 diagnostisten kriteerien täyttymiseen, sillä vielä ei ole löydetty sairauden muodolle ominaista kollageenilöydöstä, jolla se voitaisiin selkeästi erottaa muista EDS:n alamuodoista. HEDS:n esiintyvyydeksi on arvioitu noin 1-5 / 10 000, mutta tarkkaa tietoa tästä ei ole, sillä sairautta on haastava tunnistaa ja diagnoosiviive on merkittävä.</a:t>
            </a:r>
          </a:p>
          <a:p>
            <a:pPr algn="just">
              <a:lnSpc>
                <a:spcPts val="2550"/>
              </a:lnSpc>
            </a:pPr>
            <a:endParaRPr lang="en-US" sz="1700">
              <a:solidFill>
                <a:srgbClr val="000000"/>
              </a:solidFill>
              <a:latin typeface="Times New Roman MT Condensed"/>
              <a:ea typeface="Times New Roman MT Condensed"/>
              <a:cs typeface="Times New Roman MT Condensed"/>
              <a:sym typeface="Times New Roman MT Condensed"/>
            </a:endParaRPr>
          </a:p>
          <a:p>
            <a:pPr algn="just">
              <a:lnSpc>
                <a:spcPts val="2380"/>
              </a:lnSpc>
            </a:pPr>
            <a:r>
              <a:rPr lang="en-US" sz="1700">
                <a:solidFill>
                  <a:srgbClr val="000000"/>
                </a:solidFill>
                <a:latin typeface="Times New Roman MT Condensed"/>
                <a:ea typeface="Times New Roman MT Condensed"/>
                <a:cs typeface="Times New Roman MT Condensed"/>
                <a:sym typeface="Times New Roman MT Condensed"/>
              </a:rPr>
              <a:t>HEDS:lle ei ole olemassa parantavaa hoitokeinoa. Hoito on ensisijaisesti konservatiivista sisältäen moniammattillisen asiantuntijatiimin tiivistä yhteistyötä. Erityisesti fysioterapeutin rooli tässä tiimissä on merkittävä muun muassa oireyhtymään liittyvien tuki- ja liikuntaelimiin kohdistuvien oireiden hoidossa. Kuntoutus on hEDS:n hoidon ensisijainen lähestymistapa.</a:t>
            </a:r>
          </a:p>
        </p:txBody>
      </p:sp>
      <p:sp>
        <p:nvSpPr>
          <p:cNvPr id="4" name="TextBox 4"/>
          <p:cNvSpPr txBox="1"/>
          <p:nvPr/>
        </p:nvSpPr>
        <p:spPr>
          <a:xfrm>
            <a:off x="7065562" y="10012194"/>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87613" y="1680663"/>
          <a:ext cx="6083060" cy="5169397"/>
        </p:xfrm>
        <a:graphic>
          <a:graphicData uri="http://schemas.openxmlformats.org/drawingml/2006/table">
            <a:tbl>
              <a:tblPr/>
              <a:tblGrid>
                <a:gridCol w="3041530">
                  <a:extLst>
                    <a:ext uri="{9D8B030D-6E8A-4147-A177-3AD203B41FA5}">
                      <a16:colId xmlns:a16="http://schemas.microsoft.com/office/drawing/2014/main" val="20000"/>
                    </a:ext>
                  </a:extLst>
                </a:gridCol>
                <a:gridCol w="3041530">
                  <a:extLst>
                    <a:ext uri="{9D8B030D-6E8A-4147-A177-3AD203B41FA5}">
                      <a16:colId xmlns:a16="http://schemas.microsoft.com/office/drawing/2014/main" val="20001"/>
                    </a:ext>
                  </a:extLst>
                </a:gridCol>
              </a:tblGrid>
              <a:tr h="1989777">
                <a:tc>
                  <a:txBody>
                    <a:bodyPr/>
                    <a:lstStyle/>
                    <a:p>
                      <a:pPr algn="ctr">
                        <a:lnSpc>
                          <a:spcPts val="1960"/>
                        </a:lnSpc>
                        <a:defRPr/>
                      </a:pPr>
                      <a:r>
                        <a:rPr lang="en-US" sz="1400">
                          <a:solidFill>
                            <a:srgbClr val="000000"/>
                          </a:solidFill>
                          <a:latin typeface="Times New Roman MT Condensed"/>
                          <a:ea typeface="Times New Roman MT Condensed"/>
                          <a:cs typeface="Times New Roman MT Condensed"/>
                          <a:sym typeface="Times New Roman MT Condensed"/>
                        </a:rPr>
                        <a:t>Akuuttia hoitoa vaativat oireet</a:t>
                      </a:r>
                      <a:endParaRPr lang="en-US" sz="1100"/>
                    </a:p>
                    <a:p>
                      <a:pPr algn="ctr">
                        <a:lnSpc>
                          <a:spcPts val="1960"/>
                        </a:lnSpc>
                      </a:pPr>
                      <a:r>
                        <a:rPr lang="en-US" sz="1400" i="1">
                          <a:solidFill>
                            <a:srgbClr val="000000"/>
                          </a:solidFill>
                          <a:latin typeface="Times New Roman MT Condensed Italics"/>
                          <a:ea typeface="Times New Roman MT Condensed Italics"/>
                          <a:cs typeface="Times New Roman MT Condensed Italics"/>
                          <a:sym typeface="Times New Roman MT Condensed Italics"/>
                        </a:rPr>
                        <a:t>- Mm. pyörtyminen ilman ortostaattista intoleranssia, nopeasti etenevät neurologiset oireet, lisääntyneet suolen ja rakon toimintahäiriöt. </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960"/>
                        </a:lnSpc>
                        <a:defRPr/>
                      </a:pPr>
                      <a:endParaRPr lang="en-US" sz="1100"/>
                    </a:p>
                    <a:p>
                      <a:pPr algn="ctr">
                        <a:lnSpc>
                          <a:spcPts val="1960"/>
                        </a:lnSpc>
                      </a:pPr>
                      <a:endParaRPr lang="en-US" sz="1100"/>
                    </a:p>
                    <a:p>
                      <a:pPr algn="ctr">
                        <a:lnSpc>
                          <a:spcPts val="1960"/>
                        </a:lnSpc>
                      </a:pPr>
                      <a:endParaRPr lang="en-US" sz="1100"/>
                    </a:p>
                    <a:p>
                      <a:pPr algn="ctr">
                        <a:lnSpc>
                          <a:spcPts val="1960"/>
                        </a:lnSpc>
                      </a:pPr>
                      <a:endParaRPr lang="en-US" sz="1100"/>
                    </a:p>
                    <a:p>
                      <a:pPr algn="ctr">
                        <a:lnSpc>
                          <a:spcPts val="1960"/>
                        </a:lnSpc>
                      </a:pPr>
                      <a:endParaRPr lang="en-US" sz="1100"/>
                    </a:p>
                    <a:p>
                      <a:pPr algn="ctr">
                        <a:lnSpc>
                          <a:spcPts val="1960"/>
                        </a:lnSpc>
                      </a:pPr>
                      <a:r>
                        <a:rPr lang="en-US" sz="1400">
                          <a:solidFill>
                            <a:srgbClr val="FF3131"/>
                          </a:solidFill>
                          <a:latin typeface="Times New Roman MT Condensed"/>
                          <a:ea typeface="Times New Roman MT Condensed"/>
                          <a:cs typeface="Times New Roman MT Condensed"/>
                          <a:sym typeface="Times New Roman MT Condensed"/>
                        </a:rPr>
                        <a:t>Jos viitteitä, ohjaa lääkäriin/päivystykseen!</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997886">
                <a:tc>
                  <a:txBody>
                    <a:bodyPr/>
                    <a:lstStyle/>
                    <a:p>
                      <a:pPr algn="ctr">
                        <a:lnSpc>
                          <a:spcPts val="1960"/>
                        </a:lnSpc>
                        <a:defRPr/>
                      </a:pPr>
                      <a:r>
                        <a:rPr lang="en-US" sz="1400">
                          <a:solidFill>
                            <a:srgbClr val="000000"/>
                          </a:solidFill>
                          <a:latin typeface="Times New Roman MT Condensed"/>
                          <a:ea typeface="Times New Roman MT Condensed"/>
                          <a:cs typeface="Times New Roman MT Condensed"/>
                          <a:sym typeface="Times New Roman MT Condensed"/>
                        </a:rPr>
                        <a:t>Toistuvat ja/tai aiemmat nivelten sijoiltaanmenot</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960"/>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929344">
                <a:tc>
                  <a:txBody>
                    <a:bodyPr/>
                    <a:lstStyle/>
                    <a:p>
                      <a:pPr algn="ctr">
                        <a:lnSpc>
                          <a:spcPts val="1960"/>
                        </a:lnSpc>
                        <a:defRPr/>
                      </a:pPr>
                      <a:r>
                        <a:rPr lang="en-US" sz="1400">
                          <a:solidFill>
                            <a:srgbClr val="000000"/>
                          </a:solidFill>
                          <a:latin typeface="Times New Roman MT Condensed"/>
                          <a:ea typeface="Times New Roman MT Condensed"/>
                          <a:cs typeface="Times New Roman MT Condensed"/>
                          <a:sym typeface="Times New Roman MT Condensed"/>
                        </a:rPr>
                        <a:t>Yliliikkuvuuden ilmeneminen suvussa (erityisesti 1. asteen sukulaiset)</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960"/>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252390">
                <a:tc>
                  <a:txBody>
                    <a:bodyPr/>
                    <a:lstStyle/>
                    <a:p>
                      <a:pPr algn="ctr">
                        <a:lnSpc>
                          <a:spcPts val="1960"/>
                        </a:lnSpc>
                        <a:defRPr/>
                      </a:pPr>
                      <a:r>
                        <a:rPr lang="en-US" sz="1400">
                          <a:solidFill>
                            <a:srgbClr val="000000"/>
                          </a:solidFill>
                          <a:latin typeface="Times New Roman MT Condensed"/>
                          <a:ea typeface="Times New Roman MT Condensed"/>
                          <a:cs typeface="Times New Roman MT Condensed"/>
                          <a:sym typeface="Times New Roman MT Condensed"/>
                        </a:rPr>
                        <a:t>Kipu</a:t>
                      </a:r>
                      <a:endParaRPr lang="en-US" sz="1100"/>
                    </a:p>
                    <a:p>
                      <a:pPr algn="ctr">
                        <a:lnSpc>
                          <a:spcPts val="1960"/>
                        </a:lnSpc>
                      </a:pPr>
                      <a:r>
                        <a:rPr lang="en-US" sz="1400">
                          <a:solidFill>
                            <a:srgbClr val="000000"/>
                          </a:solidFill>
                          <a:latin typeface="Times New Roman MT Condensed"/>
                          <a:ea typeface="Times New Roman MT Condensed"/>
                          <a:cs typeface="Times New Roman MT Condensed"/>
                          <a:sym typeface="Times New Roman MT Condensed"/>
                        </a:rPr>
                        <a:t>- Y</a:t>
                      </a:r>
                      <a:r>
                        <a:rPr lang="en-US" sz="1400" i="1">
                          <a:solidFill>
                            <a:srgbClr val="000000"/>
                          </a:solidFill>
                          <a:latin typeface="Times New Roman MT Condensed Italics"/>
                          <a:ea typeface="Times New Roman MT Condensed Italics"/>
                          <a:cs typeface="Times New Roman MT Condensed Italics"/>
                          <a:sym typeface="Times New Roman MT Condensed Italics"/>
                        </a:rPr>
                        <a:t>li 3kk kestävä krooninen laaja-alainen kipu tai päivittäinen kipu yli 3kk ajan yhdessä tai useammassa nivelessä.</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960"/>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516143" y="283076"/>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HAASTATTELU</a:t>
            </a:r>
          </a:p>
        </p:txBody>
      </p:sp>
      <p:sp>
        <p:nvSpPr>
          <p:cNvPr id="4" name="TextBox 4"/>
          <p:cNvSpPr txBox="1"/>
          <p:nvPr/>
        </p:nvSpPr>
        <p:spPr>
          <a:xfrm>
            <a:off x="721807" y="995141"/>
            <a:ext cx="6014673" cy="578384"/>
          </a:xfrm>
          <a:prstGeom prst="rect">
            <a:avLst/>
          </a:prstGeom>
        </p:spPr>
        <p:txBody>
          <a:bodyPr lIns="0" tIns="0" rIns="0" bIns="0" rtlCol="0" anchor="t">
            <a:spAutoFit/>
          </a:bodyPr>
          <a:lstStyle/>
          <a:p>
            <a:pPr algn="just">
              <a:lnSpc>
                <a:spcPts val="2245"/>
              </a:lnSpc>
              <a:spcBef>
                <a:spcPct val="0"/>
              </a:spcBef>
            </a:pPr>
            <a:r>
              <a:rPr lang="en-US" sz="1603">
                <a:solidFill>
                  <a:srgbClr val="000000"/>
                </a:solidFill>
                <a:latin typeface="Times New Roman MT Condensed"/>
                <a:ea typeface="Times New Roman MT Condensed"/>
                <a:cs typeface="Times New Roman MT Condensed"/>
                <a:sym typeface="Times New Roman MT Condensed"/>
              </a:rPr>
              <a:t>Selvitä seuraavat asiat muun haastattelun yhteydessä. Voit hyödyntää halutessasi oikealla olevaa tyhjää tilaa muistiinpanoille. </a:t>
            </a:r>
          </a:p>
        </p:txBody>
      </p:sp>
      <p:graphicFrame>
        <p:nvGraphicFramePr>
          <p:cNvPr id="5" name="Table 5"/>
          <p:cNvGraphicFramePr>
            <a:graphicFrameLocks noGrp="1"/>
          </p:cNvGraphicFramePr>
          <p:nvPr/>
        </p:nvGraphicFramePr>
        <p:xfrm>
          <a:off x="687613" y="6840671"/>
          <a:ext cx="6083060" cy="3651314"/>
        </p:xfrm>
        <a:graphic>
          <a:graphicData uri="http://schemas.openxmlformats.org/drawingml/2006/table">
            <a:tbl>
              <a:tblPr/>
              <a:tblGrid>
                <a:gridCol w="3059115">
                  <a:extLst>
                    <a:ext uri="{9D8B030D-6E8A-4147-A177-3AD203B41FA5}">
                      <a16:colId xmlns:a16="http://schemas.microsoft.com/office/drawing/2014/main" val="20000"/>
                    </a:ext>
                  </a:extLst>
                </a:gridCol>
                <a:gridCol w="3023945">
                  <a:extLst>
                    <a:ext uri="{9D8B030D-6E8A-4147-A177-3AD203B41FA5}">
                      <a16:colId xmlns:a16="http://schemas.microsoft.com/office/drawing/2014/main" val="20001"/>
                    </a:ext>
                  </a:extLst>
                </a:gridCol>
              </a:tblGrid>
              <a:tr h="1650148">
                <a:tc>
                  <a:txBody>
                    <a:bodyPr/>
                    <a:lstStyle/>
                    <a:p>
                      <a:pPr algn="ctr">
                        <a:lnSpc>
                          <a:spcPts val="1960"/>
                        </a:lnSpc>
                        <a:defRPr/>
                      </a:pPr>
                      <a:r>
                        <a:rPr lang="en-US" sz="1400">
                          <a:solidFill>
                            <a:srgbClr val="000000"/>
                          </a:solidFill>
                          <a:latin typeface="Times New Roman MT Condensed"/>
                          <a:ea typeface="Times New Roman MT Condensed"/>
                          <a:cs typeface="Times New Roman MT Condensed"/>
                          <a:sym typeface="Times New Roman MT Condensed"/>
                        </a:rPr>
                        <a:t>Liitännäisoireet ja -sairaudet</a:t>
                      </a:r>
                      <a:endParaRPr lang="en-US" sz="1100"/>
                    </a:p>
                    <a:p>
                      <a:pPr algn="ctr">
                        <a:lnSpc>
                          <a:spcPts val="1960"/>
                        </a:lnSpc>
                      </a:pPr>
                      <a:r>
                        <a:rPr lang="en-US" sz="1400">
                          <a:solidFill>
                            <a:srgbClr val="000000"/>
                          </a:solidFill>
                          <a:latin typeface="Times New Roman MT Condensed"/>
                          <a:ea typeface="Times New Roman MT Condensed"/>
                          <a:cs typeface="Times New Roman MT Condensed"/>
                          <a:sym typeface="Times New Roman MT Condensed"/>
                        </a:rPr>
                        <a:t>-</a:t>
                      </a:r>
                      <a:r>
                        <a:rPr lang="en-US" sz="1400" i="1">
                          <a:solidFill>
                            <a:srgbClr val="000000"/>
                          </a:solidFill>
                          <a:latin typeface="Times New Roman MT Condensed Italics"/>
                          <a:ea typeface="Times New Roman MT Condensed Italics"/>
                          <a:cs typeface="Times New Roman MT Condensed Italics"/>
                          <a:sym typeface="Times New Roman MT Condensed Italics"/>
                        </a:rPr>
                        <a:t> Mm. hiippaläpän, lantionpohjan, peräsuolen ja/tai kohdun prolapsit ja toistuvat tyrät sekä aortan tyven laajentuma. </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960"/>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001166">
                <a:tc>
                  <a:txBody>
                    <a:bodyPr/>
                    <a:lstStyle/>
                    <a:p>
                      <a:pPr algn="ctr">
                        <a:lnSpc>
                          <a:spcPts val="1960"/>
                        </a:lnSpc>
                        <a:defRPr/>
                      </a:pPr>
                      <a:r>
                        <a:rPr lang="en-US" sz="1400">
                          <a:solidFill>
                            <a:srgbClr val="000000"/>
                          </a:solidFill>
                          <a:latin typeface="Times New Roman MT Condensed"/>
                          <a:ea typeface="Times New Roman MT Condensed"/>
                          <a:cs typeface="Times New Roman MT Condensed"/>
                          <a:sym typeface="Times New Roman MT Condensed"/>
                        </a:rPr>
                        <a:t>Yläkaularangan instabiliteetti</a:t>
                      </a:r>
                      <a:endParaRPr lang="en-US" sz="1100"/>
                    </a:p>
                    <a:p>
                      <a:pPr algn="ctr">
                        <a:lnSpc>
                          <a:spcPts val="1960"/>
                        </a:lnSpc>
                      </a:pPr>
                      <a:r>
                        <a:rPr lang="en-US" sz="1400">
                          <a:solidFill>
                            <a:srgbClr val="000000"/>
                          </a:solidFill>
                          <a:latin typeface="Times New Roman MT Condensed"/>
                          <a:ea typeface="Times New Roman MT Condensed"/>
                          <a:cs typeface="Times New Roman MT Condensed"/>
                          <a:sym typeface="Times New Roman MT Condensed"/>
                        </a:rPr>
                        <a:t>-</a:t>
                      </a:r>
                      <a:r>
                        <a:rPr lang="en-US" sz="1400" i="1">
                          <a:solidFill>
                            <a:srgbClr val="000000"/>
                          </a:solidFill>
                          <a:latin typeface="Times New Roman MT Condensed Italics"/>
                          <a:ea typeface="Times New Roman MT Condensed Italics"/>
                          <a:cs typeface="Times New Roman MT Condensed Italics"/>
                          <a:sym typeface="Times New Roman MT Condensed Italics"/>
                        </a:rPr>
                        <a:t> Oireina mm. päänsärky, niska- tai kasvokivut, pahoinvointi ja näkömuutokset. Pahentuvat usein niskan liikkeiden aikana. </a:t>
                      </a:r>
                    </a:p>
                    <a:p>
                      <a:pPr algn="ctr">
                        <a:lnSpc>
                          <a:spcPts val="1960"/>
                        </a:lnSpc>
                      </a:pPr>
                      <a:r>
                        <a:rPr lang="en-US" sz="1400" i="1">
                          <a:solidFill>
                            <a:srgbClr val="000000"/>
                          </a:solidFill>
                          <a:latin typeface="Times New Roman MT Condensed Italics"/>
                          <a:ea typeface="Times New Roman MT Condensed Italics"/>
                          <a:cs typeface="Times New Roman MT Condensed Italics"/>
                          <a:sym typeface="Times New Roman MT Condensed Italics"/>
                        </a:rPr>
                        <a:t>(Ei kuulu virallisiin diagnostisiin kriteereihin.)</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960"/>
                        </a:lnSpc>
                        <a:defRPr/>
                      </a:pPr>
                      <a:endParaRPr lang="en-US" sz="1100"/>
                    </a:p>
                    <a:p>
                      <a:pPr algn="ctr">
                        <a:lnSpc>
                          <a:spcPts val="1960"/>
                        </a:lnSpc>
                      </a:pPr>
                      <a:endParaRPr lang="en-US" sz="1100"/>
                    </a:p>
                    <a:p>
                      <a:pPr algn="ctr">
                        <a:lnSpc>
                          <a:spcPts val="1960"/>
                        </a:lnSpc>
                      </a:pPr>
                      <a:endParaRPr lang="en-US" sz="1100"/>
                    </a:p>
                    <a:p>
                      <a:pPr algn="ctr">
                        <a:lnSpc>
                          <a:spcPts val="1960"/>
                        </a:lnSpc>
                      </a:pPr>
                      <a:endParaRPr lang="en-US" sz="1100"/>
                    </a:p>
                    <a:p>
                      <a:pPr algn="ctr">
                        <a:lnSpc>
                          <a:spcPts val="1960"/>
                        </a:lnSpc>
                      </a:pPr>
                      <a:endParaRPr lang="en-US" sz="1100"/>
                    </a:p>
                    <a:p>
                      <a:pPr algn="ctr">
                        <a:lnSpc>
                          <a:spcPts val="1960"/>
                        </a:lnSpc>
                      </a:pPr>
                      <a:r>
                        <a:rPr lang="en-US" sz="1400">
                          <a:solidFill>
                            <a:srgbClr val="FF3131"/>
                          </a:solidFill>
                          <a:latin typeface="Times New Roman MT Condensed"/>
                          <a:ea typeface="Times New Roman MT Condensed"/>
                          <a:cs typeface="Times New Roman MT Condensed"/>
                          <a:sym typeface="Times New Roman MT Condensed"/>
                        </a:rPr>
                        <a:t>Jos viitteitä, ohjaa tähän erikoistuneelle fysioterapeutille!</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7202571" y="10109463"/>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9327" y="2946837"/>
          <a:ext cx="6014673" cy="5074948"/>
        </p:xfrm>
        <a:graphic>
          <a:graphicData uri="http://schemas.openxmlformats.org/drawingml/2006/table">
            <a:tbl>
              <a:tblPr/>
              <a:tblGrid>
                <a:gridCol w="2990620">
                  <a:extLst>
                    <a:ext uri="{9D8B030D-6E8A-4147-A177-3AD203B41FA5}">
                      <a16:colId xmlns:a16="http://schemas.microsoft.com/office/drawing/2014/main" val="20000"/>
                    </a:ext>
                  </a:extLst>
                </a:gridCol>
                <a:gridCol w="3024053">
                  <a:extLst>
                    <a:ext uri="{9D8B030D-6E8A-4147-A177-3AD203B41FA5}">
                      <a16:colId xmlns:a16="http://schemas.microsoft.com/office/drawing/2014/main" val="20001"/>
                    </a:ext>
                  </a:extLst>
                </a:gridCol>
              </a:tblGrid>
              <a:tr h="2036469">
                <a:tc>
                  <a:txBody>
                    <a:bodyPr/>
                    <a:lstStyle/>
                    <a:p>
                      <a:pPr algn="ctr">
                        <a:lnSpc>
                          <a:spcPts val="2379"/>
                        </a:lnSpc>
                        <a:defRPr/>
                      </a:pPr>
                      <a:r>
                        <a:rPr lang="en-US" sz="1699">
                          <a:solidFill>
                            <a:srgbClr val="000000"/>
                          </a:solidFill>
                          <a:latin typeface="Times New Roman MT Condensed"/>
                          <a:ea typeface="Times New Roman MT Condensed"/>
                          <a:cs typeface="Times New Roman MT Condensed"/>
                          <a:sym typeface="Times New Roman MT Condensed"/>
                        </a:rPr>
                        <a:t>Nivelten yliliikkuvuus</a:t>
                      </a:r>
                      <a:endParaRPr lang="en-US" sz="1100"/>
                    </a:p>
                    <a:p>
                      <a:pPr algn="ctr">
                        <a:lnSpc>
                          <a:spcPts val="2379"/>
                        </a:lnSpc>
                      </a:pPr>
                      <a:r>
                        <a:rPr lang="en-US" sz="1699">
                          <a:solidFill>
                            <a:srgbClr val="000000"/>
                          </a:solidFill>
                          <a:latin typeface="Times New Roman MT Condensed"/>
                          <a:ea typeface="Times New Roman MT Condensed"/>
                          <a:cs typeface="Times New Roman MT Condensed"/>
                          <a:sym typeface="Times New Roman MT Condensed"/>
                        </a:rPr>
                        <a:t>perusliikkumisen aikana</a:t>
                      </a:r>
                    </a:p>
                    <a:p>
                      <a:pPr algn="ctr">
                        <a:lnSpc>
                          <a:spcPts val="2379"/>
                        </a:lnSpc>
                      </a:pPr>
                      <a:endParaRPr lang="en-US" sz="1699">
                        <a:solidFill>
                          <a:srgbClr val="000000"/>
                        </a:solidFill>
                        <a:latin typeface="Times New Roman MT Condensed"/>
                        <a:ea typeface="Times New Roman MT Condensed"/>
                        <a:cs typeface="Times New Roman MT Condensed"/>
                        <a:sym typeface="Times New Roman MT Condensed"/>
                      </a:endParaRPr>
                    </a:p>
                    <a:p>
                      <a:pPr algn="ctr">
                        <a:lnSpc>
                          <a:spcPts val="2379"/>
                        </a:lnSpc>
                      </a:pPr>
                      <a:r>
                        <a:rPr lang="en-US" sz="1699" i="1">
                          <a:solidFill>
                            <a:srgbClr val="000000"/>
                          </a:solidFill>
                          <a:latin typeface="Times New Roman MT Condensed Italics"/>
                          <a:ea typeface="Times New Roman MT Condensed Italics"/>
                          <a:cs typeface="Times New Roman MT Condensed Italics"/>
                          <a:sym typeface="Times New Roman MT Condensed Italics"/>
                        </a:rPr>
                        <a:t>Toiminnalliset testit:</a:t>
                      </a:r>
                    </a:p>
                    <a:p>
                      <a:pPr algn="ctr">
                        <a:lnSpc>
                          <a:spcPts val="2379"/>
                        </a:lnSpc>
                      </a:pPr>
                      <a:r>
                        <a:rPr lang="en-US" sz="1699" i="1">
                          <a:solidFill>
                            <a:srgbClr val="000000"/>
                          </a:solidFill>
                          <a:latin typeface="Times New Roman MT Condensed Italics"/>
                          <a:ea typeface="Times New Roman MT Condensed Italics"/>
                          <a:cs typeface="Times New Roman MT Condensed Italics"/>
                          <a:sym typeface="Times New Roman MT Condensed Italics"/>
                        </a:rPr>
                        <a:t>esim. kyykky ja yhden jalan seisonta.</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491199">
                <a:tc>
                  <a:txBody>
                    <a:bodyPr/>
                    <a:lstStyle/>
                    <a:p>
                      <a:pPr algn="ctr">
                        <a:lnSpc>
                          <a:spcPts val="2379"/>
                        </a:lnSpc>
                        <a:defRPr/>
                      </a:pPr>
                      <a:r>
                        <a:rPr lang="en-US" sz="1699">
                          <a:solidFill>
                            <a:srgbClr val="000000"/>
                          </a:solidFill>
                          <a:latin typeface="Times New Roman MT Condensed"/>
                          <a:ea typeface="Times New Roman MT Condensed"/>
                          <a:cs typeface="Times New Roman MT Condensed"/>
                          <a:sym typeface="Times New Roman MT Condensed"/>
                        </a:rPr>
                        <a:t>Istuma-asento</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547280">
                <a:tc>
                  <a:txBody>
                    <a:bodyPr/>
                    <a:lstStyle/>
                    <a:p>
                      <a:pPr algn="ctr">
                        <a:lnSpc>
                          <a:spcPts val="2379"/>
                        </a:lnSpc>
                        <a:defRPr/>
                      </a:pPr>
                      <a:endParaRPr lang="en-US" sz="1100"/>
                    </a:p>
                    <a:p>
                      <a:pPr algn="ctr">
                        <a:lnSpc>
                          <a:spcPts val="2379"/>
                        </a:lnSpc>
                      </a:pPr>
                      <a:r>
                        <a:rPr lang="en-US" sz="1699">
                          <a:solidFill>
                            <a:srgbClr val="000000"/>
                          </a:solidFill>
                          <a:latin typeface="Times New Roman MT Condensed"/>
                          <a:ea typeface="Times New Roman MT Condensed"/>
                          <a:cs typeface="Times New Roman MT Condensed"/>
                          <a:sym typeface="Times New Roman MT Condensed"/>
                        </a:rPr>
                        <a:t>Jatkuva asennon </a:t>
                      </a:r>
                    </a:p>
                    <a:p>
                      <a:pPr algn="ctr">
                        <a:lnSpc>
                          <a:spcPts val="2379"/>
                        </a:lnSpc>
                      </a:pPr>
                      <a:r>
                        <a:rPr lang="en-US" sz="1699">
                          <a:solidFill>
                            <a:srgbClr val="000000"/>
                          </a:solidFill>
                          <a:latin typeface="Times New Roman MT Condensed"/>
                          <a:ea typeface="Times New Roman MT Condensed"/>
                          <a:cs typeface="Times New Roman MT Condensed"/>
                          <a:sym typeface="Times New Roman MT Condensed"/>
                        </a:rPr>
                        <a:t>vaihtaminen</a:t>
                      </a:r>
                    </a:p>
                    <a:p>
                      <a:pPr algn="ctr">
                        <a:lnSpc>
                          <a:spcPts val="2379"/>
                        </a:lnSpc>
                      </a:pPr>
                      <a:endParaRPr lang="en-US" sz="1699">
                        <a:solidFill>
                          <a:srgbClr val="000000"/>
                        </a:solidFill>
                        <a:latin typeface="Times New Roman MT Condensed"/>
                        <a:ea typeface="Times New Roman MT Condensed"/>
                        <a:cs typeface="Times New Roman MT Condensed"/>
                        <a:sym typeface="Times New Roman MT Condensed"/>
                      </a:endParaRP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3"/>
          <p:cNvSpPr txBox="1"/>
          <p:nvPr/>
        </p:nvSpPr>
        <p:spPr>
          <a:xfrm>
            <a:off x="583663" y="632175"/>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HAVAINNOINTI I</a:t>
            </a:r>
          </a:p>
        </p:txBody>
      </p:sp>
      <p:sp>
        <p:nvSpPr>
          <p:cNvPr id="4" name="TextBox 4"/>
          <p:cNvSpPr txBox="1"/>
          <p:nvPr/>
        </p:nvSpPr>
        <p:spPr>
          <a:xfrm>
            <a:off x="789327" y="1724151"/>
            <a:ext cx="6014673" cy="659029"/>
          </a:xfrm>
          <a:prstGeom prst="rect">
            <a:avLst/>
          </a:prstGeom>
        </p:spPr>
        <p:txBody>
          <a:bodyPr lIns="0" tIns="0" rIns="0" bIns="0" rtlCol="0" anchor="t">
            <a:spAutoFit/>
          </a:bodyPr>
          <a:lstStyle/>
          <a:p>
            <a:pPr algn="just">
              <a:lnSpc>
                <a:spcPts val="2525"/>
              </a:lnSpc>
              <a:spcBef>
                <a:spcPct val="0"/>
              </a:spcBef>
            </a:pPr>
            <a:r>
              <a:rPr lang="en-US" sz="1803">
                <a:solidFill>
                  <a:srgbClr val="000000"/>
                </a:solidFill>
                <a:latin typeface="Times New Roman MT Condensed"/>
                <a:ea typeface="Times New Roman MT Condensed"/>
                <a:cs typeface="Times New Roman MT Condensed"/>
                <a:sym typeface="Times New Roman MT Condensed"/>
              </a:rPr>
              <a:t>Selvitä seuraavat asiat havainnoidessasi. Voit hyödyntää halutessasi oikealla olevaa tyhjää tilaa muistiinpanoille. </a:t>
            </a:r>
          </a:p>
        </p:txBody>
      </p:sp>
      <p:graphicFrame>
        <p:nvGraphicFramePr>
          <p:cNvPr id="5" name="Table 5"/>
          <p:cNvGraphicFramePr>
            <a:graphicFrameLocks noGrp="1"/>
          </p:cNvGraphicFramePr>
          <p:nvPr/>
        </p:nvGraphicFramePr>
        <p:xfrm>
          <a:off x="789327" y="8021785"/>
          <a:ext cx="6014673" cy="1427121"/>
        </p:xfrm>
        <a:graphic>
          <a:graphicData uri="http://schemas.openxmlformats.org/drawingml/2006/table">
            <a:tbl>
              <a:tblPr/>
              <a:tblGrid>
                <a:gridCol w="2990620">
                  <a:extLst>
                    <a:ext uri="{9D8B030D-6E8A-4147-A177-3AD203B41FA5}">
                      <a16:colId xmlns:a16="http://schemas.microsoft.com/office/drawing/2014/main" val="20000"/>
                    </a:ext>
                  </a:extLst>
                </a:gridCol>
                <a:gridCol w="3024053">
                  <a:extLst>
                    <a:ext uri="{9D8B030D-6E8A-4147-A177-3AD203B41FA5}">
                      <a16:colId xmlns:a16="http://schemas.microsoft.com/office/drawing/2014/main" val="20001"/>
                    </a:ext>
                  </a:extLst>
                </a:gridCol>
              </a:tblGrid>
              <a:tr h="1427121">
                <a:tc>
                  <a:txBody>
                    <a:bodyPr/>
                    <a:lstStyle/>
                    <a:p>
                      <a:pPr algn="ctr">
                        <a:lnSpc>
                          <a:spcPts val="2379"/>
                        </a:lnSpc>
                        <a:defRPr/>
                      </a:pPr>
                      <a:r>
                        <a:rPr lang="en-US" sz="1699">
                          <a:solidFill>
                            <a:srgbClr val="000000"/>
                          </a:solidFill>
                          <a:latin typeface="Times New Roman MT Condensed"/>
                          <a:ea typeface="Times New Roman MT Condensed"/>
                          <a:cs typeface="Times New Roman MT Condensed"/>
                          <a:sym typeface="Times New Roman MT Condensed"/>
                        </a:rPr>
                        <a:t>Ryhti (skolioosi)</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extBox 6"/>
          <p:cNvSpPr txBox="1"/>
          <p:nvPr/>
        </p:nvSpPr>
        <p:spPr>
          <a:xfrm>
            <a:off x="7177660" y="10111837"/>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567000" y="632175"/>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HAVAINNOINTI II</a:t>
            </a:r>
          </a:p>
        </p:txBody>
      </p:sp>
      <p:graphicFrame>
        <p:nvGraphicFramePr>
          <p:cNvPr id="3" name="Table 3"/>
          <p:cNvGraphicFramePr>
            <a:graphicFrameLocks noGrp="1"/>
          </p:cNvGraphicFramePr>
          <p:nvPr/>
        </p:nvGraphicFramePr>
        <p:xfrm>
          <a:off x="789327" y="1927525"/>
          <a:ext cx="6014673" cy="4080820"/>
        </p:xfrm>
        <a:graphic>
          <a:graphicData uri="http://schemas.openxmlformats.org/drawingml/2006/table">
            <a:tbl>
              <a:tblPr/>
              <a:tblGrid>
                <a:gridCol w="2990620">
                  <a:extLst>
                    <a:ext uri="{9D8B030D-6E8A-4147-A177-3AD203B41FA5}">
                      <a16:colId xmlns:a16="http://schemas.microsoft.com/office/drawing/2014/main" val="20000"/>
                    </a:ext>
                  </a:extLst>
                </a:gridCol>
                <a:gridCol w="3024053">
                  <a:extLst>
                    <a:ext uri="{9D8B030D-6E8A-4147-A177-3AD203B41FA5}">
                      <a16:colId xmlns:a16="http://schemas.microsoft.com/office/drawing/2014/main" val="20001"/>
                    </a:ext>
                  </a:extLst>
                </a:gridCol>
              </a:tblGrid>
              <a:tr h="1730050">
                <a:tc>
                  <a:txBody>
                    <a:bodyPr/>
                    <a:lstStyle/>
                    <a:p>
                      <a:pPr algn="ctr">
                        <a:lnSpc>
                          <a:spcPts val="2379"/>
                        </a:lnSpc>
                        <a:defRPr/>
                      </a:pPr>
                      <a:r>
                        <a:rPr lang="en-US" sz="1699">
                          <a:solidFill>
                            <a:srgbClr val="000000"/>
                          </a:solidFill>
                          <a:latin typeface="Times New Roman MT Condensed"/>
                          <a:ea typeface="Times New Roman MT Condensed"/>
                          <a:cs typeface="Times New Roman MT Condensed"/>
                          <a:sym typeface="Times New Roman MT Condensed"/>
                        </a:rPr>
                        <a:t>Rasvatyrät esim. kantapäissä </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335043">
                <a:tc>
                  <a:txBody>
                    <a:bodyPr/>
                    <a:lstStyle/>
                    <a:p>
                      <a:pPr algn="ctr">
                        <a:lnSpc>
                          <a:spcPts val="2379"/>
                        </a:lnSpc>
                        <a:defRPr/>
                      </a:pPr>
                      <a:r>
                        <a:rPr lang="en-US" sz="1699">
                          <a:solidFill>
                            <a:srgbClr val="000000"/>
                          </a:solidFill>
                          <a:latin typeface="Times New Roman MT Condensed"/>
                          <a:ea typeface="Times New Roman MT Condensed"/>
                          <a:cs typeface="Times New Roman MT Condensed"/>
                          <a:sym typeface="Times New Roman MT Condensed"/>
                        </a:rPr>
                        <a:t>Raajojen pituus sekä harju- tai kuopparintaisuus</a:t>
                      </a:r>
                      <a:endParaRPr lang="en-US" sz="1100"/>
                    </a:p>
                    <a:p>
                      <a:pPr algn="ctr">
                        <a:lnSpc>
                          <a:spcPts val="2379"/>
                        </a:lnSpc>
                      </a:pPr>
                      <a:endParaRPr lang="en-US" sz="1100"/>
                    </a:p>
                    <a:p>
                      <a:pPr algn="ctr">
                        <a:lnSpc>
                          <a:spcPts val="2379"/>
                        </a:lnSpc>
                      </a:pPr>
                      <a:r>
                        <a:rPr lang="en-US" sz="1699" i="1">
                          <a:solidFill>
                            <a:srgbClr val="000000"/>
                          </a:solidFill>
                          <a:latin typeface="Times New Roman MT Condensed Italics"/>
                          <a:ea typeface="Times New Roman MT Condensed Italics"/>
                          <a:cs typeface="Times New Roman MT Condensed Italics"/>
                          <a:sym typeface="Times New Roman MT Condensed Italics"/>
                        </a:rPr>
                        <a:t>Yläraajat ovat tavanomaista pidemmät, kun niiden välinen etäisyys on pituuteen verrattuna ≥ 1.05</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Table 4"/>
          <p:cNvGraphicFramePr>
            <a:graphicFrameLocks noGrp="1"/>
          </p:cNvGraphicFramePr>
          <p:nvPr/>
        </p:nvGraphicFramePr>
        <p:xfrm>
          <a:off x="789327" y="5992618"/>
          <a:ext cx="6014673" cy="3298686"/>
        </p:xfrm>
        <a:graphic>
          <a:graphicData uri="http://schemas.openxmlformats.org/drawingml/2006/table">
            <a:tbl>
              <a:tblPr/>
              <a:tblGrid>
                <a:gridCol w="2990620">
                  <a:extLst>
                    <a:ext uri="{9D8B030D-6E8A-4147-A177-3AD203B41FA5}">
                      <a16:colId xmlns:a16="http://schemas.microsoft.com/office/drawing/2014/main" val="20000"/>
                    </a:ext>
                  </a:extLst>
                </a:gridCol>
                <a:gridCol w="3024053">
                  <a:extLst>
                    <a:ext uri="{9D8B030D-6E8A-4147-A177-3AD203B41FA5}">
                      <a16:colId xmlns:a16="http://schemas.microsoft.com/office/drawing/2014/main" val="20001"/>
                    </a:ext>
                  </a:extLst>
                </a:gridCol>
              </a:tblGrid>
              <a:tr h="1592269">
                <a:tc>
                  <a:txBody>
                    <a:bodyPr/>
                    <a:lstStyle/>
                    <a:p>
                      <a:pPr algn="ctr">
                        <a:lnSpc>
                          <a:spcPts val="2379"/>
                        </a:lnSpc>
                        <a:defRPr/>
                      </a:pPr>
                      <a:r>
                        <a:rPr lang="en-US" sz="1699">
                          <a:solidFill>
                            <a:srgbClr val="000000"/>
                          </a:solidFill>
                          <a:latin typeface="Times New Roman MT Condensed"/>
                          <a:ea typeface="Times New Roman MT Condensed"/>
                          <a:cs typeface="Times New Roman MT Condensed"/>
                          <a:sym typeface="Times New Roman MT Condensed"/>
                        </a:rPr>
                        <a:t>Pitkäsormisuus</a:t>
                      </a:r>
                      <a:endParaRPr lang="en-US" sz="1100"/>
                    </a:p>
                    <a:p>
                      <a:pPr algn="ctr">
                        <a:lnSpc>
                          <a:spcPts val="2379"/>
                        </a:lnSpc>
                      </a:pPr>
                      <a:endParaRPr lang="en-US" sz="1100"/>
                    </a:p>
                    <a:p>
                      <a:pPr algn="ctr">
                        <a:lnSpc>
                          <a:spcPts val="2379"/>
                        </a:lnSpc>
                      </a:pPr>
                      <a:r>
                        <a:rPr lang="en-US" sz="1699" i="1">
                          <a:solidFill>
                            <a:srgbClr val="000000"/>
                          </a:solidFill>
                          <a:latin typeface="Times New Roman MT Condensed Italics"/>
                          <a:ea typeface="Times New Roman MT Condensed Italics"/>
                          <a:cs typeface="Times New Roman MT Condensed Italics"/>
                          <a:sym typeface="Times New Roman MT Condensed Italics"/>
                        </a:rPr>
                        <a:t>Walkerin ja Steinbergin merkit </a:t>
                      </a:r>
                    </a:p>
                    <a:p>
                      <a:pPr algn="ctr">
                        <a:lnSpc>
                          <a:spcPts val="2379"/>
                        </a:lnSpc>
                      </a:pPr>
                      <a:r>
                        <a:rPr lang="en-US" sz="1699" i="1">
                          <a:solidFill>
                            <a:srgbClr val="000000"/>
                          </a:solidFill>
                          <a:latin typeface="Times New Roman MT Condensed Italics"/>
                          <a:ea typeface="Times New Roman MT Condensed Italics"/>
                          <a:cs typeface="Times New Roman MT Condensed Italics"/>
                          <a:sym typeface="Times New Roman MT Condensed Italics"/>
                        </a:rPr>
                        <a:t>(ohje s.13)</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706417">
                <a:tc>
                  <a:txBody>
                    <a:bodyPr/>
                    <a:lstStyle/>
                    <a:p>
                      <a:pPr algn="ctr">
                        <a:lnSpc>
                          <a:spcPts val="2379"/>
                        </a:lnSpc>
                        <a:defRPr/>
                      </a:pPr>
                      <a:r>
                        <a:rPr lang="en-US" sz="1699">
                          <a:solidFill>
                            <a:srgbClr val="000000"/>
                          </a:solidFill>
                          <a:latin typeface="Times New Roman MT Condensed"/>
                          <a:ea typeface="Times New Roman MT Condensed"/>
                          <a:cs typeface="Times New Roman MT Condensed"/>
                          <a:sym typeface="Times New Roman MT Condensed"/>
                        </a:rPr>
                        <a:t>Korkea ja kapea kitalaki sekä hampaiden ahtaus</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37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5"/>
          <p:cNvSpPr txBox="1"/>
          <p:nvPr/>
        </p:nvSpPr>
        <p:spPr>
          <a:xfrm>
            <a:off x="7152749" y="10062016"/>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600327" y="504514"/>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MANUAALINEN TUTKIMINEN</a:t>
            </a:r>
          </a:p>
        </p:txBody>
      </p:sp>
      <p:graphicFrame>
        <p:nvGraphicFramePr>
          <p:cNvPr id="3" name="Table 3"/>
          <p:cNvGraphicFramePr>
            <a:graphicFrameLocks noGrp="1"/>
          </p:cNvGraphicFramePr>
          <p:nvPr/>
        </p:nvGraphicFramePr>
        <p:xfrm>
          <a:off x="789327" y="2423406"/>
          <a:ext cx="6048000" cy="4937750"/>
        </p:xfrm>
        <a:graphic>
          <a:graphicData uri="http://schemas.openxmlformats.org/drawingml/2006/table">
            <a:tbl>
              <a:tblPr/>
              <a:tblGrid>
                <a:gridCol w="3024000">
                  <a:extLst>
                    <a:ext uri="{9D8B030D-6E8A-4147-A177-3AD203B41FA5}">
                      <a16:colId xmlns:a16="http://schemas.microsoft.com/office/drawing/2014/main" val="20000"/>
                    </a:ext>
                  </a:extLst>
                </a:gridCol>
                <a:gridCol w="3024000">
                  <a:extLst>
                    <a:ext uri="{9D8B030D-6E8A-4147-A177-3AD203B41FA5}">
                      <a16:colId xmlns:a16="http://schemas.microsoft.com/office/drawing/2014/main" val="20001"/>
                    </a:ext>
                  </a:extLst>
                </a:gridCol>
              </a:tblGrid>
              <a:tr h="2581787">
                <a:tc>
                  <a:txBody>
                    <a:bodyPr/>
                    <a:lstStyle/>
                    <a:p>
                      <a:pPr algn="ctr">
                        <a:lnSpc>
                          <a:spcPts val="2099"/>
                        </a:lnSpc>
                        <a:defRPr/>
                      </a:pPr>
                      <a:r>
                        <a:rPr lang="en-US" sz="1499">
                          <a:solidFill>
                            <a:srgbClr val="000000"/>
                          </a:solidFill>
                          <a:latin typeface="Times New Roman MT Condensed"/>
                          <a:ea typeface="Times New Roman MT Condensed"/>
                          <a:cs typeface="Times New Roman MT Condensed"/>
                          <a:sym typeface="Times New Roman MT Condensed"/>
                        </a:rPr>
                        <a:t>Ihon kunnon ja elastisuuden palpoiminen</a:t>
                      </a:r>
                      <a:endParaRPr lang="en-US" sz="1100"/>
                    </a:p>
                    <a:p>
                      <a:pPr algn="ctr">
                        <a:lnSpc>
                          <a:spcPts val="2099"/>
                        </a:lnSpc>
                      </a:pPr>
                      <a:endParaRPr lang="en-US" sz="1100"/>
                    </a:p>
                    <a:p>
                      <a:pPr algn="ctr">
                        <a:lnSpc>
                          <a:spcPts val="2099"/>
                        </a:lnSpc>
                      </a:pPr>
                      <a:r>
                        <a:rPr lang="en-US" sz="1499" i="1">
                          <a:solidFill>
                            <a:srgbClr val="000000"/>
                          </a:solidFill>
                          <a:latin typeface="Times New Roman MT Condensed Italics"/>
                          <a:ea typeface="Times New Roman MT Condensed Italics"/>
                          <a:cs typeface="Times New Roman MT Condensed Italics"/>
                          <a:sym typeface="Times New Roman MT Condensed Italics"/>
                        </a:rPr>
                        <a:t>Mustelmat, huonosti parantuneet haavat sekä poikkeavat arvet (mm. matomainen, silkkipaperimainen), jotka eivät liity raskauteen tai painonmuutoksiin.</a:t>
                      </a:r>
                    </a:p>
                    <a:p>
                      <a:pPr algn="ctr">
                        <a:lnSpc>
                          <a:spcPts val="2099"/>
                        </a:lnSpc>
                      </a:pPr>
                      <a:endParaRPr lang="en-US" sz="1499" i="1">
                        <a:solidFill>
                          <a:srgbClr val="000000"/>
                        </a:solidFill>
                        <a:latin typeface="Times New Roman MT Condensed Italics"/>
                        <a:ea typeface="Times New Roman MT Condensed Italics"/>
                        <a:cs typeface="Times New Roman MT Condensed Italics"/>
                        <a:sym typeface="Times New Roman MT Condensed Italics"/>
                      </a:endParaRPr>
                    </a:p>
                    <a:p>
                      <a:pPr algn="ctr">
                        <a:lnSpc>
                          <a:spcPts val="2099"/>
                        </a:lnSpc>
                      </a:pPr>
                      <a:r>
                        <a:rPr lang="en-US" sz="1499">
                          <a:solidFill>
                            <a:srgbClr val="FF3131"/>
                          </a:solidFill>
                          <a:latin typeface="Times New Roman MT Condensed"/>
                          <a:ea typeface="Times New Roman MT Condensed"/>
                          <a:cs typeface="Times New Roman MT Condensed"/>
                          <a:sym typeface="Times New Roman MT Condensed"/>
                        </a:rPr>
                        <a:t>HUOM! 1,5cm venyvä iho viittaa EDS:in klassiseen alamuotoon (cEDS)</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09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318375">
                <a:tc>
                  <a:txBody>
                    <a:bodyPr/>
                    <a:lstStyle/>
                    <a:p>
                      <a:pPr algn="ctr">
                        <a:lnSpc>
                          <a:spcPts val="2099"/>
                        </a:lnSpc>
                        <a:defRPr/>
                      </a:pPr>
                      <a:r>
                        <a:rPr lang="en-US" sz="1499">
                          <a:solidFill>
                            <a:srgbClr val="000000"/>
                          </a:solidFill>
                          <a:latin typeface="Times New Roman MT Condensed"/>
                          <a:ea typeface="Times New Roman MT Condensed"/>
                          <a:cs typeface="Times New Roman MT Condensed"/>
                          <a:sym typeface="Times New Roman MT Condensed"/>
                        </a:rPr>
                        <a:t>Nivelten aktiivisten ja passiivisten liikelaajuuksien mittaaminen</a:t>
                      </a:r>
                      <a:endParaRPr lang="en-US" sz="1100"/>
                    </a:p>
                    <a:p>
                      <a:pPr algn="ctr">
                        <a:lnSpc>
                          <a:spcPts val="2099"/>
                        </a:lnSpc>
                      </a:pPr>
                      <a:endParaRPr lang="en-US" sz="1100"/>
                    </a:p>
                    <a:p>
                      <a:pPr algn="ctr">
                        <a:lnSpc>
                          <a:spcPts val="2099"/>
                        </a:lnSpc>
                      </a:pPr>
                      <a:r>
                        <a:rPr lang="en-US" sz="1499">
                          <a:solidFill>
                            <a:srgbClr val="FF3131"/>
                          </a:solidFill>
                          <a:latin typeface="Times New Roman MT Condensed"/>
                          <a:ea typeface="Times New Roman MT Condensed"/>
                          <a:cs typeface="Times New Roman MT Condensed"/>
                          <a:sym typeface="Times New Roman MT Condensed"/>
                        </a:rPr>
                        <a:t>HUOM! Testaa aina ensin nivelten aktiivinen liike, sitten varoen tarvittaessa passiivinen.</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099"/>
                        </a:lnSpc>
                        <a:defRPr/>
                      </a:pP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4"/>
          <p:cNvSpPr txBox="1"/>
          <p:nvPr/>
        </p:nvSpPr>
        <p:spPr>
          <a:xfrm>
            <a:off x="789327" y="1414469"/>
            <a:ext cx="6014673" cy="578384"/>
          </a:xfrm>
          <a:prstGeom prst="rect">
            <a:avLst/>
          </a:prstGeom>
        </p:spPr>
        <p:txBody>
          <a:bodyPr lIns="0" tIns="0" rIns="0" bIns="0" rtlCol="0" anchor="t">
            <a:spAutoFit/>
          </a:bodyPr>
          <a:lstStyle/>
          <a:p>
            <a:pPr algn="just">
              <a:lnSpc>
                <a:spcPts val="2245"/>
              </a:lnSpc>
              <a:spcBef>
                <a:spcPct val="0"/>
              </a:spcBef>
            </a:pPr>
            <a:r>
              <a:rPr lang="en-US" sz="1603">
                <a:solidFill>
                  <a:srgbClr val="000000"/>
                </a:solidFill>
                <a:latin typeface="Times New Roman MT Condensed"/>
                <a:ea typeface="Times New Roman MT Condensed"/>
                <a:cs typeface="Times New Roman MT Condensed"/>
                <a:sym typeface="Times New Roman MT Condensed"/>
              </a:rPr>
              <a:t>Selvitä seuraavat asiat manuaalisen tutkimisen keinoilla. Voit hyödyntää halutessasi oikealla olevaa tyhjää tilaa muistiinpanoille. </a:t>
            </a:r>
          </a:p>
        </p:txBody>
      </p:sp>
      <p:sp>
        <p:nvSpPr>
          <p:cNvPr id="5" name="TextBox 5"/>
          <p:cNvSpPr txBox="1"/>
          <p:nvPr/>
        </p:nvSpPr>
        <p:spPr>
          <a:xfrm>
            <a:off x="756000" y="7706497"/>
            <a:ext cx="6064663" cy="2516336"/>
          </a:xfrm>
          <a:prstGeom prst="rect">
            <a:avLst/>
          </a:prstGeom>
        </p:spPr>
        <p:txBody>
          <a:bodyPr lIns="0" tIns="0" rIns="0" bIns="0" rtlCol="0" anchor="t">
            <a:spAutoFit/>
          </a:bodyPr>
          <a:lstStyle/>
          <a:p>
            <a:pPr algn="ctr">
              <a:lnSpc>
                <a:spcPts val="2181"/>
              </a:lnSpc>
            </a:pPr>
            <a:r>
              <a:rPr lang="en-US" sz="1704" b="1">
                <a:solidFill>
                  <a:srgbClr val="000000"/>
                </a:solidFill>
                <a:latin typeface="Times New Roman MT Condensed Bold"/>
                <a:ea typeface="Times New Roman MT Condensed Bold"/>
                <a:cs typeface="Times New Roman MT Condensed Bold"/>
                <a:sym typeface="Times New Roman MT Condensed Bold"/>
              </a:rPr>
              <a:t>Täältä löydät ohjeet nivelten liikelaajuuksien mittaamiseen:</a:t>
            </a:r>
          </a:p>
          <a:p>
            <a:pPr algn="ctr">
              <a:lnSpc>
                <a:spcPts val="2181"/>
              </a:lnSpc>
            </a:pPr>
            <a:endParaRPr lang="en-US" sz="1704" b="1">
              <a:solidFill>
                <a:srgbClr val="000000"/>
              </a:solidFill>
              <a:latin typeface="Times New Roman MT Condensed Bold"/>
              <a:ea typeface="Times New Roman MT Condensed Bold"/>
              <a:cs typeface="Times New Roman MT Condensed Bold"/>
              <a:sym typeface="Times New Roman MT Condensed Bold"/>
            </a:endParaRPr>
          </a:p>
          <a:p>
            <a:pPr algn="ctr">
              <a:lnSpc>
                <a:spcPts val="2181"/>
              </a:lnSpc>
            </a:pPr>
            <a:r>
              <a:rPr lang="en-US" sz="1704" u="sng">
                <a:solidFill>
                  <a:srgbClr val="000000"/>
                </a:solidFill>
                <a:latin typeface="Times New Roman MT Condensed"/>
                <a:ea typeface="Times New Roman MT Condensed"/>
                <a:cs typeface="Times New Roman MT Condensed"/>
                <a:sym typeface="Times New Roman MT Condensed"/>
                <a:hlinkClick r:id="rId2" tooltip="https://hoito-ohjeet.fi/fi/Ohjepankki/VSSHP/Toimintakyvyn%20mittarit.pdf"/>
              </a:rPr>
              <a:t>To-Mi - Toimintakyvyn mittarit</a:t>
            </a:r>
          </a:p>
          <a:p>
            <a:pPr algn="ctr">
              <a:lnSpc>
                <a:spcPts val="2181"/>
              </a:lnSpc>
            </a:pPr>
            <a:endParaRPr lang="en-US" sz="1704" u="sng">
              <a:solidFill>
                <a:srgbClr val="000000"/>
              </a:solidFill>
              <a:latin typeface="Times New Roman MT Condensed"/>
              <a:ea typeface="Times New Roman MT Condensed"/>
              <a:cs typeface="Times New Roman MT Condensed"/>
              <a:sym typeface="Times New Roman MT Condensed"/>
              <a:hlinkClick r:id="rId2" tooltip="https://hoito-ohjeet.fi/fi/Ohjepankki/VSSHP/Toimintakyvyn%20mittarit.pdf"/>
            </a:endParaRPr>
          </a:p>
          <a:p>
            <a:pPr algn="ctr">
              <a:lnSpc>
                <a:spcPts val="2181"/>
              </a:lnSpc>
            </a:pPr>
            <a:r>
              <a:rPr lang="en-US" sz="1704" b="1">
                <a:solidFill>
                  <a:srgbClr val="000000"/>
                </a:solidFill>
                <a:latin typeface="Times New Roman MT Condensed Bold"/>
                <a:ea typeface="Times New Roman MT Condensed Bold"/>
                <a:cs typeface="Times New Roman MT Condensed Bold"/>
                <a:sym typeface="Times New Roman MT Condensed Bold"/>
              </a:rPr>
              <a:t>Ohje ihon elastisuuden arviointiin:</a:t>
            </a:r>
          </a:p>
          <a:p>
            <a:pPr algn="ctr">
              <a:lnSpc>
                <a:spcPts val="2181"/>
              </a:lnSpc>
            </a:pPr>
            <a:endParaRPr lang="en-US" sz="1704" b="1">
              <a:solidFill>
                <a:srgbClr val="000000"/>
              </a:solidFill>
              <a:latin typeface="Times New Roman MT Condensed Bold"/>
              <a:ea typeface="Times New Roman MT Condensed Bold"/>
              <a:cs typeface="Times New Roman MT Condensed Bold"/>
              <a:sym typeface="Times New Roman MT Condensed Bold"/>
            </a:endParaRPr>
          </a:p>
          <a:p>
            <a:pPr algn="ctr">
              <a:lnSpc>
                <a:spcPts val="2181"/>
              </a:lnSpc>
            </a:pPr>
            <a:r>
              <a:rPr lang="en-US" sz="1704" i="1">
                <a:solidFill>
                  <a:srgbClr val="000000"/>
                </a:solidFill>
                <a:latin typeface="Times New Roman MT Condensed Italics"/>
                <a:ea typeface="Times New Roman MT Condensed Italics"/>
                <a:cs typeface="Times New Roman MT Condensed Italics"/>
                <a:sym typeface="Times New Roman MT Condensed Italics"/>
              </a:rPr>
              <a:t>Ihon venyvyyttä voidaan arvioida mm. nipistämällä ja nostamalla ihon ja ihonalaisen kudoksen kerroksia kuntoutujan ei-dominantin kyynärvarren palmaaripuolen keskiosasta tai kämmenen selkäpuolelta (kuva s. 14).</a:t>
            </a:r>
          </a:p>
        </p:txBody>
      </p:sp>
      <p:sp>
        <p:nvSpPr>
          <p:cNvPr id="6" name="TextBox 6"/>
          <p:cNvSpPr txBox="1"/>
          <p:nvPr/>
        </p:nvSpPr>
        <p:spPr>
          <a:xfrm>
            <a:off x="7127839" y="10037105"/>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56000" y="3731620"/>
          <a:ext cx="6048000" cy="3070180"/>
        </p:xfrm>
        <a:graphic>
          <a:graphicData uri="http://schemas.openxmlformats.org/drawingml/2006/table">
            <a:tbl>
              <a:tblPr/>
              <a:tblGrid>
                <a:gridCol w="2784188">
                  <a:extLst>
                    <a:ext uri="{9D8B030D-6E8A-4147-A177-3AD203B41FA5}">
                      <a16:colId xmlns:a16="http://schemas.microsoft.com/office/drawing/2014/main" val="20000"/>
                    </a:ext>
                  </a:extLst>
                </a:gridCol>
                <a:gridCol w="1642179">
                  <a:extLst>
                    <a:ext uri="{9D8B030D-6E8A-4147-A177-3AD203B41FA5}">
                      <a16:colId xmlns:a16="http://schemas.microsoft.com/office/drawing/2014/main" val="20001"/>
                    </a:ext>
                  </a:extLst>
                </a:gridCol>
                <a:gridCol w="1621633">
                  <a:extLst>
                    <a:ext uri="{9D8B030D-6E8A-4147-A177-3AD203B41FA5}">
                      <a16:colId xmlns:a16="http://schemas.microsoft.com/office/drawing/2014/main" val="20002"/>
                    </a:ext>
                  </a:extLst>
                </a:gridCol>
              </a:tblGrid>
              <a:tr h="637065">
                <a:tc>
                  <a:txBody>
                    <a:bodyPr/>
                    <a:lstStyle/>
                    <a:p>
                      <a:pPr algn="ctr">
                        <a:lnSpc>
                          <a:spcPts val="1819"/>
                        </a:lnSpc>
                        <a:defRPr/>
                      </a:pPr>
                      <a:r>
                        <a:rPr lang="en-US" sz="1299" b="1">
                          <a:solidFill>
                            <a:srgbClr val="000000"/>
                          </a:solidFill>
                          <a:latin typeface="Times New Roman MT Condensed Bold"/>
                          <a:ea typeface="Times New Roman MT Condensed Bold"/>
                          <a:cs typeface="Times New Roman MT Condensed Bold"/>
                          <a:sym typeface="Times New Roman MT Condensed Bold"/>
                        </a:rPr>
                        <a:t>BEIGHTONIN PISTEYTYS</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b="1">
                          <a:solidFill>
                            <a:srgbClr val="000000"/>
                          </a:solidFill>
                          <a:latin typeface="Times New Roman MT Condensed Bold"/>
                          <a:ea typeface="Times New Roman MT Condensed Bold"/>
                          <a:cs typeface="Times New Roman MT Condensed Bold"/>
                          <a:sym typeface="Times New Roman MT Condensed Bold"/>
                        </a:rPr>
                        <a:t>OIKEA</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b="1">
                          <a:solidFill>
                            <a:srgbClr val="000000"/>
                          </a:solidFill>
                          <a:latin typeface="Times New Roman MT Condensed Bold"/>
                          <a:ea typeface="Times New Roman MT Condensed Bold"/>
                          <a:cs typeface="Times New Roman MT Condensed Bold"/>
                          <a:sym typeface="Times New Roman MT Condensed Bold"/>
                        </a:rPr>
                        <a:t>VASEN</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718835">
                <a:tc>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Passiivinen dorsifleksio ja yli 90 asteen yliojennus pikkusormen tyvinivelessä</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902474">
                <a:tc>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Peukalo koskettaa passiivisesti taivutettuna kyynärvarren fleksoripuolta</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811806">
                <a:tc>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Kyynärnivelen yli 10 asteen yliojennus</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Table 3"/>
          <p:cNvGraphicFramePr>
            <a:graphicFrameLocks noGrp="1"/>
          </p:cNvGraphicFramePr>
          <p:nvPr/>
        </p:nvGraphicFramePr>
        <p:xfrm>
          <a:off x="756000" y="6801800"/>
          <a:ext cx="6048000" cy="2007650"/>
        </p:xfrm>
        <a:graphic>
          <a:graphicData uri="http://schemas.openxmlformats.org/drawingml/2006/table">
            <a:tbl>
              <a:tblPr/>
              <a:tblGrid>
                <a:gridCol w="2776846">
                  <a:extLst>
                    <a:ext uri="{9D8B030D-6E8A-4147-A177-3AD203B41FA5}">
                      <a16:colId xmlns:a16="http://schemas.microsoft.com/office/drawing/2014/main" val="20000"/>
                    </a:ext>
                  </a:extLst>
                </a:gridCol>
                <a:gridCol w="1662492">
                  <a:extLst>
                    <a:ext uri="{9D8B030D-6E8A-4147-A177-3AD203B41FA5}">
                      <a16:colId xmlns:a16="http://schemas.microsoft.com/office/drawing/2014/main" val="20001"/>
                    </a:ext>
                  </a:extLst>
                </a:gridCol>
                <a:gridCol w="1608662">
                  <a:extLst>
                    <a:ext uri="{9D8B030D-6E8A-4147-A177-3AD203B41FA5}">
                      <a16:colId xmlns:a16="http://schemas.microsoft.com/office/drawing/2014/main" val="20002"/>
                    </a:ext>
                  </a:extLst>
                </a:gridCol>
              </a:tblGrid>
              <a:tr h="647255">
                <a:tc>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Polvinivelen yli 10 asteen yliojennus</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___ / 1</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721218">
                <a:tc gridSpan="3">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Vartalon eteentaivutus kämmenet</a:t>
                      </a:r>
                      <a:endParaRPr lang="en-US" sz="1100"/>
                    </a:p>
                    <a:p>
                      <a:pPr algn="l">
                        <a:lnSpc>
                          <a:spcPts val="1819"/>
                        </a:lnSpc>
                      </a:pPr>
                      <a:r>
                        <a:rPr lang="en-US" sz="1299">
                          <a:solidFill>
                            <a:srgbClr val="000000"/>
                          </a:solidFill>
                          <a:latin typeface="Times New Roman MT Condensed"/>
                          <a:ea typeface="Times New Roman MT Condensed"/>
                          <a:cs typeface="Times New Roman MT Condensed"/>
                          <a:sym typeface="Times New Roman MT Condensed"/>
                        </a:rPr>
                        <a:t>lattiassa polvien ollessa täysin ojennettuina                                    ___ / 1</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Vartalon eteentaivutus kämmenet</a:t>
                      </a:r>
                      <a:endParaRPr lang="en-US" sz="1100"/>
                    </a:p>
                    <a:p>
                      <a:pPr algn="l">
                        <a:lnSpc>
                          <a:spcPts val="1819"/>
                        </a:lnSpc>
                      </a:pPr>
                      <a:r>
                        <a:rPr lang="en-US" sz="1299">
                          <a:solidFill>
                            <a:srgbClr val="000000"/>
                          </a:solidFill>
                          <a:latin typeface="Times New Roman MT Condensed"/>
                          <a:ea typeface="Times New Roman MT Condensed"/>
                          <a:cs typeface="Times New Roman MT Condensed"/>
                          <a:sym typeface="Times New Roman MT Condensed"/>
                        </a:rPr>
                        <a:t>lattiassa polvien ollessa täysin ojennettuina                                    ___ / 1</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Vartalon eteentaivutus kämmenet</a:t>
                      </a:r>
                      <a:endParaRPr lang="en-US" sz="1100"/>
                    </a:p>
                    <a:p>
                      <a:pPr algn="l">
                        <a:lnSpc>
                          <a:spcPts val="1819"/>
                        </a:lnSpc>
                      </a:pPr>
                      <a:r>
                        <a:rPr lang="en-US" sz="1299">
                          <a:solidFill>
                            <a:srgbClr val="000000"/>
                          </a:solidFill>
                          <a:latin typeface="Times New Roman MT Condensed"/>
                          <a:ea typeface="Times New Roman MT Condensed"/>
                          <a:cs typeface="Times New Roman MT Condensed"/>
                          <a:sym typeface="Times New Roman MT Condensed"/>
                        </a:rPr>
                        <a:t>lattiassa polvien ollessa täysin ojennettuina                                    ___ / 1</a:t>
                      </a:r>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39177">
                <a:tc gridSpan="3">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Yhteispisteet ___/ 9</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Yhteispisteet ___/ 9</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pPr algn="l">
                        <a:lnSpc>
                          <a:spcPts val="1819"/>
                        </a:lnSpc>
                        <a:defRPr/>
                      </a:pPr>
                      <a:r>
                        <a:rPr lang="en-US" sz="1299">
                          <a:solidFill>
                            <a:srgbClr val="000000"/>
                          </a:solidFill>
                          <a:latin typeface="Times New Roman MT Condensed"/>
                          <a:ea typeface="Times New Roman MT Condensed"/>
                          <a:cs typeface="Times New Roman MT Condensed"/>
                          <a:sym typeface="Times New Roman MT Condensed"/>
                        </a:rPr>
                        <a:t>Yhteispisteet ___/ 9</a:t>
                      </a:r>
                      <a:endParaRPr lang="en-US" sz="1100"/>
                    </a:p>
                  </a:txBody>
                  <a:tcPr marL="114300" marR="114300" marT="114300" marB="1143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Freeform 4"/>
          <p:cNvSpPr/>
          <p:nvPr/>
        </p:nvSpPr>
        <p:spPr>
          <a:xfrm>
            <a:off x="756000" y="2349975"/>
            <a:ext cx="6048000" cy="1307880"/>
          </a:xfrm>
          <a:custGeom>
            <a:avLst/>
            <a:gdLst/>
            <a:ahLst/>
            <a:cxnLst/>
            <a:rect l="l" t="t" r="r" b="b"/>
            <a:pathLst>
              <a:path w="6048000" h="1307880">
                <a:moveTo>
                  <a:pt x="0" y="0"/>
                </a:moveTo>
                <a:lnTo>
                  <a:pt x="6048000" y="0"/>
                </a:lnTo>
                <a:lnTo>
                  <a:pt x="6048000" y="1307880"/>
                </a:lnTo>
                <a:lnTo>
                  <a:pt x="0" y="1307880"/>
                </a:lnTo>
                <a:lnTo>
                  <a:pt x="0" y="0"/>
                </a:lnTo>
                <a:close/>
              </a:path>
            </a:pathLst>
          </a:custGeom>
          <a:blipFill>
            <a:blip r:embed="rId2"/>
            <a:stretch>
              <a:fillRect/>
            </a:stretch>
          </a:blipFill>
        </p:spPr>
        <p:txBody>
          <a:bodyPr/>
          <a:lstStyle/>
          <a:p>
            <a:endParaRPr lang="fi-FI"/>
          </a:p>
        </p:txBody>
      </p:sp>
      <p:sp>
        <p:nvSpPr>
          <p:cNvPr id="5" name="TextBox 5"/>
          <p:cNvSpPr txBox="1"/>
          <p:nvPr/>
        </p:nvSpPr>
        <p:spPr>
          <a:xfrm>
            <a:off x="567000" y="391828"/>
            <a:ext cx="6426000" cy="604520"/>
          </a:xfrm>
          <a:prstGeom prst="rect">
            <a:avLst/>
          </a:prstGeom>
        </p:spPr>
        <p:txBody>
          <a:bodyPr lIns="0" tIns="0" rIns="0" bIns="0" rtlCol="0" anchor="t">
            <a:spAutoFit/>
          </a:bodyPr>
          <a:lstStyle/>
          <a:p>
            <a:pPr algn="ctr">
              <a:lnSpc>
                <a:spcPts val="4480"/>
              </a:lnSpc>
            </a:pPr>
            <a:r>
              <a:rPr lang="en-US" sz="3200">
                <a:solidFill>
                  <a:srgbClr val="000000"/>
                </a:solidFill>
                <a:latin typeface="Times New Roman MT Condensed"/>
                <a:ea typeface="Times New Roman MT Condensed"/>
                <a:cs typeface="Times New Roman MT Condensed"/>
                <a:sym typeface="Times New Roman MT Condensed"/>
              </a:rPr>
              <a:t>MITTAAMINEN I</a:t>
            </a:r>
          </a:p>
        </p:txBody>
      </p:sp>
      <p:sp>
        <p:nvSpPr>
          <p:cNvPr id="6" name="TextBox 6"/>
          <p:cNvSpPr txBox="1"/>
          <p:nvPr/>
        </p:nvSpPr>
        <p:spPr>
          <a:xfrm>
            <a:off x="756000" y="1166335"/>
            <a:ext cx="6048000" cy="1095375"/>
          </a:xfrm>
          <a:prstGeom prst="rect">
            <a:avLst/>
          </a:prstGeom>
        </p:spPr>
        <p:txBody>
          <a:bodyPr lIns="0" tIns="0" rIns="0" bIns="0" rtlCol="0" anchor="t">
            <a:spAutoFit/>
          </a:bodyPr>
          <a:lstStyle/>
          <a:p>
            <a:pPr algn="just">
              <a:lnSpc>
                <a:spcPts val="2100"/>
              </a:lnSpc>
            </a:pPr>
            <a:r>
              <a:rPr lang="en-US" sz="1500">
                <a:solidFill>
                  <a:srgbClr val="000000"/>
                </a:solidFill>
                <a:latin typeface="Times New Roman MT Condensed"/>
                <a:ea typeface="Times New Roman MT Condensed"/>
                <a:cs typeface="Times New Roman MT Condensed"/>
                <a:sym typeface="Times New Roman MT Condensed"/>
              </a:rPr>
              <a:t>HEDS:ää epäiltäessä kartoitetaan Beightonin pisteytys. Voit hyödyntää seuraavaa taulukkoa testiä tehdessäsi. Seuraavat Beighton-pisteytyksen ja 5-pisteen hypermobiliteettikyselyn suomennokset ovat fysioterapeutti Hanna Markkulan tekemiä epävirallisia käännöksiä.</a:t>
            </a:r>
          </a:p>
        </p:txBody>
      </p:sp>
      <p:sp>
        <p:nvSpPr>
          <p:cNvPr id="7" name="TextBox 7"/>
          <p:cNvSpPr txBox="1"/>
          <p:nvPr/>
        </p:nvSpPr>
        <p:spPr>
          <a:xfrm>
            <a:off x="756000" y="9821268"/>
            <a:ext cx="6048000" cy="544195"/>
          </a:xfrm>
          <a:prstGeom prst="rect">
            <a:avLst/>
          </a:prstGeom>
        </p:spPr>
        <p:txBody>
          <a:bodyPr lIns="0" tIns="0" rIns="0" bIns="0" rtlCol="0" anchor="t">
            <a:spAutoFit/>
          </a:bodyPr>
          <a:lstStyle/>
          <a:p>
            <a:pPr algn="ctr">
              <a:lnSpc>
                <a:spcPts val="2100"/>
              </a:lnSpc>
            </a:pPr>
            <a:r>
              <a:rPr lang="en-US" sz="1500" b="1">
                <a:solidFill>
                  <a:srgbClr val="000000"/>
                </a:solidFill>
                <a:latin typeface="Times New Roman MT Condensed Bold"/>
                <a:ea typeface="Times New Roman MT Condensed Bold"/>
                <a:cs typeface="Times New Roman MT Condensed Bold"/>
                <a:sym typeface="Times New Roman MT Condensed Bold"/>
              </a:rPr>
              <a:t>Täältä löydät tarkempaa tietoa Beightonin pisteytyksestä:</a:t>
            </a:r>
          </a:p>
          <a:p>
            <a:pPr algn="ctr">
              <a:lnSpc>
                <a:spcPts val="1960"/>
              </a:lnSpc>
            </a:pPr>
            <a:r>
              <a:rPr lang="en-US" sz="1400" u="sng">
                <a:solidFill>
                  <a:srgbClr val="000000"/>
                </a:solidFill>
                <a:latin typeface="Times New Roman MT Condensed"/>
                <a:ea typeface="Times New Roman MT Condensed"/>
                <a:cs typeface="Times New Roman MT Condensed"/>
                <a:sym typeface="Times New Roman MT Condensed"/>
                <a:hlinkClick r:id="rId3" tooltip="https://www.ehlers-danlos.com/fi/assessing-joint-hypermobility/"/>
              </a:rPr>
              <a:t>Beightonin pisteytys</a:t>
            </a:r>
          </a:p>
        </p:txBody>
      </p:sp>
      <p:sp>
        <p:nvSpPr>
          <p:cNvPr id="8" name="TextBox 8"/>
          <p:cNvSpPr txBox="1"/>
          <p:nvPr/>
        </p:nvSpPr>
        <p:spPr>
          <a:xfrm>
            <a:off x="7202571" y="10040978"/>
            <a:ext cx="152400" cy="2381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Times New Roman MT Condensed"/>
                <a:ea typeface="Times New Roman MT Condensed"/>
                <a:cs typeface="Times New Roman MT Condensed"/>
                <a:sym typeface="Times New Roman MT Condensed"/>
              </a:rPr>
              <a:t>9</a:t>
            </a:r>
          </a:p>
        </p:txBody>
      </p:sp>
      <p:sp>
        <p:nvSpPr>
          <p:cNvPr id="9" name="TextBox 9"/>
          <p:cNvSpPr txBox="1"/>
          <p:nvPr/>
        </p:nvSpPr>
        <p:spPr>
          <a:xfrm>
            <a:off x="2204729" y="9467777"/>
            <a:ext cx="3150543" cy="249555"/>
          </a:xfrm>
          <a:prstGeom prst="rect">
            <a:avLst/>
          </a:prstGeom>
        </p:spPr>
        <p:txBody>
          <a:bodyPr lIns="0" tIns="0" rIns="0" bIns="0" rtlCol="0" anchor="t">
            <a:spAutoFit/>
          </a:bodyPr>
          <a:lstStyle/>
          <a:p>
            <a:pPr algn="just">
              <a:lnSpc>
                <a:spcPts val="1709"/>
              </a:lnSpc>
            </a:pPr>
            <a:r>
              <a:rPr lang="en-US" sz="1500">
                <a:solidFill>
                  <a:srgbClr val="050000"/>
                </a:solidFill>
                <a:latin typeface="Times New Roman MT Condensed"/>
                <a:ea typeface="Times New Roman MT Condensed"/>
                <a:cs typeface="Times New Roman MT Condensed"/>
                <a:sym typeface="Times New Roman MT Condensed"/>
              </a:rPr>
              <a:t>HUOM! Muista aina testata myös muut nivelet! </a:t>
            </a:r>
          </a:p>
        </p:txBody>
      </p:sp>
      <p:sp>
        <p:nvSpPr>
          <p:cNvPr id="10" name="TextBox 10"/>
          <p:cNvSpPr txBox="1"/>
          <p:nvPr/>
        </p:nvSpPr>
        <p:spPr>
          <a:xfrm>
            <a:off x="756000" y="8866601"/>
            <a:ext cx="6048000" cy="459139"/>
          </a:xfrm>
          <a:prstGeom prst="rect">
            <a:avLst/>
          </a:prstGeom>
        </p:spPr>
        <p:txBody>
          <a:bodyPr lIns="0" tIns="0" rIns="0" bIns="0" rtlCol="0" anchor="t">
            <a:spAutoFit/>
          </a:bodyPr>
          <a:lstStyle/>
          <a:p>
            <a:pPr algn="just">
              <a:lnSpc>
                <a:spcPts val="1715"/>
              </a:lnSpc>
              <a:spcBef>
                <a:spcPct val="0"/>
              </a:spcBef>
            </a:pPr>
            <a:r>
              <a:rPr lang="en-US" sz="1504">
                <a:solidFill>
                  <a:srgbClr val="000000"/>
                </a:solidFill>
                <a:latin typeface="Times New Roman MT Condensed"/>
                <a:ea typeface="Times New Roman MT Condensed"/>
                <a:cs typeface="Times New Roman MT Condensed"/>
                <a:sym typeface="Times New Roman MT Condensed"/>
              </a:rPr>
              <a:t>Pistemäärä on positiivinen, jos aikuisella se  on vähintään 5/9, lapsella ennen murrosikää vähintään 6/9 ja yli 50-vuotiaalla aikuisella vähintään 4/9.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1462</Words>
  <Application>Microsoft Macintosh PowerPoint</Application>
  <PresentationFormat>Mukautettu</PresentationFormat>
  <Paragraphs>193</Paragraphs>
  <Slides>14</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14</vt:i4>
      </vt:variant>
    </vt:vector>
  </HeadingPairs>
  <TitlesOfParts>
    <vt:vector size="22" baseType="lpstr">
      <vt:lpstr>Open Sans</vt:lpstr>
      <vt:lpstr>Arial</vt:lpstr>
      <vt:lpstr>Times New Roman MT Condensed</vt:lpstr>
      <vt:lpstr>Times New Roman MT Condensed Italics</vt:lpstr>
      <vt:lpstr>Calibri</vt:lpstr>
      <vt:lpstr>Times New Roman MT</vt:lpstr>
      <vt:lpstr>Times New Roman MT Condensed Bold</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OPINNÄYTETYÖN OPAS</dc:title>
  <cp:lastModifiedBy>Sofia Nuorala</cp:lastModifiedBy>
  <cp:revision>2</cp:revision>
  <dcterms:created xsi:type="dcterms:W3CDTF">2006-08-16T00:00:00Z</dcterms:created>
  <dcterms:modified xsi:type="dcterms:W3CDTF">2025-09-27T11:10:04Z</dcterms:modified>
  <dc:identifier>DAGvR1pmHXA</dc:identifier>
</cp:coreProperties>
</file>