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7" r:id="rId2"/>
    <p:sldId id="261" r:id="rId3"/>
    <p:sldId id="262" r:id="rId4"/>
    <p:sldId id="263" r:id="rId5"/>
    <p:sldId id="264" r:id="rId6"/>
    <p:sldId id="265" r:id="rId7"/>
    <p:sldId id="266" r:id="rId8"/>
    <p:sldId id="267" r:id="rId9"/>
    <p:sldId id="268" r:id="rId10"/>
    <p:sldId id="269" r:id="rId11"/>
    <p:sldId id="270" r:id="rId12"/>
    <p:sldId id="271" r:id="rId13"/>
    <p:sldId id="272"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 id="288" r:id="rId30"/>
    <p:sldId id="289" r:id="rId31"/>
    <p:sldId id="290" r:id="rId32"/>
    <p:sldId id="291" r:id="rId33"/>
    <p:sldId id="292" r:id="rId34"/>
    <p:sldId id="293" r:id="rId35"/>
    <p:sldId id="294" r:id="rId36"/>
    <p:sldId id="295" r:id="rId37"/>
    <p:sldId id="296" r:id="rId38"/>
    <p:sldId id="297" r:id="rId39"/>
    <p:sldId id="298" r:id="rId40"/>
    <p:sldId id="299" r:id="rId41"/>
    <p:sldId id="300" r:id="rId42"/>
    <p:sldId id="256" r:id="rId43"/>
    <p:sldId id="302" r:id="rId44"/>
    <p:sldId id="301" r:id="rId45"/>
  </p:sldIdLst>
  <p:sldSz cx="18288000" cy="10287000"/>
  <p:notesSz cx="6858000" cy="9144000"/>
  <p:embeddedFontLst>
    <p:embeddedFont>
      <p:font typeface="Open Sans" panose="020B0606030504020204" pitchFamily="34" charset="0"/>
      <p:regular r:id="rId46"/>
      <p:bold r:id="rId47"/>
      <p:italic r:id="rId48"/>
      <p:boldItalic r:id="rId49"/>
    </p:embeddedFont>
    <p:embeddedFont>
      <p:font typeface="Open Sans Light" panose="020B0306030504020204" pitchFamily="34" charset="0"/>
      <p:regular r:id="rId50"/>
      <p:italic r:id="rId51"/>
    </p:embeddedFont>
    <p:embeddedFont>
      <p:font typeface="Roboto" panose="02000000000000000000" pitchFamily="2" charset="0"/>
      <p:regular r:id="rId52"/>
      <p:italic r:id="rId53"/>
    </p:embeddedFont>
    <p:embeddedFont>
      <p:font typeface="Roboto Bold" panose="020B0604020202020204" charset="0"/>
      <p:regular r:id="rId54"/>
      <p:bold r:id="rId55"/>
    </p:embeddedFont>
    <p:embeddedFont>
      <p:font typeface="Rustic Printed Stamp" panose="020B0604020202020204" charset="0"/>
      <p:regular r:id="rId5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9D2ABA-CA37-461B-BF19-3FD152B6786B}" v="1" dt="2026-08-16T19:24:06.1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39" d="100"/>
          <a:sy n="39" d="100"/>
        </p:scale>
        <p:origin x="940"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font" Target="fonts/font10.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8.fntdata"/><Relationship Id="rId58" Type="http://schemas.openxmlformats.org/officeDocument/2006/relationships/viewProps" Target="viewProps.xml"/><Relationship Id="rId5" Type="http://schemas.openxmlformats.org/officeDocument/2006/relationships/slide" Target="slides/slide4.xml"/><Relationship Id="rId61" Type="http://schemas.microsoft.com/office/2015/10/relationships/revisionInfo" Target="revisionInfo.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3.fntdata"/><Relationship Id="rId56" Type="http://schemas.openxmlformats.org/officeDocument/2006/relationships/font" Target="fonts/font11.fntdata"/><Relationship Id="rId8" Type="http://schemas.openxmlformats.org/officeDocument/2006/relationships/slide" Target="slides/slide7.xml"/><Relationship Id="rId51" Type="http://schemas.openxmlformats.org/officeDocument/2006/relationships/font" Target="fonts/font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1.fntdata"/><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4.fntdata"/><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7.fntdata"/><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19.svg"/><Relationship Id="rId7" Type="http://schemas.openxmlformats.org/officeDocument/2006/relationships/image" Target="../media/image23.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image" Target="../media/image21.svg"/><Relationship Id="rId4" Type="http://schemas.openxmlformats.org/officeDocument/2006/relationships/image" Target="../media/image20.svg"/></Relationships>
</file>

<file path=ppt/slides/_rels/slide1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11.svg"/><Relationship Id="rId4" Type="http://schemas.openxmlformats.org/officeDocument/2006/relationships/image" Target="../media/image10.svg"/></Relationships>
</file>

<file path=ppt/slides/_rels/slide12.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6.png"/><Relationship Id="rId3" Type="http://schemas.openxmlformats.org/officeDocument/2006/relationships/image" Target="../media/image3.png"/><Relationship Id="rId7" Type="http://schemas.openxmlformats.org/officeDocument/2006/relationships/image" Target="../media/image10.svg"/><Relationship Id="rId12" Type="http://schemas.openxmlformats.org/officeDocument/2006/relationships/image" Target="../media/image15.svg"/><Relationship Id="rId2" Type="http://schemas.openxmlformats.org/officeDocument/2006/relationships/image" Target="../media/image6.svg"/><Relationship Id="rId1" Type="http://schemas.openxmlformats.org/officeDocument/2006/relationships/slideLayout" Target="../slideLayouts/slideLayout7.xml"/><Relationship Id="rId6" Type="http://schemas.openxmlformats.org/officeDocument/2006/relationships/image" Target="../media/image9.svg"/><Relationship Id="rId11" Type="http://schemas.openxmlformats.org/officeDocument/2006/relationships/image" Target="../media/image14.svg"/><Relationship Id="rId5" Type="http://schemas.openxmlformats.org/officeDocument/2006/relationships/image" Target="../media/image8.sv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sv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sv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hyperlink" Target="https://okm.fi/-/uusi-lasten-ja-nuorten-liikkumissuositus-monipuolista-reipasta-ja-rasittavaa-liikkumista-vahintaan-tunti-paivassa" TargetMode="Externa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5.png"/><Relationship Id="rId7" Type="http://schemas.openxmlformats.org/officeDocument/2006/relationships/hyperlink" Target="https://www.liikuntaneuvosto.fi/wp-content/uploads/2023/03/Lasten-ja-nuorten-liikuntakayttaytyminen-Suomessa-2022-2.pdf" TargetMode="Externa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8.svg"/><Relationship Id="rId5" Type="http://schemas.openxmlformats.org/officeDocument/2006/relationships/image" Target="../media/image27.svg"/><Relationship Id="rId4" Type="http://schemas.openxmlformats.org/officeDocument/2006/relationships/image" Target="../media/image26.svg"/><Relationship Id="rId9" Type="http://schemas.openxmlformats.org/officeDocument/2006/relationships/image" Target="../media/image30.svg"/></Relationships>
</file>

<file path=ppt/slides/_rels/slide16.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31.png"/><Relationship Id="rId7" Type="http://schemas.openxmlformats.org/officeDocument/2006/relationships/image" Target="../media/image29.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8.svg"/><Relationship Id="rId5" Type="http://schemas.openxmlformats.org/officeDocument/2006/relationships/image" Target="../media/image27.svg"/><Relationship Id="rId4" Type="http://schemas.openxmlformats.org/officeDocument/2006/relationships/image" Target="../media/image26.svg"/><Relationship Id="rId9" Type="http://schemas.openxmlformats.org/officeDocument/2006/relationships/hyperlink" Target="https://www.liikuntaneuvosto.fi/lausunnot-ja-julkaisut/liitu-2024/"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ukkinstituutti.fi/wp-content/uploads/2021/04/7-17_esimerkkipaiva_16_tayttyy_FI.jpg" TargetMode="External"/><Relationship Id="rId3" Type="http://schemas.openxmlformats.org/officeDocument/2006/relationships/image" Target="../media/image3.png"/><Relationship Id="rId7" Type="http://schemas.openxmlformats.org/officeDocument/2006/relationships/image" Target="../media/image36.svg"/><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svg"/><Relationship Id="rId4" Type="http://schemas.openxmlformats.org/officeDocument/2006/relationships/image" Target="../media/image33.svg"/></Relationships>
</file>

<file path=ppt/slides/_rels/slide1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38.svg"/></Relationships>
</file>

<file path=ppt/slides/_rels/slide19.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6.png"/><Relationship Id="rId3" Type="http://schemas.openxmlformats.org/officeDocument/2006/relationships/image" Target="../media/image3.png"/><Relationship Id="rId7" Type="http://schemas.openxmlformats.org/officeDocument/2006/relationships/image" Target="../media/image10.svg"/><Relationship Id="rId12" Type="http://schemas.openxmlformats.org/officeDocument/2006/relationships/image" Target="../media/image15.svg"/><Relationship Id="rId2" Type="http://schemas.openxmlformats.org/officeDocument/2006/relationships/image" Target="../media/image6.svg"/><Relationship Id="rId1" Type="http://schemas.openxmlformats.org/officeDocument/2006/relationships/slideLayout" Target="../slideLayouts/slideLayout7.xml"/><Relationship Id="rId6" Type="http://schemas.openxmlformats.org/officeDocument/2006/relationships/image" Target="../media/image9.svg"/><Relationship Id="rId11" Type="http://schemas.openxmlformats.org/officeDocument/2006/relationships/image" Target="../media/image14.svg"/><Relationship Id="rId5" Type="http://schemas.openxmlformats.org/officeDocument/2006/relationships/image" Target="../media/image8.sv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svg"/></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hyperlink" Target="https://www.liito.fi/liikunta-ja-terveystieto-materiaali/maksuttomat-materiaalit/lihasvoimin-kouluun/"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3.svg"/></Relationships>
</file>

<file path=ppt/slides/_rels/slide2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hyperlink" Target="https://ukkinstituutti.fi/liikkuminen/liikkumattomuuden-kustannukset/liikkumattomuuden-kustannukset-suomessa/" TargetMode="External"/><Relationship Id="rId4" Type="http://schemas.openxmlformats.org/officeDocument/2006/relationships/image" Target="../media/image39.svg"/></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hyperlink" Target="https://ukkinstituutti.fi/wp-content/uploads/2022/05/liikkumattomuus-kustannukset-2022.pdf"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hyperlink" Target="https://www.who.int/europe/news/item/07-06-2022-cycling-and-walking-can-help-reduce-physical-inactivity-and-air-pollution--save-lives-and-mitigate-climate-change" TargetMode="External"/><Relationship Id="rId4" Type="http://schemas.openxmlformats.org/officeDocument/2006/relationships/image" Target="../media/image5.svg"/></Relationships>
</file>

<file path=ppt/slides/_rels/slide2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21.svg"/><Relationship Id="rId4" Type="http://schemas.openxmlformats.org/officeDocument/2006/relationships/image" Target="../media/image5.svg"/></Relationships>
</file>

<file path=ppt/slides/_rels/slide25.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6.png"/><Relationship Id="rId3" Type="http://schemas.openxmlformats.org/officeDocument/2006/relationships/image" Target="../media/image3.png"/><Relationship Id="rId7" Type="http://schemas.openxmlformats.org/officeDocument/2006/relationships/image" Target="../media/image10.svg"/><Relationship Id="rId12" Type="http://schemas.openxmlformats.org/officeDocument/2006/relationships/image" Target="../media/image15.svg"/><Relationship Id="rId2" Type="http://schemas.openxmlformats.org/officeDocument/2006/relationships/image" Target="../media/image6.svg"/><Relationship Id="rId1" Type="http://schemas.openxmlformats.org/officeDocument/2006/relationships/slideLayout" Target="../slideLayouts/slideLayout7.xml"/><Relationship Id="rId6" Type="http://schemas.openxmlformats.org/officeDocument/2006/relationships/image" Target="../media/image9.svg"/><Relationship Id="rId11" Type="http://schemas.openxmlformats.org/officeDocument/2006/relationships/image" Target="../media/image14.svg"/><Relationship Id="rId5" Type="http://schemas.openxmlformats.org/officeDocument/2006/relationships/image" Target="../media/image8.sv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svg"/></Relationships>
</file>

<file path=ppt/slides/_rels/slide2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6.png"/><Relationship Id="rId3" Type="http://schemas.openxmlformats.org/officeDocument/2006/relationships/image" Target="../media/image3.png"/><Relationship Id="rId7" Type="http://schemas.openxmlformats.org/officeDocument/2006/relationships/image" Target="../media/image10.svg"/><Relationship Id="rId12" Type="http://schemas.openxmlformats.org/officeDocument/2006/relationships/image" Target="../media/image15.svg"/><Relationship Id="rId2" Type="http://schemas.openxmlformats.org/officeDocument/2006/relationships/image" Target="../media/image6.svg"/><Relationship Id="rId1" Type="http://schemas.openxmlformats.org/officeDocument/2006/relationships/slideLayout" Target="../slideLayouts/slideLayout7.xml"/><Relationship Id="rId6" Type="http://schemas.openxmlformats.org/officeDocument/2006/relationships/image" Target="../media/image9.svg"/><Relationship Id="rId11" Type="http://schemas.openxmlformats.org/officeDocument/2006/relationships/image" Target="../media/image14.svg"/><Relationship Id="rId5" Type="http://schemas.openxmlformats.org/officeDocument/2006/relationships/image" Target="../media/image8.sv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svg"/></Relationships>
</file>

<file path=ppt/slides/_rels/slide2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43.svg"/><Relationship Id="rId4" Type="http://schemas.openxmlformats.org/officeDocument/2006/relationships/image" Target="../media/image42.svg"/></Relationships>
</file>

<file path=ppt/slides/_rels/slide31.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43.svg"/><Relationship Id="rId4" Type="http://schemas.openxmlformats.org/officeDocument/2006/relationships/image" Target="../media/image42.svg"/></Relationships>
</file>

<file path=ppt/slides/_rels/slide33.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43.svg"/><Relationship Id="rId4" Type="http://schemas.openxmlformats.org/officeDocument/2006/relationships/image" Target="../media/image42.svg"/></Relationships>
</file>

<file path=ppt/slides/_rels/slide34.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43.svg"/></Relationships>
</file>

<file path=ppt/slides/_rels/slide36.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1.svg"/></Relationships>
</file>

<file path=ppt/slides/_rels/slide3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43.svg"/></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6.png"/><Relationship Id="rId3" Type="http://schemas.openxmlformats.org/officeDocument/2006/relationships/image" Target="../media/image3.png"/><Relationship Id="rId7" Type="http://schemas.openxmlformats.org/officeDocument/2006/relationships/image" Target="../media/image10.svg"/><Relationship Id="rId12" Type="http://schemas.openxmlformats.org/officeDocument/2006/relationships/image" Target="../media/image15.svg"/><Relationship Id="rId2" Type="http://schemas.openxmlformats.org/officeDocument/2006/relationships/image" Target="../media/image6.svg"/><Relationship Id="rId1" Type="http://schemas.openxmlformats.org/officeDocument/2006/relationships/slideLayout" Target="../slideLayouts/slideLayout7.xml"/><Relationship Id="rId6" Type="http://schemas.openxmlformats.org/officeDocument/2006/relationships/image" Target="../media/image9.svg"/><Relationship Id="rId11" Type="http://schemas.openxmlformats.org/officeDocument/2006/relationships/image" Target="../media/image14.svg"/><Relationship Id="rId5" Type="http://schemas.openxmlformats.org/officeDocument/2006/relationships/image" Target="../media/image8.sv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svg"/></Relationships>
</file>

<file path=ppt/slides/_rels/slide40.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1.svg"/></Relationships>
</file>

<file path=ppt/slides/_rels/slide41.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6.png"/><Relationship Id="rId1" Type="http://schemas.openxmlformats.org/officeDocument/2006/relationships/slideLayout" Target="../slideLayouts/slideLayout7.xml"/><Relationship Id="rId4" Type="http://schemas.openxmlformats.org/officeDocument/2006/relationships/image" Target="../media/image47.svg"/></Relationships>
</file>

<file path=ppt/slides/_rels/slide43.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6.png"/><Relationship Id="rId1" Type="http://schemas.openxmlformats.org/officeDocument/2006/relationships/slideLayout" Target="../slideLayouts/slideLayout7.xml"/><Relationship Id="rId5" Type="http://schemas.openxmlformats.org/officeDocument/2006/relationships/image" Target="../media/image48.svg"/><Relationship Id="rId4" Type="http://schemas.openxmlformats.org/officeDocument/2006/relationships/image" Target="../media/image47.svg"/></Relationships>
</file>

<file path=ppt/slides/_rels/slide44.xml.rels><?xml version="1.0" encoding="UTF-8" standalone="yes"?>
<Relationships xmlns="http://schemas.openxmlformats.org/package/2006/relationships"><Relationship Id="rId3" Type="http://schemas.openxmlformats.org/officeDocument/2006/relationships/image" Target="../media/image49.svg"/><Relationship Id="rId7" Type="http://schemas.openxmlformats.org/officeDocument/2006/relationships/hyperlink" Target="https://forms.gle/GJtxn8ajoKV2Prro9" TargetMode="Externa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18.sv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6.png"/><Relationship Id="rId3" Type="http://schemas.openxmlformats.org/officeDocument/2006/relationships/image" Target="../media/image3.png"/><Relationship Id="rId7" Type="http://schemas.openxmlformats.org/officeDocument/2006/relationships/image" Target="../media/image10.svg"/><Relationship Id="rId12" Type="http://schemas.openxmlformats.org/officeDocument/2006/relationships/image" Target="../media/image15.svg"/><Relationship Id="rId2" Type="http://schemas.openxmlformats.org/officeDocument/2006/relationships/image" Target="../media/image6.svg"/><Relationship Id="rId1" Type="http://schemas.openxmlformats.org/officeDocument/2006/relationships/slideLayout" Target="../slideLayouts/slideLayout7.xml"/><Relationship Id="rId6" Type="http://schemas.openxmlformats.org/officeDocument/2006/relationships/image" Target="../media/image9.svg"/><Relationship Id="rId11" Type="http://schemas.openxmlformats.org/officeDocument/2006/relationships/image" Target="../media/image14.svg"/><Relationship Id="rId5" Type="http://schemas.openxmlformats.org/officeDocument/2006/relationships/image" Target="../media/image8.sv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sv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sv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368" r="-13432"/>
            </a:stretch>
          </a:blipFill>
        </p:spPr>
        <p:txBody>
          <a:bodyPr/>
          <a:lstStyle/>
          <a:p>
            <a:endParaRPr lang="fi-FI" noProof="0" dirty="0"/>
          </a:p>
        </p:txBody>
      </p:sp>
      <p:grpSp>
        <p:nvGrpSpPr>
          <p:cNvPr id="3" name="Group 3"/>
          <p:cNvGrpSpPr/>
          <p:nvPr/>
        </p:nvGrpSpPr>
        <p:grpSpPr>
          <a:xfrm rot="5400000">
            <a:off x="10330962" y="-1186962"/>
            <a:ext cx="10287000" cy="12660923"/>
            <a:chOff x="0" y="0"/>
            <a:chExt cx="660400" cy="812800"/>
          </a:xfrm>
        </p:grpSpPr>
        <p:sp>
          <p:nvSpPr>
            <p:cNvPr id="4" name="Freeform 4"/>
            <p:cNvSpPr/>
            <p:nvPr/>
          </p:nvSpPr>
          <p:spPr>
            <a:xfrm>
              <a:off x="0" y="0"/>
              <a:ext cx="660400" cy="812800"/>
            </a:xfrm>
            <a:custGeom>
              <a:avLst/>
              <a:gdLst/>
              <a:ahLst/>
              <a:cxnLst/>
              <a:rect l="l" t="t" r="r" b="b"/>
              <a:pathLst>
                <a:path w="660400" h="812800">
                  <a:moveTo>
                    <a:pt x="220252" y="793731"/>
                  </a:moveTo>
                  <a:cubicBezTo>
                    <a:pt x="254109" y="805245"/>
                    <a:pt x="292600" y="812800"/>
                    <a:pt x="330378" y="812800"/>
                  </a:cubicBezTo>
                  <a:cubicBezTo>
                    <a:pt x="368157" y="812800"/>
                    <a:pt x="404509" y="806323"/>
                    <a:pt x="438009" y="794809"/>
                  </a:cubicBezTo>
                  <a:cubicBezTo>
                    <a:pt x="438723" y="794450"/>
                    <a:pt x="439435" y="794450"/>
                    <a:pt x="440148" y="794090"/>
                  </a:cubicBezTo>
                  <a:cubicBezTo>
                    <a:pt x="565955" y="748035"/>
                    <a:pt x="658618" y="626421"/>
                    <a:pt x="660400" y="484298"/>
                  </a:cubicBezTo>
                  <a:lnTo>
                    <a:pt x="660400" y="0"/>
                  </a:lnTo>
                  <a:lnTo>
                    <a:pt x="0" y="0"/>
                  </a:lnTo>
                  <a:lnTo>
                    <a:pt x="0" y="483939"/>
                  </a:lnTo>
                  <a:cubicBezTo>
                    <a:pt x="1782" y="627140"/>
                    <a:pt x="93019" y="748755"/>
                    <a:pt x="220252" y="793731"/>
                  </a:cubicBezTo>
                  <a:close/>
                </a:path>
              </a:pathLst>
            </a:custGeom>
            <a:solidFill>
              <a:srgbClr val="0057A8">
                <a:alpha val="89804"/>
              </a:srgbClr>
            </a:solidFill>
          </p:spPr>
          <p:txBody>
            <a:bodyPr/>
            <a:lstStyle/>
            <a:p>
              <a:endParaRPr lang="fi-FI" noProof="0" dirty="0"/>
            </a:p>
          </p:txBody>
        </p:sp>
        <p:sp>
          <p:nvSpPr>
            <p:cNvPr id="5" name="TextBox 5"/>
            <p:cNvSpPr txBox="1"/>
            <p:nvPr/>
          </p:nvSpPr>
          <p:spPr>
            <a:xfrm>
              <a:off x="0" y="-47625"/>
              <a:ext cx="660400" cy="733425"/>
            </a:xfrm>
            <a:prstGeom prst="rect">
              <a:avLst/>
            </a:prstGeom>
          </p:spPr>
          <p:txBody>
            <a:bodyPr lIns="50800" tIns="50800" rIns="50800" bIns="50800" rtlCol="0" anchor="ctr"/>
            <a:lstStyle/>
            <a:p>
              <a:pPr algn="ctr">
                <a:lnSpc>
                  <a:spcPts val="2659"/>
                </a:lnSpc>
              </a:pPr>
              <a:endParaRPr lang="fi-FI" noProof="0" dirty="0"/>
            </a:p>
          </p:txBody>
        </p:sp>
      </p:grpSp>
      <p:grpSp>
        <p:nvGrpSpPr>
          <p:cNvPr id="6" name="Group 6"/>
          <p:cNvGrpSpPr/>
          <p:nvPr/>
        </p:nvGrpSpPr>
        <p:grpSpPr>
          <a:xfrm>
            <a:off x="11882709" y="7327172"/>
            <a:ext cx="4610100" cy="1530350"/>
            <a:chOff x="0" y="0"/>
            <a:chExt cx="1214183" cy="403055"/>
          </a:xfrm>
        </p:grpSpPr>
        <p:sp>
          <p:nvSpPr>
            <p:cNvPr id="7" name="Freeform 7"/>
            <p:cNvSpPr/>
            <p:nvPr/>
          </p:nvSpPr>
          <p:spPr>
            <a:xfrm>
              <a:off x="0" y="0"/>
              <a:ext cx="1214183" cy="403055"/>
            </a:xfrm>
            <a:custGeom>
              <a:avLst/>
              <a:gdLst/>
              <a:ahLst/>
              <a:cxnLst/>
              <a:rect l="l" t="t" r="r" b="b"/>
              <a:pathLst>
                <a:path w="1214183" h="403055">
                  <a:moveTo>
                    <a:pt x="159537" y="0"/>
                  </a:moveTo>
                  <a:lnTo>
                    <a:pt x="1054646" y="0"/>
                  </a:lnTo>
                  <a:cubicBezTo>
                    <a:pt x="1142755" y="0"/>
                    <a:pt x="1214183" y="71427"/>
                    <a:pt x="1214183" y="159537"/>
                  </a:cubicBezTo>
                  <a:lnTo>
                    <a:pt x="1214183" y="243518"/>
                  </a:lnTo>
                  <a:cubicBezTo>
                    <a:pt x="1214183" y="285830"/>
                    <a:pt x="1197374" y="326409"/>
                    <a:pt x="1167455" y="356328"/>
                  </a:cubicBezTo>
                  <a:cubicBezTo>
                    <a:pt x="1137536" y="386247"/>
                    <a:pt x="1096957" y="403055"/>
                    <a:pt x="1054646" y="403055"/>
                  </a:cubicBezTo>
                  <a:lnTo>
                    <a:pt x="159537" y="403055"/>
                  </a:lnTo>
                  <a:cubicBezTo>
                    <a:pt x="117225" y="403055"/>
                    <a:pt x="76646" y="386247"/>
                    <a:pt x="46727" y="356328"/>
                  </a:cubicBezTo>
                  <a:cubicBezTo>
                    <a:pt x="16808" y="326409"/>
                    <a:pt x="0" y="285830"/>
                    <a:pt x="0" y="243518"/>
                  </a:cubicBezTo>
                  <a:lnTo>
                    <a:pt x="0" y="159537"/>
                  </a:lnTo>
                  <a:cubicBezTo>
                    <a:pt x="0" y="117225"/>
                    <a:pt x="16808" y="76646"/>
                    <a:pt x="46727" y="46727"/>
                  </a:cubicBezTo>
                  <a:cubicBezTo>
                    <a:pt x="76646" y="16808"/>
                    <a:pt x="117225" y="0"/>
                    <a:pt x="159537" y="0"/>
                  </a:cubicBezTo>
                  <a:close/>
                </a:path>
              </a:pathLst>
            </a:custGeom>
            <a:solidFill>
              <a:srgbClr val="FFFFFF"/>
            </a:solidFill>
          </p:spPr>
          <p:txBody>
            <a:bodyPr/>
            <a:lstStyle/>
            <a:p>
              <a:endParaRPr lang="fi-FI" noProof="0" dirty="0"/>
            </a:p>
          </p:txBody>
        </p:sp>
        <p:sp>
          <p:nvSpPr>
            <p:cNvPr id="8" name="TextBox 8"/>
            <p:cNvSpPr txBox="1"/>
            <p:nvPr/>
          </p:nvSpPr>
          <p:spPr>
            <a:xfrm>
              <a:off x="0" y="-47625"/>
              <a:ext cx="1214183" cy="450680"/>
            </a:xfrm>
            <a:prstGeom prst="rect">
              <a:avLst/>
            </a:prstGeom>
          </p:spPr>
          <p:txBody>
            <a:bodyPr lIns="50800" tIns="50800" rIns="50800" bIns="50800" rtlCol="0" anchor="ctr"/>
            <a:lstStyle/>
            <a:p>
              <a:pPr algn="ctr">
                <a:lnSpc>
                  <a:spcPts val="2659"/>
                </a:lnSpc>
              </a:pPr>
              <a:endParaRPr lang="fi-FI" noProof="0" dirty="0"/>
            </a:p>
          </p:txBody>
        </p:sp>
      </p:grpSp>
      <p:grpSp>
        <p:nvGrpSpPr>
          <p:cNvPr id="9" name="Group 9"/>
          <p:cNvGrpSpPr/>
          <p:nvPr/>
        </p:nvGrpSpPr>
        <p:grpSpPr>
          <a:xfrm>
            <a:off x="6453459" y="7327172"/>
            <a:ext cx="4610100" cy="1530350"/>
            <a:chOff x="0" y="0"/>
            <a:chExt cx="1214183" cy="403055"/>
          </a:xfrm>
        </p:grpSpPr>
        <p:sp>
          <p:nvSpPr>
            <p:cNvPr id="10" name="Freeform 10"/>
            <p:cNvSpPr/>
            <p:nvPr/>
          </p:nvSpPr>
          <p:spPr>
            <a:xfrm>
              <a:off x="0" y="0"/>
              <a:ext cx="1214183" cy="403055"/>
            </a:xfrm>
            <a:custGeom>
              <a:avLst/>
              <a:gdLst/>
              <a:ahLst/>
              <a:cxnLst/>
              <a:rect l="l" t="t" r="r" b="b"/>
              <a:pathLst>
                <a:path w="1214183" h="403055">
                  <a:moveTo>
                    <a:pt x="159537" y="0"/>
                  </a:moveTo>
                  <a:lnTo>
                    <a:pt x="1054646" y="0"/>
                  </a:lnTo>
                  <a:cubicBezTo>
                    <a:pt x="1142755" y="0"/>
                    <a:pt x="1214183" y="71427"/>
                    <a:pt x="1214183" y="159537"/>
                  </a:cubicBezTo>
                  <a:lnTo>
                    <a:pt x="1214183" y="243518"/>
                  </a:lnTo>
                  <a:cubicBezTo>
                    <a:pt x="1214183" y="285830"/>
                    <a:pt x="1197374" y="326409"/>
                    <a:pt x="1167455" y="356328"/>
                  </a:cubicBezTo>
                  <a:cubicBezTo>
                    <a:pt x="1137536" y="386247"/>
                    <a:pt x="1096957" y="403055"/>
                    <a:pt x="1054646" y="403055"/>
                  </a:cubicBezTo>
                  <a:lnTo>
                    <a:pt x="159537" y="403055"/>
                  </a:lnTo>
                  <a:cubicBezTo>
                    <a:pt x="117225" y="403055"/>
                    <a:pt x="76646" y="386247"/>
                    <a:pt x="46727" y="356328"/>
                  </a:cubicBezTo>
                  <a:cubicBezTo>
                    <a:pt x="16808" y="326409"/>
                    <a:pt x="0" y="285830"/>
                    <a:pt x="0" y="243518"/>
                  </a:cubicBezTo>
                  <a:lnTo>
                    <a:pt x="0" y="159537"/>
                  </a:lnTo>
                  <a:cubicBezTo>
                    <a:pt x="0" y="117225"/>
                    <a:pt x="16808" y="76646"/>
                    <a:pt x="46727" y="46727"/>
                  </a:cubicBezTo>
                  <a:cubicBezTo>
                    <a:pt x="76646" y="16808"/>
                    <a:pt x="117225" y="0"/>
                    <a:pt x="159537" y="0"/>
                  </a:cubicBezTo>
                  <a:close/>
                </a:path>
              </a:pathLst>
            </a:custGeom>
            <a:solidFill>
              <a:srgbClr val="FFFFFF"/>
            </a:solidFill>
          </p:spPr>
          <p:txBody>
            <a:bodyPr/>
            <a:lstStyle/>
            <a:p>
              <a:endParaRPr lang="fi-FI" noProof="0" dirty="0"/>
            </a:p>
          </p:txBody>
        </p:sp>
        <p:sp>
          <p:nvSpPr>
            <p:cNvPr id="11" name="TextBox 11"/>
            <p:cNvSpPr txBox="1"/>
            <p:nvPr/>
          </p:nvSpPr>
          <p:spPr>
            <a:xfrm>
              <a:off x="0" y="-47625"/>
              <a:ext cx="1214183" cy="450680"/>
            </a:xfrm>
            <a:prstGeom prst="rect">
              <a:avLst/>
            </a:prstGeom>
          </p:spPr>
          <p:txBody>
            <a:bodyPr lIns="50800" tIns="50800" rIns="50800" bIns="50800" rtlCol="0" anchor="ctr"/>
            <a:lstStyle/>
            <a:p>
              <a:pPr algn="ctr">
                <a:lnSpc>
                  <a:spcPts val="2659"/>
                </a:lnSpc>
              </a:pPr>
              <a:endParaRPr lang="fi-FI" noProof="0" dirty="0"/>
            </a:p>
          </p:txBody>
        </p:sp>
      </p:grpSp>
      <p:grpSp>
        <p:nvGrpSpPr>
          <p:cNvPr id="12" name="Group 12"/>
          <p:cNvGrpSpPr/>
          <p:nvPr/>
        </p:nvGrpSpPr>
        <p:grpSpPr>
          <a:xfrm>
            <a:off x="1024209" y="7327172"/>
            <a:ext cx="4610100" cy="1530350"/>
            <a:chOff x="0" y="0"/>
            <a:chExt cx="1214183" cy="403055"/>
          </a:xfrm>
        </p:grpSpPr>
        <p:sp>
          <p:nvSpPr>
            <p:cNvPr id="13" name="Freeform 13"/>
            <p:cNvSpPr/>
            <p:nvPr/>
          </p:nvSpPr>
          <p:spPr>
            <a:xfrm>
              <a:off x="0" y="0"/>
              <a:ext cx="1214183" cy="403055"/>
            </a:xfrm>
            <a:custGeom>
              <a:avLst/>
              <a:gdLst/>
              <a:ahLst/>
              <a:cxnLst/>
              <a:rect l="l" t="t" r="r" b="b"/>
              <a:pathLst>
                <a:path w="1214183" h="403055">
                  <a:moveTo>
                    <a:pt x="159537" y="0"/>
                  </a:moveTo>
                  <a:lnTo>
                    <a:pt x="1054646" y="0"/>
                  </a:lnTo>
                  <a:cubicBezTo>
                    <a:pt x="1142755" y="0"/>
                    <a:pt x="1214183" y="71427"/>
                    <a:pt x="1214183" y="159537"/>
                  </a:cubicBezTo>
                  <a:lnTo>
                    <a:pt x="1214183" y="243518"/>
                  </a:lnTo>
                  <a:cubicBezTo>
                    <a:pt x="1214183" y="285830"/>
                    <a:pt x="1197374" y="326409"/>
                    <a:pt x="1167455" y="356328"/>
                  </a:cubicBezTo>
                  <a:cubicBezTo>
                    <a:pt x="1137536" y="386247"/>
                    <a:pt x="1096957" y="403055"/>
                    <a:pt x="1054646" y="403055"/>
                  </a:cubicBezTo>
                  <a:lnTo>
                    <a:pt x="159537" y="403055"/>
                  </a:lnTo>
                  <a:cubicBezTo>
                    <a:pt x="117225" y="403055"/>
                    <a:pt x="76646" y="386247"/>
                    <a:pt x="46727" y="356328"/>
                  </a:cubicBezTo>
                  <a:cubicBezTo>
                    <a:pt x="16808" y="326409"/>
                    <a:pt x="0" y="285830"/>
                    <a:pt x="0" y="243518"/>
                  </a:cubicBezTo>
                  <a:lnTo>
                    <a:pt x="0" y="159537"/>
                  </a:lnTo>
                  <a:cubicBezTo>
                    <a:pt x="0" y="117225"/>
                    <a:pt x="16808" y="76646"/>
                    <a:pt x="46727" y="46727"/>
                  </a:cubicBezTo>
                  <a:cubicBezTo>
                    <a:pt x="76646" y="16808"/>
                    <a:pt x="117225" y="0"/>
                    <a:pt x="159537" y="0"/>
                  </a:cubicBezTo>
                  <a:close/>
                </a:path>
              </a:pathLst>
            </a:custGeom>
            <a:solidFill>
              <a:srgbClr val="FFFFFF"/>
            </a:solidFill>
          </p:spPr>
          <p:txBody>
            <a:bodyPr/>
            <a:lstStyle/>
            <a:p>
              <a:endParaRPr lang="fi-FI" noProof="0" dirty="0"/>
            </a:p>
          </p:txBody>
        </p:sp>
        <p:sp>
          <p:nvSpPr>
            <p:cNvPr id="14" name="TextBox 14"/>
            <p:cNvSpPr txBox="1"/>
            <p:nvPr/>
          </p:nvSpPr>
          <p:spPr>
            <a:xfrm>
              <a:off x="0" y="-47625"/>
              <a:ext cx="1214183" cy="450680"/>
            </a:xfrm>
            <a:prstGeom prst="rect">
              <a:avLst/>
            </a:prstGeom>
          </p:spPr>
          <p:txBody>
            <a:bodyPr lIns="50800" tIns="50800" rIns="50800" bIns="50800" rtlCol="0" anchor="ctr"/>
            <a:lstStyle/>
            <a:p>
              <a:pPr algn="ctr">
                <a:lnSpc>
                  <a:spcPts val="2659"/>
                </a:lnSpc>
              </a:pPr>
              <a:endParaRPr lang="fi-FI" noProof="0" dirty="0"/>
            </a:p>
          </p:txBody>
        </p:sp>
      </p:grpSp>
      <p:sp>
        <p:nvSpPr>
          <p:cNvPr id="15" name="Freeform 15"/>
          <p:cNvSpPr/>
          <p:nvPr/>
        </p:nvSpPr>
        <p:spPr>
          <a:xfrm>
            <a:off x="15788336" y="8597474"/>
            <a:ext cx="2316508" cy="1321651"/>
          </a:xfrm>
          <a:custGeom>
            <a:avLst/>
            <a:gdLst/>
            <a:ahLst/>
            <a:cxnLst/>
            <a:rect l="l" t="t" r="r" b="b"/>
            <a:pathLst>
              <a:path w="2316508" h="1321651">
                <a:moveTo>
                  <a:pt x="0" y="0"/>
                </a:moveTo>
                <a:lnTo>
                  <a:pt x="2316508" y="0"/>
                </a:lnTo>
                <a:lnTo>
                  <a:pt x="2316508" y="1321652"/>
                </a:lnTo>
                <a:lnTo>
                  <a:pt x="0" y="1321652"/>
                </a:lnTo>
                <a:lnTo>
                  <a:pt x="0" y="0"/>
                </a:lnTo>
                <a:close/>
              </a:path>
            </a:pathLst>
          </a:custGeom>
          <a:blipFill>
            <a:blip r:embed="rId3"/>
            <a:stretch>
              <a:fillRect/>
            </a:stretch>
          </a:blipFill>
        </p:spPr>
        <p:txBody>
          <a:bodyPr/>
          <a:lstStyle/>
          <a:p>
            <a:endParaRPr lang="fi-FI" noProof="0" dirty="0"/>
          </a:p>
        </p:txBody>
      </p:sp>
      <p:sp>
        <p:nvSpPr>
          <p:cNvPr id="16" name="TextBox 16"/>
          <p:cNvSpPr txBox="1"/>
          <p:nvPr/>
        </p:nvSpPr>
        <p:spPr>
          <a:xfrm>
            <a:off x="10031812" y="2371105"/>
            <a:ext cx="7752512" cy="844986"/>
          </a:xfrm>
          <a:prstGeom prst="rect">
            <a:avLst/>
          </a:prstGeom>
        </p:spPr>
        <p:txBody>
          <a:bodyPr lIns="0" tIns="0" rIns="0" bIns="0" rtlCol="0" anchor="t">
            <a:spAutoFit/>
          </a:bodyPr>
          <a:lstStyle/>
          <a:p>
            <a:pPr algn="ctr">
              <a:lnSpc>
                <a:spcPts val="6252"/>
              </a:lnSpc>
            </a:pPr>
            <a:r>
              <a:rPr lang="fi-FI" sz="6380" b="1" noProof="0" dirty="0">
                <a:solidFill>
                  <a:srgbClr val="FFFFFF"/>
                </a:solidFill>
                <a:latin typeface="Roboto Bold"/>
                <a:ea typeface="Roboto Bold"/>
                <a:cs typeface="Roboto Bold"/>
                <a:sym typeface="Roboto Bold"/>
              </a:rPr>
              <a:t>Lihasvoimin kouluun!</a:t>
            </a:r>
          </a:p>
        </p:txBody>
      </p:sp>
      <p:sp>
        <p:nvSpPr>
          <p:cNvPr id="17" name="TextBox 17"/>
          <p:cNvSpPr txBox="1"/>
          <p:nvPr/>
        </p:nvSpPr>
        <p:spPr>
          <a:xfrm>
            <a:off x="11428928" y="3863618"/>
            <a:ext cx="5517662" cy="2730742"/>
          </a:xfrm>
          <a:prstGeom prst="rect">
            <a:avLst/>
          </a:prstGeom>
        </p:spPr>
        <p:txBody>
          <a:bodyPr lIns="0" tIns="0" rIns="0" bIns="0" rtlCol="0" anchor="t">
            <a:spAutoFit/>
          </a:bodyPr>
          <a:lstStyle/>
          <a:p>
            <a:pPr algn="l">
              <a:lnSpc>
                <a:spcPts val="5416"/>
              </a:lnSpc>
            </a:pPr>
            <a:r>
              <a:rPr lang="fi-FI" sz="3868" noProof="0" dirty="0">
                <a:solidFill>
                  <a:srgbClr val="FFFFFF"/>
                </a:solidFill>
                <a:latin typeface="Roboto"/>
                <a:ea typeface="Roboto"/>
                <a:cs typeface="Roboto"/>
                <a:sym typeface="Roboto"/>
              </a:rPr>
              <a:t>Opetusmateriaali koulumatkaliikkumisesta yläkouluun ja toiselle asteelle</a:t>
            </a:r>
          </a:p>
        </p:txBody>
      </p:sp>
      <p:sp>
        <p:nvSpPr>
          <p:cNvPr id="18" name="TextBox 18"/>
          <p:cNvSpPr txBox="1"/>
          <p:nvPr/>
        </p:nvSpPr>
        <p:spPr>
          <a:xfrm>
            <a:off x="1552474" y="7566074"/>
            <a:ext cx="1571725" cy="938201"/>
          </a:xfrm>
          <a:prstGeom prst="rect">
            <a:avLst/>
          </a:prstGeom>
        </p:spPr>
        <p:txBody>
          <a:bodyPr wrap="square" lIns="0" tIns="0" rIns="0" bIns="0" rtlCol="0" anchor="t">
            <a:spAutoFit/>
          </a:bodyPr>
          <a:lstStyle/>
          <a:p>
            <a:pPr algn="l">
              <a:lnSpc>
                <a:spcPts val="7610"/>
              </a:lnSpc>
            </a:pPr>
            <a:r>
              <a:rPr lang="fi-FI" sz="5436" b="1" noProof="0" dirty="0">
                <a:solidFill>
                  <a:srgbClr val="183E66"/>
                </a:solidFill>
                <a:latin typeface="Roboto Bold"/>
                <a:ea typeface="Roboto Bold"/>
                <a:cs typeface="Roboto Bold"/>
                <a:sym typeface="Roboto Bold"/>
              </a:rPr>
              <a:t>400</a:t>
            </a:r>
          </a:p>
        </p:txBody>
      </p:sp>
      <p:sp>
        <p:nvSpPr>
          <p:cNvPr id="19" name="TextBox 19"/>
          <p:cNvSpPr txBox="1"/>
          <p:nvPr/>
        </p:nvSpPr>
        <p:spPr>
          <a:xfrm>
            <a:off x="2986601" y="7613699"/>
            <a:ext cx="2210373" cy="1021706"/>
          </a:xfrm>
          <a:prstGeom prst="rect">
            <a:avLst/>
          </a:prstGeom>
        </p:spPr>
        <p:txBody>
          <a:bodyPr lIns="0" tIns="0" rIns="0" bIns="0" rtlCol="0" anchor="t">
            <a:spAutoFit/>
          </a:bodyPr>
          <a:lstStyle/>
          <a:p>
            <a:pPr algn="l">
              <a:lnSpc>
                <a:spcPts val="4053"/>
              </a:lnSpc>
            </a:pPr>
            <a:r>
              <a:rPr lang="fi-FI" sz="2895" noProof="0" dirty="0">
                <a:solidFill>
                  <a:srgbClr val="183E66"/>
                </a:solidFill>
                <a:latin typeface="Roboto"/>
                <a:ea typeface="Roboto"/>
                <a:cs typeface="Roboto"/>
                <a:sym typeface="Roboto"/>
              </a:rPr>
              <a:t>koulumatkaa </a:t>
            </a:r>
          </a:p>
          <a:p>
            <a:pPr algn="l">
              <a:lnSpc>
                <a:spcPts val="4053"/>
              </a:lnSpc>
            </a:pPr>
            <a:r>
              <a:rPr lang="fi-FI" sz="2895" noProof="0" dirty="0">
                <a:solidFill>
                  <a:srgbClr val="183E66"/>
                </a:solidFill>
                <a:latin typeface="Roboto"/>
                <a:ea typeface="Roboto"/>
                <a:cs typeface="Roboto"/>
                <a:sym typeface="Roboto"/>
              </a:rPr>
              <a:t>vuodessa</a:t>
            </a:r>
          </a:p>
        </p:txBody>
      </p:sp>
      <p:sp>
        <p:nvSpPr>
          <p:cNvPr id="20" name="TextBox 20"/>
          <p:cNvSpPr txBox="1"/>
          <p:nvPr/>
        </p:nvSpPr>
        <p:spPr>
          <a:xfrm>
            <a:off x="7289796" y="7613699"/>
            <a:ext cx="2937426" cy="1021706"/>
          </a:xfrm>
          <a:prstGeom prst="rect">
            <a:avLst/>
          </a:prstGeom>
        </p:spPr>
        <p:txBody>
          <a:bodyPr lIns="0" tIns="0" rIns="0" bIns="0" rtlCol="0" anchor="t">
            <a:spAutoFit/>
          </a:bodyPr>
          <a:lstStyle/>
          <a:p>
            <a:pPr algn="l">
              <a:lnSpc>
                <a:spcPts val="4053"/>
              </a:lnSpc>
            </a:pPr>
            <a:r>
              <a:rPr lang="fi-FI" sz="2895" noProof="0" dirty="0">
                <a:solidFill>
                  <a:srgbClr val="183E66"/>
                </a:solidFill>
                <a:latin typeface="Roboto"/>
                <a:ea typeface="Roboto"/>
                <a:cs typeface="Roboto"/>
                <a:sym typeface="Roboto"/>
              </a:rPr>
              <a:t>lisää aktiivisuutta </a:t>
            </a:r>
          </a:p>
          <a:p>
            <a:pPr algn="l">
              <a:lnSpc>
                <a:spcPts val="4053"/>
              </a:lnSpc>
            </a:pPr>
            <a:r>
              <a:rPr lang="fi-FI" sz="2895" noProof="0" dirty="0">
                <a:solidFill>
                  <a:srgbClr val="183E66"/>
                </a:solidFill>
                <a:latin typeface="Roboto"/>
                <a:ea typeface="Roboto"/>
                <a:cs typeface="Roboto"/>
                <a:sym typeface="Roboto"/>
              </a:rPr>
              <a:t>koulupäivään</a:t>
            </a:r>
          </a:p>
        </p:txBody>
      </p:sp>
      <p:sp>
        <p:nvSpPr>
          <p:cNvPr id="21" name="TextBox 21"/>
          <p:cNvSpPr txBox="1"/>
          <p:nvPr/>
        </p:nvSpPr>
        <p:spPr>
          <a:xfrm>
            <a:off x="12320859" y="7613699"/>
            <a:ext cx="4171950" cy="1021706"/>
          </a:xfrm>
          <a:prstGeom prst="rect">
            <a:avLst/>
          </a:prstGeom>
        </p:spPr>
        <p:txBody>
          <a:bodyPr lIns="0" tIns="0" rIns="0" bIns="0" rtlCol="0" anchor="t">
            <a:spAutoFit/>
          </a:bodyPr>
          <a:lstStyle/>
          <a:p>
            <a:pPr algn="l">
              <a:lnSpc>
                <a:spcPts val="4053"/>
              </a:lnSpc>
            </a:pPr>
            <a:r>
              <a:rPr lang="fi-FI" sz="2895" noProof="0" dirty="0">
                <a:solidFill>
                  <a:srgbClr val="183E66"/>
                </a:solidFill>
                <a:latin typeface="Roboto"/>
                <a:ea typeface="Roboto"/>
                <a:cs typeface="Roboto"/>
                <a:sym typeface="Roboto"/>
              </a:rPr>
              <a:t>tehokas keino pienentää hiilijalanjälkeä</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2"/>
            <a:stretch>
              <a:fillRect/>
            </a:stretch>
          </a:blipFill>
        </p:spPr>
        <p:txBody>
          <a:bodyPr/>
          <a:lstStyle/>
          <a:p>
            <a:endParaRPr lang="fi-FI" noProof="0" dirty="0"/>
          </a:p>
        </p:txBody>
      </p:sp>
      <p:sp>
        <p:nvSpPr>
          <p:cNvPr id="3" name="TextBox 3"/>
          <p:cNvSpPr txBox="1"/>
          <p:nvPr/>
        </p:nvSpPr>
        <p:spPr>
          <a:xfrm>
            <a:off x="4508301" y="3826150"/>
            <a:ext cx="12144833" cy="3658590"/>
          </a:xfrm>
          <a:prstGeom prst="rect">
            <a:avLst/>
          </a:prstGeom>
        </p:spPr>
        <p:txBody>
          <a:bodyPr lIns="0" tIns="0" rIns="0" bIns="0" rtlCol="0" anchor="t">
            <a:spAutoFit/>
          </a:bodyPr>
          <a:lstStyle/>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Ihmisen toiminta murentaa luonnon kantokykyä vaarantaen koko taloutemme ja hyvinvointimme pohjan ➝ </a:t>
            </a:r>
            <a:r>
              <a:rPr lang="fi-FI" sz="2579" b="1" spc="10" noProof="0" dirty="0">
                <a:solidFill>
                  <a:srgbClr val="000000"/>
                </a:solidFill>
                <a:latin typeface="Roboto Bold"/>
                <a:ea typeface="Roboto Bold"/>
                <a:cs typeface="Roboto Bold"/>
                <a:sym typeface="Roboto Bold"/>
              </a:rPr>
              <a:t>ekologinen kestävyyskriisi</a:t>
            </a:r>
            <a:r>
              <a:rPr lang="fi-FI" sz="2579" spc="10" noProof="0" dirty="0">
                <a:solidFill>
                  <a:srgbClr val="000000"/>
                </a:solidFill>
                <a:latin typeface="Roboto"/>
                <a:ea typeface="Roboto"/>
                <a:cs typeface="Roboto"/>
                <a:sym typeface="Roboto"/>
              </a:rPr>
              <a:t>.</a:t>
            </a:r>
          </a:p>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Ilmaston lämpenemisellä on vaikutuksia muun muassa ruokaturvaan, elinoloihin ja luonnon monimuotoisuuteen.</a:t>
            </a:r>
          </a:p>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Tarvitaan voimakkaita päästövähennyksiä nopeasti.</a:t>
            </a:r>
          </a:p>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Päästöjä tulisi vähentää 80% vuoteen 2050 mennessä. </a:t>
            </a:r>
          </a:p>
          <a:p>
            <a:pPr marL="556829" lvl="1" indent="-278415" algn="l">
              <a:lnSpc>
                <a:spcPts val="3610"/>
              </a:lnSpc>
              <a:buFont typeface="Arial"/>
              <a:buChar char="•"/>
            </a:pPr>
            <a:r>
              <a:rPr lang="fi-FI" sz="2579" b="1" spc="10" noProof="0" dirty="0">
                <a:solidFill>
                  <a:srgbClr val="000000"/>
                </a:solidFill>
                <a:latin typeface="Roboto Bold"/>
                <a:ea typeface="Roboto Bold"/>
                <a:cs typeface="Roboto Bold"/>
                <a:sym typeface="Roboto Bold"/>
              </a:rPr>
              <a:t>Kansalaisten rooli ilmastonmuutoksen hillinnässä on merkittävä.</a:t>
            </a:r>
            <a:r>
              <a:rPr lang="fi-FI" sz="2579" spc="10" noProof="0" dirty="0">
                <a:solidFill>
                  <a:srgbClr val="000000"/>
                </a:solidFill>
                <a:latin typeface="Roboto"/>
                <a:ea typeface="Roboto"/>
                <a:cs typeface="Roboto"/>
                <a:sym typeface="Roboto"/>
              </a:rPr>
              <a:t> </a:t>
            </a:r>
          </a:p>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Uusi megatrendi katsaus ilmestyy alkuvuodesta 2026.</a:t>
            </a:r>
          </a:p>
        </p:txBody>
      </p:sp>
      <p:sp>
        <p:nvSpPr>
          <p:cNvPr id="4" name="Freeform 4"/>
          <p:cNvSpPr/>
          <p:nvPr/>
        </p:nvSpPr>
        <p:spPr>
          <a:xfrm>
            <a:off x="1235895" y="5082026"/>
            <a:ext cx="822866" cy="2151284"/>
          </a:xfrm>
          <a:custGeom>
            <a:avLst/>
            <a:gdLst/>
            <a:ahLst/>
            <a:cxnLst/>
            <a:rect l="l" t="t" r="r" b="b"/>
            <a:pathLst>
              <a:path w="822866" h="2151284">
                <a:moveTo>
                  <a:pt x="0" y="0"/>
                </a:moveTo>
                <a:lnTo>
                  <a:pt x="822866" y="0"/>
                </a:lnTo>
                <a:lnTo>
                  <a:pt x="822866" y="2151284"/>
                </a:lnTo>
                <a:lnTo>
                  <a:pt x="0" y="215128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i-FI" noProof="0" dirty="0"/>
          </a:p>
        </p:txBody>
      </p:sp>
      <p:sp>
        <p:nvSpPr>
          <p:cNvPr id="5" name="Freeform 5"/>
          <p:cNvSpPr/>
          <p:nvPr/>
        </p:nvSpPr>
        <p:spPr>
          <a:xfrm>
            <a:off x="2333926" y="4852769"/>
            <a:ext cx="1244718" cy="2393688"/>
          </a:xfrm>
          <a:custGeom>
            <a:avLst/>
            <a:gdLst/>
            <a:ahLst/>
            <a:cxnLst/>
            <a:rect l="l" t="t" r="r" b="b"/>
            <a:pathLst>
              <a:path w="1244718" h="2393688">
                <a:moveTo>
                  <a:pt x="0" y="0"/>
                </a:moveTo>
                <a:lnTo>
                  <a:pt x="1244718" y="0"/>
                </a:lnTo>
                <a:lnTo>
                  <a:pt x="1244718" y="2393687"/>
                </a:lnTo>
                <a:lnTo>
                  <a:pt x="0" y="239368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i-FI" noProof="0" dirty="0"/>
          </a:p>
        </p:txBody>
      </p:sp>
      <p:grpSp>
        <p:nvGrpSpPr>
          <p:cNvPr id="6" name="Group 6"/>
          <p:cNvGrpSpPr/>
          <p:nvPr/>
        </p:nvGrpSpPr>
        <p:grpSpPr>
          <a:xfrm>
            <a:off x="14821535" y="338508"/>
            <a:ext cx="2437765" cy="1380384"/>
            <a:chOff x="0" y="0"/>
            <a:chExt cx="3250353" cy="1840513"/>
          </a:xfrm>
        </p:grpSpPr>
        <p:sp>
          <p:nvSpPr>
            <p:cNvPr id="7" name="Freeform 7"/>
            <p:cNvSpPr/>
            <p:nvPr/>
          </p:nvSpPr>
          <p:spPr>
            <a:xfrm flipH="1">
              <a:off x="0" y="0"/>
              <a:ext cx="3250353" cy="1840513"/>
            </a:xfrm>
            <a:custGeom>
              <a:avLst/>
              <a:gdLst/>
              <a:ahLst/>
              <a:cxnLst/>
              <a:rect l="l" t="t" r="r" b="b"/>
              <a:pathLst>
                <a:path w="3250353" h="1840513">
                  <a:moveTo>
                    <a:pt x="3250353" y="0"/>
                  </a:moveTo>
                  <a:lnTo>
                    <a:pt x="0" y="0"/>
                  </a:lnTo>
                  <a:lnTo>
                    <a:pt x="0" y="1840513"/>
                  </a:lnTo>
                  <a:lnTo>
                    <a:pt x="3250353" y="1840513"/>
                  </a:lnTo>
                  <a:lnTo>
                    <a:pt x="3250353"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i-FI" noProof="0" dirty="0"/>
            </a:p>
          </p:txBody>
        </p:sp>
        <p:sp>
          <p:nvSpPr>
            <p:cNvPr id="8" name="TextBox 8"/>
            <p:cNvSpPr txBox="1"/>
            <p:nvPr/>
          </p:nvSpPr>
          <p:spPr>
            <a:xfrm rot="905461">
              <a:off x="298921" y="503284"/>
              <a:ext cx="2771919" cy="700341"/>
            </a:xfrm>
            <a:prstGeom prst="rect">
              <a:avLst/>
            </a:prstGeom>
          </p:spPr>
          <p:txBody>
            <a:bodyPr lIns="0" tIns="0" rIns="0" bIns="0" rtlCol="0" anchor="t">
              <a:spAutoFit/>
            </a:bodyPr>
            <a:lstStyle/>
            <a:p>
              <a:pPr algn="ctr">
                <a:lnSpc>
                  <a:spcPts val="3937"/>
                </a:lnSpc>
                <a:spcBef>
                  <a:spcPct val="0"/>
                </a:spcBef>
              </a:pPr>
              <a:r>
                <a:rPr lang="fi-FI" sz="2812" spc="11" noProof="0" dirty="0" err="1">
                  <a:solidFill>
                    <a:srgbClr val="000000"/>
                  </a:solidFill>
                  <a:latin typeface="Rustic Printed Stamp"/>
                  <a:ea typeface="Rustic Printed Stamp"/>
                  <a:cs typeface="Rustic Printed Stamp"/>
                  <a:sym typeface="Rustic Printed Stamp"/>
                </a:rPr>
                <a:t>Nice</a:t>
              </a:r>
              <a:r>
                <a:rPr lang="fi-FI" sz="2812" spc="11" noProof="0" dirty="0">
                  <a:solidFill>
                    <a:srgbClr val="000000"/>
                  </a:solidFill>
                  <a:latin typeface="Rustic Printed Stamp"/>
                  <a:ea typeface="Rustic Printed Stamp"/>
                  <a:cs typeface="Rustic Printed Stamp"/>
                  <a:sym typeface="Rustic Printed Stamp"/>
                </a:rPr>
                <a:t> to </a:t>
              </a:r>
              <a:r>
                <a:rPr lang="fi-FI" sz="2812" spc="11" noProof="0" dirty="0" err="1">
                  <a:solidFill>
                    <a:srgbClr val="000000"/>
                  </a:solidFill>
                  <a:latin typeface="Rustic Printed Stamp"/>
                  <a:ea typeface="Rustic Printed Stamp"/>
                  <a:cs typeface="Rustic Printed Stamp"/>
                  <a:sym typeface="Rustic Printed Stamp"/>
                </a:rPr>
                <a:t>Know</a:t>
              </a:r>
              <a:endParaRPr lang="fi-FI" sz="2812" spc="11" noProof="0" dirty="0">
                <a:solidFill>
                  <a:srgbClr val="000000"/>
                </a:solidFill>
                <a:latin typeface="Rustic Printed Stamp"/>
                <a:ea typeface="Rustic Printed Stamp"/>
                <a:cs typeface="Rustic Printed Stamp"/>
                <a:sym typeface="Rustic Printed Stamp"/>
              </a:endParaRPr>
            </a:p>
          </p:txBody>
        </p:sp>
      </p:grpSp>
      <p:sp>
        <p:nvSpPr>
          <p:cNvPr id="9" name="Freeform 9"/>
          <p:cNvSpPr/>
          <p:nvPr/>
        </p:nvSpPr>
        <p:spPr>
          <a:xfrm>
            <a:off x="-234290" y="2847157"/>
            <a:ext cx="2940368" cy="2091337"/>
          </a:xfrm>
          <a:custGeom>
            <a:avLst/>
            <a:gdLst/>
            <a:ahLst/>
            <a:cxnLst/>
            <a:rect l="l" t="t" r="r" b="b"/>
            <a:pathLst>
              <a:path w="2940368" h="2091337">
                <a:moveTo>
                  <a:pt x="0" y="0"/>
                </a:moveTo>
                <a:lnTo>
                  <a:pt x="2940369" y="0"/>
                </a:lnTo>
                <a:lnTo>
                  <a:pt x="2940369" y="2091337"/>
                </a:lnTo>
                <a:lnTo>
                  <a:pt x="0" y="209133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i-FI" noProof="0" dirty="0"/>
          </a:p>
        </p:txBody>
      </p:sp>
      <p:sp>
        <p:nvSpPr>
          <p:cNvPr id="10" name="Freeform 10"/>
          <p:cNvSpPr/>
          <p:nvPr/>
        </p:nvSpPr>
        <p:spPr>
          <a:xfrm>
            <a:off x="1974040" y="6798097"/>
            <a:ext cx="952229" cy="622520"/>
          </a:xfrm>
          <a:custGeom>
            <a:avLst/>
            <a:gdLst/>
            <a:ahLst/>
            <a:cxnLst/>
            <a:rect l="l" t="t" r="r" b="b"/>
            <a:pathLst>
              <a:path w="952229" h="622520">
                <a:moveTo>
                  <a:pt x="0" y="0"/>
                </a:moveTo>
                <a:lnTo>
                  <a:pt x="952230" y="0"/>
                </a:lnTo>
                <a:lnTo>
                  <a:pt x="952230" y="622520"/>
                </a:lnTo>
                <a:lnTo>
                  <a:pt x="0" y="62252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fi-FI" noProof="0" dirty="0"/>
          </a:p>
        </p:txBody>
      </p:sp>
      <p:sp>
        <p:nvSpPr>
          <p:cNvPr id="11" name="TextBox 11"/>
          <p:cNvSpPr txBox="1"/>
          <p:nvPr/>
        </p:nvSpPr>
        <p:spPr>
          <a:xfrm>
            <a:off x="4508300" y="2782429"/>
            <a:ext cx="8979099" cy="762581"/>
          </a:xfrm>
          <a:prstGeom prst="rect">
            <a:avLst/>
          </a:prstGeom>
        </p:spPr>
        <p:txBody>
          <a:bodyPr wrap="square" lIns="0" tIns="0" rIns="0" bIns="0" rtlCol="0" anchor="t">
            <a:spAutoFit/>
          </a:bodyPr>
          <a:lstStyle/>
          <a:p>
            <a:pPr algn="l">
              <a:lnSpc>
                <a:spcPts val="6420"/>
              </a:lnSpc>
            </a:pPr>
            <a:r>
              <a:rPr lang="fi-FI" sz="4586" noProof="0" dirty="0">
                <a:solidFill>
                  <a:srgbClr val="0057A8"/>
                </a:solidFill>
                <a:latin typeface="Roboto"/>
                <a:ea typeface="Roboto"/>
                <a:cs typeface="Roboto"/>
                <a:sym typeface="Roboto"/>
              </a:rPr>
              <a:t>Sitran megatrendit katsaus 2023</a:t>
            </a:r>
          </a:p>
        </p:txBody>
      </p:sp>
      <p:sp>
        <p:nvSpPr>
          <p:cNvPr id="12" name="TextBox 12"/>
          <p:cNvSpPr txBox="1"/>
          <p:nvPr/>
        </p:nvSpPr>
        <p:spPr>
          <a:xfrm>
            <a:off x="4508300" y="866775"/>
            <a:ext cx="7759899" cy="1337255"/>
          </a:xfrm>
          <a:prstGeom prst="rect">
            <a:avLst/>
          </a:prstGeom>
        </p:spPr>
        <p:txBody>
          <a:bodyPr wrap="square" lIns="0" tIns="0" rIns="0" bIns="0" rtlCol="0" anchor="t">
            <a:spAutoFit/>
          </a:bodyPr>
          <a:lstStyle/>
          <a:p>
            <a:pPr algn="ctr">
              <a:lnSpc>
                <a:spcPts val="10818"/>
              </a:lnSpc>
            </a:pPr>
            <a:r>
              <a:rPr lang="fi-FI" sz="7727" b="1" noProof="0" dirty="0">
                <a:solidFill>
                  <a:srgbClr val="F04E30"/>
                </a:solidFill>
                <a:latin typeface="Roboto Bold"/>
                <a:ea typeface="Roboto Bold"/>
                <a:cs typeface="Roboto Bold"/>
                <a:sym typeface="Roboto Bold"/>
              </a:rPr>
              <a:t>Ilmastonmuutos</a:t>
            </a:r>
          </a:p>
        </p:txBody>
      </p:sp>
      <p:sp>
        <p:nvSpPr>
          <p:cNvPr id="13" name="Freeform 13"/>
          <p:cNvSpPr/>
          <p:nvPr/>
        </p:nvSpPr>
        <p:spPr>
          <a:xfrm>
            <a:off x="2657136" y="2569129"/>
            <a:ext cx="987492" cy="556055"/>
          </a:xfrm>
          <a:custGeom>
            <a:avLst/>
            <a:gdLst/>
            <a:ahLst/>
            <a:cxnLst/>
            <a:rect l="l" t="t" r="r" b="b"/>
            <a:pathLst>
              <a:path w="987492" h="556055">
                <a:moveTo>
                  <a:pt x="0" y="0"/>
                </a:moveTo>
                <a:lnTo>
                  <a:pt x="987492" y="0"/>
                </a:lnTo>
                <a:lnTo>
                  <a:pt x="987492" y="556055"/>
                </a:lnTo>
                <a:lnTo>
                  <a:pt x="0" y="556055"/>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fi-FI" noProof="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2"/>
            <a:stretch>
              <a:fillRect/>
            </a:stretch>
          </a:blipFill>
        </p:spPr>
        <p:txBody>
          <a:bodyPr/>
          <a:lstStyle/>
          <a:p>
            <a:endParaRPr lang="fi-FI" noProof="0" dirty="0"/>
          </a:p>
        </p:txBody>
      </p:sp>
      <p:sp>
        <p:nvSpPr>
          <p:cNvPr id="3" name="TextBox 3"/>
          <p:cNvSpPr txBox="1"/>
          <p:nvPr/>
        </p:nvSpPr>
        <p:spPr>
          <a:xfrm>
            <a:off x="4508301" y="3826150"/>
            <a:ext cx="12144833" cy="3201412"/>
          </a:xfrm>
          <a:prstGeom prst="rect">
            <a:avLst/>
          </a:prstGeom>
        </p:spPr>
        <p:txBody>
          <a:bodyPr lIns="0" tIns="0" rIns="0" bIns="0" rtlCol="0" anchor="t">
            <a:spAutoFit/>
          </a:bodyPr>
          <a:lstStyle/>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Liikenne aiheuttaa </a:t>
            </a:r>
            <a:r>
              <a:rPr lang="fi-FI" sz="2579" b="1" spc="10" noProof="0" dirty="0">
                <a:solidFill>
                  <a:srgbClr val="000000"/>
                </a:solidFill>
                <a:latin typeface="Roboto Bold"/>
                <a:ea typeface="Roboto Bold"/>
                <a:cs typeface="Roboto Bold"/>
                <a:sym typeface="Roboto Bold"/>
              </a:rPr>
              <a:t>noin viidesosan Suomen kasvihuonekaasupäästöistä</a:t>
            </a:r>
            <a:r>
              <a:rPr lang="fi-FI" sz="2579" spc="10" noProof="0" dirty="0">
                <a:solidFill>
                  <a:srgbClr val="000000"/>
                </a:solidFill>
                <a:latin typeface="Roboto"/>
                <a:ea typeface="Roboto"/>
                <a:cs typeface="Roboto"/>
                <a:sym typeface="Roboto"/>
              </a:rPr>
              <a:t>.</a:t>
            </a:r>
          </a:p>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Vuonna 2024 tieliikenne aiheutti </a:t>
            </a:r>
            <a:r>
              <a:rPr lang="fi-FI" sz="2579" b="1" spc="10" noProof="0" dirty="0">
                <a:solidFill>
                  <a:srgbClr val="000000"/>
                </a:solidFill>
                <a:latin typeface="Roboto Bold"/>
                <a:ea typeface="Roboto Bold"/>
                <a:cs typeface="Roboto Bold"/>
                <a:sym typeface="Roboto Bold"/>
              </a:rPr>
              <a:t>noin 95 prosenttia</a:t>
            </a:r>
            <a:r>
              <a:rPr lang="fi-FI" sz="2579" spc="10" noProof="0" dirty="0">
                <a:solidFill>
                  <a:srgbClr val="000000"/>
                </a:solidFill>
                <a:latin typeface="Roboto"/>
                <a:ea typeface="Roboto"/>
                <a:cs typeface="Roboto"/>
                <a:sym typeface="Roboto"/>
              </a:rPr>
              <a:t> kotimaan liikenteen kasvihuonekaasupäästöistä, ja tästä </a:t>
            </a:r>
            <a:r>
              <a:rPr lang="fi-FI" sz="2579" b="1" spc="10" noProof="0" dirty="0">
                <a:solidFill>
                  <a:srgbClr val="000000"/>
                </a:solidFill>
                <a:latin typeface="Roboto Bold"/>
                <a:ea typeface="Roboto Bold"/>
                <a:cs typeface="Roboto Bold"/>
                <a:sym typeface="Roboto Bold"/>
              </a:rPr>
              <a:t>henkilöautoliikenteen osuus oli noin 52</a:t>
            </a:r>
            <a:r>
              <a:rPr lang="fi-FI" sz="2579" spc="10" noProof="0" dirty="0">
                <a:solidFill>
                  <a:srgbClr val="000000"/>
                </a:solidFill>
                <a:latin typeface="Roboto"/>
                <a:ea typeface="Roboto"/>
                <a:cs typeface="Roboto"/>
                <a:sym typeface="Roboto"/>
              </a:rPr>
              <a:t> </a:t>
            </a:r>
            <a:r>
              <a:rPr lang="fi-FI" sz="2579" b="1" spc="10" noProof="0" dirty="0">
                <a:solidFill>
                  <a:srgbClr val="000000"/>
                </a:solidFill>
                <a:latin typeface="Roboto Bold"/>
                <a:ea typeface="Roboto Bold"/>
                <a:cs typeface="Roboto Bold"/>
                <a:sym typeface="Roboto Bold"/>
              </a:rPr>
              <a:t>prosenttia</a:t>
            </a:r>
            <a:r>
              <a:rPr lang="fi-FI" sz="2579" spc="10" noProof="0" dirty="0">
                <a:solidFill>
                  <a:srgbClr val="000000"/>
                </a:solidFill>
                <a:latin typeface="Roboto"/>
                <a:ea typeface="Roboto"/>
                <a:cs typeface="Roboto"/>
                <a:sym typeface="Roboto"/>
              </a:rPr>
              <a:t>. </a:t>
            </a:r>
          </a:p>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Suomessa tavoitellaan liikenteen päästöjen puolittamista vuoteen 2030 mennessä verrattuna vuoden 2005 tasoon. </a:t>
            </a:r>
          </a:p>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Sanna Marinin hallitusohjelman mukaan Suomi on hiilineutraali vuonna 2035.</a:t>
            </a:r>
          </a:p>
        </p:txBody>
      </p:sp>
      <p:sp>
        <p:nvSpPr>
          <p:cNvPr id="4" name="Freeform 4"/>
          <p:cNvSpPr/>
          <p:nvPr/>
        </p:nvSpPr>
        <p:spPr>
          <a:xfrm>
            <a:off x="1959271" y="6067252"/>
            <a:ext cx="2170541" cy="960464"/>
          </a:xfrm>
          <a:custGeom>
            <a:avLst/>
            <a:gdLst/>
            <a:ahLst/>
            <a:cxnLst/>
            <a:rect l="l" t="t" r="r" b="b"/>
            <a:pathLst>
              <a:path w="2170541" h="960464">
                <a:moveTo>
                  <a:pt x="0" y="0"/>
                </a:moveTo>
                <a:lnTo>
                  <a:pt x="2170540" y="0"/>
                </a:lnTo>
                <a:lnTo>
                  <a:pt x="2170540" y="960464"/>
                </a:lnTo>
                <a:lnTo>
                  <a:pt x="0" y="96046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i-FI" noProof="0" dirty="0"/>
          </a:p>
        </p:txBody>
      </p:sp>
      <p:sp>
        <p:nvSpPr>
          <p:cNvPr id="5" name="Freeform 5"/>
          <p:cNvSpPr/>
          <p:nvPr/>
        </p:nvSpPr>
        <p:spPr>
          <a:xfrm>
            <a:off x="2193003" y="3298711"/>
            <a:ext cx="1514269" cy="852682"/>
          </a:xfrm>
          <a:custGeom>
            <a:avLst/>
            <a:gdLst/>
            <a:ahLst/>
            <a:cxnLst/>
            <a:rect l="l" t="t" r="r" b="b"/>
            <a:pathLst>
              <a:path w="1514269" h="852682">
                <a:moveTo>
                  <a:pt x="0" y="0"/>
                </a:moveTo>
                <a:lnTo>
                  <a:pt x="1514269" y="0"/>
                </a:lnTo>
                <a:lnTo>
                  <a:pt x="1514269" y="852683"/>
                </a:lnTo>
                <a:lnTo>
                  <a:pt x="0" y="85268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i-FI" noProof="0" dirty="0"/>
          </a:p>
        </p:txBody>
      </p:sp>
      <p:sp>
        <p:nvSpPr>
          <p:cNvPr id="6" name="Freeform 6"/>
          <p:cNvSpPr/>
          <p:nvPr/>
        </p:nvSpPr>
        <p:spPr>
          <a:xfrm>
            <a:off x="-767481" y="4698773"/>
            <a:ext cx="3573313" cy="1427745"/>
          </a:xfrm>
          <a:custGeom>
            <a:avLst/>
            <a:gdLst/>
            <a:ahLst/>
            <a:cxnLst/>
            <a:rect l="l" t="t" r="r" b="b"/>
            <a:pathLst>
              <a:path w="3573313" h="1427745">
                <a:moveTo>
                  <a:pt x="0" y="0"/>
                </a:moveTo>
                <a:lnTo>
                  <a:pt x="3573312" y="0"/>
                </a:lnTo>
                <a:lnTo>
                  <a:pt x="3573312" y="1427745"/>
                </a:lnTo>
                <a:lnTo>
                  <a:pt x="0" y="142774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i-FI" noProof="0" dirty="0"/>
          </a:p>
        </p:txBody>
      </p:sp>
      <p:sp>
        <p:nvSpPr>
          <p:cNvPr id="7" name="TextBox 7"/>
          <p:cNvSpPr txBox="1"/>
          <p:nvPr/>
        </p:nvSpPr>
        <p:spPr>
          <a:xfrm>
            <a:off x="4356646" y="2108780"/>
            <a:ext cx="9574708" cy="762581"/>
          </a:xfrm>
          <a:prstGeom prst="rect">
            <a:avLst/>
          </a:prstGeom>
        </p:spPr>
        <p:txBody>
          <a:bodyPr wrap="square" lIns="0" tIns="0" rIns="0" bIns="0" rtlCol="0" anchor="t">
            <a:spAutoFit/>
          </a:bodyPr>
          <a:lstStyle/>
          <a:p>
            <a:pPr algn="l">
              <a:lnSpc>
                <a:spcPts val="6420"/>
              </a:lnSpc>
            </a:pPr>
            <a:r>
              <a:rPr lang="fi-FI" sz="4586" noProof="0" dirty="0">
                <a:solidFill>
                  <a:srgbClr val="0057A8"/>
                </a:solidFill>
                <a:latin typeface="Roboto"/>
                <a:ea typeface="Roboto"/>
                <a:cs typeface="Roboto"/>
                <a:sym typeface="Roboto"/>
              </a:rPr>
              <a:t>ilmastonmuutoksen hillitsemisessä</a:t>
            </a:r>
          </a:p>
        </p:txBody>
      </p:sp>
      <p:sp>
        <p:nvSpPr>
          <p:cNvPr id="8" name="TextBox 8"/>
          <p:cNvSpPr txBox="1"/>
          <p:nvPr/>
        </p:nvSpPr>
        <p:spPr>
          <a:xfrm>
            <a:off x="4356646" y="866775"/>
            <a:ext cx="7682954" cy="1337255"/>
          </a:xfrm>
          <a:prstGeom prst="rect">
            <a:avLst/>
          </a:prstGeom>
        </p:spPr>
        <p:txBody>
          <a:bodyPr wrap="square" lIns="0" tIns="0" rIns="0" bIns="0" rtlCol="0" anchor="t">
            <a:spAutoFit/>
          </a:bodyPr>
          <a:lstStyle/>
          <a:p>
            <a:pPr algn="ctr">
              <a:lnSpc>
                <a:spcPts val="10818"/>
              </a:lnSpc>
            </a:pPr>
            <a:r>
              <a:rPr lang="fi-FI" sz="7727" b="1" noProof="0" dirty="0">
                <a:solidFill>
                  <a:srgbClr val="F04E30"/>
                </a:solidFill>
                <a:latin typeface="Roboto Bold"/>
                <a:ea typeface="Roboto Bold"/>
                <a:cs typeface="Roboto Bold"/>
                <a:sym typeface="Roboto Bold"/>
              </a:rPr>
              <a:t>Liikenteen osuus</a:t>
            </a:r>
          </a:p>
        </p:txBody>
      </p:sp>
      <p:grpSp>
        <p:nvGrpSpPr>
          <p:cNvPr id="9" name="Group 9"/>
          <p:cNvGrpSpPr/>
          <p:nvPr/>
        </p:nvGrpSpPr>
        <p:grpSpPr>
          <a:xfrm>
            <a:off x="14821535" y="338508"/>
            <a:ext cx="2437765" cy="1380384"/>
            <a:chOff x="0" y="0"/>
            <a:chExt cx="3250353" cy="1840513"/>
          </a:xfrm>
        </p:grpSpPr>
        <p:sp>
          <p:nvSpPr>
            <p:cNvPr id="10" name="Freeform 10"/>
            <p:cNvSpPr/>
            <p:nvPr/>
          </p:nvSpPr>
          <p:spPr>
            <a:xfrm flipH="1">
              <a:off x="0" y="0"/>
              <a:ext cx="3250353" cy="1840513"/>
            </a:xfrm>
            <a:custGeom>
              <a:avLst/>
              <a:gdLst/>
              <a:ahLst/>
              <a:cxnLst/>
              <a:rect l="l" t="t" r="r" b="b"/>
              <a:pathLst>
                <a:path w="3250353" h="1840513">
                  <a:moveTo>
                    <a:pt x="3250353" y="0"/>
                  </a:moveTo>
                  <a:lnTo>
                    <a:pt x="0" y="0"/>
                  </a:lnTo>
                  <a:lnTo>
                    <a:pt x="0" y="1840513"/>
                  </a:lnTo>
                  <a:lnTo>
                    <a:pt x="3250353" y="1840513"/>
                  </a:lnTo>
                  <a:lnTo>
                    <a:pt x="3250353"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i-FI" noProof="0" dirty="0"/>
            </a:p>
          </p:txBody>
        </p:sp>
        <p:sp>
          <p:nvSpPr>
            <p:cNvPr id="11" name="TextBox 11"/>
            <p:cNvSpPr txBox="1"/>
            <p:nvPr/>
          </p:nvSpPr>
          <p:spPr>
            <a:xfrm rot="905461">
              <a:off x="298921" y="503284"/>
              <a:ext cx="2771919" cy="700341"/>
            </a:xfrm>
            <a:prstGeom prst="rect">
              <a:avLst/>
            </a:prstGeom>
          </p:spPr>
          <p:txBody>
            <a:bodyPr lIns="0" tIns="0" rIns="0" bIns="0" rtlCol="0" anchor="t">
              <a:spAutoFit/>
            </a:bodyPr>
            <a:lstStyle/>
            <a:p>
              <a:pPr algn="ctr">
                <a:lnSpc>
                  <a:spcPts val="3937"/>
                </a:lnSpc>
                <a:spcBef>
                  <a:spcPct val="0"/>
                </a:spcBef>
              </a:pPr>
              <a:r>
                <a:rPr lang="fi-FI" sz="2812" spc="11" noProof="0" dirty="0" err="1">
                  <a:solidFill>
                    <a:srgbClr val="000000"/>
                  </a:solidFill>
                  <a:latin typeface="Rustic Printed Stamp"/>
                  <a:ea typeface="Rustic Printed Stamp"/>
                  <a:cs typeface="Rustic Printed Stamp"/>
                  <a:sym typeface="Rustic Printed Stamp"/>
                </a:rPr>
                <a:t>Nice</a:t>
              </a:r>
              <a:r>
                <a:rPr lang="fi-FI" sz="2812" spc="11" noProof="0" dirty="0">
                  <a:solidFill>
                    <a:srgbClr val="000000"/>
                  </a:solidFill>
                  <a:latin typeface="Rustic Printed Stamp"/>
                  <a:ea typeface="Rustic Printed Stamp"/>
                  <a:cs typeface="Rustic Printed Stamp"/>
                  <a:sym typeface="Rustic Printed Stamp"/>
                </a:rPr>
                <a:t> to </a:t>
              </a:r>
              <a:r>
                <a:rPr lang="fi-FI" sz="2812" spc="11" noProof="0" dirty="0" err="1">
                  <a:solidFill>
                    <a:srgbClr val="000000"/>
                  </a:solidFill>
                  <a:latin typeface="Rustic Printed Stamp"/>
                  <a:ea typeface="Rustic Printed Stamp"/>
                  <a:cs typeface="Rustic Printed Stamp"/>
                  <a:sym typeface="Rustic Printed Stamp"/>
                </a:rPr>
                <a:t>Know</a:t>
              </a:r>
              <a:endParaRPr lang="fi-FI" sz="2812" spc="11" noProof="0" dirty="0">
                <a:solidFill>
                  <a:srgbClr val="000000"/>
                </a:solidFill>
                <a:latin typeface="Rustic Printed Stamp"/>
                <a:ea typeface="Rustic Printed Stamp"/>
                <a:cs typeface="Rustic Printed Stamp"/>
                <a:sym typeface="Rustic Printed Stamp"/>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95965" y="3752773"/>
            <a:ext cx="2656383" cy="2523564"/>
          </a:xfrm>
          <a:custGeom>
            <a:avLst/>
            <a:gdLst/>
            <a:ahLst/>
            <a:cxnLst/>
            <a:rect l="l" t="t" r="r" b="b"/>
            <a:pathLst>
              <a:path w="2656383" h="2523564">
                <a:moveTo>
                  <a:pt x="0" y="0"/>
                </a:moveTo>
                <a:lnTo>
                  <a:pt x="2656383" y="0"/>
                </a:lnTo>
                <a:lnTo>
                  <a:pt x="2656383" y="2523564"/>
                </a:lnTo>
                <a:lnTo>
                  <a:pt x="0" y="252356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i-FI" noProof="0" dirty="0"/>
          </a:p>
        </p:txBody>
      </p:sp>
      <p:sp>
        <p:nvSpPr>
          <p:cNvPr id="3" name="TextBox 3"/>
          <p:cNvSpPr txBox="1"/>
          <p:nvPr/>
        </p:nvSpPr>
        <p:spPr>
          <a:xfrm>
            <a:off x="5093609" y="1651151"/>
            <a:ext cx="10492780" cy="1337255"/>
          </a:xfrm>
          <a:prstGeom prst="rect">
            <a:avLst/>
          </a:prstGeom>
        </p:spPr>
        <p:txBody>
          <a:bodyPr lIns="0" tIns="0" rIns="0" bIns="0" rtlCol="0" anchor="t">
            <a:spAutoFit/>
          </a:bodyPr>
          <a:lstStyle/>
          <a:p>
            <a:pPr algn="ctr">
              <a:lnSpc>
                <a:spcPts val="10818"/>
              </a:lnSpc>
            </a:pPr>
            <a:r>
              <a:rPr lang="fi-FI" sz="7727" noProof="0" dirty="0">
                <a:solidFill>
                  <a:srgbClr val="000000"/>
                </a:solidFill>
                <a:latin typeface="Roboto"/>
                <a:ea typeface="Roboto"/>
                <a:cs typeface="Roboto"/>
                <a:sym typeface="Roboto"/>
              </a:rPr>
              <a:t>Terveyttä ja hyvinvointia</a:t>
            </a:r>
          </a:p>
        </p:txBody>
      </p:sp>
      <p:sp>
        <p:nvSpPr>
          <p:cNvPr id="4" name="TextBox 4"/>
          <p:cNvSpPr txBox="1"/>
          <p:nvPr/>
        </p:nvSpPr>
        <p:spPr>
          <a:xfrm>
            <a:off x="11793041" y="2826481"/>
            <a:ext cx="4742359" cy="1337255"/>
          </a:xfrm>
          <a:prstGeom prst="rect">
            <a:avLst/>
          </a:prstGeom>
        </p:spPr>
        <p:txBody>
          <a:bodyPr lIns="0" tIns="0" rIns="0" bIns="0" rtlCol="0" anchor="t">
            <a:spAutoFit/>
          </a:bodyPr>
          <a:lstStyle/>
          <a:p>
            <a:pPr algn="ctr">
              <a:lnSpc>
                <a:spcPts val="10818"/>
              </a:lnSpc>
            </a:pPr>
            <a:r>
              <a:rPr lang="fi-FI" sz="7727" b="1" noProof="0" dirty="0">
                <a:solidFill>
                  <a:srgbClr val="F04E30"/>
                </a:solidFill>
                <a:latin typeface="Roboto Bold"/>
                <a:ea typeface="Roboto Bold"/>
                <a:cs typeface="Roboto Bold"/>
                <a:sym typeface="Roboto Bold"/>
              </a:rPr>
              <a:t>edistävää?</a:t>
            </a:r>
          </a:p>
        </p:txBody>
      </p:sp>
      <p:sp>
        <p:nvSpPr>
          <p:cNvPr id="5" name="Freeform 5"/>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3"/>
            <a:stretch>
              <a:fillRect/>
            </a:stretch>
          </a:blipFill>
        </p:spPr>
        <p:txBody>
          <a:bodyPr/>
          <a:lstStyle/>
          <a:p>
            <a:endParaRPr lang="fi-FI" noProof="0" dirty="0"/>
          </a:p>
        </p:txBody>
      </p:sp>
      <p:sp>
        <p:nvSpPr>
          <p:cNvPr id="6" name="Freeform 6"/>
          <p:cNvSpPr/>
          <p:nvPr/>
        </p:nvSpPr>
        <p:spPr>
          <a:xfrm>
            <a:off x="2232588" y="4534334"/>
            <a:ext cx="1275455" cy="2515286"/>
          </a:xfrm>
          <a:custGeom>
            <a:avLst/>
            <a:gdLst/>
            <a:ahLst/>
            <a:cxnLst/>
            <a:rect l="l" t="t" r="r" b="b"/>
            <a:pathLst>
              <a:path w="1275455" h="2515286">
                <a:moveTo>
                  <a:pt x="0" y="0"/>
                </a:moveTo>
                <a:lnTo>
                  <a:pt x="1275455" y="0"/>
                </a:lnTo>
                <a:lnTo>
                  <a:pt x="1275455" y="2515286"/>
                </a:lnTo>
                <a:lnTo>
                  <a:pt x="0" y="251528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i-FI" noProof="0" dirty="0"/>
          </a:p>
        </p:txBody>
      </p:sp>
      <p:sp>
        <p:nvSpPr>
          <p:cNvPr id="7" name="Freeform 7"/>
          <p:cNvSpPr/>
          <p:nvPr/>
        </p:nvSpPr>
        <p:spPr>
          <a:xfrm>
            <a:off x="3508043" y="5791977"/>
            <a:ext cx="1446799" cy="2411332"/>
          </a:xfrm>
          <a:custGeom>
            <a:avLst/>
            <a:gdLst/>
            <a:ahLst/>
            <a:cxnLst/>
            <a:rect l="l" t="t" r="r" b="b"/>
            <a:pathLst>
              <a:path w="1446799" h="2411332">
                <a:moveTo>
                  <a:pt x="0" y="0"/>
                </a:moveTo>
                <a:lnTo>
                  <a:pt x="1446799" y="0"/>
                </a:lnTo>
                <a:lnTo>
                  <a:pt x="1446799" y="2411331"/>
                </a:lnTo>
                <a:lnTo>
                  <a:pt x="0" y="241133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i-FI" noProof="0" dirty="0"/>
          </a:p>
        </p:txBody>
      </p:sp>
      <p:sp>
        <p:nvSpPr>
          <p:cNvPr id="8" name="Freeform 8"/>
          <p:cNvSpPr/>
          <p:nvPr/>
        </p:nvSpPr>
        <p:spPr>
          <a:xfrm flipH="1">
            <a:off x="11235018" y="7758706"/>
            <a:ext cx="3958552" cy="1751659"/>
          </a:xfrm>
          <a:custGeom>
            <a:avLst/>
            <a:gdLst/>
            <a:ahLst/>
            <a:cxnLst/>
            <a:rect l="l" t="t" r="r" b="b"/>
            <a:pathLst>
              <a:path w="3958552" h="1751659">
                <a:moveTo>
                  <a:pt x="3958552" y="0"/>
                </a:moveTo>
                <a:lnTo>
                  <a:pt x="0" y="0"/>
                </a:lnTo>
                <a:lnTo>
                  <a:pt x="0" y="1751660"/>
                </a:lnTo>
                <a:lnTo>
                  <a:pt x="3958552" y="1751660"/>
                </a:lnTo>
                <a:lnTo>
                  <a:pt x="3958552"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i-FI" noProof="0" dirty="0"/>
          </a:p>
        </p:txBody>
      </p:sp>
      <p:sp>
        <p:nvSpPr>
          <p:cNvPr id="9" name="Freeform 9"/>
          <p:cNvSpPr/>
          <p:nvPr/>
        </p:nvSpPr>
        <p:spPr>
          <a:xfrm>
            <a:off x="14731055" y="1028700"/>
            <a:ext cx="1839431" cy="1035781"/>
          </a:xfrm>
          <a:custGeom>
            <a:avLst/>
            <a:gdLst/>
            <a:ahLst/>
            <a:cxnLst/>
            <a:rect l="l" t="t" r="r" b="b"/>
            <a:pathLst>
              <a:path w="1839431" h="1035781">
                <a:moveTo>
                  <a:pt x="0" y="0"/>
                </a:moveTo>
                <a:lnTo>
                  <a:pt x="1839431" y="0"/>
                </a:lnTo>
                <a:lnTo>
                  <a:pt x="1839431" y="1035781"/>
                </a:lnTo>
                <a:lnTo>
                  <a:pt x="0" y="1035781"/>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fi-FI" noProof="0" dirty="0"/>
          </a:p>
        </p:txBody>
      </p:sp>
      <p:sp>
        <p:nvSpPr>
          <p:cNvPr id="10" name="Freeform 10"/>
          <p:cNvSpPr/>
          <p:nvPr/>
        </p:nvSpPr>
        <p:spPr>
          <a:xfrm flipH="1">
            <a:off x="12207681" y="5086689"/>
            <a:ext cx="6681727" cy="2669737"/>
          </a:xfrm>
          <a:custGeom>
            <a:avLst/>
            <a:gdLst/>
            <a:ahLst/>
            <a:cxnLst/>
            <a:rect l="l" t="t" r="r" b="b"/>
            <a:pathLst>
              <a:path w="6681727" h="2669737">
                <a:moveTo>
                  <a:pt x="6681728" y="0"/>
                </a:moveTo>
                <a:lnTo>
                  <a:pt x="0" y="0"/>
                </a:lnTo>
                <a:lnTo>
                  <a:pt x="0" y="2669737"/>
                </a:lnTo>
                <a:lnTo>
                  <a:pt x="6681728" y="2669737"/>
                </a:lnTo>
                <a:lnTo>
                  <a:pt x="6681728"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fi-FI" noProof="0" dirty="0"/>
          </a:p>
        </p:txBody>
      </p:sp>
      <p:sp>
        <p:nvSpPr>
          <p:cNvPr id="11" name="Freeform 11"/>
          <p:cNvSpPr/>
          <p:nvPr/>
        </p:nvSpPr>
        <p:spPr>
          <a:xfrm>
            <a:off x="5508500" y="6421557"/>
            <a:ext cx="2388809" cy="2158886"/>
          </a:xfrm>
          <a:custGeom>
            <a:avLst/>
            <a:gdLst/>
            <a:ahLst/>
            <a:cxnLst/>
            <a:rect l="l" t="t" r="r" b="b"/>
            <a:pathLst>
              <a:path w="2388809" h="2158886">
                <a:moveTo>
                  <a:pt x="0" y="0"/>
                </a:moveTo>
                <a:lnTo>
                  <a:pt x="2388809" y="0"/>
                </a:lnTo>
                <a:lnTo>
                  <a:pt x="2388809" y="2158886"/>
                </a:lnTo>
                <a:lnTo>
                  <a:pt x="0" y="2158886"/>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fi-FI" noProof="0" dirty="0"/>
          </a:p>
        </p:txBody>
      </p:sp>
      <p:sp>
        <p:nvSpPr>
          <p:cNvPr id="12" name="Freeform 12"/>
          <p:cNvSpPr/>
          <p:nvPr/>
        </p:nvSpPr>
        <p:spPr>
          <a:xfrm>
            <a:off x="7000028" y="7595365"/>
            <a:ext cx="1241360" cy="2158886"/>
          </a:xfrm>
          <a:custGeom>
            <a:avLst/>
            <a:gdLst/>
            <a:ahLst/>
            <a:cxnLst/>
            <a:rect l="l" t="t" r="r" b="b"/>
            <a:pathLst>
              <a:path w="1241360" h="2158886">
                <a:moveTo>
                  <a:pt x="0" y="0"/>
                </a:moveTo>
                <a:lnTo>
                  <a:pt x="1241359" y="0"/>
                </a:lnTo>
                <a:lnTo>
                  <a:pt x="1241359" y="2158887"/>
                </a:lnTo>
                <a:lnTo>
                  <a:pt x="0" y="2158887"/>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fi-FI" noProof="0" dirty="0"/>
          </a:p>
        </p:txBody>
      </p:sp>
      <p:sp>
        <p:nvSpPr>
          <p:cNvPr id="13" name="Freeform 13"/>
          <p:cNvSpPr/>
          <p:nvPr/>
        </p:nvSpPr>
        <p:spPr>
          <a:xfrm flipH="1">
            <a:off x="462333" y="6421557"/>
            <a:ext cx="1844271" cy="2078052"/>
          </a:xfrm>
          <a:custGeom>
            <a:avLst/>
            <a:gdLst/>
            <a:ahLst/>
            <a:cxnLst/>
            <a:rect l="l" t="t" r="r" b="b"/>
            <a:pathLst>
              <a:path w="1844271" h="2078052">
                <a:moveTo>
                  <a:pt x="1844270" y="0"/>
                </a:moveTo>
                <a:lnTo>
                  <a:pt x="0" y="0"/>
                </a:lnTo>
                <a:lnTo>
                  <a:pt x="0" y="2078052"/>
                </a:lnTo>
                <a:lnTo>
                  <a:pt x="1844270" y="2078052"/>
                </a:lnTo>
                <a:lnTo>
                  <a:pt x="184427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fi-FI" noProof="0" dirty="0"/>
          </a:p>
        </p:txBody>
      </p:sp>
      <p:sp>
        <p:nvSpPr>
          <p:cNvPr id="14" name="Freeform 14"/>
          <p:cNvSpPr/>
          <p:nvPr/>
        </p:nvSpPr>
        <p:spPr>
          <a:xfrm flipH="1">
            <a:off x="4076109" y="8079618"/>
            <a:ext cx="1432391" cy="2024580"/>
          </a:xfrm>
          <a:custGeom>
            <a:avLst/>
            <a:gdLst/>
            <a:ahLst/>
            <a:cxnLst/>
            <a:rect l="l" t="t" r="r" b="b"/>
            <a:pathLst>
              <a:path w="1432391" h="2024580">
                <a:moveTo>
                  <a:pt x="1432391" y="0"/>
                </a:moveTo>
                <a:lnTo>
                  <a:pt x="0" y="0"/>
                </a:lnTo>
                <a:lnTo>
                  <a:pt x="0" y="2024581"/>
                </a:lnTo>
                <a:lnTo>
                  <a:pt x="1432391" y="2024581"/>
                </a:lnTo>
                <a:lnTo>
                  <a:pt x="1432391"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fi-FI" noProof="0" dirty="0"/>
          </a:p>
        </p:txBody>
      </p:sp>
      <p:pic>
        <p:nvPicPr>
          <p:cNvPr id="16" name="Kuva 15">
            <a:extLst>
              <a:ext uri="{FF2B5EF4-FFF2-40B4-BE49-F238E27FC236}">
                <a16:creationId xmlns:a16="http://schemas.microsoft.com/office/drawing/2014/main" id="{14F364B0-6992-35BE-6EA8-B666A85B3AEE}"/>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11323" y="-233031"/>
            <a:ext cx="4443519" cy="4443519"/>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258097" y="3253816"/>
            <a:ext cx="3529464" cy="4988642"/>
          </a:xfrm>
          <a:custGeom>
            <a:avLst/>
            <a:gdLst/>
            <a:ahLst/>
            <a:cxnLst/>
            <a:rect l="l" t="t" r="r" b="b"/>
            <a:pathLst>
              <a:path w="3529464" h="4988642">
                <a:moveTo>
                  <a:pt x="3529465" y="0"/>
                </a:moveTo>
                <a:lnTo>
                  <a:pt x="0" y="0"/>
                </a:lnTo>
                <a:lnTo>
                  <a:pt x="0" y="4988642"/>
                </a:lnTo>
                <a:lnTo>
                  <a:pt x="3529465" y="4988642"/>
                </a:lnTo>
                <a:lnTo>
                  <a:pt x="3529465"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i-FI" noProof="0" dirty="0"/>
          </a:p>
        </p:txBody>
      </p:sp>
      <p:sp>
        <p:nvSpPr>
          <p:cNvPr id="3" name="Freeform 3"/>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3"/>
            <a:stretch>
              <a:fillRect/>
            </a:stretch>
          </a:blipFill>
        </p:spPr>
        <p:txBody>
          <a:bodyPr/>
          <a:lstStyle/>
          <a:p>
            <a:endParaRPr lang="fi-FI" noProof="0" dirty="0"/>
          </a:p>
        </p:txBody>
      </p:sp>
      <p:sp>
        <p:nvSpPr>
          <p:cNvPr id="4" name="TextBox 4"/>
          <p:cNvSpPr txBox="1"/>
          <p:nvPr/>
        </p:nvSpPr>
        <p:spPr>
          <a:xfrm>
            <a:off x="4508301" y="3816625"/>
            <a:ext cx="12144833" cy="5944766"/>
          </a:xfrm>
          <a:prstGeom prst="rect">
            <a:avLst/>
          </a:prstGeom>
        </p:spPr>
        <p:txBody>
          <a:bodyPr lIns="0" tIns="0" rIns="0" bIns="0" rtlCol="0" anchor="t">
            <a:spAutoFit/>
          </a:bodyPr>
          <a:lstStyle/>
          <a:p>
            <a:pPr algn="l">
              <a:lnSpc>
                <a:spcPts val="3610"/>
              </a:lnSpc>
            </a:pPr>
            <a:r>
              <a:rPr lang="fi-FI" sz="2579" b="1" spc="10" noProof="0" dirty="0">
                <a:solidFill>
                  <a:srgbClr val="000000"/>
                </a:solidFill>
                <a:latin typeface="Roboto Bold"/>
                <a:ea typeface="Roboto Bold"/>
                <a:cs typeface="Roboto Bold"/>
                <a:sym typeface="Roboto Bold"/>
              </a:rPr>
              <a:t>Omin lihasvoimin liikkuminen</a:t>
            </a:r>
          </a:p>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ylläpitää fyysistä kuntoa</a:t>
            </a:r>
          </a:p>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auttaa painonhallinnassa</a:t>
            </a:r>
          </a:p>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näkyy parempana jaksamisena</a:t>
            </a:r>
          </a:p>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ennaltaehkäisee sairauksia ja terveysongelmia: esim. pienentää tuki- ja liikuntaelinsairauksien, sydän- ja verisunnisairauksien, diabeteksen ja korkean verenpaineen riskiä</a:t>
            </a:r>
          </a:p>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vähentää stressiä ja ahdistusta, parantaa mielialaa</a:t>
            </a:r>
          </a:p>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parantaa unen laatua</a:t>
            </a:r>
          </a:p>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lisää vuorovaikutusta ja vahvistaa sosiaalisia suhteita</a:t>
            </a:r>
          </a:p>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vaikuttaa kognitiivisiin kykyihin, kuten keskittyminen, tarkkaavaisuus, muisti ja oppiminen</a:t>
            </a:r>
          </a:p>
          <a:p>
            <a:pPr algn="l">
              <a:lnSpc>
                <a:spcPts val="3610"/>
              </a:lnSpc>
            </a:pPr>
            <a:endParaRPr lang="fi-FI" sz="2579" spc="10" noProof="0" dirty="0">
              <a:solidFill>
                <a:srgbClr val="000000"/>
              </a:solidFill>
              <a:latin typeface="Roboto"/>
              <a:ea typeface="Roboto"/>
              <a:cs typeface="Roboto"/>
              <a:sym typeface="Roboto"/>
            </a:endParaRPr>
          </a:p>
        </p:txBody>
      </p:sp>
      <p:sp>
        <p:nvSpPr>
          <p:cNvPr id="5" name="TextBox 5"/>
          <p:cNvSpPr txBox="1"/>
          <p:nvPr/>
        </p:nvSpPr>
        <p:spPr>
          <a:xfrm>
            <a:off x="4508300" y="2782429"/>
            <a:ext cx="9512499" cy="762581"/>
          </a:xfrm>
          <a:prstGeom prst="rect">
            <a:avLst/>
          </a:prstGeom>
        </p:spPr>
        <p:txBody>
          <a:bodyPr wrap="square" lIns="0" tIns="0" rIns="0" bIns="0" rtlCol="0" anchor="t">
            <a:spAutoFit/>
          </a:bodyPr>
          <a:lstStyle/>
          <a:p>
            <a:pPr algn="l">
              <a:lnSpc>
                <a:spcPts val="6420"/>
              </a:lnSpc>
            </a:pPr>
            <a:r>
              <a:rPr lang="fi-FI" sz="4586" noProof="0" dirty="0">
                <a:solidFill>
                  <a:srgbClr val="0057A8"/>
                </a:solidFill>
                <a:latin typeface="Roboto"/>
                <a:ea typeface="Roboto"/>
                <a:cs typeface="Roboto"/>
                <a:sym typeface="Roboto"/>
              </a:rPr>
              <a:t>Arkiaktiivisuuden lisääntyminen</a:t>
            </a:r>
          </a:p>
        </p:txBody>
      </p:sp>
      <p:sp>
        <p:nvSpPr>
          <p:cNvPr id="6" name="TextBox 6"/>
          <p:cNvSpPr txBox="1"/>
          <p:nvPr/>
        </p:nvSpPr>
        <p:spPr>
          <a:xfrm>
            <a:off x="1957239" y="866775"/>
            <a:ext cx="15297845" cy="1337255"/>
          </a:xfrm>
          <a:prstGeom prst="rect">
            <a:avLst/>
          </a:prstGeom>
        </p:spPr>
        <p:txBody>
          <a:bodyPr lIns="0" tIns="0" rIns="0" bIns="0" rtlCol="0" anchor="t">
            <a:spAutoFit/>
          </a:bodyPr>
          <a:lstStyle/>
          <a:p>
            <a:pPr algn="ctr">
              <a:lnSpc>
                <a:spcPts val="10818"/>
              </a:lnSpc>
            </a:pPr>
            <a:r>
              <a:rPr lang="fi-FI" sz="7727" b="1" noProof="0" dirty="0">
                <a:solidFill>
                  <a:srgbClr val="F04E30"/>
                </a:solidFill>
                <a:latin typeface="Roboto Bold"/>
                <a:ea typeface="Roboto Bold"/>
                <a:cs typeface="Roboto Bold"/>
                <a:sym typeface="Roboto Bold"/>
              </a:rPr>
              <a:t>Terveyttä ja hyvinvointia edistävää</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2"/>
            <a:stretch>
              <a:fillRect/>
            </a:stretch>
          </a:blipFill>
        </p:spPr>
        <p:txBody>
          <a:bodyPr/>
          <a:lstStyle/>
          <a:p>
            <a:endParaRPr lang="fi-FI" noProof="0" dirty="0"/>
          </a:p>
        </p:txBody>
      </p:sp>
      <p:grpSp>
        <p:nvGrpSpPr>
          <p:cNvPr id="3" name="Group 3"/>
          <p:cNvGrpSpPr/>
          <p:nvPr/>
        </p:nvGrpSpPr>
        <p:grpSpPr>
          <a:xfrm>
            <a:off x="779423" y="3115491"/>
            <a:ext cx="3017539" cy="3946591"/>
            <a:chOff x="0" y="0"/>
            <a:chExt cx="4023385" cy="5262122"/>
          </a:xfrm>
        </p:grpSpPr>
        <p:sp>
          <p:nvSpPr>
            <p:cNvPr id="4" name="Freeform 4"/>
            <p:cNvSpPr/>
            <p:nvPr/>
          </p:nvSpPr>
          <p:spPr>
            <a:xfrm>
              <a:off x="332369" y="145903"/>
              <a:ext cx="3395890" cy="5116218"/>
            </a:xfrm>
            <a:custGeom>
              <a:avLst/>
              <a:gdLst/>
              <a:ahLst/>
              <a:cxnLst/>
              <a:rect l="l" t="t" r="r" b="b"/>
              <a:pathLst>
                <a:path w="3395890" h="5116218">
                  <a:moveTo>
                    <a:pt x="0" y="0"/>
                  </a:moveTo>
                  <a:lnTo>
                    <a:pt x="3395890" y="0"/>
                  </a:lnTo>
                  <a:lnTo>
                    <a:pt x="3395890" y="5116219"/>
                  </a:lnTo>
                  <a:lnTo>
                    <a:pt x="0" y="511621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i-FI" noProof="0" dirty="0"/>
            </a:p>
          </p:txBody>
        </p:sp>
        <p:sp>
          <p:nvSpPr>
            <p:cNvPr id="5" name="Freeform 5"/>
            <p:cNvSpPr/>
            <p:nvPr/>
          </p:nvSpPr>
          <p:spPr>
            <a:xfrm>
              <a:off x="0" y="0"/>
              <a:ext cx="4023385" cy="4023385"/>
            </a:xfrm>
            <a:custGeom>
              <a:avLst/>
              <a:gdLst/>
              <a:ahLst/>
              <a:cxnLst/>
              <a:rect l="l" t="t" r="r" b="b"/>
              <a:pathLst>
                <a:path w="4023385" h="4023385">
                  <a:moveTo>
                    <a:pt x="0" y="0"/>
                  </a:moveTo>
                  <a:lnTo>
                    <a:pt x="4023385" y="0"/>
                  </a:lnTo>
                  <a:lnTo>
                    <a:pt x="4023385" y="4023385"/>
                  </a:lnTo>
                  <a:lnTo>
                    <a:pt x="0" y="4023385"/>
                  </a:lnTo>
                  <a:lnTo>
                    <a:pt x="0" y="0"/>
                  </a:lnTo>
                  <a:close/>
                </a:path>
              </a:pathLst>
            </a:custGeom>
            <a:blipFill>
              <a:blip r:embed="rId4"/>
              <a:stretch>
                <a:fillRect/>
              </a:stretch>
            </a:blipFill>
          </p:spPr>
          <p:txBody>
            <a:bodyPr/>
            <a:lstStyle/>
            <a:p>
              <a:endParaRPr lang="fi-FI" noProof="0" dirty="0"/>
            </a:p>
          </p:txBody>
        </p:sp>
      </p:grpSp>
      <p:sp>
        <p:nvSpPr>
          <p:cNvPr id="6" name="TextBox 6"/>
          <p:cNvSpPr txBox="1"/>
          <p:nvPr/>
        </p:nvSpPr>
        <p:spPr>
          <a:xfrm>
            <a:off x="4508301" y="3193813"/>
            <a:ext cx="13144824" cy="1598008"/>
          </a:xfrm>
          <a:prstGeom prst="rect">
            <a:avLst/>
          </a:prstGeom>
        </p:spPr>
        <p:txBody>
          <a:bodyPr lIns="0" tIns="0" rIns="0" bIns="0" rtlCol="0" anchor="t">
            <a:spAutoFit/>
          </a:bodyPr>
          <a:lstStyle/>
          <a:p>
            <a:pPr algn="l">
              <a:lnSpc>
                <a:spcPts val="6420"/>
              </a:lnSpc>
            </a:pPr>
            <a:r>
              <a:rPr lang="fi-FI" sz="4586" noProof="0" dirty="0">
                <a:solidFill>
                  <a:srgbClr val="0057A8"/>
                </a:solidFill>
                <a:latin typeface="Roboto"/>
                <a:ea typeface="Roboto"/>
                <a:cs typeface="Roboto"/>
                <a:sym typeface="Roboto"/>
              </a:rPr>
              <a:t>Kansallinen liikkumissuositus 7–17-vuotiaille lapsille ja nuorille suosittaa:</a:t>
            </a:r>
          </a:p>
        </p:txBody>
      </p:sp>
      <p:sp>
        <p:nvSpPr>
          <p:cNvPr id="7" name="TextBox 7"/>
          <p:cNvSpPr txBox="1"/>
          <p:nvPr/>
        </p:nvSpPr>
        <p:spPr>
          <a:xfrm>
            <a:off x="4115686" y="866775"/>
            <a:ext cx="4799714" cy="1337255"/>
          </a:xfrm>
          <a:prstGeom prst="rect">
            <a:avLst/>
          </a:prstGeom>
        </p:spPr>
        <p:txBody>
          <a:bodyPr wrap="square" lIns="0" tIns="0" rIns="0" bIns="0" rtlCol="0" anchor="t">
            <a:spAutoFit/>
          </a:bodyPr>
          <a:lstStyle/>
          <a:p>
            <a:pPr algn="ctr">
              <a:lnSpc>
                <a:spcPts val="10818"/>
              </a:lnSpc>
            </a:pPr>
            <a:r>
              <a:rPr lang="fi-FI" sz="7727" b="1" noProof="0" dirty="0">
                <a:solidFill>
                  <a:srgbClr val="F04E30"/>
                </a:solidFill>
                <a:latin typeface="Roboto Bold"/>
                <a:ea typeface="Roboto Bold"/>
                <a:cs typeface="Roboto Bold"/>
                <a:sym typeface="Roboto Bold"/>
              </a:rPr>
              <a:t>Tiesitkö...</a:t>
            </a:r>
          </a:p>
        </p:txBody>
      </p:sp>
      <p:sp>
        <p:nvSpPr>
          <p:cNvPr id="8" name="TextBox 8"/>
          <p:cNvSpPr txBox="1"/>
          <p:nvPr/>
        </p:nvSpPr>
        <p:spPr>
          <a:xfrm>
            <a:off x="4508301" y="5398422"/>
            <a:ext cx="12750999" cy="3850353"/>
          </a:xfrm>
          <a:prstGeom prst="rect">
            <a:avLst/>
          </a:prstGeom>
        </p:spPr>
        <p:txBody>
          <a:bodyPr lIns="0" tIns="0" rIns="0" bIns="0" rtlCol="0" anchor="t">
            <a:spAutoFit/>
          </a:bodyPr>
          <a:lstStyle/>
          <a:p>
            <a:pPr algn="l">
              <a:lnSpc>
                <a:spcPts val="6420"/>
              </a:lnSpc>
            </a:pPr>
            <a:r>
              <a:rPr lang="fi-FI" sz="4586" noProof="0" dirty="0">
                <a:solidFill>
                  <a:srgbClr val="F04E30"/>
                </a:solidFill>
                <a:latin typeface="Roboto"/>
                <a:ea typeface="Roboto"/>
                <a:cs typeface="Roboto"/>
                <a:sym typeface="Roboto"/>
              </a:rPr>
              <a:t>Monipuolista, reipasta ja rasittavaa liikkumista </a:t>
            </a:r>
            <a:r>
              <a:rPr lang="fi-FI" sz="4586" b="1" noProof="0" dirty="0">
                <a:solidFill>
                  <a:srgbClr val="F04E30"/>
                </a:solidFill>
                <a:latin typeface="Roboto Bold"/>
                <a:ea typeface="Roboto Bold"/>
                <a:cs typeface="Roboto Bold"/>
                <a:sym typeface="Roboto Bold"/>
              </a:rPr>
              <a:t>vähintään 60 minuuttia</a:t>
            </a:r>
            <a:r>
              <a:rPr lang="fi-FI" sz="4586" noProof="0" dirty="0">
                <a:solidFill>
                  <a:srgbClr val="F04E30"/>
                </a:solidFill>
                <a:latin typeface="Roboto"/>
                <a:ea typeface="Roboto"/>
                <a:cs typeface="Roboto"/>
                <a:sym typeface="Roboto"/>
              </a:rPr>
              <a:t> päivässä yksilölle sopivalla tavalla, ikä huomioiden.</a:t>
            </a:r>
          </a:p>
          <a:p>
            <a:pPr algn="l">
              <a:lnSpc>
                <a:spcPts val="6420"/>
              </a:lnSpc>
            </a:pPr>
            <a:endParaRPr lang="fi-FI" sz="4586" noProof="0" dirty="0">
              <a:solidFill>
                <a:srgbClr val="F04E30"/>
              </a:solidFill>
              <a:latin typeface="Roboto"/>
              <a:ea typeface="Roboto"/>
              <a:cs typeface="Roboto"/>
              <a:sym typeface="Roboto"/>
            </a:endParaRPr>
          </a:p>
          <a:p>
            <a:pPr algn="l">
              <a:lnSpc>
                <a:spcPts val="4880"/>
              </a:lnSpc>
            </a:pPr>
            <a:r>
              <a:rPr lang="fi-FI" sz="3486" noProof="0" dirty="0">
                <a:solidFill>
                  <a:srgbClr val="000000"/>
                </a:solidFill>
                <a:latin typeface="Roboto"/>
                <a:ea typeface="Roboto"/>
                <a:cs typeface="Roboto"/>
                <a:sym typeface="Roboto"/>
              </a:rPr>
              <a:t>Lähde: </a:t>
            </a:r>
            <a:r>
              <a:rPr lang="fi-FI" sz="3486" u="sng" noProof="0" dirty="0">
                <a:solidFill>
                  <a:srgbClr val="000000"/>
                </a:solidFill>
                <a:latin typeface="Roboto"/>
                <a:ea typeface="Roboto"/>
                <a:cs typeface="Roboto"/>
                <a:sym typeface="Roboto"/>
                <a:hlinkClick r:id="rId5" tooltip="https://okm.fi/-/uusi-lasten-ja-nuorten-liikkumissuositus-monipuolista-reipasta-ja-rasittavaa-liikkumista-vahintaan-tunti-paivassa"/>
              </a:rPr>
              <a:t>Opetus- ja kulttuuriminsteriö, 2021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2"/>
            <a:stretch>
              <a:fillRect/>
            </a:stretch>
          </a:blipFill>
        </p:spPr>
        <p:txBody>
          <a:bodyPr/>
          <a:lstStyle/>
          <a:p>
            <a:endParaRPr lang="fi-FI" noProof="0" dirty="0"/>
          </a:p>
        </p:txBody>
      </p:sp>
      <p:pic>
        <p:nvPicPr>
          <p:cNvPr id="3" name="Picture 3"/>
          <p:cNvPicPr>
            <a:picLocks noChangeAspect="1"/>
          </p:cNvPicPr>
          <p:nvPr/>
        </p:nvPicPr>
        <p:blipFill>
          <a:blip r:embed="rId3"/>
          <a:stretch>
            <a:fillRect/>
          </a:stretch>
        </p:blipFill>
        <p:spPr>
          <a:xfrm>
            <a:off x="3581590" y="3673463"/>
            <a:ext cx="10637830" cy="5199949"/>
          </a:xfrm>
          <a:prstGeom prst="rect">
            <a:avLst/>
          </a:prstGeom>
        </p:spPr>
      </p:pic>
      <p:sp>
        <p:nvSpPr>
          <p:cNvPr id="4" name="Freeform 4"/>
          <p:cNvSpPr/>
          <p:nvPr/>
        </p:nvSpPr>
        <p:spPr>
          <a:xfrm flipH="1">
            <a:off x="1536971" y="4264544"/>
            <a:ext cx="2350755" cy="2156818"/>
          </a:xfrm>
          <a:custGeom>
            <a:avLst/>
            <a:gdLst/>
            <a:ahLst/>
            <a:cxnLst/>
            <a:rect l="l" t="t" r="r" b="b"/>
            <a:pathLst>
              <a:path w="2350755" h="2156818">
                <a:moveTo>
                  <a:pt x="2350755" y="0"/>
                </a:moveTo>
                <a:lnTo>
                  <a:pt x="0" y="0"/>
                </a:lnTo>
                <a:lnTo>
                  <a:pt x="0" y="2156818"/>
                </a:lnTo>
                <a:lnTo>
                  <a:pt x="2350755" y="2156818"/>
                </a:lnTo>
                <a:lnTo>
                  <a:pt x="2350755"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i-FI" noProof="0" dirty="0"/>
          </a:p>
        </p:txBody>
      </p:sp>
      <p:sp>
        <p:nvSpPr>
          <p:cNvPr id="5" name="Freeform 5"/>
          <p:cNvSpPr/>
          <p:nvPr/>
        </p:nvSpPr>
        <p:spPr>
          <a:xfrm>
            <a:off x="301662" y="3190898"/>
            <a:ext cx="2045664" cy="2147291"/>
          </a:xfrm>
          <a:custGeom>
            <a:avLst/>
            <a:gdLst/>
            <a:ahLst/>
            <a:cxnLst/>
            <a:rect l="l" t="t" r="r" b="b"/>
            <a:pathLst>
              <a:path w="2045664" h="2147291">
                <a:moveTo>
                  <a:pt x="0" y="0"/>
                </a:moveTo>
                <a:lnTo>
                  <a:pt x="2045664" y="0"/>
                </a:lnTo>
                <a:lnTo>
                  <a:pt x="2045664" y="2147291"/>
                </a:lnTo>
                <a:lnTo>
                  <a:pt x="0" y="214729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i-FI" noProof="0" dirty="0"/>
          </a:p>
        </p:txBody>
      </p:sp>
      <p:sp>
        <p:nvSpPr>
          <p:cNvPr id="6" name="Freeform 6"/>
          <p:cNvSpPr/>
          <p:nvPr/>
        </p:nvSpPr>
        <p:spPr>
          <a:xfrm>
            <a:off x="-1257068" y="5591765"/>
            <a:ext cx="4588713" cy="2693871"/>
          </a:xfrm>
          <a:custGeom>
            <a:avLst/>
            <a:gdLst/>
            <a:ahLst/>
            <a:cxnLst/>
            <a:rect l="l" t="t" r="r" b="b"/>
            <a:pathLst>
              <a:path w="4588713" h="2693871">
                <a:moveTo>
                  <a:pt x="0" y="0"/>
                </a:moveTo>
                <a:lnTo>
                  <a:pt x="4588713" y="0"/>
                </a:lnTo>
                <a:lnTo>
                  <a:pt x="4588713" y="2693871"/>
                </a:lnTo>
                <a:lnTo>
                  <a:pt x="0" y="269387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i-FI" noProof="0" dirty="0"/>
          </a:p>
        </p:txBody>
      </p:sp>
      <p:grpSp>
        <p:nvGrpSpPr>
          <p:cNvPr id="7" name="Group 7"/>
          <p:cNvGrpSpPr/>
          <p:nvPr/>
        </p:nvGrpSpPr>
        <p:grpSpPr>
          <a:xfrm>
            <a:off x="5254676" y="5738267"/>
            <a:ext cx="8031211" cy="2422617"/>
            <a:chOff x="0" y="0"/>
            <a:chExt cx="10708281" cy="3230156"/>
          </a:xfrm>
        </p:grpSpPr>
        <p:grpSp>
          <p:nvGrpSpPr>
            <p:cNvPr id="8" name="Group 8"/>
            <p:cNvGrpSpPr/>
            <p:nvPr/>
          </p:nvGrpSpPr>
          <p:grpSpPr>
            <a:xfrm>
              <a:off x="0" y="2506120"/>
              <a:ext cx="10708281" cy="724035"/>
              <a:chOff x="0" y="0"/>
              <a:chExt cx="2115216" cy="143019"/>
            </a:xfrm>
          </p:grpSpPr>
          <p:sp>
            <p:nvSpPr>
              <p:cNvPr id="9" name="Freeform 9"/>
              <p:cNvSpPr/>
              <p:nvPr/>
            </p:nvSpPr>
            <p:spPr>
              <a:xfrm>
                <a:off x="0" y="0"/>
                <a:ext cx="2115216" cy="143019"/>
              </a:xfrm>
              <a:custGeom>
                <a:avLst/>
                <a:gdLst/>
                <a:ahLst/>
                <a:cxnLst/>
                <a:rect l="l" t="t" r="r" b="b"/>
                <a:pathLst>
                  <a:path w="2115216" h="143019">
                    <a:moveTo>
                      <a:pt x="0" y="0"/>
                    </a:moveTo>
                    <a:lnTo>
                      <a:pt x="2115216" y="0"/>
                    </a:lnTo>
                    <a:lnTo>
                      <a:pt x="2115216" y="143019"/>
                    </a:lnTo>
                    <a:lnTo>
                      <a:pt x="0" y="143019"/>
                    </a:lnTo>
                    <a:close/>
                  </a:path>
                </a:pathLst>
              </a:custGeom>
              <a:solidFill>
                <a:srgbClr val="FFFFFF"/>
              </a:solidFill>
            </p:spPr>
            <p:txBody>
              <a:bodyPr/>
              <a:lstStyle/>
              <a:p>
                <a:endParaRPr lang="fi-FI" noProof="0" dirty="0"/>
              </a:p>
            </p:txBody>
          </p:sp>
          <p:sp>
            <p:nvSpPr>
              <p:cNvPr id="10" name="TextBox 10"/>
              <p:cNvSpPr txBox="1"/>
              <p:nvPr/>
            </p:nvSpPr>
            <p:spPr>
              <a:xfrm>
                <a:off x="0" y="-47625"/>
                <a:ext cx="2115216" cy="190644"/>
              </a:xfrm>
              <a:prstGeom prst="rect">
                <a:avLst/>
              </a:prstGeom>
            </p:spPr>
            <p:txBody>
              <a:bodyPr lIns="50800" tIns="50800" rIns="50800" bIns="50800" rtlCol="0" anchor="ctr"/>
              <a:lstStyle/>
              <a:p>
                <a:pPr algn="ctr">
                  <a:lnSpc>
                    <a:spcPts val="2659"/>
                  </a:lnSpc>
                </a:pPr>
                <a:endParaRPr lang="fi-FI" noProof="0" dirty="0"/>
              </a:p>
            </p:txBody>
          </p:sp>
        </p:grpSp>
        <p:sp>
          <p:nvSpPr>
            <p:cNvPr id="11" name="TextBox 11"/>
            <p:cNvSpPr txBox="1"/>
            <p:nvPr/>
          </p:nvSpPr>
          <p:spPr>
            <a:xfrm>
              <a:off x="931192" y="-114300"/>
              <a:ext cx="699421" cy="1048512"/>
            </a:xfrm>
            <a:prstGeom prst="rect">
              <a:avLst/>
            </a:prstGeom>
          </p:spPr>
          <p:txBody>
            <a:bodyPr lIns="0" tIns="0" rIns="0" bIns="0" rtlCol="0" anchor="t">
              <a:spAutoFit/>
            </a:bodyPr>
            <a:lstStyle/>
            <a:p>
              <a:pPr algn="ctr">
                <a:lnSpc>
                  <a:spcPts val="3362"/>
                </a:lnSpc>
              </a:pPr>
              <a:r>
                <a:rPr lang="fi-FI" sz="1899" b="1" spc="7" noProof="0" dirty="0">
                  <a:solidFill>
                    <a:srgbClr val="FFFFFF"/>
                  </a:solidFill>
                  <a:latin typeface="Roboto Bold"/>
                  <a:ea typeface="Roboto Bold"/>
                  <a:cs typeface="Roboto Bold"/>
                  <a:sym typeface="Roboto Bold"/>
                </a:rPr>
                <a:t>42%</a:t>
              </a:r>
            </a:p>
            <a:p>
              <a:pPr algn="ctr">
                <a:lnSpc>
                  <a:spcPts val="3362"/>
                </a:lnSpc>
              </a:pPr>
              <a:r>
                <a:rPr lang="fi-FI" sz="1899" b="1" spc="7" noProof="0" dirty="0">
                  <a:solidFill>
                    <a:srgbClr val="000000"/>
                  </a:solidFill>
                  <a:latin typeface="Roboto Bold"/>
                  <a:ea typeface="Roboto Bold"/>
                  <a:cs typeface="Roboto Bold"/>
                  <a:sym typeface="Roboto Bold"/>
                </a:rPr>
                <a:t>25%</a:t>
              </a:r>
            </a:p>
          </p:txBody>
        </p:sp>
      </p:grpSp>
      <p:sp>
        <p:nvSpPr>
          <p:cNvPr id="12" name="TextBox 12"/>
          <p:cNvSpPr txBox="1"/>
          <p:nvPr/>
        </p:nvSpPr>
        <p:spPr>
          <a:xfrm>
            <a:off x="4115686" y="866775"/>
            <a:ext cx="4723514" cy="1337255"/>
          </a:xfrm>
          <a:prstGeom prst="rect">
            <a:avLst/>
          </a:prstGeom>
        </p:spPr>
        <p:txBody>
          <a:bodyPr wrap="square" lIns="0" tIns="0" rIns="0" bIns="0" rtlCol="0" anchor="t">
            <a:spAutoFit/>
          </a:bodyPr>
          <a:lstStyle/>
          <a:p>
            <a:pPr algn="ctr">
              <a:lnSpc>
                <a:spcPts val="10818"/>
              </a:lnSpc>
            </a:pPr>
            <a:r>
              <a:rPr lang="fi-FI" sz="7727" b="1" noProof="0" dirty="0">
                <a:solidFill>
                  <a:srgbClr val="F04E30"/>
                </a:solidFill>
                <a:latin typeface="Roboto Bold"/>
                <a:ea typeface="Roboto Bold"/>
                <a:cs typeface="Roboto Bold"/>
                <a:sym typeface="Roboto Bold"/>
              </a:rPr>
              <a:t>Tiesitkö...</a:t>
            </a:r>
          </a:p>
        </p:txBody>
      </p:sp>
      <p:sp>
        <p:nvSpPr>
          <p:cNvPr id="13" name="TextBox 13"/>
          <p:cNvSpPr txBox="1"/>
          <p:nvPr/>
        </p:nvSpPr>
        <p:spPr>
          <a:xfrm>
            <a:off x="4508301" y="2860438"/>
            <a:ext cx="9313989" cy="788383"/>
          </a:xfrm>
          <a:prstGeom prst="rect">
            <a:avLst/>
          </a:prstGeom>
        </p:spPr>
        <p:txBody>
          <a:bodyPr wrap="square" lIns="0" tIns="0" rIns="0" bIns="0" rtlCol="0" anchor="t">
            <a:spAutoFit/>
          </a:bodyPr>
          <a:lstStyle/>
          <a:p>
            <a:pPr algn="l">
              <a:lnSpc>
                <a:spcPts val="6420"/>
              </a:lnSpc>
            </a:pPr>
            <a:r>
              <a:rPr lang="fi-FI" sz="4586" noProof="0" dirty="0">
                <a:solidFill>
                  <a:srgbClr val="0057A8"/>
                </a:solidFill>
                <a:latin typeface="Roboto"/>
                <a:ea typeface="Roboto"/>
                <a:cs typeface="Roboto"/>
                <a:sym typeface="Roboto"/>
              </a:rPr>
              <a:t>Liikkumissuosituksen täyttyminen</a:t>
            </a:r>
          </a:p>
        </p:txBody>
      </p:sp>
      <p:sp>
        <p:nvSpPr>
          <p:cNvPr id="14" name="TextBox 14"/>
          <p:cNvSpPr txBox="1"/>
          <p:nvPr/>
        </p:nvSpPr>
        <p:spPr>
          <a:xfrm>
            <a:off x="5953070" y="4575978"/>
            <a:ext cx="524565" cy="814959"/>
          </a:xfrm>
          <a:prstGeom prst="rect">
            <a:avLst/>
          </a:prstGeom>
        </p:spPr>
        <p:txBody>
          <a:bodyPr lIns="0" tIns="0" rIns="0" bIns="0" rtlCol="0" anchor="t">
            <a:spAutoFit/>
          </a:bodyPr>
          <a:lstStyle/>
          <a:p>
            <a:pPr algn="ctr">
              <a:lnSpc>
                <a:spcPts val="3362"/>
              </a:lnSpc>
            </a:pPr>
            <a:r>
              <a:rPr lang="fi-FI" sz="1899" b="1" spc="7" noProof="0" dirty="0">
                <a:solidFill>
                  <a:srgbClr val="FFFFFF"/>
                </a:solidFill>
                <a:latin typeface="Roboto Bold"/>
                <a:ea typeface="Roboto Bold"/>
                <a:cs typeface="Roboto Bold"/>
                <a:sym typeface="Roboto Bold"/>
              </a:rPr>
              <a:t>16%</a:t>
            </a:r>
          </a:p>
          <a:p>
            <a:pPr algn="ctr">
              <a:lnSpc>
                <a:spcPts val="3362"/>
              </a:lnSpc>
            </a:pPr>
            <a:r>
              <a:rPr lang="fi-FI" sz="1899" b="1" spc="7" noProof="0" dirty="0">
                <a:solidFill>
                  <a:srgbClr val="000000"/>
                </a:solidFill>
                <a:latin typeface="Roboto Bold"/>
                <a:ea typeface="Roboto Bold"/>
                <a:cs typeface="Roboto Bold"/>
                <a:sym typeface="Roboto Bold"/>
              </a:rPr>
              <a:t>3%</a:t>
            </a:r>
          </a:p>
        </p:txBody>
      </p:sp>
      <p:sp>
        <p:nvSpPr>
          <p:cNvPr id="15" name="TextBox 15"/>
          <p:cNvSpPr txBox="1"/>
          <p:nvPr/>
        </p:nvSpPr>
        <p:spPr>
          <a:xfrm>
            <a:off x="5953070" y="6677051"/>
            <a:ext cx="524565" cy="814959"/>
          </a:xfrm>
          <a:prstGeom prst="rect">
            <a:avLst/>
          </a:prstGeom>
        </p:spPr>
        <p:txBody>
          <a:bodyPr lIns="0" tIns="0" rIns="0" bIns="0" rtlCol="0" anchor="t">
            <a:spAutoFit/>
          </a:bodyPr>
          <a:lstStyle/>
          <a:p>
            <a:pPr algn="ctr">
              <a:lnSpc>
                <a:spcPts val="3362"/>
              </a:lnSpc>
            </a:pPr>
            <a:r>
              <a:rPr lang="fi-FI" sz="1899" b="1" spc="7" noProof="0" dirty="0">
                <a:solidFill>
                  <a:srgbClr val="FFFFFF"/>
                </a:solidFill>
                <a:latin typeface="Roboto Bold"/>
                <a:ea typeface="Roboto Bold"/>
                <a:cs typeface="Roboto Bold"/>
                <a:sym typeface="Roboto Bold"/>
              </a:rPr>
              <a:t>70%</a:t>
            </a:r>
          </a:p>
          <a:p>
            <a:pPr algn="ctr">
              <a:lnSpc>
                <a:spcPts val="3362"/>
              </a:lnSpc>
            </a:pPr>
            <a:r>
              <a:rPr lang="fi-FI" sz="1899" b="1" spc="7" noProof="0" dirty="0">
                <a:solidFill>
                  <a:srgbClr val="000000"/>
                </a:solidFill>
                <a:latin typeface="Roboto Bold"/>
                <a:ea typeface="Roboto Bold"/>
                <a:cs typeface="Roboto Bold"/>
                <a:sym typeface="Roboto Bold"/>
              </a:rPr>
              <a:t>40%</a:t>
            </a:r>
          </a:p>
        </p:txBody>
      </p:sp>
      <p:sp>
        <p:nvSpPr>
          <p:cNvPr id="16" name="TextBox 16"/>
          <p:cNvSpPr txBox="1"/>
          <p:nvPr/>
        </p:nvSpPr>
        <p:spPr>
          <a:xfrm>
            <a:off x="4508301" y="8799957"/>
            <a:ext cx="4083646" cy="458343"/>
          </a:xfrm>
          <a:prstGeom prst="rect">
            <a:avLst/>
          </a:prstGeom>
        </p:spPr>
        <p:txBody>
          <a:bodyPr lIns="0" tIns="0" rIns="0" bIns="0" rtlCol="0" anchor="t">
            <a:spAutoFit/>
          </a:bodyPr>
          <a:lstStyle/>
          <a:p>
            <a:pPr algn="ctr">
              <a:lnSpc>
                <a:spcPts val="3611"/>
              </a:lnSpc>
            </a:pPr>
            <a:r>
              <a:rPr lang="fi-FI" sz="2579" b="1" noProof="0" dirty="0">
                <a:solidFill>
                  <a:srgbClr val="000000"/>
                </a:solidFill>
                <a:latin typeface="Roboto Bold"/>
                <a:ea typeface="Roboto Bold"/>
                <a:cs typeface="Roboto Bold"/>
                <a:sym typeface="Roboto Bold"/>
              </a:rPr>
              <a:t>Lähde: </a:t>
            </a:r>
            <a:r>
              <a:rPr lang="fi-FI" sz="2579" u="sng" noProof="0" dirty="0">
                <a:solidFill>
                  <a:srgbClr val="000000"/>
                </a:solidFill>
                <a:latin typeface="Roboto"/>
                <a:ea typeface="Roboto"/>
                <a:cs typeface="Roboto"/>
                <a:sym typeface="Roboto"/>
                <a:hlinkClick r:id="rId7" tooltip="https://www.liikuntaneuvosto.fi/wp-content/uploads/2023/03/Lasten-ja-nuorten-liikuntakayttaytyminen-Suomessa-2022-2.pdf"/>
              </a:rPr>
              <a:t>LIITU-tutkimus, 2022</a:t>
            </a:r>
          </a:p>
        </p:txBody>
      </p:sp>
      <p:sp>
        <p:nvSpPr>
          <p:cNvPr id="17" name="TextBox 17"/>
          <p:cNvSpPr txBox="1"/>
          <p:nvPr/>
        </p:nvSpPr>
        <p:spPr>
          <a:xfrm>
            <a:off x="13516260" y="5001368"/>
            <a:ext cx="3622484" cy="2193507"/>
          </a:xfrm>
          <a:prstGeom prst="rect">
            <a:avLst/>
          </a:prstGeom>
        </p:spPr>
        <p:txBody>
          <a:bodyPr lIns="0" tIns="0" rIns="0" bIns="0" rtlCol="0" anchor="t">
            <a:spAutoFit/>
          </a:bodyPr>
          <a:lstStyle/>
          <a:p>
            <a:pPr algn="ctr">
              <a:lnSpc>
                <a:spcPts val="2895"/>
              </a:lnSpc>
            </a:pPr>
            <a:r>
              <a:rPr lang="fi-FI" sz="2680" b="1" noProof="0" dirty="0">
                <a:solidFill>
                  <a:srgbClr val="F04E30"/>
                </a:solidFill>
                <a:latin typeface="Roboto Bold"/>
                <a:ea typeface="Roboto Bold"/>
                <a:cs typeface="Roboto Bold"/>
                <a:sym typeface="Roboto Bold"/>
              </a:rPr>
              <a:t>Joka kolmas</a:t>
            </a:r>
          </a:p>
          <a:p>
            <a:pPr algn="ctr">
              <a:lnSpc>
                <a:spcPts val="2895"/>
              </a:lnSpc>
            </a:pPr>
            <a:r>
              <a:rPr lang="fi-FI" sz="2680" noProof="0" dirty="0">
                <a:solidFill>
                  <a:srgbClr val="F04E30"/>
                </a:solidFill>
                <a:latin typeface="Roboto"/>
                <a:ea typeface="Roboto"/>
                <a:cs typeface="Roboto"/>
                <a:sym typeface="Roboto"/>
              </a:rPr>
              <a:t> saavutti suosituksen </a:t>
            </a:r>
          </a:p>
          <a:p>
            <a:pPr algn="ctr">
              <a:lnSpc>
                <a:spcPts val="2895"/>
              </a:lnSpc>
            </a:pPr>
            <a:r>
              <a:rPr lang="fi-FI" sz="2680" noProof="0" dirty="0">
                <a:solidFill>
                  <a:srgbClr val="F04E30"/>
                </a:solidFill>
                <a:latin typeface="Roboto"/>
                <a:ea typeface="Roboto"/>
                <a:cs typeface="Roboto"/>
                <a:sym typeface="Roboto"/>
              </a:rPr>
              <a:t>eli </a:t>
            </a:r>
          </a:p>
          <a:p>
            <a:pPr algn="ctr">
              <a:lnSpc>
                <a:spcPts val="2895"/>
              </a:lnSpc>
            </a:pPr>
            <a:r>
              <a:rPr lang="fi-FI" sz="2680" noProof="0" dirty="0">
                <a:solidFill>
                  <a:srgbClr val="F04E30"/>
                </a:solidFill>
                <a:latin typeface="Roboto"/>
                <a:ea typeface="Roboto"/>
                <a:cs typeface="Roboto"/>
                <a:sym typeface="Roboto"/>
              </a:rPr>
              <a:t>liikkui </a:t>
            </a:r>
            <a:r>
              <a:rPr lang="fi-FI" sz="2680" b="1" noProof="0" dirty="0">
                <a:solidFill>
                  <a:srgbClr val="F04E30"/>
                </a:solidFill>
                <a:latin typeface="Roboto Bold"/>
                <a:ea typeface="Roboto Bold"/>
                <a:cs typeface="Roboto Bold"/>
                <a:sym typeface="Roboto Bold"/>
              </a:rPr>
              <a:t>reippaasti</a:t>
            </a:r>
            <a:r>
              <a:rPr lang="fi-FI" sz="2680" noProof="0" dirty="0">
                <a:solidFill>
                  <a:srgbClr val="F04E30"/>
                </a:solidFill>
                <a:latin typeface="Roboto"/>
                <a:ea typeface="Roboto"/>
                <a:cs typeface="Roboto"/>
                <a:sym typeface="Roboto"/>
              </a:rPr>
              <a:t> tai </a:t>
            </a:r>
            <a:r>
              <a:rPr lang="fi-FI" sz="2680" b="1" noProof="0" dirty="0">
                <a:solidFill>
                  <a:srgbClr val="F04E30"/>
                </a:solidFill>
                <a:latin typeface="Roboto Bold"/>
                <a:ea typeface="Roboto Bold"/>
                <a:cs typeface="Roboto Bold"/>
                <a:sym typeface="Roboto Bold"/>
              </a:rPr>
              <a:t>rasittavasti</a:t>
            </a:r>
            <a:r>
              <a:rPr lang="fi-FI" sz="2680" noProof="0" dirty="0">
                <a:solidFill>
                  <a:srgbClr val="F04E30"/>
                </a:solidFill>
                <a:latin typeface="Roboto"/>
                <a:ea typeface="Roboto"/>
                <a:cs typeface="Roboto"/>
                <a:sym typeface="Roboto"/>
              </a:rPr>
              <a:t> vähintään </a:t>
            </a:r>
            <a:r>
              <a:rPr lang="fi-FI" sz="2680" b="1" noProof="0" dirty="0">
                <a:solidFill>
                  <a:srgbClr val="F04E30"/>
                </a:solidFill>
                <a:latin typeface="Roboto Bold"/>
                <a:ea typeface="Roboto Bold"/>
                <a:cs typeface="Roboto Bold"/>
                <a:sym typeface="Roboto Bold"/>
              </a:rPr>
              <a:t>60 min</a:t>
            </a:r>
            <a:r>
              <a:rPr lang="fi-FI" sz="2680" noProof="0" dirty="0">
                <a:solidFill>
                  <a:srgbClr val="F04E30"/>
                </a:solidFill>
                <a:latin typeface="Roboto"/>
                <a:ea typeface="Roboto"/>
                <a:cs typeface="Roboto"/>
                <a:sym typeface="Roboto"/>
              </a:rPr>
              <a:t> </a:t>
            </a:r>
            <a:r>
              <a:rPr lang="fi-FI" sz="2680" b="1" noProof="0" dirty="0">
                <a:solidFill>
                  <a:srgbClr val="F04E30"/>
                </a:solidFill>
                <a:latin typeface="Roboto Bold"/>
                <a:ea typeface="Roboto Bold"/>
                <a:cs typeface="Roboto Bold"/>
                <a:sym typeface="Roboto Bold"/>
              </a:rPr>
              <a:t>joka päivä.</a:t>
            </a:r>
          </a:p>
        </p:txBody>
      </p:sp>
      <p:grpSp>
        <p:nvGrpSpPr>
          <p:cNvPr id="18" name="Group 18"/>
          <p:cNvGrpSpPr/>
          <p:nvPr/>
        </p:nvGrpSpPr>
        <p:grpSpPr>
          <a:xfrm>
            <a:off x="10317490" y="8222344"/>
            <a:ext cx="422389" cy="422389"/>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04E30"/>
            </a:solidFill>
          </p:spPr>
          <p:txBody>
            <a:bodyPr/>
            <a:lstStyle/>
            <a:p>
              <a:endParaRPr lang="fi-FI" noProof="0" dirty="0"/>
            </a:p>
          </p:txBody>
        </p:sp>
        <p:sp>
          <p:nvSpPr>
            <p:cNvPr id="20" name="TextBox 2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lang="fi-FI" noProof="0" dirty="0"/>
            </a:p>
          </p:txBody>
        </p:sp>
      </p:grpSp>
      <p:grpSp>
        <p:nvGrpSpPr>
          <p:cNvPr id="21" name="Group 21"/>
          <p:cNvGrpSpPr/>
          <p:nvPr/>
        </p:nvGrpSpPr>
        <p:grpSpPr>
          <a:xfrm>
            <a:off x="10317490" y="7677034"/>
            <a:ext cx="5010012" cy="967699"/>
            <a:chOff x="0" y="0"/>
            <a:chExt cx="6680016" cy="1290265"/>
          </a:xfrm>
        </p:grpSpPr>
        <p:grpSp>
          <p:nvGrpSpPr>
            <p:cNvPr id="22" name="Group 22"/>
            <p:cNvGrpSpPr/>
            <p:nvPr/>
          </p:nvGrpSpPr>
          <p:grpSpPr>
            <a:xfrm>
              <a:off x="0" y="0"/>
              <a:ext cx="563185" cy="563185"/>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57A8"/>
              </a:solidFill>
            </p:spPr>
            <p:txBody>
              <a:bodyPr/>
              <a:lstStyle/>
              <a:p>
                <a:endParaRPr lang="fi-FI" noProof="0" dirty="0"/>
              </a:p>
            </p:txBody>
          </p:sp>
          <p:sp>
            <p:nvSpPr>
              <p:cNvPr id="24" name="TextBox 2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lang="fi-FI" noProof="0" dirty="0"/>
              </a:p>
            </p:txBody>
          </p:sp>
        </p:grpSp>
        <p:sp>
          <p:nvSpPr>
            <p:cNvPr id="25" name="TextBox 25"/>
            <p:cNvSpPr txBox="1"/>
            <p:nvPr/>
          </p:nvSpPr>
          <p:spPr>
            <a:xfrm>
              <a:off x="833657" y="-47625"/>
              <a:ext cx="5846359" cy="547158"/>
            </a:xfrm>
            <a:prstGeom prst="rect">
              <a:avLst/>
            </a:prstGeom>
          </p:spPr>
          <p:txBody>
            <a:bodyPr lIns="0" tIns="0" rIns="0" bIns="0" rtlCol="0" anchor="t">
              <a:spAutoFit/>
            </a:bodyPr>
            <a:lstStyle/>
            <a:p>
              <a:pPr algn="l">
                <a:lnSpc>
                  <a:spcPts val="3499"/>
                </a:lnSpc>
              </a:pPr>
              <a:r>
                <a:rPr lang="fi-FI" sz="2499" b="1" noProof="0" dirty="0">
                  <a:solidFill>
                    <a:srgbClr val="000000"/>
                  </a:solidFill>
                  <a:latin typeface="Roboto Bold"/>
                  <a:ea typeface="Roboto Bold"/>
                  <a:cs typeface="Roboto Bold"/>
                  <a:sym typeface="Roboto Bold"/>
                </a:rPr>
                <a:t>pojat</a:t>
              </a:r>
            </a:p>
          </p:txBody>
        </p:sp>
        <p:sp>
          <p:nvSpPr>
            <p:cNvPr id="26" name="TextBox 26"/>
            <p:cNvSpPr txBox="1"/>
            <p:nvPr/>
          </p:nvSpPr>
          <p:spPr>
            <a:xfrm>
              <a:off x="833657" y="743107"/>
              <a:ext cx="5846359" cy="547158"/>
            </a:xfrm>
            <a:prstGeom prst="rect">
              <a:avLst/>
            </a:prstGeom>
          </p:spPr>
          <p:txBody>
            <a:bodyPr lIns="0" tIns="0" rIns="0" bIns="0" rtlCol="0" anchor="t">
              <a:spAutoFit/>
            </a:bodyPr>
            <a:lstStyle/>
            <a:p>
              <a:pPr algn="l">
                <a:lnSpc>
                  <a:spcPts val="3499"/>
                </a:lnSpc>
              </a:pPr>
              <a:r>
                <a:rPr lang="fi-FI" sz="2499" b="1" noProof="0" dirty="0">
                  <a:solidFill>
                    <a:srgbClr val="000000"/>
                  </a:solidFill>
                  <a:latin typeface="Roboto Bold"/>
                  <a:ea typeface="Roboto Bold"/>
                  <a:cs typeface="Roboto Bold"/>
                  <a:sym typeface="Roboto Bold"/>
                </a:rPr>
                <a:t>tytöt</a:t>
              </a:r>
            </a:p>
          </p:txBody>
        </p:sp>
      </p:grpSp>
      <p:sp>
        <p:nvSpPr>
          <p:cNvPr id="27" name="Freeform 27"/>
          <p:cNvSpPr/>
          <p:nvPr/>
        </p:nvSpPr>
        <p:spPr>
          <a:xfrm>
            <a:off x="14664229" y="3776077"/>
            <a:ext cx="333378" cy="976933"/>
          </a:xfrm>
          <a:custGeom>
            <a:avLst/>
            <a:gdLst/>
            <a:ahLst/>
            <a:cxnLst/>
            <a:rect l="l" t="t" r="r" b="b"/>
            <a:pathLst>
              <a:path w="333378" h="976933">
                <a:moveTo>
                  <a:pt x="0" y="0"/>
                </a:moveTo>
                <a:lnTo>
                  <a:pt x="333378" y="0"/>
                </a:lnTo>
                <a:lnTo>
                  <a:pt x="333378" y="976933"/>
                </a:lnTo>
                <a:lnTo>
                  <a:pt x="0" y="976933"/>
                </a:lnTo>
                <a:lnTo>
                  <a:pt x="0" y="0"/>
                </a:lnTo>
                <a:close/>
              </a:path>
            </a:pathLst>
          </a:custGeom>
          <a:blipFill>
            <a:blip>
              <a:extLst>
                <a:ext uri="{96DAC541-7B7A-43D3-8B79-37D633B846F1}">
                  <asvg:svgBlip xmlns:asvg="http://schemas.microsoft.com/office/drawing/2016/SVG/main" r:embed="rId8"/>
                </a:ext>
              </a:extLst>
            </a:blip>
            <a:stretch>
              <a:fillRect/>
            </a:stretch>
          </a:blipFill>
          <a:ln cap="sq">
            <a:noFill/>
            <a:prstDash val="solid"/>
            <a:miter/>
          </a:ln>
        </p:spPr>
        <p:txBody>
          <a:bodyPr/>
          <a:lstStyle/>
          <a:p>
            <a:endParaRPr lang="fi-FI" noProof="0" dirty="0"/>
          </a:p>
        </p:txBody>
      </p:sp>
      <p:sp>
        <p:nvSpPr>
          <p:cNvPr id="28" name="Freeform 28"/>
          <p:cNvSpPr/>
          <p:nvPr/>
        </p:nvSpPr>
        <p:spPr>
          <a:xfrm>
            <a:off x="15160813" y="3776077"/>
            <a:ext cx="333378" cy="976933"/>
          </a:xfrm>
          <a:custGeom>
            <a:avLst/>
            <a:gdLst/>
            <a:ahLst/>
            <a:cxnLst/>
            <a:rect l="l" t="t" r="r" b="b"/>
            <a:pathLst>
              <a:path w="333378" h="976933">
                <a:moveTo>
                  <a:pt x="0" y="0"/>
                </a:moveTo>
                <a:lnTo>
                  <a:pt x="333379" y="0"/>
                </a:lnTo>
                <a:lnTo>
                  <a:pt x="333379" y="976933"/>
                </a:lnTo>
                <a:lnTo>
                  <a:pt x="0" y="976933"/>
                </a:lnTo>
                <a:lnTo>
                  <a:pt x="0" y="0"/>
                </a:lnTo>
                <a:close/>
              </a:path>
            </a:pathLst>
          </a:custGeom>
          <a:blipFill>
            <a:blip>
              <a:extLst>
                <a:ext uri="{96DAC541-7B7A-43D3-8B79-37D633B846F1}">
                  <asvg:svgBlip xmlns:asvg="http://schemas.microsoft.com/office/drawing/2016/SVG/main" r:embed="rId8"/>
                </a:ext>
              </a:extLst>
            </a:blip>
            <a:stretch>
              <a:fillRect/>
            </a:stretch>
          </a:blipFill>
          <a:ln cap="sq">
            <a:noFill/>
            <a:prstDash val="solid"/>
            <a:miter/>
          </a:ln>
        </p:spPr>
        <p:txBody>
          <a:bodyPr/>
          <a:lstStyle/>
          <a:p>
            <a:endParaRPr lang="fi-FI" noProof="0" dirty="0"/>
          </a:p>
        </p:txBody>
      </p:sp>
      <p:sp>
        <p:nvSpPr>
          <p:cNvPr id="29" name="Freeform 29"/>
          <p:cNvSpPr/>
          <p:nvPr/>
        </p:nvSpPr>
        <p:spPr>
          <a:xfrm>
            <a:off x="15657398" y="3776077"/>
            <a:ext cx="333378" cy="976933"/>
          </a:xfrm>
          <a:custGeom>
            <a:avLst/>
            <a:gdLst/>
            <a:ahLst/>
            <a:cxnLst/>
            <a:rect l="l" t="t" r="r" b="b"/>
            <a:pathLst>
              <a:path w="333378" h="976933">
                <a:moveTo>
                  <a:pt x="0" y="0"/>
                </a:moveTo>
                <a:lnTo>
                  <a:pt x="333378" y="0"/>
                </a:lnTo>
                <a:lnTo>
                  <a:pt x="333378" y="976933"/>
                </a:lnTo>
                <a:lnTo>
                  <a:pt x="0" y="976933"/>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fi-FI" noProof="0" dirty="0"/>
          </a:p>
        </p:txBody>
      </p:sp>
      <p:sp>
        <p:nvSpPr>
          <p:cNvPr id="30" name="TextBox 30"/>
          <p:cNvSpPr txBox="1"/>
          <p:nvPr/>
        </p:nvSpPr>
        <p:spPr>
          <a:xfrm rot="1168288">
            <a:off x="13842980" y="2277233"/>
            <a:ext cx="3622484" cy="745663"/>
          </a:xfrm>
          <a:prstGeom prst="rect">
            <a:avLst/>
          </a:prstGeom>
        </p:spPr>
        <p:txBody>
          <a:bodyPr lIns="0" tIns="0" rIns="0" bIns="0" rtlCol="0" anchor="t">
            <a:spAutoFit/>
          </a:bodyPr>
          <a:lstStyle/>
          <a:p>
            <a:pPr algn="ctr">
              <a:lnSpc>
                <a:spcPts val="2895"/>
              </a:lnSpc>
            </a:pPr>
            <a:r>
              <a:rPr lang="fi-FI" sz="2680" b="1" noProof="0" dirty="0">
                <a:solidFill>
                  <a:srgbClr val="F04E30"/>
                </a:solidFill>
                <a:latin typeface="Roboto Bold"/>
                <a:ea typeface="Roboto Bold"/>
                <a:cs typeface="Roboto Bold"/>
                <a:sym typeface="Roboto Bold"/>
              </a:rPr>
              <a:t>Liikemittarilla mitattuna!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2"/>
            <a:stretch>
              <a:fillRect/>
            </a:stretch>
          </a:blipFill>
        </p:spPr>
        <p:txBody>
          <a:bodyPr/>
          <a:lstStyle/>
          <a:p>
            <a:endParaRPr lang="fi-FI" noProof="0" dirty="0"/>
          </a:p>
        </p:txBody>
      </p:sp>
      <p:pic>
        <p:nvPicPr>
          <p:cNvPr id="3" name="Picture 3"/>
          <p:cNvPicPr>
            <a:picLocks noChangeAspect="1"/>
          </p:cNvPicPr>
          <p:nvPr/>
        </p:nvPicPr>
        <p:blipFill>
          <a:blip r:embed="rId3"/>
          <a:stretch>
            <a:fillRect/>
          </a:stretch>
        </p:blipFill>
        <p:spPr>
          <a:xfrm>
            <a:off x="3581590" y="3673463"/>
            <a:ext cx="10637830" cy="5199949"/>
          </a:xfrm>
          <a:prstGeom prst="rect">
            <a:avLst/>
          </a:prstGeom>
        </p:spPr>
      </p:pic>
      <p:sp>
        <p:nvSpPr>
          <p:cNvPr id="4" name="Freeform 4"/>
          <p:cNvSpPr/>
          <p:nvPr/>
        </p:nvSpPr>
        <p:spPr>
          <a:xfrm flipH="1">
            <a:off x="1536971" y="4264544"/>
            <a:ext cx="2350755" cy="2156818"/>
          </a:xfrm>
          <a:custGeom>
            <a:avLst/>
            <a:gdLst/>
            <a:ahLst/>
            <a:cxnLst/>
            <a:rect l="l" t="t" r="r" b="b"/>
            <a:pathLst>
              <a:path w="2350755" h="2156818">
                <a:moveTo>
                  <a:pt x="2350755" y="0"/>
                </a:moveTo>
                <a:lnTo>
                  <a:pt x="0" y="0"/>
                </a:lnTo>
                <a:lnTo>
                  <a:pt x="0" y="2156818"/>
                </a:lnTo>
                <a:lnTo>
                  <a:pt x="2350755" y="2156818"/>
                </a:lnTo>
                <a:lnTo>
                  <a:pt x="2350755"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i-FI" noProof="0" dirty="0"/>
          </a:p>
        </p:txBody>
      </p:sp>
      <p:sp>
        <p:nvSpPr>
          <p:cNvPr id="5" name="Freeform 5"/>
          <p:cNvSpPr/>
          <p:nvPr/>
        </p:nvSpPr>
        <p:spPr>
          <a:xfrm>
            <a:off x="301662" y="3190898"/>
            <a:ext cx="2045664" cy="2147291"/>
          </a:xfrm>
          <a:custGeom>
            <a:avLst/>
            <a:gdLst/>
            <a:ahLst/>
            <a:cxnLst/>
            <a:rect l="l" t="t" r="r" b="b"/>
            <a:pathLst>
              <a:path w="2045664" h="2147291">
                <a:moveTo>
                  <a:pt x="0" y="0"/>
                </a:moveTo>
                <a:lnTo>
                  <a:pt x="2045664" y="0"/>
                </a:lnTo>
                <a:lnTo>
                  <a:pt x="2045664" y="2147291"/>
                </a:lnTo>
                <a:lnTo>
                  <a:pt x="0" y="214729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i-FI" noProof="0" dirty="0"/>
          </a:p>
        </p:txBody>
      </p:sp>
      <p:sp>
        <p:nvSpPr>
          <p:cNvPr id="6" name="Freeform 6"/>
          <p:cNvSpPr/>
          <p:nvPr/>
        </p:nvSpPr>
        <p:spPr>
          <a:xfrm>
            <a:off x="-1257068" y="5591765"/>
            <a:ext cx="4588713" cy="2693871"/>
          </a:xfrm>
          <a:custGeom>
            <a:avLst/>
            <a:gdLst/>
            <a:ahLst/>
            <a:cxnLst/>
            <a:rect l="l" t="t" r="r" b="b"/>
            <a:pathLst>
              <a:path w="4588713" h="2693871">
                <a:moveTo>
                  <a:pt x="0" y="0"/>
                </a:moveTo>
                <a:lnTo>
                  <a:pt x="4588713" y="0"/>
                </a:lnTo>
                <a:lnTo>
                  <a:pt x="4588713" y="2693871"/>
                </a:lnTo>
                <a:lnTo>
                  <a:pt x="0" y="269387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i-FI" noProof="0" dirty="0"/>
          </a:p>
        </p:txBody>
      </p:sp>
      <p:grpSp>
        <p:nvGrpSpPr>
          <p:cNvPr id="7" name="Group 7"/>
          <p:cNvGrpSpPr/>
          <p:nvPr/>
        </p:nvGrpSpPr>
        <p:grpSpPr>
          <a:xfrm>
            <a:off x="5203221" y="7617858"/>
            <a:ext cx="8031211" cy="543026"/>
            <a:chOff x="0" y="0"/>
            <a:chExt cx="2115216" cy="143019"/>
          </a:xfrm>
        </p:grpSpPr>
        <p:sp>
          <p:nvSpPr>
            <p:cNvPr id="8" name="Freeform 8"/>
            <p:cNvSpPr/>
            <p:nvPr/>
          </p:nvSpPr>
          <p:spPr>
            <a:xfrm>
              <a:off x="0" y="0"/>
              <a:ext cx="2115216" cy="143019"/>
            </a:xfrm>
            <a:custGeom>
              <a:avLst/>
              <a:gdLst/>
              <a:ahLst/>
              <a:cxnLst/>
              <a:rect l="l" t="t" r="r" b="b"/>
              <a:pathLst>
                <a:path w="2115216" h="143019">
                  <a:moveTo>
                    <a:pt x="0" y="0"/>
                  </a:moveTo>
                  <a:lnTo>
                    <a:pt x="2115216" y="0"/>
                  </a:lnTo>
                  <a:lnTo>
                    <a:pt x="2115216" y="143019"/>
                  </a:lnTo>
                  <a:lnTo>
                    <a:pt x="0" y="143019"/>
                  </a:lnTo>
                  <a:close/>
                </a:path>
              </a:pathLst>
            </a:custGeom>
            <a:solidFill>
              <a:srgbClr val="FFFFFF"/>
            </a:solidFill>
          </p:spPr>
          <p:txBody>
            <a:bodyPr/>
            <a:lstStyle/>
            <a:p>
              <a:endParaRPr lang="fi-FI" noProof="0" dirty="0"/>
            </a:p>
          </p:txBody>
        </p:sp>
        <p:sp>
          <p:nvSpPr>
            <p:cNvPr id="9" name="TextBox 9"/>
            <p:cNvSpPr txBox="1"/>
            <p:nvPr/>
          </p:nvSpPr>
          <p:spPr>
            <a:xfrm>
              <a:off x="0" y="-47625"/>
              <a:ext cx="2115216" cy="190644"/>
            </a:xfrm>
            <a:prstGeom prst="rect">
              <a:avLst/>
            </a:prstGeom>
          </p:spPr>
          <p:txBody>
            <a:bodyPr lIns="50800" tIns="50800" rIns="50800" bIns="50800" rtlCol="0" anchor="ctr"/>
            <a:lstStyle/>
            <a:p>
              <a:pPr algn="ctr">
                <a:lnSpc>
                  <a:spcPts val="2659"/>
                </a:lnSpc>
              </a:pPr>
              <a:endParaRPr lang="fi-FI" noProof="0" dirty="0"/>
            </a:p>
          </p:txBody>
        </p:sp>
      </p:grpSp>
      <p:grpSp>
        <p:nvGrpSpPr>
          <p:cNvPr id="10" name="Group 10"/>
          <p:cNvGrpSpPr/>
          <p:nvPr/>
        </p:nvGrpSpPr>
        <p:grpSpPr>
          <a:xfrm>
            <a:off x="10317490" y="8222344"/>
            <a:ext cx="422389" cy="422389"/>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04E30"/>
            </a:solidFill>
          </p:spPr>
          <p:txBody>
            <a:bodyPr/>
            <a:lstStyle/>
            <a:p>
              <a:endParaRPr lang="fi-FI" noProof="0" dirty="0"/>
            </a:p>
          </p:txBody>
        </p:sp>
        <p:sp>
          <p:nvSpPr>
            <p:cNvPr id="12" name="TextBox 1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lang="fi-FI" noProof="0" dirty="0"/>
            </a:p>
          </p:txBody>
        </p:sp>
      </p:grpSp>
      <p:grpSp>
        <p:nvGrpSpPr>
          <p:cNvPr id="13" name="Group 13"/>
          <p:cNvGrpSpPr/>
          <p:nvPr/>
        </p:nvGrpSpPr>
        <p:grpSpPr>
          <a:xfrm>
            <a:off x="10317490" y="7677034"/>
            <a:ext cx="5010012" cy="967699"/>
            <a:chOff x="0" y="0"/>
            <a:chExt cx="6680016" cy="1290265"/>
          </a:xfrm>
        </p:grpSpPr>
        <p:grpSp>
          <p:nvGrpSpPr>
            <p:cNvPr id="14" name="Group 14"/>
            <p:cNvGrpSpPr/>
            <p:nvPr/>
          </p:nvGrpSpPr>
          <p:grpSpPr>
            <a:xfrm>
              <a:off x="0" y="0"/>
              <a:ext cx="563185" cy="563185"/>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57A8"/>
              </a:solidFill>
            </p:spPr>
            <p:txBody>
              <a:bodyPr/>
              <a:lstStyle/>
              <a:p>
                <a:endParaRPr lang="fi-FI" noProof="0" dirty="0"/>
              </a:p>
            </p:txBody>
          </p:sp>
          <p:sp>
            <p:nvSpPr>
              <p:cNvPr id="16" name="TextBox 1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lang="fi-FI" noProof="0" dirty="0"/>
              </a:p>
            </p:txBody>
          </p:sp>
        </p:grpSp>
        <p:sp>
          <p:nvSpPr>
            <p:cNvPr id="17" name="TextBox 17"/>
            <p:cNvSpPr txBox="1"/>
            <p:nvPr/>
          </p:nvSpPr>
          <p:spPr>
            <a:xfrm>
              <a:off x="833657" y="-47625"/>
              <a:ext cx="5846359" cy="547158"/>
            </a:xfrm>
            <a:prstGeom prst="rect">
              <a:avLst/>
            </a:prstGeom>
          </p:spPr>
          <p:txBody>
            <a:bodyPr lIns="0" tIns="0" rIns="0" bIns="0" rtlCol="0" anchor="t">
              <a:spAutoFit/>
            </a:bodyPr>
            <a:lstStyle/>
            <a:p>
              <a:pPr algn="l">
                <a:lnSpc>
                  <a:spcPts val="3499"/>
                </a:lnSpc>
              </a:pPr>
              <a:r>
                <a:rPr lang="fi-FI" sz="2499" b="1" noProof="0" dirty="0">
                  <a:solidFill>
                    <a:srgbClr val="000000"/>
                  </a:solidFill>
                  <a:latin typeface="Roboto Bold"/>
                  <a:ea typeface="Roboto Bold"/>
                  <a:cs typeface="Roboto Bold"/>
                  <a:sym typeface="Roboto Bold"/>
                </a:rPr>
                <a:t>pojat</a:t>
              </a:r>
            </a:p>
          </p:txBody>
        </p:sp>
        <p:sp>
          <p:nvSpPr>
            <p:cNvPr id="18" name="TextBox 18"/>
            <p:cNvSpPr txBox="1"/>
            <p:nvPr/>
          </p:nvSpPr>
          <p:spPr>
            <a:xfrm>
              <a:off x="833657" y="743107"/>
              <a:ext cx="5846359" cy="547158"/>
            </a:xfrm>
            <a:prstGeom prst="rect">
              <a:avLst/>
            </a:prstGeom>
          </p:spPr>
          <p:txBody>
            <a:bodyPr lIns="0" tIns="0" rIns="0" bIns="0" rtlCol="0" anchor="t">
              <a:spAutoFit/>
            </a:bodyPr>
            <a:lstStyle/>
            <a:p>
              <a:pPr algn="l">
                <a:lnSpc>
                  <a:spcPts val="3499"/>
                </a:lnSpc>
              </a:pPr>
              <a:r>
                <a:rPr lang="fi-FI" sz="2499" b="1" noProof="0" dirty="0">
                  <a:solidFill>
                    <a:srgbClr val="000000"/>
                  </a:solidFill>
                  <a:latin typeface="Roboto Bold"/>
                  <a:ea typeface="Roboto Bold"/>
                  <a:cs typeface="Roboto Bold"/>
                  <a:sym typeface="Roboto Bold"/>
                </a:rPr>
                <a:t>tytöt</a:t>
              </a:r>
            </a:p>
          </p:txBody>
        </p:sp>
      </p:grpSp>
      <p:grpSp>
        <p:nvGrpSpPr>
          <p:cNvPr id="19" name="Group 19"/>
          <p:cNvGrpSpPr/>
          <p:nvPr/>
        </p:nvGrpSpPr>
        <p:grpSpPr>
          <a:xfrm>
            <a:off x="14416577" y="3776077"/>
            <a:ext cx="1821851" cy="976933"/>
            <a:chOff x="0" y="0"/>
            <a:chExt cx="2429134" cy="1302578"/>
          </a:xfrm>
        </p:grpSpPr>
        <p:sp>
          <p:nvSpPr>
            <p:cNvPr id="20" name="Freeform 20"/>
            <p:cNvSpPr/>
            <p:nvPr/>
          </p:nvSpPr>
          <p:spPr>
            <a:xfrm>
              <a:off x="660405" y="0"/>
              <a:ext cx="444505" cy="1302578"/>
            </a:xfrm>
            <a:custGeom>
              <a:avLst/>
              <a:gdLst/>
              <a:ahLst/>
              <a:cxnLst/>
              <a:rect l="l" t="t" r="r" b="b"/>
              <a:pathLst>
                <a:path w="444505" h="1302578">
                  <a:moveTo>
                    <a:pt x="0" y="0"/>
                  </a:moveTo>
                  <a:lnTo>
                    <a:pt x="444504" y="0"/>
                  </a:lnTo>
                  <a:lnTo>
                    <a:pt x="444504" y="1302578"/>
                  </a:lnTo>
                  <a:lnTo>
                    <a:pt x="0" y="1302578"/>
                  </a:lnTo>
                  <a:lnTo>
                    <a:pt x="0" y="0"/>
                  </a:lnTo>
                  <a:close/>
                </a:path>
              </a:pathLst>
            </a:custGeom>
            <a:blipFill>
              <a:blip>
                <a:extLst>
                  <a:ext uri="{96DAC541-7B7A-43D3-8B79-37D633B846F1}">
                    <asvg:svgBlip xmlns:asvg="http://schemas.microsoft.com/office/drawing/2016/SVG/main" r:embed="rId7"/>
                  </a:ext>
                </a:extLst>
              </a:blip>
              <a:stretch>
                <a:fillRect/>
              </a:stretch>
            </a:blipFill>
            <a:ln cap="sq">
              <a:noFill/>
              <a:prstDash val="solid"/>
              <a:miter/>
            </a:ln>
          </p:spPr>
          <p:txBody>
            <a:bodyPr/>
            <a:lstStyle/>
            <a:p>
              <a:endParaRPr lang="fi-FI" noProof="0" dirty="0"/>
            </a:p>
          </p:txBody>
        </p:sp>
        <p:sp>
          <p:nvSpPr>
            <p:cNvPr id="21" name="Freeform 21"/>
            <p:cNvSpPr/>
            <p:nvPr/>
          </p:nvSpPr>
          <p:spPr>
            <a:xfrm>
              <a:off x="1322517" y="0"/>
              <a:ext cx="444505" cy="1302578"/>
            </a:xfrm>
            <a:custGeom>
              <a:avLst/>
              <a:gdLst/>
              <a:ahLst/>
              <a:cxnLst/>
              <a:rect l="l" t="t" r="r" b="b"/>
              <a:pathLst>
                <a:path w="444505" h="1302578">
                  <a:moveTo>
                    <a:pt x="0" y="0"/>
                  </a:moveTo>
                  <a:lnTo>
                    <a:pt x="444505" y="0"/>
                  </a:lnTo>
                  <a:lnTo>
                    <a:pt x="444505" y="1302578"/>
                  </a:lnTo>
                  <a:lnTo>
                    <a:pt x="0" y="1302578"/>
                  </a:lnTo>
                  <a:lnTo>
                    <a:pt x="0" y="0"/>
                  </a:lnTo>
                  <a:close/>
                </a:path>
              </a:pathLst>
            </a:custGeom>
            <a:blipFill>
              <a:blip>
                <a:extLst>
                  <a:ext uri="{96DAC541-7B7A-43D3-8B79-37D633B846F1}">
                    <asvg:svgBlip xmlns:asvg="http://schemas.microsoft.com/office/drawing/2016/SVG/main" r:embed="rId7"/>
                  </a:ext>
                </a:extLst>
              </a:blip>
              <a:stretch>
                <a:fillRect/>
              </a:stretch>
            </a:blipFill>
            <a:ln cap="sq">
              <a:noFill/>
              <a:prstDash val="solid"/>
              <a:miter/>
            </a:ln>
          </p:spPr>
          <p:txBody>
            <a:bodyPr/>
            <a:lstStyle/>
            <a:p>
              <a:endParaRPr lang="fi-FI" noProof="0" dirty="0"/>
            </a:p>
          </p:txBody>
        </p:sp>
        <p:sp>
          <p:nvSpPr>
            <p:cNvPr id="22" name="Freeform 22"/>
            <p:cNvSpPr/>
            <p:nvPr/>
          </p:nvSpPr>
          <p:spPr>
            <a:xfrm>
              <a:off x="1984630" y="0"/>
              <a:ext cx="444505" cy="1302578"/>
            </a:xfrm>
            <a:custGeom>
              <a:avLst/>
              <a:gdLst/>
              <a:ahLst/>
              <a:cxnLst/>
              <a:rect l="l" t="t" r="r" b="b"/>
              <a:pathLst>
                <a:path w="444505" h="1302578">
                  <a:moveTo>
                    <a:pt x="0" y="0"/>
                  </a:moveTo>
                  <a:lnTo>
                    <a:pt x="444504" y="0"/>
                  </a:lnTo>
                  <a:lnTo>
                    <a:pt x="444504" y="1302578"/>
                  </a:lnTo>
                  <a:lnTo>
                    <a:pt x="0" y="1302578"/>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fi-FI" noProof="0" dirty="0"/>
            </a:p>
          </p:txBody>
        </p:sp>
        <p:sp>
          <p:nvSpPr>
            <p:cNvPr id="23" name="Freeform 23"/>
            <p:cNvSpPr/>
            <p:nvPr/>
          </p:nvSpPr>
          <p:spPr>
            <a:xfrm>
              <a:off x="0" y="0"/>
              <a:ext cx="444505" cy="1302578"/>
            </a:xfrm>
            <a:custGeom>
              <a:avLst/>
              <a:gdLst/>
              <a:ahLst/>
              <a:cxnLst/>
              <a:rect l="l" t="t" r="r" b="b"/>
              <a:pathLst>
                <a:path w="444505" h="1302578">
                  <a:moveTo>
                    <a:pt x="0" y="0"/>
                  </a:moveTo>
                  <a:lnTo>
                    <a:pt x="444505" y="0"/>
                  </a:lnTo>
                  <a:lnTo>
                    <a:pt x="444505" y="1302578"/>
                  </a:lnTo>
                  <a:lnTo>
                    <a:pt x="0" y="1302578"/>
                  </a:lnTo>
                  <a:lnTo>
                    <a:pt x="0" y="0"/>
                  </a:lnTo>
                  <a:close/>
                </a:path>
              </a:pathLst>
            </a:custGeom>
            <a:blipFill>
              <a:blip>
                <a:extLst>
                  <a:ext uri="{96DAC541-7B7A-43D3-8B79-37D633B846F1}">
                    <asvg:svgBlip xmlns:asvg="http://schemas.microsoft.com/office/drawing/2016/SVG/main" r:embed="rId7"/>
                  </a:ext>
                </a:extLst>
              </a:blip>
              <a:stretch>
                <a:fillRect/>
              </a:stretch>
            </a:blipFill>
            <a:ln cap="sq">
              <a:noFill/>
              <a:prstDash val="solid"/>
              <a:miter/>
            </a:ln>
          </p:spPr>
          <p:txBody>
            <a:bodyPr/>
            <a:lstStyle/>
            <a:p>
              <a:endParaRPr lang="fi-FI" noProof="0" dirty="0"/>
            </a:p>
          </p:txBody>
        </p:sp>
      </p:grpSp>
      <p:grpSp>
        <p:nvGrpSpPr>
          <p:cNvPr id="24" name="Group 24"/>
          <p:cNvGrpSpPr/>
          <p:nvPr/>
        </p:nvGrpSpPr>
        <p:grpSpPr>
          <a:xfrm>
            <a:off x="13049652" y="7677034"/>
            <a:ext cx="369560" cy="250061"/>
            <a:chOff x="0" y="0"/>
            <a:chExt cx="97333" cy="65860"/>
          </a:xfrm>
        </p:grpSpPr>
        <p:sp>
          <p:nvSpPr>
            <p:cNvPr id="25" name="Freeform 25"/>
            <p:cNvSpPr/>
            <p:nvPr/>
          </p:nvSpPr>
          <p:spPr>
            <a:xfrm>
              <a:off x="0" y="0"/>
              <a:ext cx="97333" cy="65860"/>
            </a:xfrm>
            <a:custGeom>
              <a:avLst/>
              <a:gdLst/>
              <a:ahLst/>
              <a:cxnLst/>
              <a:rect l="l" t="t" r="r" b="b"/>
              <a:pathLst>
                <a:path w="97333" h="65860">
                  <a:moveTo>
                    <a:pt x="0" y="0"/>
                  </a:moveTo>
                  <a:lnTo>
                    <a:pt x="97333" y="0"/>
                  </a:lnTo>
                  <a:lnTo>
                    <a:pt x="97333" y="65860"/>
                  </a:lnTo>
                  <a:lnTo>
                    <a:pt x="0" y="65860"/>
                  </a:lnTo>
                  <a:close/>
                </a:path>
              </a:pathLst>
            </a:custGeom>
            <a:solidFill>
              <a:srgbClr val="FFFFFF"/>
            </a:solidFill>
          </p:spPr>
          <p:txBody>
            <a:bodyPr/>
            <a:lstStyle/>
            <a:p>
              <a:endParaRPr lang="fi-FI" noProof="0" dirty="0"/>
            </a:p>
          </p:txBody>
        </p:sp>
        <p:sp>
          <p:nvSpPr>
            <p:cNvPr id="26" name="TextBox 26"/>
            <p:cNvSpPr txBox="1"/>
            <p:nvPr/>
          </p:nvSpPr>
          <p:spPr>
            <a:xfrm>
              <a:off x="0" y="-114300"/>
              <a:ext cx="97333" cy="180160"/>
            </a:xfrm>
            <a:prstGeom prst="rect">
              <a:avLst/>
            </a:prstGeom>
          </p:spPr>
          <p:txBody>
            <a:bodyPr lIns="50800" tIns="50800" rIns="50800" bIns="50800" rtlCol="0" anchor="ctr"/>
            <a:lstStyle/>
            <a:p>
              <a:pPr algn="ctr">
                <a:lnSpc>
                  <a:spcPts val="3362"/>
                </a:lnSpc>
              </a:pPr>
              <a:endParaRPr lang="fi-FI" noProof="0" dirty="0"/>
            </a:p>
          </p:txBody>
        </p:sp>
      </p:grpSp>
      <p:sp>
        <p:nvSpPr>
          <p:cNvPr id="27" name="TextBox 27"/>
          <p:cNvSpPr txBox="1"/>
          <p:nvPr/>
        </p:nvSpPr>
        <p:spPr>
          <a:xfrm>
            <a:off x="4115686" y="866775"/>
            <a:ext cx="4723514" cy="1337255"/>
          </a:xfrm>
          <a:prstGeom prst="rect">
            <a:avLst/>
          </a:prstGeom>
        </p:spPr>
        <p:txBody>
          <a:bodyPr wrap="square" lIns="0" tIns="0" rIns="0" bIns="0" rtlCol="0" anchor="t">
            <a:spAutoFit/>
          </a:bodyPr>
          <a:lstStyle/>
          <a:p>
            <a:pPr algn="ctr">
              <a:lnSpc>
                <a:spcPts val="10818"/>
              </a:lnSpc>
            </a:pPr>
            <a:r>
              <a:rPr lang="fi-FI" sz="7727" b="1" noProof="0" dirty="0">
                <a:solidFill>
                  <a:srgbClr val="F04E30"/>
                </a:solidFill>
                <a:latin typeface="Roboto Bold"/>
                <a:ea typeface="Roboto Bold"/>
                <a:cs typeface="Roboto Bold"/>
                <a:sym typeface="Roboto Bold"/>
              </a:rPr>
              <a:t>Tiesitkö...</a:t>
            </a:r>
          </a:p>
        </p:txBody>
      </p:sp>
      <p:sp>
        <p:nvSpPr>
          <p:cNvPr id="28" name="TextBox 28"/>
          <p:cNvSpPr txBox="1"/>
          <p:nvPr/>
        </p:nvSpPr>
        <p:spPr>
          <a:xfrm>
            <a:off x="4508301" y="2860438"/>
            <a:ext cx="9131499" cy="788383"/>
          </a:xfrm>
          <a:prstGeom prst="rect">
            <a:avLst/>
          </a:prstGeom>
        </p:spPr>
        <p:txBody>
          <a:bodyPr wrap="square" lIns="0" tIns="0" rIns="0" bIns="0" rtlCol="0" anchor="t">
            <a:spAutoFit/>
          </a:bodyPr>
          <a:lstStyle/>
          <a:p>
            <a:pPr algn="l">
              <a:lnSpc>
                <a:spcPts val="6420"/>
              </a:lnSpc>
            </a:pPr>
            <a:r>
              <a:rPr lang="fi-FI" sz="4586" noProof="0" dirty="0">
                <a:solidFill>
                  <a:srgbClr val="0057A8"/>
                </a:solidFill>
                <a:latin typeface="Roboto"/>
                <a:ea typeface="Roboto"/>
                <a:cs typeface="Roboto"/>
                <a:sym typeface="Roboto"/>
              </a:rPr>
              <a:t>Liikkumissuosituksen täyttyminen</a:t>
            </a:r>
          </a:p>
        </p:txBody>
      </p:sp>
      <p:sp>
        <p:nvSpPr>
          <p:cNvPr id="29" name="TextBox 29"/>
          <p:cNvSpPr txBox="1"/>
          <p:nvPr/>
        </p:nvSpPr>
        <p:spPr>
          <a:xfrm>
            <a:off x="6060990" y="5621442"/>
            <a:ext cx="524565" cy="815047"/>
          </a:xfrm>
          <a:prstGeom prst="rect">
            <a:avLst/>
          </a:prstGeom>
        </p:spPr>
        <p:txBody>
          <a:bodyPr lIns="0" tIns="0" rIns="0" bIns="0" rtlCol="0" anchor="t">
            <a:spAutoFit/>
          </a:bodyPr>
          <a:lstStyle/>
          <a:p>
            <a:pPr algn="ctr">
              <a:lnSpc>
                <a:spcPts val="3362"/>
              </a:lnSpc>
            </a:pPr>
            <a:r>
              <a:rPr lang="fi-FI" sz="1899" b="1" spc="7" noProof="0" dirty="0">
                <a:solidFill>
                  <a:srgbClr val="FFFFFF"/>
                </a:solidFill>
                <a:latin typeface="Roboto Bold"/>
                <a:ea typeface="Roboto Bold"/>
                <a:cs typeface="Roboto Bold"/>
                <a:sym typeface="Roboto Bold"/>
              </a:rPr>
              <a:t>44%</a:t>
            </a:r>
          </a:p>
          <a:p>
            <a:pPr algn="ctr">
              <a:lnSpc>
                <a:spcPts val="3362"/>
              </a:lnSpc>
            </a:pPr>
            <a:r>
              <a:rPr lang="fi-FI" sz="1899" b="1" spc="7" noProof="0" dirty="0">
                <a:solidFill>
                  <a:srgbClr val="000000"/>
                </a:solidFill>
                <a:latin typeface="Roboto Bold"/>
                <a:ea typeface="Roboto Bold"/>
                <a:cs typeface="Roboto Bold"/>
                <a:sym typeface="Roboto Bold"/>
              </a:rPr>
              <a:t>19%</a:t>
            </a:r>
          </a:p>
        </p:txBody>
      </p:sp>
      <p:sp>
        <p:nvSpPr>
          <p:cNvPr id="30" name="TextBox 30"/>
          <p:cNvSpPr txBox="1"/>
          <p:nvPr/>
        </p:nvSpPr>
        <p:spPr>
          <a:xfrm>
            <a:off x="6060990" y="4573364"/>
            <a:ext cx="524565" cy="815047"/>
          </a:xfrm>
          <a:prstGeom prst="rect">
            <a:avLst/>
          </a:prstGeom>
        </p:spPr>
        <p:txBody>
          <a:bodyPr lIns="0" tIns="0" rIns="0" bIns="0" rtlCol="0" anchor="t">
            <a:spAutoFit/>
          </a:bodyPr>
          <a:lstStyle/>
          <a:p>
            <a:pPr algn="ctr">
              <a:lnSpc>
                <a:spcPts val="3362"/>
              </a:lnSpc>
            </a:pPr>
            <a:r>
              <a:rPr lang="fi-FI" sz="1899" b="1" spc="7" noProof="0" dirty="0">
                <a:solidFill>
                  <a:srgbClr val="000000"/>
                </a:solidFill>
                <a:latin typeface="Roboto Bold"/>
                <a:ea typeface="Roboto Bold"/>
                <a:cs typeface="Roboto Bold"/>
                <a:sym typeface="Roboto Bold"/>
              </a:rPr>
              <a:t>6%</a:t>
            </a:r>
          </a:p>
          <a:p>
            <a:pPr algn="ctr">
              <a:lnSpc>
                <a:spcPts val="3362"/>
              </a:lnSpc>
            </a:pPr>
            <a:r>
              <a:rPr lang="fi-FI" sz="1899" b="1" spc="7" noProof="0" dirty="0">
                <a:solidFill>
                  <a:srgbClr val="000000"/>
                </a:solidFill>
                <a:latin typeface="Roboto Bold"/>
                <a:ea typeface="Roboto Bold"/>
                <a:cs typeface="Roboto Bold"/>
                <a:sym typeface="Roboto Bold"/>
              </a:rPr>
              <a:t>4%</a:t>
            </a:r>
          </a:p>
        </p:txBody>
      </p:sp>
      <p:sp>
        <p:nvSpPr>
          <p:cNvPr id="31" name="TextBox 31"/>
          <p:cNvSpPr txBox="1"/>
          <p:nvPr/>
        </p:nvSpPr>
        <p:spPr>
          <a:xfrm>
            <a:off x="6083870" y="6674526"/>
            <a:ext cx="524565" cy="815047"/>
          </a:xfrm>
          <a:prstGeom prst="rect">
            <a:avLst/>
          </a:prstGeom>
        </p:spPr>
        <p:txBody>
          <a:bodyPr lIns="0" tIns="0" rIns="0" bIns="0" rtlCol="0" anchor="t">
            <a:spAutoFit/>
          </a:bodyPr>
          <a:lstStyle/>
          <a:p>
            <a:pPr algn="ctr">
              <a:lnSpc>
                <a:spcPts val="3362"/>
              </a:lnSpc>
            </a:pPr>
            <a:r>
              <a:rPr lang="fi-FI" sz="1899" b="1" spc="7" noProof="0" dirty="0">
                <a:solidFill>
                  <a:srgbClr val="FFFFFF"/>
                </a:solidFill>
                <a:latin typeface="Roboto Bold"/>
                <a:ea typeface="Roboto Bold"/>
                <a:cs typeface="Roboto Bold"/>
                <a:sym typeface="Roboto Bold"/>
              </a:rPr>
              <a:t>63%</a:t>
            </a:r>
          </a:p>
          <a:p>
            <a:pPr algn="ctr">
              <a:lnSpc>
                <a:spcPts val="3362"/>
              </a:lnSpc>
            </a:pPr>
            <a:r>
              <a:rPr lang="fi-FI" sz="1899" b="1" spc="7" noProof="0" dirty="0">
                <a:solidFill>
                  <a:srgbClr val="000000"/>
                </a:solidFill>
                <a:latin typeface="Roboto Bold"/>
                <a:ea typeface="Roboto Bold"/>
                <a:cs typeface="Roboto Bold"/>
                <a:sym typeface="Roboto Bold"/>
              </a:rPr>
              <a:t>37%</a:t>
            </a:r>
          </a:p>
        </p:txBody>
      </p:sp>
      <p:sp>
        <p:nvSpPr>
          <p:cNvPr id="32" name="TextBox 32"/>
          <p:cNvSpPr txBox="1"/>
          <p:nvPr/>
        </p:nvSpPr>
        <p:spPr>
          <a:xfrm>
            <a:off x="4508257" y="8799957"/>
            <a:ext cx="4083734" cy="458321"/>
          </a:xfrm>
          <a:prstGeom prst="rect">
            <a:avLst/>
          </a:prstGeom>
        </p:spPr>
        <p:txBody>
          <a:bodyPr lIns="0" tIns="0" rIns="0" bIns="0" rtlCol="0" anchor="t">
            <a:spAutoFit/>
          </a:bodyPr>
          <a:lstStyle/>
          <a:p>
            <a:pPr algn="ctr">
              <a:lnSpc>
                <a:spcPts val="3611"/>
              </a:lnSpc>
            </a:pPr>
            <a:r>
              <a:rPr lang="fi-FI" sz="2579" b="1" u="sng" noProof="0" dirty="0">
                <a:solidFill>
                  <a:srgbClr val="000000"/>
                </a:solidFill>
                <a:latin typeface="Roboto Bold"/>
                <a:ea typeface="Roboto Bold"/>
                <a:cs typeface="Roboto Bold"/>
                <a:sym typeface="Roboto Bold"/>
                <a:hlinkClick r:id="rId9" tooltip="https://www.liikuntaneuvosto.fi/lausunnot-ja-julkaisut/liitu-2024/"/>
              </a:rPr>
              <a:t>Lähde: </a:t>
            </a:r>
            <a:r>
              <a:rPr lang="fi-FI" sz="2579" u="sng" noProof="0" dirty="0">
                <a:solidFill>
                  <a:srgbClr val="000000"/>
                </a:solidFill>
                <a:latin typeface="Roboto"/>
                <a:ea typeface="Roboto"/>
                <a:cs typeface="Roboto"/>
                <a:sym typeface="Roboto"/>
                <a:hlinkClick r:id="rId9" tooltip="https://www.liikuntaneuvosto.fi/lausunnot-ja-julkaisut/liitu-2024/"/>
              </a:rPr>
              <a:t>LIITU-tutkimus, 2024</a:t>
            </a:r>
          </a:p>
        </p:txBody>
      </p:sp>
      <p:sp>
        <p:nvSpPr>
          <p:cNvPr id="33" name="TextBox 33"/>
          <p:cNvSpPr txBox="1"/>
          <p:nvPr/>
        </p:nvSpPr>
        <p:spPr>
          <a:xfrm>
            <a:off x="13516260" y="5001368"/>
            <a:ext cx="3622484" cy="2193375"/>
          </a:xfrm>
          <a:prstGeom prst="rect">
            <a:avLst/>
          </a:prstGeom>
        </p:spPr>
        <p:txBody>
          <a:bodyPr lIns="0" tIns="0" rIns="0" bIns="0" rtlCol="0" anchor="t">
            <a:spAutoFit/>
          </a:bodyPr>
          <a:lstStyle/>
          <a:p>
            <a:pPr algn="ctr">
              <a:lnSpc>
                <a:spcPts val="2895"/>
              </a:lnSpc>
            </a:pPr>
            <a:r>
              <a:rPr lang="fi-FI" sz="2680" b="1" noProof="0" dirty="0">
                <a:solidFill>
                  <a:srgbClr val="F04E30"/>
                </a:solidFill>
                <a:latin typeface="Roboto Bold"/>
                <a:ea typeface="Roboto Bold"/>
                <a:cs typeface="Roboto Bold"/>
                <a:sym typeface="Roboto Bold"/>
              </a:rPr>
              <a:t>Joka neljäs</a:t>
            </a:r>
          </a:p>
          <a:p>
            <a:pPr algn="ctr">
              <a:lnSpc>
                <a:spcPts val="2895"/>
              </a:lnSpc>
            </a:pPr>
            <a:r>
              <a:rPr lang="fi-FI" sz="2680" noProof="0" dirty="0">
                <a:solidFill>
                  <a:srgbClr val="F04E30"/>
                </a:solidFill>
                <a:latin typeface="Roboto"/>
                <a:ea typeface="Roboto"/>
                <a:cs typeface="Roboto"/>
                <a:sym typeface="Roboto"/>
              </a:rPr>
              <a:t> saavutti suosituksen </a:t>
            </a:r>
          </a:p>
          <a:p>
            <a:pPr algn="ctr">
              <a:lnSpc>
                <a:spcPts val="2895"/>
              </a:lnSpc>
            </a:pPr>
            <a:r>
              <a:rPr lang="fi-FI" sz="2680" noProof="0" dirty="0">
                <a:solidFill>
                  <a:srgbClr val="F04E30"/>
                </a:solidFill>
                <a:latin typeface="Roboto"/>
                <a:ea typeface="Roboto"/>
                <a:cs typeface="Roboto"/>
                <a:sym typeface="Roboto"/>
              </a:rPr>
              <a:t>eli </a:t>
            </a:r>
          </a:p>
          <a:p>
            <a:pPr algn="ctr">
              <a:lnSpc>
                <a:spcPts val="2895"/>
              </a:lnSpc>
            </a:pPr>
            <a:r>
              <a:rPr lang="fi-FI" sz="2680" noProof="0" dirty="0">
                <a:solidFill>
                  <a:srgbClr val="F04E30"/>
                </a:solidFill>
                <a:latin typeface="Roboto"/>
                <a:ea typeface="Roboto"/>
                <a:cs typeface="Roboto"/>
                <a:sym typeface="Roboto"/>
              </a:rPr>
              <a:t>liikkui </a:t>
            </a:r>
            <a:r>
              <a:rPr lang="fi-FI" sz="2680" b="1" noProof="0" dirty="0">
                <a:solidFill>
                  <a:srgbClr val="F04E30"/>
                </a:solidFill>
                <a:latin typeface="Roboto Bold"/>
                <a:ea typeface="Roboto Bold"/>
                <a:cs typeface="Roboto Bold"/>
                <a:sym typeface="Roboto Bold"/>
              </a:rPr>
              <a:t>reippaasti</a:t>
            </a:r>
            <a:r>
              <a:rPr lang="fi-FI" sz="2680" noProof="0" dirty="0">
                <a:solidFill>
                  <a:srgbClr val="F04E30"/>
                </a:solidFill>
                <a:latin typeface="Roboto"/>
                <a:ea typeface="Roboto"/>
                <a:cs typeface="Roboto"/>
                <a:sym typeface="Roboto"/>
              </a:rPr>
              <a:t> tai </a:t>
            </a:r>
            <a:r>
              <a:rPr lang="fi-FI" sz="2680" b="1" noProof="0" dirty="0">
                <a:solidFill>
                  <a:srgbClr val="F04E30"/>
                </a:solidFill>
                <a:latin typeface="Roboto Bold"/>
                <a:ea typeface="Roboto Bold"/>
                <a:cs typeface="Roboto Bold"/>
                <a:sym typeface="Roboto Bold"/>
              </a:rPr>
              <a:t>rasittavasti</a:t>
            </a:r>
            <a:r>
              <a:rPr lang="fi-FI" sz="2680" noProof="0" dirty="0">
                <a:solidFill>
                  <a:srgbClr val="F04E30"/>
                </a:solidFill>
                <a:latin typeface="Roboto"/>
                <a:ea typeface="Roboto"/>
                <a:cs typeface="Roboto"/>
                <a:sym typeface="Roboto"/>
              </a:rPr>
              <a:t> vähintään </a:t>
            </a:r>
            <a:r>
              <a:rPr lang="fi-FI" sz="2680" b="1" noProof="0" dirty="0">
                <a:solidFill>
                  <a:srgbClr val="F04E30"/>
                </a:solidFill>
                <a:latin typeface="Roboto Bold"/>
                <a:ea typeface="Roboto Bold"/>
                <a:cs typeface="Roboto Bold"/>
                <a:sym typeface="Roboto Bold"/>
              </a:rPr>
              <a:t>60 min</a:t>
            </a:r>
            <a:r>
              <a:rPr lang="fi-FI" sz="2680" noProof="0" dirty="0">
                <a:solidFill>
                  <a:srgbClr val="F04E30"/>
                </a:solidFill>
                <a:latin typeface="Roboto"/>
                <a:ea typeface="Roboto"/>
                <a:cs typeface="Roboto"/>
                <a:sym typeface="Roboto"/>
              </a:rPr>
              <a:t> </a:t>
            </a:r>
            <a:r>
              <a:rPr lang="fi-FI" sz="2680" b="1" noProof="0" dirty="0">
                <a:solidFill>
                  <a:srgbClr val="F04E30"/>
                </a:solidFill>
                <a:latin typeface="Roboto Bold"/>
                <a:ea typeface="Roboto Bold"/>
                <a:cs typeface="Roboto Bold"/>
                <a:sym typeface="Roboto Bold"/>
              </a:rPr>
              <a:t>joka päivä.</a:t>
            </a:r>
          </a:p>
        </p:txBody>
      </p:sp>
      <p:sp>
        <p:nvSpPr>
          <p:cNvPr id="34" name="TextBox 34"/>
          <p:cNvSpPr txBox="1"/>
          <p:nvPr/>
        </p:nvSpPr>
        <p:spPr>
          <a:xfrm rot="1168288">
            <a:off x="13842980" y="2277233"/>
            <a:ext cx="3622484" cy="745663"/>
          </a:xfrm>
          <a:prstGeom prst="rect">
            <a:avLst/>
          </a:prstGeom>
        </p:spPr>
        <p:txBody>
          <a:bodyPr lIns="0" tIns="0" rIns="0" bIns="0" rtlCol="0" anchor="t">
            <a:spAutoFit/>
          </a:bodyPr>
          <a:lstStyle/>
          <a:p>
            <a:pPr algn="ctr">
              <a:lnSpc>
                <a:spcPts val="2895"/>
              </a:lnSpc>
            </a:pPr>
            <a:r>
              <a:rPr lang="fi-FI" sz="2680" b="1" noProof="0" dirty="0">
                <a:solidFill>
                  <a:srgbClr val="F04E30"/>
                </a:solidFill>
                <a:latin typeface="Roboto Bold"/>
                <a:ea typeface="Roboto Bold"/>
                <a:cs typeface="Roboto Bold"/>
                <a:sym typeface="Roboto Bold"/>
              </a:rPr>
              <a:t>Liikemittarilla mitattuna!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49255" y="985889"/>
            <a:ext cx="16110045" cy="8055022"/>
          </a:xfrm>
          <a:custGeom>
            <a:avLst/>
            <a:gdLst/>
            <a:ahLst/>
            <a:cxnLst/>
            <a:rect l="l" t="t" r="r" b="b"/>
            <a:pathLst>
              <a:path w="16110045" h="8055022">
                <a:moveTo>
                  <a:pt x="0" y="0"/>
                </a:moveTo>
                <a:lnTo>
                  <a:pt x="16110045" y="0"/>
                </a:lnTo>
                <a:lnTo>
                  <a:pt x="16110045" y="8055022"/>
                </a:lnTo>
                <a:lnTo>
                  <a:pt x="0" y="8055022"/>
                </a:lnTo>
                <a:lnTo>
                  <a:pt x="0" y="0"/>
                </a:lnTo>
                <a:close/>
              </a:path>
            </a:pathLst>
          </a:custGeom>
          <a:blipFill>
            <a:blip r:embed="rId2"/>
            <a:stretch>
              <a:fillRect/>
            </a:stretch>
          </a:blipFill>
        </p:spPr>
        <p:txBody>
          <a:bodyPr/>
          <a:lstStyle/>
          <a:p>
            <a:endParaRPr lang="fi-FI" noProof="0" dirty="0"/>
          </a:p>
        </p:txBody>
      </p:sp>
      <p:sp>
        <p:nvSpPr>
          <p:cNvPr id="3" name="Freeform 3"/>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3"/>
            <a:stretch>
              <a:fillRect/>
            </a:stretch>
          </a:blipFill>
        </p:spPr>
        <p:txBody>
          <a:bodyPr/>
          <a:lstStyle/>
          <a:p>
            <a:endParaRPr lang="fi-FI" noProof="0" dirty="0"/>
          </a:p>
        </p:txBody>
      </p:sp>
      <p:sp>
        <p:nvSpPr>
          <p:cNvPr id="4" name="Freeform 4"/>
          <p:cNvSpPr/>
          <p:nvPr/>
        </p:nvSpPr>
        <p:spPr>
          <a:xfrm>
            <a:off x="10839636" y="5177688"/>
            <a:ext cx="2159239" cy="1639222"/>
          </a:xfrm>
          <a:custGeom>
            <a:avLst/>
            <a:gdLst/>
            <a:ahLst/>
            <a:cxnLst/>
            <a:rect l="l" t="t" r="r" b="b"/>
            <a:pathLst>
              <a:path w="2159239" h="1639222">
                <a:moveTo>
                  <a:pt x="0" y="0"/>
                </a:moveTo>
                <a:lnTo>
                  <a:pt x="2159239" y="0"/>
                </a:lnTo>
                <a:lnTo>
                  <a:pt x="2159239" y="1639222"/>
                </a:lnTo>
                <a:lnTo>
                  <a:pt x="0" y="163922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i-FI" noProof="0" dirty="0"/>
          </a:p>
        </p:txBody>
      </p:sp>
      <p:sp>
        <p:nvSpPr>
          <p:cNvPr id="5" name="Freeform 5"/>
          <p:cNvSpPr/>
          <p:nvPr/>
        </p:nvSpPr>
        <p:spPr>
          <a:xfrm rot="1949965">
            <a:off x="13370675" y="7310704"/>
            <a:ext cx="2335997" cy="2194864"/>
          </a:xfrm>
          <a:custGeom>
            <a:avLst/>
            <a:gdLst/>
            <a:ahLst/>
            <a:cxnLst/>
            <a:rect l="l" t="t" r="r" b="b"/>
            <a:pathLst>
              <a:path w="2335997" h="2194864">
                <a:moveTo>
                  <a:pt x="0" y="0"/>
                </a:moveTo>
                <a:lnTo>
                  <a:pt x="2335997" y="0"/>
                </a:lnTo>
                <a:lnTo>
                  <a:pt x="2335997" y="2194864"/>
                </a:lnTo>
                <a:lnTo>
                  <a:pt x="0" y="219486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i-FI" noProof="0" dirty="0"/>
          </a:p>
        </p:txBody>
      </p:sp>
      <p:sp>
        <p:nvSpPr>
          <p:cNvPr id="6" name="Freeform 6"/>
          <p:cNvSpPr/>
          <p:nvPr/>
        </p:nvSpPr>
        <p:spPr>
          <a:xfrm rot="2923063">
            <a:off x="1086229" y="5027458"/>
            <a:ext cx="1889688" cy="2015667"/>
          </a:xfrm>
          <a:custGeom>
            <a:avLst/>
            <a:gdLst/>
            <a:ahLst/>
            <a:cxnLst/>
            <a:rect l="l" t="t" r="r" b="b"/>
            <a:pathLst>
              <a:path w="1889688" h="2015667">
                <a:moveTo>
                  <a:pt x="0" y="0"/>
                </a:moveTo>
                <a:lnTo>
                  <a:pt x="1889688" y="0"/>
                </a:lnTo>
                <a:lnTo>
                  <a:pt x="1889688" y="2015667"/>
                </a:lnTo>
                <a:lnTo>
                  <a:pt x="0" y="201566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i-FI" noProof="0" dirty="0"/>
          </a:p>
        </p:txBody>
      </p:sp>
      <p:sp>
        <p:nvSpPr>
          <p:cNvPr id="7" name="Freeform 7"/>
          <p:cNvSpPr/>
          <p:nvPr/>
        </p:nvSpPr>
        <p:spPr>
          <a:xfrm rot="5400000">
            <a:off x="12709683" y="1903506"/>
            <a:ext cx="1074265" cy="1775644"/>
          </a:xfrm>
          <a:custGeom>
            <a:avLst/>
            <a:gdLst/>
            <a:ahLst/>
            <a:cxnLst/>
            <a:rect l="l" t="t" r="r" b="b"/>
            <a:pathLst>
              <a:path w="1074265" h="1775644">
                <a:moveTo>
                  <a:pt x="0" y="0"/>
                </a:moveTo>
                <a:lnTo>
                  <a:pt x="1074265" y="0"/>
                </a:lnTo>
                <a:lnTo>
                  <a:pt x="1074265" y="1775644"/>
                </a:lnTo>
                <a:lnTo>
                  <a:pt x="0" y="177564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fi-FI" noProof="0" dirty="0"/>
          </a:p>
        </p:txBody>
      </p:sp>
      <p:sp>
        <p:nvSpPr>
          <p:cNvPr id="8" name="TextBox 8"/>
          <p:cNvSpPr txBox="1"/>
          <p:nvPr/>
        </p:nvSpPr>
        <p:spPr>
          <a:xfrm>
            <a:off x="1028700" y="9191625"/>
            <a:ext cx="13982153" cy="458366"/>
          </a:xfrm>
          <a:prstGeom prst="rect">
            <a:avLst/>
          </a:prstGeom>
        </p:spPr>
        <p:txBody>
          <a:bodyPr lIns="0" tIns="0" rIns="0" bIns="0" rtlCol="0" anchor="t">
            <a:spAutoFit/>
          </a:bodyPr>
          <a:lstStyle/>
          <a:p>
            <a:pPr algn="l">
              <a:lnSpc>
                <a:spcPts val="3610"/>
              </a:lnSpc>
            </a:pPr>
            <a:r>
              <a:rPr lang="fi-FI" sz="2579" b="1" spc="10" noProof="0" dirty="0">
                <a:solidFill>
                  <a:srgbClr val="000000"/>
                </a:solidFill>
                <a:latin typeface="Roboto Bold"/>
                <a:ea typeface="Roboto Bold"/>
                <a:cs typeface="Roboto Bold"/>
                <a:sym typeface="Roboto Bold"/>
              </a:rPr>
              <a:t>Lähde: </a:t>
            </a:r>
            <a:r>
              <a:rPr lang="fi-FI" sz="2579" u="sng" spc="10" noProof="0" dirty="0">
                <a:solidFill>
                  <a:srgbClr val="000000"/>
                </a:solidFill>
                <a:latin typeface="Roboto"/>
                <a:ea typeface="Roboto"/>
                <a:cs typeface="Roboto"/>
                <a:sym typeface="Roboto"/>
                <a:hlinkClick r:id="rId8" tooltip="https://ukkinstituutti.fi/wp-content/uploads/2021/04/7-17_esimerkkipaiva_16_tayttyy_FI.jpg"/>
              </a:rPr>
              <a:t>16-vuotiaan nuoren arkipäivä, kun liikkumissuositus täyttyy</a:t>
            </a:r>
            <a:r>
              <a:rPr lang="fi-FI" sz="2579" spc="10" noProof="0" dirty="0">
                <a:solidFill>
                  <a:srgbClr val="000000"/>
                </a:solidFill>
                <a:latin typeface="Roboto"/>
                <a:ea typeface="Roboto"/>
                <a:cs typeface="Roboto"/>
                <a:sym typeface="Roboto"/>
              </a:rPr>
              <a:t> (www.ukkinstituutti.fi)</a:t>
            </a:r>
          </a:p>
        </p:txBody>
      </p:sp>
      <p:sp>
        <p:nvSpPr>
          <p:cNvPr id="9" name="TextBox 9"/>
          <p:cNvSpPr txBox="1"/>
          <p:nvPr/>
        </p:nvSpPr>
        <p:spPr>
          <a:xfrm>
            <a:off x="13449735" y="8225336"/>
            <a:ext cx="2496145" cy="695652"/>
          </a:xfrm>
          <a:prstGeom prst="rect">
            <a:avLst/>
          </a:prstGeom>
        </p:spPr>
        <p:txBody>
          <a:bodyPr lIns="0" tIns="0" rIns="0" bIns="0" rtlCol="0" anchor="t">
            <a:spAutoFit/>
          </a:bodyPr>
          <a:lstStyle/>
          <a:p>
            <a:pPr algn="l">
              <a:lnSpc>
                <a:spcPts val="2637"/>
              </a:lnSpc>
            </a:pPr>
            <a:r>
              <a:rPr lang="fi-FI" sz="2637" b="1" noProof="0" dirty="0">
                <a:solidFill>
                  <a:srgbClr val="F04E30"/>
                </a:solidFill>
                <a:latin typeface="Roboto Bold"/>
                <a:ea typeface="Roboto Bold"/>
                <a:cs typeface="Roboto Bold"/>
                <a:sym typeface="Roboto Bold"/>
              </a:rPr>
              <a:t>Koulumatkasta kertyy 40 min</a:t>
            </a:r>
          </a:p>
        </p:txBody>
      </p:sp>
      <p:sp>
        <p:nvSpPr>
          <p:cNvPr id="10" name="TextBox 10"/>
          <p:cNvSpPr txBox="1"/>
          <p:nvPr/>
        </p:nvSpPr>
        <p:spPr>
          <a:xfrm>
            <a:off x="13831002" y="1890867"/>
            <a:ext cx="3622484" cy="745707"/>
          </a:xfrm>
          <a:prstGeom prst="rect">
            <a:avLst/>
          </a:prstGeom>
        </p:spPr>
        <p:txBody>
          <a:bodyPr lIns="0" tIns="0" rIns="0" bIns="0" rtlCol="0" anchor="t">
            <a:spAutoFit/>
          </a:bodyPr>
          <a:lstStyle/>
          <a:p>
            <a:pPr algn="ctr">
              <a:lnSpc>
                <a:spcPts val="2895"/>
              </a:lnSpc>
            </a:pPr>
            <a:r>
              <a:rPr lang="fi-FI" sz="2680" b="1" noProof="0" dirty="0">
                <a:solidFill>
                  <a:srgbClr val="F04E30"/>
                </a:solidFill>
                <a:latin typeface="Roboto Bold"/>
                <a:ea typeface="Roboto Bold"/>
                <a:cs typeface="Roboto Bold"/>
                <a:sym typeface="Roboto Bold"/>
              </a:rPr>
              <a:t>Pyöräily </a:t>
            </a:r>
            <a:r>
              <a:rPr lang="fi-FI" sz="2680" noProof="0" dirty="0">
                <a:solidFill>
                  <a:srgbClr val="F04E30"/>
                </a:solidFill>
                <a:latin typeface="Roboto"/>
                <a:ea typeface="Roboto"/>
                <a:cs typeface="Roboto"/>
                <a:sym typeface="Roboto"/>
              </a:rPr>
              <a:t>on kävelyä intensiivisempää.</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2"/>
            <a:stretch>
              <a:fillRect/>
            </a:stretch>
          </a:blipFill>
        </p:spPr>
        <p:txBody>
          <a:bodyPr/>
          <a:lstStyle/>
          <a:p>
            <a:endParaRPr lang="fi-FI" noProof="0" dirty="0"/>
          </a:p>
        </p:txBody>
      </p:sp>
      <p:sp>
        <p:nvSpPr>
          <p:cNvPr id="3" name="TextBox 3"/>
          <p:cNvSpPr txBox="1"/>
          <p:nvPr/>
        </p:nvSpPr>
        <p:spPr>
          <a:xfrm>
            <a:off x="3075094" y="866775"/>
            <a:ext cx="11326706" cy="1337255"/>
          </a:xfrm>
          <a:prstGeom prst="rect">
            <a:avLst/>
          </a:prstGeom>
        </p:spPr>
        <p:txBody>
          <a:bodyPr wrap="square" lIns="0" tIns="0" rIns="0" bIns="0" rtlCol="0" anchor="t">
            <a:spAutoFit/>
          </a:bodyPr>
          <a:lstStyle/>
          <a:p>
            <a:pPr algn="ctr">
              <a:lnSpc>
                <a:spcPts val="10818"/>
              </a:lnSpc>
            </a:pPr>
            <a:r>
              <a:rPr lang="fi-FI" sz="7727" b="1" noProof="0" dirty="0" err="1">
                <a:solidFill>
                  <a:srgbClr val="F04E30"/>
                </a:solidFill>
                <a:latin typeface="Roboto Bold"/>
                <a:ea typeface="Roboto Bold"/>
                <a:cs typeface="Roboto Bold"/>
                <a:sym typeface="Roboto Bold"/>
              </a:rPr>
              <a:t>Entäs</a:t>
            </a:r>
            <a:r>
              <a:rPr lang="fi-FI" sz="7727" b="1" noProof="0" dirty="0">
                <a:solidFill>
                  <a:srgbClr val="F04E30"/>
                </a:solidFill>
                <a:latin typeface="Roboto Bold"/>
                <a:ea typeface="Roboto Bold"/>
                <a:cs typeface="Roboto Bold"/>
                <a:sym typeface="Roboto Bold"/>
              </a:rPr>
              <a:t> se joukkoliikenne?</a:t>
            </a:r>
          </a:p>
        </p:txBody>
      </p:sp>
      <p:sp>
        <p:nvSpPr>
          <p:cNvPr id="4" name="TextBox 4"/>
          <p:cNvSpPr txBox="1"/>
          <p:nvPr/>
        </p:nvSpPr>
        <p:spPr>
          <a:xfrm>
            <a:off x="4508301" y="4599623"/>
            <a:ext cx="12036451" cy="2744343"/>
          </a:xfrm>
          <a:prstGeom prst="rect">
            <a:avLst/>
          </a:prstGeom>
        </p:spPr>
        <p:txBody>
          <a:bodyPr lIns="0" tIns="0" rIns="0" bIns="0" rtlCol="0" anchor="t">
            <a:spAutoFit/>
          </a:bodyPr>
          <a:lstStyle/>
          <a:p>
            <a:pPr marL="557022" lvl="1" indent="-278511" algn="l">
              <a:lnSpc>
                <a:spcPts val="3611"/>
              </a:lnSpc>
              <a:buFont typeface="Arial"/>
              <a:buChar char="•"/>
            </a:pPr>
            <a:r>
              <a:rPr lang="fi-FI" sz="2579" noProof="0" dirty="0">
                <a:solidFill>
                  <a:srgbClr val="000000"/>
                </a:solidFill>
                <a:latin typeface="Roboto"/>
                <a:ea typeface="Roboto"/>
                <a:cs typeface="Roboto"/>
                <a:sym typeface="Roboto"/>
              </a:rPr>
              <a:t>Joukkoliikenteen käyttäjät siirtyvät aktiivisesti pysäkille ja sieltä kohteeseen.</a:t>
            </a:r>
          </a:p>
          <a:p>
            <a:pPr marL="557022" lvl="1" indent="-278511" algn="l">
              <a:lnSpc>
                <a:spcPts val="3611"/>
              </a:lnSpc>
              <a:buFont typeface="Arial"/>
              <a:buChar char="•"/>
            </a:pPr>
            <a:r>
              <a:rPr lang="fi-FI" sz="2579" noProof="0" dirty="0">
                <a:solidFill>
                  <a:srgbClr val="000000"/>
                </a:solidFill>
                <a:latin typeface="Roboto"/>
                <a:ea typeface="Roboto"/>
                <a:cs typeface="Roboto"/>
                <a:sym typeface="Roboto"/>
              </a:rPr>
              <a:t>Fiksusti kouluun -ohjelman selvityksen mukaan joukkoliikennettä käyttävän </a:t>
            </a:r>
            <a:r>
              <a:rPr lang="fi-FI" sz="2579" b="1" noProof="0" dirty="0">
                <a:solidFill>
                  <a:srgbClr val="000000"/>
                </a:solidFill>
                <a:latin typeface="Roboto Bold"/>
                <a:ea typeface="Roboto Bold"/>
                <a:cs typeface="Roboto Bold"/>
                <a:sym typeface="Roboto Bold"/>
              </a:rPr>
              <a:t>oppilaan edestakaisten pysäkkimatkojen pituus on noin 1 km</a:t>
            </a:r>
            <a:r>
              <a:rPr lang="fi-FI" sz="2579" noProof="0" dirty="0">
                <a:solidFill>
                  <a:srgbClr val="000000"/>
                </a:solidFill>
                <a:latin typeface="Roboto"/>
                <a:ea typeface="Roboto"/>
                <a:cs typeface="Roboto"/>
                <a:sym typeface="Roboto"/>
              </a:rPr>
              <a:t> ja </a:t>
            </a:r>
            <a:r>
              <a:rPr lang="fi-FI" sz="2579" b="1" noProof="0" dirty="0">
                <a:solidFill>
                  <a:srgbClr val="000000"/>
                </a:solidFill>
                <a:latin typeface="Roboto Bold"/>
                <a:ea typeface="Roboto Bold"/>
                <a:cs typeface="Roboto Bold"/>
                <a:sym typeface="Roboto Bold"/>
              </a:rPr>
              <a:t>vuodessa yhteenlaskettuna kokonaismatka on keskimäärin 200 km</a:t>
            </a:r>
            <a:r>
              <a:rPr lang="fi-FI" sz="2579" noProof="0" dirty="0">
                <a:solidFill>
                  <a:srgbClr val="000000"/>
                </a:solidFill>
                <a:latin typeface="Roboto"/>
                <a:ea typeface="Roboto"/>
                <a:cs typeface="Roboto"/>
                <a:sym typeface="Roboto"/>
              </a:rPr>
              <a:t>.</a:t>
            </a:r>
          </a:p>
          <a:p>
            <a:pPr marL="557022" lvl="1" indent="-278511" algn="l">
              <a:lnSpc>
                <a:spcPts val="3611"/>
              </a:lnSpc>
              <a:buFont typeface="Arial"/>
              <a:buChar char="•"/>
            </a:pPr>
            <a:r>
              <a:rPr lang="fi-FI" sz="2579" noProof="0" dirty="0">
                <a:solidFill>
                  <a:srgbClr val="000000"/>
                </a:solidFill>
                <a:latin typeface="Roboto"/>
                <a:ea typeface="Roboto"/>
                <a:cs typeface="Roboto"/>
                <a:sym typeface="Roboto"/>
              </a:rPr>
              <a:t>Joukkoliikenteen käyttäjä ottaa päivässä keskimäärin 2000 askelta enemmän kuin yksitysautoilija.</a:t>
            </a:r>
          </a:p>
        </p:txBody>
      </p:sp>
      <p:sp>
        <p:nvSpPr>
          <p:cNvPr id="5" name="TextBox 5"/>
          <p:cNvSpPr txBox="1"/>
          <p:nvPr/>
        </p:nvSpPr>
        <p:spPr>
          <a:xfrm>
            <a:off x="4508301" y="2782429"/>
            <a:ext cx="13779699" cy="1608525"/>
          </a:xfrm>
          <a:prstGeom prst="rect">
            <a:avLst/>
          </a:prstGeom>
        </p:spPr>
        <p:txBody>
          <a:bodyPr lIns="0" tIns="0" rIns="0" bIns="0" rtlCol="0" anchor="t">
            <a:spAutoFit/>
          </a:bodyPr>
          <a:lstStyle/>
          <a:p>
            <a:pPr algn="l">
              <a:lnSpc>
                <a:spcPts val="6420"/>
              </a:lnSpc>
            </a:pPr>
            <a:r>
              <a:rPr lang="fi-FI" sz="4586" noProof="0" dirty="0">
                <a:solidFill>
                  <a:srgbClr val="0057A8"/>
                </a:solidFill>
                <a:latin typeface="Roboto"/>
                <a:ea typeface="Roboto"/>
                <a:cs typeface="Roboto"/>
                <a:sym typeface="Roboto"/>
              </a:rPr>
              <a:t>Koulukuljetukset autokyydin sijaan edistävät arkiaktiivisuutta</a:t>
            </a:r>
          </a:p>
        </p:txBody>
      </p:sp>
      <p:sp>
        <p:nvSpPr>
          <p:cNvPr id="6" name="Freeform 6"/>
          <p:cNvSpPr/>
          <p:nvPr/>
        </p:nvSpPr>
        <p:spPr>
          <a:xfrm>
            <a:off x="-1031689" y="5434543"/>
            <a:ext cx="5092034" cy="1871322"/>
          </a:xfrm>
          <a:custGeom>
            <a:avLst/>
            <a:gdLst/>
            <a:ahLst/>
            <a:cxnLst/>
            <a:rect l="l" t="t" r="r" b="b"/>
            <a:pathLst>
              <a:path w="5092034" h="1871322">
                <a:moveTo>
                  <a:pt x="0" y="0"/>
                </a:moveTo>
                <a:lnTo>
                  <a:pt x="5092034" y="0"/>
                </a:lnTo>
                <a:lnTo>
                  <a:pt x="5092034" y="1871323"/>
                </a:lnTo>
                <a:lnTo>
                  <a:pt x="0" y="187132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i-FI" noProof="0" dirty="0"/>
          </a:p>
        </p:txBody>
      </p:sp>
      <p:sp>
        <p:nvSpPr>
          <p:cNvPr id="7" name="Freeform 7"/>
          <p:cNvSpPr/>
          <p:nvPr/>
        </p:nvSpPr>
        <p:spPr>
          <a:xfrm>
            <a:off x="-5599886" y="2358674"/>
            <a:ext cx="8674980" cy="2665585"/>
          </a:xfrm>
          <a:custGeom>
            <a:avLst/>
            <a:gdLst/>
            <a:ahLst/>
            <a:cxnLst/>
            <a:rect l="l" t="t" r="r" b="b"/>
            <a:pathLst>
              <a:path w="8674980" h="2665585">
                <a:moveTo>
                  <a:pt x="0" y="0"/>
                </a:moveTo>
                <a:lnTo>
                  <a:pt x="8674980" y="0"/>
                </a:lnTo>
                <a:lnTo>
                  <a:pt x="8674980" y="2665585"/>
                </a:lnTo>
                <a:lnTo>
                  <a:pt x="0" y="266558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i-FI" noProof="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95965" y="3752773"/>
            <a:ext cx="2656383" cy="2523564"/>
          </a:xfrm>
          <a:custGeom>
            <a:avLst/>
            <a:gdLst/>
            <a:ahLst/>
            <a:cxnLst/>
            <a:rect l="l" t="t" r="r" b="b"/>
            <a:pathLst>
              <a:path w="2656383" h="2523564">
                <a:moveTo>
                  <a:pt x="0" y="0"/>
                </a:moveTo>
                <a:lnTo>
                  <a:pt x="2656383" y="0"/>
                </a:lnTo>
                <a:lnTo>
                  <a:pt x="2656383" y="2523564"/>
                </a:lnTo>
                <a:lnTo>
                  <a:pt x="0" y="252356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i-FI" noProof="0" dirty="0"/>
          </a:p>
        </p:txBody>
      </p:sp>
      <p:sp>
        <p:nvSpPr>
          <p:cNvPr id="3" name="TextBox 3"/>
          <p:cNvSpPr txBox="1"/>
          <p:nvPr/>
        </p:nvSpPr>
        <p:spPr>
          <a:xfrm>
            <a:off x="4783402" y="1651151"/>
            <a:ext cx="6119912" cy="1337255"/>
          </a:xfrm>
          <a:prstGeom prst="rect">
            <a:avLst/>
          </a:prstGeom>
        </p:spPr>
        <p:txBody>
          <a:bodyPr lIns="0" tIns="0" rIns="0" bIns="0" rtlCol="0" anchor="t">
            <a:spAutoFit/>
          </a:bodyPr>
          <a:lstStyle/>
          <a:p>
            <a:pPr algn="ctr">
              <a:lnSpc>
                <a:spcPts val="10818"/>
              </a:lnSpc>
            </a:pPr>
            <a:r>
              <a:rPr lang="fi-FI" sz="7727" noProof="0" dirty="0">
                <a:solidFill>
                  <a:srgbClr val="000000"/>
                </a:solidFill>
                <a:latin typeface="Roboto"/>
                <a:ea typeface="Roboto"/>
                <a:cs typeface="Roboto"/>
                <a:sym typeface="Roboto"/>
              </a:rPr>
              <a:t>Taloudellista -</a:t>
            </a:r>
          </a:p>
        </p:txBody>
      </p:sp>
      <p:sp>
        <p:nvSpPr>
          <p:cNvPr id="4" name="TextBox 4"/>
          <p:cNvSpPr txBox="1"/>
          <p:nvPr/>
        </p:nvSpPr>
        <p:spPr>
          <a:xfrm>
            <a:off x="6519664" y="2826481"/>
            <a:ext cx="10295831" cy="1337255"/>
          </a:xfrm>
          <a:prstGeom prst="rect">
            <a:avLst/>
          </a:prstGeom>
        </p:spPr>
        <p:txBody>
          <a:bodyPr lIns="0" tIns="0" rIns="0" bIns="0" rtlCol="0" anchor="t">
            <a:spAutoFit/>
          </a:bodyPr>
          <a:lstStyle/>
          <a:p>
            <a:pPr algn="ctr">
              <a:lnSpc>
                <a:spcPts val="10818"/>
              </a:lnSpc>
            </a:pPr>
            <a:r>
              <a:rPr lang="fi-FI" sz="7727" b="1" noProof="0" dirty="0">
                <a:solidFill>
                  <a:srgbClr val="F04E30"/>
                </a:solidFill>
                <a:latin typeface="Roboto Bold"/>
                <a:ea typeface="Roboto Bold"/>
                <a:cs typeface="Roboto Bold"/>
                <a:sym typeface="Roboto Bold"/>
              </a:rPr>
              <a:t>säästää aikaa ja rahaa?</a:t>
            </a:r>
          </a:p>
        </p:txBody>
      </p:sp>
      <p:sp>
        <p:nvSpPr>
          <p:cNvPr id="5" name="Freeform 5"/>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3"/>
            <a:stretch>
              <a:fillRect/>
            </a:stretch>
          </a:blipFill>
        </p:spPr>
        <p:txBody>
          <a:bodyPr/>
          <a:lstStyle/>
          <a:p>
            <a:endParaRPr lang="fi-FI" noProof="0" dirty="0"/>
          </a:p>
        </p:txBody>
      </p:sp>
      <p:sp>
        <p:nvSpPr>
          <p:cNvPr id="6" name="Freeform 6"/>
          <p:cNvSpPr/>
          <p:nvPr/>
        </p:nvSpPr>
        <p:spPr>
          <a:xfrm>
            <a:off x="2232588" y="4534334"/>
            <a:ext cx="1275455" cy="2515286"/>
          </a:xfrm>
          <a:custGeom>
            <a:avLst/>
            <a:gdLst/>
            <a:ahLst/>
            <a:cxnLst/>
            <a:rect l="l" t="t" r="r" b="b"/>
            <a:pathLst>
              <a:path w="1275455" h="2515286">
                <a:moveTo>
                  <a:pt x="0" y="0"/>
                </a:moveTo>
                <a:lnTo>
                  <a:pt x="1275455" y="0"/>
                </a:lnTo>
                <a:lnTo>
                  <a:pt x="1275455" y="2515286"/>
                </a:lnTo>
                <a:lnTo>
                  <a:pt x="0" y="251528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i-FI" noProof="0" dirty="0"/>
          </a:p>
        </p:txBody>
      </p:sp>
      <p:sp>
        <p:nvSpPr>
          <p:cNvPr id="7" name="Freeform 7"/>
          <p:cNvSpPr/>
          <p:nvPr/>
        </p:nvSpPr>
        <p:spPr>
          <a:xfrm>
            <a:off x="3508043" y="5791977"/>
            <a:ext cx="1446799" cy="2411332"/>
          </a:xfrm>
          <a:custGeom>
            <a:avLst/>
            <a:gdLst/>
            <a:ahLst/>
            <a:cxnLst/>
            <a:rect l="l" t="t" r="r" b="b"/>
            <a:pathLst>
              <a:path w="1446799" h="2411332">
                <a:moveTo>
                  <a:pt x="0" y="0"/>
                </a:moveTo>
                <a:lnTo>
                  <a:pt x="1446799" y="0"/>
                </a:lnTo>
                <a:lnTo>
                  <a:pt x="1446799" y="2411331"/>
                </a:lnTo>
                <a:lnTo>
                  <a:pt x="0" y="241133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i-FI" noProof="0" dirty="0"/>
          </a:p>
        </p:txBody>
      </p:sp>
      <p:sp>
        <p:nvSpPr>
          <p:cNvPr id="8" name="Freeform 8"/>
          <p:cNvSpPr/>
          <p:nvPr/>
        </p:nvSpPr>
        <p:spPr>
          <a:xfrm flipH="1">
            <a:off x="11235018" y="7758706"/>
            <a:ext cx="3958552" cy="1751659"/>
          </a:xfrm>
          <a:custGeom>
            <a:avLst/>
            <a:gdLst/>
            <a:ahLst/>
            <a:cxnLst/>
            <a:rect l="l" t="t" r="r" b="b"/>
            <a:pathLst>
              <a:path w="3958552" h="1751659">
                <a:moveTo>
                  <a:pt x="3958552" y="0"/>
                </a:moveTo>
                <a:lnTo>
                  <a:pt x="0" y="0"/>
                </a:lnTo>
                <a:lnTo>
                  <a:pt x="0" y="1751660"/>
                </a:lnTo>
                <a:lnTo>
                  <a:pt x="3958552" y="1751660"/>
                </a:lnTo>
                <a:lnTo>
                  <a:pt x="3958552"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i-FI" noProof="0" dirty="0"/>
          </a:p>
        </p:txBody>
      </p:sp>
      <p:sp>
        <p:nvSpPr>
          <p:cNvPr id="9" name="Freeform 9"/>
          <p:cNvSpPr/>
          <p:nvPr/>
        </p:nvSpPr>
        <p:spPr>
          <a:xfrm>
            <a:off x="14731055" y="1028700"/>
            <a:ext cx="1839431" cy="1035781"/>
          </a:xfrm>
          <a:custGeom>
            <a:avLst/>
            <a:gdLst/>
            <a:ahLst/>
            <a:cxnLst/>
            <a:rect l="l" t="t" r="r" b="b"/>
            <a:pathLst>
              <a:path w="1839431" h="1035781">
                <a:moveTo>
                  <a:pt x="0" y="0"/>
                </a:moveTo>
                <a:lnTo>
                  <a:pt x="1839431" y="0"/>
                </a:lnTo>
                <a:lnTo>
                  <a:pt x="1839431" y="1035781"/>
                </a:lnTo>
                <a:lnTo>
                  <a:pt x="0" y="1035781"/>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fi-FI" noProof="0" dirty="0"/>
          </a:p>
        </p:txBody>
      </p:sp>
      <p:sp>
        <p:nvSpPr>
          <p:cNvPr id="10" name="Freeform 10"/>
          <p:cNvSpPr/>
          <p:nvPr/>
        </p:nvSpPr>
        <p:spPr>
          <a:xfrm flipH="1">
            <a:off x="12207681" y="5086689"/>
            <a:ext cx="6681727" cy="2669737"/>
          </a:xfrm>
          <a:custGeom>
            <a:avLst/>
            <a:gdLst/>
            <a:ahLst/>
            <a:cxnLst/>
            <a:rect l="l" t="t" r="r" b="b"/>
            <a:pathLst>
              <a:path w="6681727" h="2669737">
                <a:moveTo>
                  <a:pt x="6681728" y="0"/>
                </a:moveTo>
                <a:lnTo>
                  <a:pt x="0" y="0"/>
                </a:lnTo>
                <a:lnTo>
                  <a:pt x="0" y="2669737"/>
                </a:lnTo>
                <a:lnTo>
                  <a:pt x="6681728" y="2669737"/>
                </a:lnTo>
                <a:lnTo>
                  <a:pt x="6681728"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fi-FI" noProof="0" dirty="0"/>
          </a:p>
        </p:txBody>
      </p:sp>
      <p:sp>
        <p:nvSpPr>
          <p:cNvPr id="11" name="Freeform 11"/>
          <p:cNvSpPr/>
          <p:nvPr/>
        </p:nvSpPr>
        <p:spPr>
          <a:xfrm>
            <a:off x="5508500" y="6421557"/>
            <a:ext cx="2388809" cy="2158886"/>
          </a:xfrm>
          <a:custGeom>
            <a:avLst/>
            <a:gdLst/>
            <a:ahLst/>
            <a:cxnLst/>
            <a:rect l="l" t="t" r="r" b="b"/>
            <a:pathLst>
              <a:path w="2388809" h="2158886">
                <a:moveTo>
                  <a:pt x="0" y="0"/>
                </a:moveTo>
                <a:lnTo>
                  <a:pt x="2388809" y="0"/>
                </a:lnTo>
                <a:lnTo>
                  <a:pt x="2388809" y="2158886"/>
                </a:lnTo>
                <a:lnTo>
                  <a:pt x="0" y="2158886"/>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fi-FI" noProof="0" dirty="0"/>
          </a:p>
        </p:txBody>
      </p:sp>
      <p:sp>
        <p:nvSpPr>
          <p:cNvPr id="12" name="Freeform 12"/>
          <p:cNvSpPr/>
          <p:nvPr/>
        </p:nvSpPr>
        <p:spPr>
          <a:xfrm>
            <a:off x="7000028" y="7595365"/>
            <a:ext cx="1241360" cy="2158886"/>
          </a:xfrm>
          <a:custGeom>
            <a:avLst/>
            <a:gdLst/>
            <a:ahLst/>
            <a:cxnLst/>
            <a:rect l="l" t="t" r="r" b="b"/>
            <a:pathLst>
              <a:path w="1241360" h="2158886">
                <a:moveTo>
                  <a:pt x="0" y="0"/>
                </a:moveTo>
                <a:lnTo>
                  <a:pt x="1241359" y="0"/>
                </a:lnTo>
                <a:lnTo>
                  <a:pt x="1241359" y="2158887"/>
                </a:lnTo>
                <a:lnTo>
                  <a:pt x="0" y="2158887"/>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fi-FI" noProof="0" dirty="0"/>
          </a:p>
        </p:txBody>
      </p:sp>
      <p:sp>
        <p:nvSpPr>
          <p:cNvPr id="13" name="Freeform 13"/>
          <p:cNvSpPr/>
          <p:nvPr/>
        </p:nvSpPr>
        <p:spPr>
          <a:xfrm flipH="1">
            <a:off x="462333" y="6421557"/>
            <a:ext cx="1844271" cy="2078052"/>
          </a:xfrm>
          <a:custGeom>
            <a:avLst/>
            <a:gdLst/>
            <a:ahLst/>
            <a:cxnLst/>
            <a:rect l="l" t="t" r="r" b="b"/>
            <a:pathLst>
              <a:path w="1844271" h="2078052">
                <a:moveTo>
                  <a:pt x="1844270" y="0"/>
                </a:moveTo>
                <a:lnTo>
                  <a:pt x="0" y="0"/>
                </a:lnTo>
                <a:lnTo>
                  <a:pt x="0" y="2078052"/>
                </a:lnTo>
                <a:lnTo>
                  <a:pt x="1844270" y="2078052"/>
                </a:lnTo>
                <a:lnTo>
                  <a:pt x="184427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fi-FI" noProof="0" dirty="0"/>
          </a:p>
        </p:txBody>
      </p:sp>
      <p:sp>
        <p:nvSpPr>
          <p:cNvPr id="14" name="Freeform 14"/>
          <p:cNvSpPr/>
          <p:nvPr/>
        </p:nvSpPr>
        <p:spPr>
          <a:xfrm flipH="1">
            <a:off x="4076109" y="8079618"/>
            <a:ext cx="1432391" cy="2024580"/>
          </a:xfrm>
          <a:custGeom>
            <a:avLst/>
            <a:gdLst/>
            <a:ahLst/>
            <a:cxnLst/>
            <a:rect l="l" t="t" r="r" b="b"/>
            <a:pathLst>
              <a:path w="1432391" h="2024580">
                <a:moveTo>
                  <a:pt x="1432391" y="0"/>
                </a:moveTo>
                <a:lnTo>
                  <a:pt x="0" y="0"/>
                </a:lnTo>
                <a:lnTo>
                  <a:pt x="0" y="2024581"/>
                </a:lnTo>
                <a:lnTo>
                  <a:pt x="1432391" y="2024581"/>
                </a:lnTo>
                <a:lnTo>
                  <a:pt x="1432391"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fi-FI" noProof="0" dirty="0"/>
          </a:p>
        </p:txBody>
      </p:sp>
      <p:pic>
        <p:nvPicPr>
          <p:cNvPr id="16" name="Kuva 15">
            <a:extLst>
              <a:ext uri="{FF2B5EF4-FFF2-40B4-BE49-F238E27FC236}">
                <a16:creationId xmlns:a16="http://schemas.microsoft.com/office/drawing/2014/main" id="{4F67FF83-1C69-80F9-96C2-00FB06A2B7DF}"/>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11323" y="-233031"/>
            <a:ext cx="4443519" cy="444351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2"/>
            <a:stretch>
              <a:fillRect/>
            </a:stretch>
          </a:blipFill>
        </p:spPr>
        <p:txBody>
          <a:bodyPr/>
          <a:lstStyle/>
          <a:p>
            <a:endParaRPr lang="fi-FI" noProof="0" dirty="0"/>
          </a:p>
        </p:txBody>
      </p:sp>
      <p:sp>
        <p:nvSpPr>
          <p:cNvPr id="3" name="Freeform 3"/>
          <p:cNvSpPr/>
          <p:nvPr/>
        </p:nvSpPr>
        <p:spPr>
          <a:xfrm>
            <a:off x="659649" y="3226875"/>
            <a:ext cx="2482408" cy="4927858"/>
          </a:xfrm>
          <a:custGeom>
            <a:avLst/>
            <a:gdLst/>
            <a:ahLst/>
            <a:cxnLst/>
            <a:rect l="l" t="t" r="r" b="b"/>
            <a:pathLst>
              <a:path w="2482408" h="4927858">
                <a:moveTo>
                  <a:pt x="0" y="0"/>
                </a:moveTo>
                <a:lnTo>
                  <a:pt x="2482409" y="0"/>
                </a:lnTo>
                <a:lnTo>
                  <a:pt x="2482409" y="4927858"/>
                </a:lnTo>
                <a:lnTo>
                  <a:pt x="0" y="492785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i-FI" noProof="0" dirty="0"/>
          </a:p>
        </p:txBody>
      </p:sp>
      <p:sp>
        <p:nvSpPr>
          <p:cNvPr id="4" name="TextBox 4"/>
          <p:cNvSpPr txBox="1"/>
          <p:nvPr/>
        </p:nvSpPr>
        <p:spPr>
          <a:xfrm>
            <a:off x="4498776" y="866775"/>
            <a:ext cx="4955580" cy="1337255"/>
          </a:xfrm>
          <a:prstGeom prst="rect">
            <a:avLst/>
          </a:prstGeom>
        </p:spPr>
        <p:txBody>
          <a:bodyPr lIns="0" tIns="0" rIns="0" bIns="0" rtlCol="0" anchor="t">
            <a:spAutoFit/>
          </a:bodyPr>
          <a:lstStyle/>
          <a:p>
            <a:pPr algn="ctr">
              <a:lnSpc>
                <a:spcPts val="10818"/>
              </a:lnSpc>
            </a:pPr>
            <a:r>
              <a:rPr lang="fi-FI" sz="7727" b="1" noProof="0" dirty="0">
                <a:solidFill>
                  <a:srgbClr val="F04E30"/>
                </a:solidFill>
                <a:latin typeface="Roboto Bold"/>
                <a:ea typeface="Roboto Bold"/>
                <a:cs typeface="Roboto Bold"/>
                <a:sym typeface="Roboto Bold"/>
              </a:rPr>
              <a:t>Saatesanat</a:t>
            </a:r>
          </a:p>
        </p:txBody>
      </p:sp>
      <p:sp>
        <p:nvSpPr>
          <p:cNvPr id="5" name="TextBox 5"/>
          <p:cNvSpPr txBox="1"/>
          <p:nvPr/>
        </p:nvSpPr>
        <p:spPr>
          <a:xfrm>
            <a:off x="4498776" y="2705100"/>
            <a:ext cx="12383041" cy="7316366"/>
          </a:xfrm>
          <a:prstGeom prst="rect">
            <a:avLst/>
          </a:prstGeom>
        </p:spPr>
        <p:txBody>
          <a:bodyPr lIns="0" tIns="0" rIns="0" bIns="0" rtlCol="0" anchor="t">
            <a:spAutoFit/>
          </a:bodyPr>
          <a:lstStyle/>
          <a:p>
            <a:pPr algn="l">
              <a:lnSpc>
                <a:spcPts val="3610"/>
              </a:lnSpc>
            </a:pPr>
            <a:r>
              <a:rPr lang="fi-FI" sz="2579" spc="10" noProof="0" dirty="0">
                <a:solidFill>
                  <a:srgbClr val="000000"/>
                </a:solidFill>
                <a:latin typeface="Roboto"/>
                <a:ea typeface="Roboto"/>
                <a:cs typeface="Roboto"/>
                <a:sym typeface="Roboto"/>
              </a:rPr>
              <a:t>Tämä oppimateriaali on osa Liito ry:n ympäristösuunitelmaa. Haluamme liittona sitoutua kestävän kehityksen periaatteisiin ja tuoda niitä näkyviksi toiminnassamme. Tuottamalla valmista oppituntimateriaalia koulumatkaliikunnasta haluamme edistää jäsentemme ja yleisesti opettajien valmiuksia käsitellä oppilaiden kanssa koulumatkaliikunnan hyötyjä sekä kannustaa aktiivisiin koulumatkoihin.</a:t>
            </a:r>
          </a:p>
          <a:p>
            <a:pPr algn="l">
              <a:lnSpc>
                <a:spcPts val="3610"/>
              </a:lnSpc>
            </a:pPr>
            <a:endParaRPr lang="fi-FI" sz="2579" spc="10" noProof="0" dirty="0">
              <a:solidFill>
                <a:srgbClr val="000000"/>
              </a:solidFill>
              <a:latin typeface="Roboto"/>
              <a:ea typeface="Roboto"/>
              <a:cs typeface="Roboto"/>
              <a:sym typeface="Roboto"/>
            </a:endParaRPr>
          </a:p>
          <a:p>
            <a:pPr algn="l">
              <a:lnSpc>
                <a:spcPts val="3610"/>
              </a:lnSpc>
            </a:pPr>
            <a:r>
              <a:rPr lang="fi-FI" sz="2579" spc="10" noProof="0" dirty="0">
                <a:solidFill>
                  <a:srgbClr val="000000"/>
                </a:solidFill>
                <a:latin typeface="Roboto"/>
                <a:ea typeface="Roboto"/>
                <a:cs typeface="Roboto"/>
                <a:sym typeface="Roboto"/>
              </a:rPr>
              <a:t>Koulumatkaliikkuminen on erinomainen keino lisätä terveyttä edistävää liikuntaa koulupäiviin ja sen lisäksi liikkuminen lihasvoimin on ympäristöteko.</a:t>
            </a:r>
          </a:p>
          <a:p>
            <a:pPr algn="l">
              <a:lnSpc>
                <a:spcPts val="3610"/>
              </a:lnSpc>
            </a:pPr>
            <a:endParaRPr lang="fi-FI" sz="2579" spc="10" noProof="0" dirty="0">
              <a:solidFill>
                <a:srgbClr val="000000"/>
              </a:solidFill>
              <a:latin typeface="Roboto"/>
              <a:ea typeface="Roboto"/>
              <a:cs typeface="Roboto"/>
              <a:sym typeface="Roboto"/>
            </a:endParaRPr>
          </a:p>
          <a:p>
            <a:pPr algn="l">
              <a:lnSpc>
                <a:spcPts val="3610"/>
              </a:lnSpc>
            </a:pPr>
            <a:r>
              <a:rPr lang="fi-FI" sz="2579" b="1" spc="10" noProof="0" dirty="0">
                <a:solidFill>
                  <a:srgbClr val="000000"/>
                </a:solidFill>
                <a:latin typeface="Roboto Bold"/>
                <a:ea typeface="Roboto Bold"/>
                <a:cs typeface="Roboto Bold"/>
                <a:sym typeface="Roboto Bold"/>
              </a:rPr>
              <a:t>Mukavia hetkiä koulumatkaliikkumisen parissa!</a:t>
            </a:r>
          </a:p>
          <a:p>
            <a:pPr algn="l">
              <a:lnSpc>
                <a:spcPts val="3610"/>
              </a:lnSpc>
            </a:pPr>
            <a:endParaRPr lang="fi-FI" sz="2579" b="1" spc="10" noProof="0" dirty="0">
              <a:solidFill>
                <a:srgbClr val="000000"/>
              </a:solidFill>
              <a:latin typeface="Roboto Bold"/>
              <a:ea typeface="Roboto Bold"/>
              <a:cs typeface="Roboto Bold"/>
              <a:sym typeface="Roboto Bold"/>
            </a:endParaRPr>
          </a:p>
          <a:p>
            <a:pPr algn="l">
              <a:lnSpc>
                <a:spcPts val="3610"/>
              </a:lnSpc>
            </a:pPr>
            <a:r>
              <a:rPr lang="fi-FI" sz="2579" spc="10" noProof="0" dirty="0">
                <a:solidFill>
                  <a:srgbClr val="000000"/>
                </a:solidFill>
                <a:latin typeface="Roboto"/>
                <a:ea typeface="Roboto"/>
                <a:cs typeface="Roboto"/>
                <a:sym typeface="Roboto"/>
              </a:rPr>
              <a:t>Anna Haapalainen / LIITO ry</a:t>
            </a:r>
          </a:p>
          <a:p>
            <a:pPr algn="l">
              <a:lnSpc>
                <a:spcPts val="3610"/>
              </a:lnSpc>
            </a:pPr>
            <a:endParaRPr lang="fi-FI" sz="2579" spc="10" noProof="0" dirty="0">
              <a:solidFill>
                <a:srgbClr val="000000"/>
              </a:solidFill>
              <a:latin typeface="Roboto"/>
              <a:ea typeface="Roboto"/>
              <a:cs typeface="Roboto"/>
              <a:sym typeface="Roboto"/>
            </a:endParaRPr>
          </a:p>
          <a:p>
            <a:pPr algn="l">
              <a:lnSpc>
                <a:spcPts val="3610"/>
              </a:lnSpc>
            </a:pPr>
            <a:r>
              <a:rPr lang="fi-FI" sz="2579" b="1" spc="10" noProof="0" dirty="0">
                <a:solidFill>
                  <a:srgbClr val="000000"/>
                </a:solidFill>
                <a:latin typeface="Roboto Bold"/>
                <a:ea typeface="Roboto Bold"/>
                <a:cs typeface="Roboto Bold"/>
                <a:sym typeface="Roboto Bold"/>
              </a:rPr>
              <a:t>Lue lisää:</a:t>
            </a:r>
            <a:r>
              <a:rPr lang="fi-FI" sz="2579" spc="10" noProof="0" dirty="0">
                <a:solidFill>
                  <a:srgbClr val="000000"/>
                </a:solidFill>
                <a:latin typeface="Roboto"/>
                <a:ea typeface="Roboto"/>
                <a:cs typeface="Roboto"/>
                <a:sym typeface="Roboto"/>
              </a:rPr>
              <a:t> </a:t>
            </a:r>
            <a:r>
              <a:rPr lang="fi-FI" sz="2579" u="sng" spc="10" noProof="0" dirty="0">
                <a:solidFill>
                  <a:srgbClr val="000000"/>
                </a:solidFill>
                <a:latin typeface="Roboto"/>
                <a:ea typeface="Roboto"/>
                <a:cs typeface="Roboto"/>
                <a:sym typeface="Roboto"/>
                <a:hlinkClick r:id="rId4" tooltip="https://www.liito.fi/liikunta-ja-terveystieto-materiaali/maksuttomat-materiaalit/lihasvoimin-kouluun/"/>
              </a:rPr>
              <a:t>Lihasvoimin kouluun! - oppimateriaali koulumatkaliikkumisesta </a:t>
            </a:r>
          </a:p>
          <a:p>
            <a:pPr algn="l">
              <a:lnSpc>
                <a:spcPts val="3610"/>
              </a:lnSpc>
            </a:pPr>
            <a:r>
              <a:rPr lang="fi-FI" sz="2579" u="sng" spc="10" noProof="0" dirty="0">
                <a:solidFill>
                  <a:srgbClr val="000000"/>
                </a:solidFill>
                <a:latin typeface="Roboto"/>
                <a:ea typeface="Roboto"/>
                <a:cs typeface="Roboto"/>
                <a:sym typeface="Roboto"/>
                <a:hlinkClick r:id="rId4" tooltip="https://www.liito.fi/liikunta-ja-terveystieto-materiaali/maksuttomat-materiaalit/lihasvoimin-kouluun/"/>
              </a:rPr>
              <a:t>yläkouluun ja toiselle asteelle</a:t>
            </a:r>
          </a:p>
          <a:p>
            <a:pPr algn="l">
              <a:lnSpc>
                <a:spcPts val="3610"/>
              </a:lnSpc>
            </a:pPr>
            <a:endParaRPr lang="fi-FI" sz="2579" u="sng" spc="10" noProof="0" dirty="0">
              <a:solidFill>
                <a:srgbClr val="000000"/>
              </a:solidFill>
              <a:latin typeface="Roboto"/>
              <a:ea typeface="Roboto"/>
              <a:cs typeface="Roboto"/>
              <a:sym typeface="Roboto"/>
              <a:hlinkClick r:id="rId4" tooltip="https://www.liito.fi/liikunta-ja-terveystieto-materiaali/maksuttomat-materiaalit/lihasvoimin-kouluu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2"/>
            <a:stretch>
              <a:fillRect/>
            </a:stretch>
          </a:blipFill>
        </p:spPr>
        <p:txBody>
          <a:bodyPr/>
          <a:lstStyle/>
          <a:p>
            <a:endParaRPr lang="fi-FI" noProof="0" dirty="0"/>
          </a:p>
        </p:txBody>
      </p:sp>
      <p:sp>
        <p:nvSpPr>
          <p:cNvPr id="3" name="TextBox 3"/>
          <p:cNvSpPr txBox="1"/>
          <p:nvPr/>
        </p:nvSpPr>
        <p:spPr>
          <a:xfrm>
            <a:off x="4508301" y="3826150"/>
            <a:ext cx="12383041" cy="4115966"/>
          </a:xfrm>
          <a:prstGeom prst="rect">
            <a:avLst/>
          </a:prstGeom>
        </p:spPr>
        <p:txBody>
          <a:bodyPr lIns="0" tIns="0" rIns="0" bIns="0" rtlCol="0" anchor="t">
            <a:spAutoFit/>
          </a:bodyPr>
          <a:lstStyle/>
          <a:p>
            <a:pPr algn="l">
              <a:lnSpc>
                <a:spcPts val="3610"/>
              </a:lnSpc>
            </a:pPr>
            <a:r>
              <a:rPr lang="fi-FI" sz="2579" b="1" spc="10" noProof="0" dirty="0">
                <a:solidFill>
                  <a:srgbClr val="000000"/>
                </a:solidFill>
                <a:latin typeface="Roboto Bold"/>
                <a:ea typeface="Roboto Bold"/>
                <a:cs typeface="Roboto Bold"/>
                <a:sym typeface="Roboto Bold"/>
              </a:rPr>
              <a:t>Omin lihasvoimin liikkuminen on</a:t>
            </a:r>
          </a:p>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edullista (matkaliput, polttoaine, pysäköintimaksut)</a:t>
            </a:r>
          </a:p>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kansantaloudellisesti kannattavaa: vähentää sairastumisriskiä, lisää elinvuosia (hoitokustannukset, sairauspoissaolot)</a:t>
            </a:r>
          </a:p>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lyhyillä matkoilla nopeaa: pyöräily on usein autoa tai bussia nopeampi kulkutapa</a:t>
            </a:r>
          </a:p>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riippumaton aikatauluista ja ruuhkista</a:t>
            </a:r>
          </a:p>
          <a:p>
            <a:pPr algn="l">
              <a:lnSpc>
                <a:spcPts val="3610"/>
              </a:lnSpc>
            </a:pPr>
            <a:r>
              <a:rPr lang="fi-FI" sz="2579" b="1" spc="10" noProof="0" dirty="0">
                <a:solidFill>
                  <a:srgbClr val="000000"/>
                </a:solidFill>
                <a:latin typeface="Roboto Bold"/>
                <a:ea typeface="Roboto Bold"/>
                <a:cs typeface="Roboto Bold"/>
                <a:sym typeface="Roboto Bold"/>
              </a:rPr>
              <a:t>Kimppakyydit ja joukkoliikenne </a:t>
            </a:r>
            <a:r>
              <a:rPr lang="fi-FI" sz="2579" b="1" spc="10" noProof="0" dirty="0" err="1">
                <a:solidFill>
                  <a:srgbClr val="000000"/>
                </a:solidFill>
                <a:latin typeface="Roboto Bold"/>
                <a:ea typeface="Roboto Bold"/>
                <a:cs typeface="Roboto Bold"/>
                <a:sym typeface="Roboto Bold"/>
              </a:rPr>
              <a:t>vs</a:t>
            </a:r>
            <a:r>
              <a:rPr lang="fi-FI" sz="2579" b="1" spc="10" noProof="0" dirty="0">
                <a:solidFill>
                  <a:srgbClr val="000000"/>
                </a:solidFill>
                <a:latin typeface="Roboto Bold"/>
                <a:ea typeface="Roboto Bold"/>
                <a:cs typeface="Roboto Bold"/>
                <a:sym typeface="Roboto Bold"/>
              </a:rPr>
              <a:t> yksityisautoilu</a:t>
            </a:r>
          </a:p>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edullisempaa (polttoaine, pysäköintimaksut)</a:t>
            </a:r>
          </a:p>
          <a:p>
            <a:pPr algn="l">
              <a:lnSpc>
                <a:spcPts val="3610"/>
              </a:lnSpc>
            </a:pPr>
            <a:endParaRPr lang="fi-FI" sz="2579" spc="10" noProof="0" dirty="0">
              <a:solidFill>
                <a:srgbClr val="000000"/>
              </a:solidFill>
              <a:latin typeface="Roboto"/>
              <a:ea typeface="Roboto"/>
              <a:cs typeface="Roboto"/>
              <a:sym typeface="Roboto"/>
            </a:endParaRPr>
          </a:p>
        </p:txBody>
      </p:sp>
      <p:sp>
        <p:nvSpPr>
          <p:cNvPr id="4" name="TextBox 4"/>
          <p:cNvSpPr txBox="1"/>
          <p:nvPr/>
        </p:nvSpPr>
        <p:spPr>
          <a:xfrm>
            <a:off x="4508300" y="2782429"/>
            <a:ext cx="6159699" cy="762581"/>
          </a:xfrm>
          <a:prstGeom prst="rect">
            <a:avLst/>
          </a:prstGeom>
        </p:spPr>
        <p:txBody>
          <a:bodyPr wrap="square" lIns="0" tIns="0" rIns="0" bIns="0" rtlCol="0" anchor="t">
            <a:spAutoFit/>
          </a:bodyPr>
          <a:lstStyle/>
          <a:p>
            <a:pPr algn="l">
              <a:lnSpc>
                <a:spcPts val="6420"/>
              </a:lnSpc>
            </a:pPr>
            <a:r>
              <a:rPr lang="fi-FI" sz="4586" noProof="0" dirty="0">
                <a:solidFill>
                  <a:srgbClr val="0057A8"/>
                </a:solidFill>
                <a:latin typeface="Roboto"/>
                <a:ea typeface="Roboto"/>
                <a:cs typeface="Roboto"/>
                <a:sym typeface="Roboto"/>
              </a:rPr>
              <a:t>Säästää aikaa ja rahaa</a:t>
            </a:r>
          </a:p>
        </p:txBody>
      </p:sp>
      <p:sp>
        <p:nvSpPr>
          <p:cNvPr id="5" name="TextBox 5"/>
          <p:cNvSpPr txBox="1"/>
          <p:nvPr/>
        </p:nvSpPr>
        <p:spPr>
          <a:xfrm>
            <a:off x="4106902" y="866775"/>
            <a:ext cx="5723632" cy="1337255"/>
          </a:xfrm>
          <a:prstGeom prst="rect">
            <a:avLst/>
          </a:prstGeom>
        </p:spPr>
        <p:txBody>
          <a:bodyPr lIns="0" tIns="0" rIns="0" bIns="0" rtlCol="0" anchor="t">
            <a:spAutoFit/>
          </a:bodyPr>
          <a:lstStyle/>
          <a:p>
            <a:pPr algn="ctr">
              <a:lnSpc>
                <a:spcPts val="10818"/>
              </a:lnSpc>
            </a:pPr>
            <a:r>
              <a:rPr lang="fi-FI" sz="7727" b="1" noProof="0" dirty="0">
                <a:solidFill>
                  <a:srgbClr val="F04E30"/>
                </a:solidFill>
                <a:latin typeface="Roboto Bold"/>
                <a:ea typeface="Roboto Bold"/>
                <a:cs typeface="Roboto Bold"/>
                <a:sym typeface="Roboto Bold"/>
              </a:rPr>
              <a:t>Taloudellista</a:t>
            </a:r>
          </a:p>
        </p:txBody>
      </p:sp>
      <p:sp>
        <p:nvSpPr>
          <p:cNvPr id="6" name="Freeform 6"/>
          <p:cNvSpPr/>
          <p:nvPr/>
        </p:nvSpPr>
        <p:spPr>
          <a:xfrm>
            <a:off x="-1436898" y="3226875"/>
            <a:ext cx="4553029" cy="4114800"/>
          </a:xfrm>
          <a:custGeom>
            <a:avLst/>
            <a:gdLst/>
            <a:ahLst/>
            <a:cxnLst/>
            <a:rect l="l" t="t" r="r" b="b"/>
            <a:pathLst>
              <a:path w="4553029" h="4114800">
                <a:moveTo>
                  <a:pt x="0" y="0"/>
                </a:moveTo>
                <a:lnTo>
                  <a:pt x="4553029" y="0"/>
                </a:lnTo>
                <a:lnTo>
                  <a:pt x="4553029"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i-FI" noProof="0" dirty="0"/>
          </a:p>
        </p:txBody>
      </p:sp>
      <p:sp>
        <p:nvSpPr>
          <p:cNvPr id="7" name="Freeform 7"/>
          <p:cNvSpPr/>
          <p:nvPr/>
        </p:nvSpPr>
        <p:spPr>
          <a:xfrm>
            <a:off x="1405930" y="5464133"/>
            <a:ext cx="2366010" cy="4114800"/>
          </a:xfrm>
          <a:custGeom>
            <a:avLst/>
            <a:gdLst/>
            <a:ahLst/>
            <a:cxnLst/>
            <a:rect l="l" t="t" r="r" b="b"/>
            <a:pathLst>
              <a:path w="2366010" h="4114800">
                <a:moveTo>
                  <a:pt x="0" y="0"/>
                </a:moveTo>
                <a:lnTo>
                  <a:pt x="2366010" y="0"/>
                </a:lnTo>
                <a:lnTo>
                  <a:pt x="2366010"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i-FI" noProof="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2"/>
            <a:stretch>
              <a:fillRect/>
            </a:stretch>
          </a:blipFill>
        </p:spPr>
        <p:txBody>
          <a:bodyPr/>
          <a:lstStyle/>
          <a:p>
            <a:endParaRPr lang="fi-FI" noProof="0" dirty="0"/>
          </a:p>
        </p:txBody>
      </p:sp>
      <p:grpSp>
        <p:nvGrpSpPr>
          <p:cNvPr id="3" name="Group 3"/>
          <p:cNvGrpSpPr/>
          <p:nvPr/>
        </p:nvGrpSpPr>
        <p:grpSpPr>
          <a:xfrm>
            <a:off x="5254676" y="7617858"/>
            <a:ext cx="8031211" cy="543026"/>
            <a:chOff x="0" y="0"/>
            <a:chExt cx="2115216" cy="143019"/>
          </a:xfrm>
        </p:grpSpPr>
        <p:sp>
          <p:nvSpPr>
            <p:cNvPr id="4" name="Freeform 4"/>
            <p:cNvSpPr/>
            <p:nvPr/>
          </p:nvSpPr>
          <p:spPr>
            <a:xfrm>
              <a:off x="0" y="0"/>
              <a:ext cx="2115216" cy="143019"/>
            </a:xfrm>
            <a:custGeom>
              <a:avLst/>
              <a:gdLst/>
              <a:ahLst/>
              <a:cxnLst/>
              <a:rect l="l" t="t" r="r" b="b"/>
              <a:pathLst>
                <a:path w="2115216" h="143019">
                  <a:moveTo>
                    <a:pt x="0" y="0"/>
                  </a:moveTo>
                  <a:lnTo>
                    <a:pt x="2115216" y="0"/>
                  </a:lnTo>
                  <a:lnTo>
                    <a:pt x="2115216" y="143019"/>
                  </a:lnTo>
                  <a:lnTo>
                    <a:pt x="0" y="143019"/>
                  </a:lnTo>
                  <a:close/>
                </a:path>
              </a:pathLst>
            </a:custGeom>
            <a:solidFill>
              <a:srgbClr val="FFFFFF"/>
            </a:solidFill>
          </p:spPr>
          <p:txBody>
            <a:bodyPr/>
            <a:lstStyle/>
            <a:p>
              <a:endParaRPr lang="fi-FI" noProof="0" dirty="0"/>
            </a:p>
          </p:txBody>
        </p:sp>
        <p:sp>
          <p:nvSpPr>
            <p:cNvPr id="5" name="TextBox 5"/>
            <p:cNvSpPr txBox="1"/>
            <p:nvPr/>
          </p:nvSpPr>
          <p:spPr>
            <a:xfrm>
              <a:off x="0" y="-47625"/>
              <a:ext cx="2115216" cy="190644"/>
            </a:xfrm>
            <a:prstGeom prst="rect">
              <a:avLst/>
            </a:prstGeom>
          </p:spPr>
          <p:txBody>
            <a:bodyPr lIns="50800" tIns="50800" rIns="50800" bIns="50800" rtlCol="0" anchor="ctr"/>
            <a:lstStyle/>
            <a:p>
              <a:pPr algn="ctr">
                <a:lnSpc>
                  <a:spcPts val="2659"/>
                </a:lnSpc>
              </a:pPr>
              <a:endParaRPr lang="fi-FI" noProof="0" dirty="0"/>
            </a:p>
          </p:txBody>
        </p:sp>
      </p:grpSp>
      <p:sp>
        <p:nvSpPr>
          <p:cNvPr id="6" name="Freeform 6"/>
          <p:cNvSpPr/>
          <p:nvPr/>
        </p:nvSpPr>
        <p:spPr>
          <a:xfrm>
            <a:off x="1028700" y="3224918"/>
            <a:ext cx="2546917" cy="3837164"/>
          </a:xfrm>
          <a:custGeom>
            <a:avLst/>
            <a:gdLst/>
            <a:ahLst/>
            <a:cxnLst/>
            <a:rect l="l" t="t" r="r" b="b"/>
            <a:pathLst>
              <a:path w="2546917" h="3837164">
                <a:moveTo>
                  <a:pt x="0" y="0"/>
                </a:moveTo>
                <a:lnTo>
                  <a:pt x="2546917" y="0"/>
                </a:lnTo>
                <a:lnTo>
                  <a:pt x="2546917" y="3837164"/>
                </a:lnTo>
                <a:lnTo>
                  <a:pt x="0" y="383716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i-FI" noProof="0" dirty="0"/>
          </a:p>
        </p:txBody>
      </p:sp>
      <p:sp>
        <p:nvSpPr>
          <p:cNvPr id="7" name="Freeform 7"/>
          <p:cNvSpPr/>
          <p:nvPr/>
        </p:nvSpPr>
        <p:spPr>
          <a:xfrm>
            <a:off x="1493301" y="3648821"/>
            <a:ext cx="1617716" cy="1617716"/>
          </a:xfrm>
          <a:custGeom>
            <a:avLst/>
            <a:gdLst/>
            <a:ahLst/>
            <a:cxnLst/>
            <a:rect l="l" t="t" r="r" b="b"/>
            <a:pathLst>
              <a:path w="1617716" h="1617716">
                <a:moveTo>
                  <a:pt x="0" y="0"/>
                </a:moveTo>
                <a:lnTo>
                  <a:pt x="1617715" y="0"/>
                </a:lnTo>
                <a:lnTo>
                  <a:pt x="1617715" y="1617716"/>
                </a:lnTo>
                <a:lnTo>
                  <a:pt x="0" y="161771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i-FI" noProof="0" dirty="0"/>
          </a:p>
        </p:txBody>
      </p:sp>
      <p:sp>
        <p:nvSpPr>
          <p:cNvPr id="8" name="TextBox 8"/>
          <p:cNvSpPr txBox="1"/>
          <p:nvPr/>
        </p:nvSpPr>
        <p:spPr>
          <a:xfrm>
            <a:off x="4115686" y="866775"/>
            <a:ext cx="4647314" cy="1337255"/>
          </a:xfrm>
          <a:prstGeom prst="rect">
            <a:avLst/>
          </a:prstGeom>
        </p:spPr>
        <p:txBody>
          <a:bodyPr wrap="square" lIns="0" tIns="0" rIns="0" bIns="0" rtlCol="0" anchor="t">
            <a:spAutoFit/>
          </a:bodyPr>
          <a:lstStyle/>
          <a:p>
            <a:pPr algn="ctr">
              <a:lnSpc>
                <a:spcPts val="10818"/>
              </a:lnSpc>
            </a:pPr>
            <a:r>
              <a:rPr lang="fi-FI" sz="7727" b="1" noProof="0" dirty="0">
                <a:solidFill>
                  <a:srgbClr val="F04E30"/>
                </a:solidFill>
                <a:latin typeface="Roboto Bold"/>
                <a:ea typeface="Roboto Bold"/>
                <a:cs typeface="Roboto Bold"/>
                <a:sym typeface="Roboto Bold"/>
              </a:rPr>
              <a:t>Tiesitkö...</a:t>
            </a:r>
          </a:p>
        </p:txBody>
      </p:sp>
      <p:sp>
        <p:nvSpPr>
          <p:cNvPr id="9" name="TextBox 9"/>
          <p:cNvSpPr txBox="1"/>
          <p:nvPr/>
        </p:nvSpPr>
        <p:spPr>
          <a:xfrm>
            <a:off x="4508301" y="2860438"/>
            <a:ext cx="12750999" cy="4836508"/>
          </a:xfrm>
          <a:prstGeom prst="rect">
            <a:avLst/>
          </a:prstGeom>
        </p:spPr>
        <p:txBody>
          <a:bodyPr lIns="0" tIns="0" rIns="0" bIns="0" rtlCol="0" anchor="t">
            <a:spAutoFit/>
          </a:bodyPr>
          <a:lstStyle/>
          <a:p>
            <a:pPr algn="l">
              <a:lnSpc>
                <a:spcPts val="6420"/>
              </a:lnSpc>
            </a:pPr>
            <a:r>
              <a:rPr lang="fi-FI" sz="4586" noProof="0" dirty="0">
                <a:solidFill>
                  <a:srgbClr val="0057A8"/>
                </a:solidFill>
                <a:latin typeface="Roboto"/>
                <a:ea typeface="Roboto"/>
                <a:cs typeface="Roboto"/>
                <a:sym typeface="Roboto"/>
              </a:rPr>
              <a:t>Suositusta vähäisempi reippaan ja rasittavan liikkumisen määrä eli </a:t>
            </a:r>
            <a:r>
              <a:rPr lang="fi-FI" sz="4586" b="1" noProof="0" dirty="0">
                <a:solidFill>
                  <a:srgbClr val="0057A8"/>
                </a:solidFill>
                <a:latin typeface="Roboto Bold"/>
                <a:ea typeface="Roboto Bold"/>
                <a:cs typeface="Roboto Bold"/>
                <a:sym typeface="Roboto Bold"/>
              </a:rPr>
              <a:t>liikkumattomuus aiheuttaa Suomessa vuosittain yli 3 miljardin euron kustannukset.</a:t>
            </a:r>
            <a:r>
              <a:rPr lang="fi-FI" sz="4586" noProof="0" dirty="0">
                <a:solidFill>
                  <a:srgbClr val="0057A8"/>
                </a:solidFill>
                <a:latin typeface="Roboto"/>
                <a:ea typeface="Roboto"/>
                <a:cs typeface="Roboto"/>
                <a:sym typeface="Roboto"/>
              </a:rPr>
              <a:t> Liikkumattomuus lisää riskiä useille kansansairauksille, kuten tyypin 2 diabetekselle ja sydän- ja verisuonisairauksille.</a:t>
            </a:r>
          </a:p>
        </p:txBody>
      </p:sp>
      <p:sp>
        <p:nvSpPr>
          <p:cNvPr id="10" name="TextBox 10"/>
          <p:cNvSpPr txBox="1"/>
          <p:nvPr/>
        </p:nvSpPr>
        <p:spPr>
          <a:xfrm>
            <a:off x="4508301" y="8799957"/>
            <a:ext cx="9984979" cy="458343"/>
          </a:xfrm>
          <a:prstGeom prst="rect">
            <a:avLst/>
          </a:prstGeom>
        </p:spPr>
        <p:txBody>
          <a:bodyPr lIns="0" tIns="0" rIns="0" bIns="0" rtlCol="0" anchor="t">
            <a:spAutoFit/>
          </a:bodyPr>
          <a:lstStyle/>
          <a:p>
            <a:pPr algn="ctr">
              <a:lnSpc>
                <a:spcPts val="3611"/>
              </a:lnSpc>
            </a:pPr>
            <a:r>
              <a:rPr lang="fi-FI" sz="2579" b="1" noProof="0" dirty="0">
                <a:solidFill>
                  <a:srgbClr val="000000"/>
                </a:solidFill>
                <a:latin typeface="Roboto Bold"/>
                <a:ea typeface="Roboto Bold"/>
                <a:cs typeface="Roboto Bold"/>
                <a:sym typeface="Roboto Bold"/>
              </a:rPr>
              <a:t>Lähde: </a:t>
            </a:r>
            <a:r>
              <a:rPr lang="fi-FI" sz="2579" u="sng" noProof="0" dirty="0">
                <a:solidFill>
                  <a:srgbClr val="000000"/>
                </a:solidFill>
                <a:latin typeface="Roboto"/>
                <a:ea typeface="Roboto"/>
                <a:cs typeface="Roboto"/>
                <a:sym typeface="Roboto"/>
                <a:hlinkClick r:id="rId5" tooltip="https://ukkinstituutti.fi/liikkuminen/liikkumattomuuden-kustannukset/liikkumattomuuden-kustannukset-suomessa/"/>
              </a:rPr>
              <a:t>Liikkumattomuuden kustannukset Suomessa</a:t>
            </a:r>
            <a:r>
              <a:rPr lang="fi-FI" sz="2579" noProof="0" dirty="0">
                <a:solidFill>
                  <a:srgbClr val="000000"/>
                </a:solidFill>
                <a:latin typeface="Roboto"/>
                <a:ea typeface="Roboto"/>
                <a:cs typeface="Roboto"/>
                <a:sym typeface="Roboto"/>
              </a:rPr>
              <a:t>, UKK-</a:t>
            </a:r>
            <a:r>
              <a:rPr lang="fi-FI" sz="2579" noProof="0" dirty="0" err="1">
                <a:solidFill>
                  <a:srgbClr val="000000"/>
                </a:solidFill>
                <a:latin typeface="Roboto"/>
                <a:ea typeface="Roboto"/>
                <a:cs typeface="Roboto"/>
                <a:sym typeface="Roboto"/>
              </a:rPr>
              <a:t>isntituutti</a:t>
            </a:r>
            <a:r>
              <a:rPr lang="fi-FI" sz="2579" noProof="0" dirty="0">
                <a:solidFill>
                  <a:srgbClr val="000000"/>
                </a:solidFill>
                <a:latin typeface="Roboto"/>
                <a:ea typeface="Roboto"/>
                <a:cs typeface="Roboto"/>
                <a:sym typeface="Roboto"/>
              </a:rPr>
              <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2"/>
            <a:stretch>
              <a:fillRect/>
            </a:stretch>
          </a:blipFill>
        </p:spPr>
        <p:txBody>
          <a:bodyPr/>
          <a:lstStyle/>
          <a:p>
            <a:endParaRPr lang="fi-FI" noProof="0" dirty="0"/>
          </a:p>
        </p:txBody>
      </p:sp>
      <p:sp>
        <p:nvSpPr>
          <p:cNvPr id="3" name="Freeform 3"/>
          <p:cNvSpPr/>
          <p:nvPr/>
        </p:nvSpPr>
        <p:spPr>
          <a:xfrm>
            <a:off x="4324023" y="1363975"/>
            <a:ext cx="9639955" cy="7559051"/>
          </a:xfrm>
          <a:custGeom>
            <a:avLst/>
            <a:gdLst/>
            <a:ahLst/>
            <a:cxnLst/>
            <a:rect l="l" t="t" r="r" b="b"/>
            <a:pathLst>
              <a:path w="9639955" h="7559051">
                <a:moveTo>
                  <a:pt x="0" y="0"/>
                </a:moveTo>
                <a:lnTo>
                  <a:pt x="9639954" y="0"/>
                </a:lnTo>
                <a:lnTo>
                  <a:pt x="9639954" y="7559050"/>
                </a:lnTo>
                <a:lnTo>
                  <a:pt x="0" y="7559050"/>
                </a:lnTo>
                <a:lnTo>
                  <a:pt x="0" y="0"/>
                </a:lnTo>
                <a:close/>
              </a:path>
            </a:pathLst>
          </a:custGeom>
          <a:blipFill>
            <a:blip r:embed="rId3"/>
            <a:stretch>
              <a:fillRect l="-2333" t="-3261"/>
            </a:stretch>
          </a:blipFill>
        </p:spPr>
        <p:txBody>
          <a:bodyPr/>
          <a:lstStyle/>
          <a:p>
            <a:endParaRPr lang="fi-FI" noProof="0" dirty="0"/>
          </a:p>
        </p:txBody>
      </p:sp>
      <p:sp>
        <p:nvSpPr>
          <p:cNvPr id="4" name="TextBox 4"/>
          <p:cNvSpPr txBox="1"/>
          <p:nvPr/>
        </p:nvSpPr>
        <p:spPr>
          <a:xfrm>
            <a:off x="4324023" y="8856350"/>
            <a:ext cx="9689902" cy="458343"/>
          </a:xfrm>
          <a:prstGeom prst="rect">
            <a:avLst/>
          </a:prstGeom>
        </p:spPr>
        <p:txBody>
          <a:bodyPr lIns="0" tIns="0" rIns="0" bIns="0" rtlCol="0" anchor="t">
            <a:spAutoFit/>
          </a:bodyPr>
          <a:lstStyle/>
          <a:p>
            <a:pPr algn="ctr">
              <a:lnSpc>
                <a:spcPts val="3611"/>
              </a:lnSpc>
            </a:pPr>
            <a:r>
              <a:rPr lang="fi-FI" sz="2579" b="1" noProof="0" dirty="0">
                <a:solidFill>
                  <a:srgbClr val="000000"/>
                </a:solidFill>
                <a:latin typeface="Roboto Bold"/>
                <a:ea typeface="Roboto Bold"/>
                <a:cs typeface="Roboto Bold"/>
                <a:sym typeface="Roboto Bold"/>
              </a:rPr>
              <a:t>Lähde:</a:t>
            </a:r>
            <a:r>
              <a:rPr lang="fi-FI" sz="2579" noProof="0" dirty="0">
                <a:solidFill>
                  <a:srgbClr val="000000"/>
                </a:solidFill>
                <a:latin typeface="Roboto"/>
                <a:ea typeface="Roboto"/>
                <a:cs typeface="Roboto"/>
                <a:sym typeface="Roboto"/>
              </a:rPr>
              <a:t> </a:t>
            </a:r>
            <a:r>
              <a:rPr lang="fi-FI" sz="2579" u="sng" noProof="0" dirty="0">
                <a:solidFill>
                  <a:srgbClr val="000000"/>
                </a:solidFill>
                <a:latin typeface="Roboto"/>
                <a:ea typeface="Roboto"/>
                <a:cs typeface="Roboto"/>
                <a:sym typeface="Roboto"/>
                <a:hlinkClick r:id="rId4" tooltip="https://ukkinstituutti.fi/wp-content/uploads/2022/05/liikkumattomuus-kustannukset-2022.pdf"/>
              </a:rPr>
              <a:t>Liikkumattomuuden kustannukset Suomessa</a:t>
            </a:r>
            <a:r>
              <a:rPr lang="fi-FI" sz="2579" noProof="0" dirty="0">
                <a:solidFill>
                  <a:srgbClr val="000000"/>
                </a:solidFill>
                <a:latin typeface="Roboto"/>
                <a:ea typeface="Roboto"/>
                <a:cs typeface="Roboto"/>
                <a:sym typeface="Roboto"/>
              </a:rPr>
              <a:t>, UKK-</a:t>
            </a:r>
            <a:r>
              <a:rPr lang="fi-FI" sz="2579" noProof="0" dirty="0" err="1">
                <a:solidFill>
                  <a:srgbClr val="000000"/>
                </a:solidFill>
                <a:latin typeface="Roboto"/>
                <a:ea typeface="Roboto"/>
                <a:cs typeface="Roboto"/>
                <a:sym typeface="Roboto"/>
              </a:rPr>
              <a:t>istituutti</a:t>
            </a:r>
            <a:endParaRPr lang="fi-FI" sz="2579" noProof="0" dirty="0">
              <a:solidFill>
                <a:srgbClr val="000000"/>
              </a:solidFill>
              <a:latin typeface="Roboto"/>
              <a:ea typeface="Roboto"/>
              <a:cs typeface="Roboto"/>
              <a:sym typeface="Roboto"/>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2"/>
            <a:stretch>
              <a:fillRect/>
            </a:stretch>
          </a:blipFill>
        </p:spPr>
        <p:txBody>
          <a:bodyPr/>
          <a:lstStyle/>
          <a:p>
            <a:endParaRPr lang="fi-FI" noProof="0" dirty="0"/>
          </a:p>
        </p:txBody>
      </p:sp>
      <p:grpSp>
        <p:nvGrpSpPr>
          <p:cNvPr id="3" name="Group 3"/>
          <p:cNvGrpSpPr/>
          <p:nvPr/>
        </p:nvGrpSpPr>
        <p:grpSpPr>
          <a:xfrm>
            <a:off x="5254676" y="7617858"/>
            <a:ext cx="8031211" cy="543026"/>
            <a:chOff x="0" y="0"/>
            <a:chExt cx="2115216" cy="143019"/>
          </a:xfrm>
        </p:grpSpPr>
        <p:sp>
          <p:nvSpPr>
            <p:cNvPr id="4" name="Freeform 4"/>
            <p:cNvSpPr/>
            <p:nvPr/>
          </p:nvSpPr>
          <p:spPr>
            <a:xfrm>
              <a:off x="0" y="0"/>
              <a:ext cx="2115216" cy="143019"/>
            </a:xfrm>
            <a:custGeom>
              <a:avLst/>
              <a:gdLst/>
              <a:ahLst/>
              <a:cxnLst/>
              <a:rect l="l" t="t" r="r" b="b"/>
              <a:pathLst>
                <a:path w="2115216" h="143019">
                  <a:moveTo>
                    <a:pt x="0" y="0"/>
                  </a:moveTo>
                  <a:lnTo>
                    <a:pt x="2115216" y="0"/>
                  </a:lnTo>
                  <a:lnTo>
                    <a:pt x="2115216" y="143019"/>
                  </a:lnTo>
                  <a:lnTo>
                    <a:pt x="0" y="143019"/>
                  </a:lnTo>
                  <a:close/>
                </a:path>
              </a:pathLst>
            </a:custGeom>
            <a:solidFill>
              <a:srgbClr val="FFFFFF"/>
            </a:solidFill>
          </p:spPr>
          <p:txBody>
            <a:bodyPr/>
            <a:lstStyle/>
            <a:p>
              <a:endParaRPr lang="fi-FI" noProof="0" dirty="0"/>
            </a:p>
          </p:txBody>
        </p:sp>
        <p:sp>
          <p:nvSpPr>
            <p:cNvPr id="5" name="TextBox 5"/>
            <p:cNvSpPr txBox="1"/>
            <p:nvPr/>
          </p:nvSpPr>
          <p:spPr>
            <a:xfrm>
              <a:off x="0" y="-47625"/>
              <a:ext cx="2115216" cy="190644"/>
            </a:xfrm>
            <a:prstGeom prst="rect">
              <a:avLst/>
            </a:prstGeom>
          </p:spPr>
          <p:txBody>
            <a:bodyPr lIns="50800" tIns="50800" rIns="50800" bIns="50800" rtlCol="0" anchor="ctr"/>
            <a:lstStyle/>
            <a:p>
              <a:pPr algn="ctr">
                <a:lnSpc>
                  <a:spcPts val="2659"/>
                </a:lnSpc>
              </a:pPr>
              <a:endParaRPr lang="fi-FI" noProof="0" dirty="0"/>
            </a:p>
          </p:txBody>
        </p:sp>
      </p:grpSp>
      <p:sp>
        <p:nvSpPr>
          <p:cNvPr id="6" name="Freeform 6"/>
          <p:cNvSpPr/>
          <p:nvPr/>
        </p:nvSpPr>
        <p:spPr>
          <a:xfrm>
            <a:off x="1028700" y="3224918"/>
            <a:ext cx="2546917" cy="3837164"/>
          </a:xfrm>
          <a:custGeom>
            <a:avLst/>
            <a:gdLst/>
            <a:ahLst/>
            <a:cxnLst/>
            <a:rect l="l" t="t" r="r" b="b"/>
            <a:pathLst>
              <a:path w="2546917" h="3837164">
                <a:moveTo>
                  <a:pt x="0" y="0"/>
                </a:moveTo>
                <a:lnTo>
                  <a:pt x="2546917" y="0"/>
                </a:lnTo>
                <a:lnTo>
                  <a:pt x="2546917" y="3837164"/>
                </a:lnTo>
                <a:lnTo>
                  <a:pt x="0" y="383716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i-FI" noProof="0" dirty="0"/>
          </a:p>
        </p:txBody>
      </p:sp>
      <p:sp>
        <p:nvSpPr>
          <p:cNvPr id="7" name="TextBox 7"/>
          <p:cNvSpPr txBox="1"/>
          <p:nvPr/>
        </p:nvSpPr>
        <p:spPr>
          <a:xfrm>
            <a:off x="4508301" y="2860438"/>
            <a:ext cx="12750999" cy="4836508"/>
          </a:xfrm>
          <a:prstGeom prst="rect">
            <a:avLst/>
          </a:prstGeom>
        </p:spPr>
        <p:txBody>
          <a:bodyPr lIns="0" tIns="0" rIns="0" bIns="0" rtlCol="0" anchor="t">
            <a:spAutoFit/>
          </a:bodyPr>
          <a:lstStyle/>
          <a:p>
            <a:pPr algn="l">
              <a:lnSpc>
                <a:spcPts val="6420"/>
              </a:lnSpc>
            </a:pPr>
            <a:r>
              <a:rPr lang="fi-FI" sz="4586" noProof="0" dirty="0">
                <a:solidFill>
                  <a:srgbClr val="0057A8"/>
                </a:solidFill>
                <a:latin typeface="Roboto"/>
                <a:ea typeface="Roboto"/>
                <a:cs typeface="Roboto"/>
                <a:sym typeface="Roboto"/>
              </a:rPr>
              <a:t>Maailman terveysjärjestö WHO on raportoinut, että jokainen uusi aikaisemmin passiivinen pyöräilijä voi tuottaa yhteiskunnalle säästöjä noin 0,7 € / pyöräily kilometri terveyshyötyjen ansioista.</a:t>
            </a:r>
          </a:p>
          <a:p>
            <a:pPr algn="l">
              <a:lnSpc>
                <a:spcPts val="6420"/>
              </a:lnSpc>
            </a:pPr>
            <a:endParaRPr lang="fi-FI" sz="4586" noProof="0" dirty="0">
              <a:solidFill>
                <a:srgbClr val="0057A8"/>
              </a:solidFill>
              <a:latin typeface="Roboto"/>
              <a:ea typeface="Roboto"/>
              <a:cs typeface="Roboto"/>
              <a:sym typeface="Roboto"/>
            </a:endParaRPr>
          </a:p>
        </p:txBody>
      </p:sp>
      <p:sp>
        <p:nvSpPr>
          <p:cNvPr id="8" name="Freeform 8"/>
          <p:cNvSpPr/>
          <p:nvPr/>
        </p:nvSpPr>
        <p:spPr>
          <a:xfrm flipH="1">
            <a:off x="1519929" y="3675318"/>
            <a:ext cx="1648063" cy="1849158"/>
          </a:xfrm>
          <a:custGeom>
            <a:avLst/>
            <a:gdLst/>
            <a:ahLst/>
            <a:cxnLst/>
            <a:rect l="l" t="t" r="r" b="b"/>
            <a:pathLst>
              <a:path w="1648063" h="1849158">
                <a:moveTo>
                  <a:pt x="1648063" y="0"/>
                </a:moveTo>
                <a:lnTo>
                  <a:pt x="0" y="0"/>
                </a:lnTo>
                <a:lnTo>
                  <a:pt x="0" y="1849159"/>
                </a:lnTo>
                <a:lnTo>
                  <a:pt x="1648063" y="1849159"/>
                </a:lnTo>
                <a:lnTo>
                  <a:pt x="1648063"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i-FI" noProof="0" dirty="0"/>
          </a:p>
        </p:txBody>
      </p:sp>
      <p:sp>
        <p:nvSpPr>
          <p:cNvPr id="9" name="TextBox 9"/>
          <p:cNvSpPr txBox="1"/>
          <p:nvPr/>
        </p:nvSpPr>
        <p:spPr>
          <a:xfrm>
            <a:off x="4115686" y="866775"/>
            <a:ext cx="4647314" cy="1337255"/>
          </a:xfrm>
          <a:prstGeom prst="rect">
            <a:avLst/>
          </a:prstGeom>
        </p:spPr>
        <p:txBody>
          <a:bodyPr wrap="square" lIns="0" tIns="0" rIns="0" bIns="0" rtlCol="0" anchor="t">
            <a:spAutoFit/>
          </a:bodyPr>
          <a:lstStyle/>
          <a:p>
            <a:pPr algn="ctr">
              <a:lnSpc>
                <a:spcPts val="10818"/>
              </a:lnSpc>
            </a:pPr>
            <a:r>
              <a:rPr lang="fi-FI" sz="7727" b="1" noProof="0" dirty="0">
                <a:solidFill>
                  <a:srgbClr val="F04E30"/>
                </a:solidFill>
                <a:latin typeface="Roboto Bold"/>
                <a:ea typeface="Roboto Bold"/>
                <a:cs typeface="Roboto Bold"/>
                <a:sym typeface="Roboto Bold"/>
              </a:rPr>
              <a:t>Tiesitkö...</a:t>
            </a:r>
          </a:p>
        </p:txBody>
      </p:sp>
      <p:sp>
        <p:nvSpPr>
          <p:cNvPr id="10" name="TextBox 10"/>
          <p:cNvSpPr txBox="1"/>
          <p:nvPr/>
        </p:nvSpPr>
        <p:spPr>
          <a:xfrm>
            <a:off x="4508301" y="8549802"/>
            <a:ext cx="9704487" cy="915543"/>
          </a:xfrm>
          <a:prstGeom prst="rect">
            <a:avLst/>
          </a:prstGeom>
        </p:spPr>
        <p:txBody>
          <a:bodyPr lIns="0" tIns="0" rIns="0" bIns="0" rtlCol="0" anchor="t">
            <a:spAutoFit/>
          </a:bodyPr>
          <a:lstStyle/>
          <a:p>
            <a:pPr algn="ctr">
              <a:lnSpc>
                <a:spcPts val="3611"/>
              </a:lnSpc>
            </a:pPr>
            <a:r>
              <a:rPr lang="fi-FI" sz="2579" b="1" noProof="0" dirty="0">
                <a:solidFill>
                  <a:srgbClr val="000000"/>
                </a:solidFill>
                <a:latin typeface="Roboto Bold"/>
                <a:ea typeface="Roboto Bold"/>
                <a:cs typeface="Roboto Bold"/>
                <a:sym typeface="Roboto Bold"/>
              </a:rPr>
              <a:t>Lähde: </a:t>
            </a:r>
            <a:r>
              <a:rPr lang="fi-FI" sz="2579" u="sng" noProof="0" dirty="0">
                <a:solidFill>
                  <a:srgbClr val="000000"/>
                </a:solidFill>
                <a:latin typeface="Roboto"/>
                <a:ea typeface="Roboto"/>
                <a:cs typeface="Roboto"/>
                <a:sym typeface="Roboto"/>
                <a:hlinkClick r:id="rId5" tooltip="https://www.who.int/europe/news/item/07-06-2022-cycling-and-walking-can-help-reduce-physical-inactivity-and-air-pollution--save-lives-and-mitigate-climate-change"/>
              </a:rPr>
              <a:t>Cycling and walking can help reduce physical inactivity and </a:t>
            </a:r>
          </a:p>
          <a:p>
            <a:pPr algn="l">
              <a:lnSpc>
                <a:spcPts val="3611"/>
              </a:lnSpc>
            </a:pPr>
            <a:r>
              <a:rPr lang="fi-FI" sz="2579" u="sng" noProof="0" dirty="0">
                <a:solidFill>
                  <a:srgbClr val="000000"/>
                </a:solidFill>
                <a:latin typeface="Roboto"/>
                <a:ea typeface="Roboto"/>
                <a:cs typeface="Roboto"/>
                <a:sym typeface="Roboto"/>
                <a:hlinkClick r:id="rId5" tooltip="https://www.who.int/europe/news/item/07-06-2022-cycling-and-walking-can-help-reduce-physical-inactivity-and-air-pollution--save-lives-and-mitigate-climate-change"/>
              </a:rPr>
              <a:t>air pollution, save lives and mitigate climate change</a:t>
            </a:r>
            <a:r>
              <a:rPr lang="fi-FI" sz="2579" noProof="0" dirty="0">
                <a:solidFill>
                  <a:srgbClr val="000000"/>
                </a:solidFill>
                <a:latin typeface="Roboto"/>
                <a:ea typeface="Roboto"/>
                <a:cs typeface="Roboto"/>
                <a:sym typeface="Roboto"/>
              </a:rPr>
              <a:t> (WHO)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2"/>
            <a:stretch>
              <a:fillRect/>
            </a:stretch>
          </a:blipFill>
        </p:spPr>
        <p:txBody>
          <a:bodyPr/>
          <a:lstStyle/>
          <a:p>
            <a:endParaRPr lang="fi-FI" noProof="0" dirty="0"/>
          </a:p>
        </p:txBody>
      </p:sp>
      <p:grpSp>
        <p:nvGrpSpPr>
          <p:cNvPr id="3" name="Group 3"/>
          <p:cNvGrpSpPr/>
          <p:nvPr/>
        </p:nvGrpSpPr>
        <p:grpSpPr>
          <a:xfrm>
            <a:off x="5254676" y="7617858"/>
            <a:ext cx="8031211" cy="543026"/>
            <a:chOff x="0" y="0"/>
            <a:chExt cx="2115216" cy="143019"/>
          </a:xfrm>
        </p:grpSpPr>
        <p:sp>
          <p:nvSpPr>
            <p:cNvPr id="4" name="Freeform 4"/>
            <p:cNvSpPr/>
            <p:nvPr/>
          </p:nvSpPr>
          <p:spPr>
            <a:xfrm>
              <a:off x="0" y="0"/>
              <a:ext cx="2115216" cy="143019"/>
            </a:xfrm>
            <a:custGeom>
              <a:avLst/>
              <a:gdLst/>
              <a:ahLst/>
              <a:cxnLst/>
              <a:rect l="l" t="t" r="r" b="b"/>
              <a:pathLst>
                <a:path w="2115216" h="143019">
                  <a:moveTo>
                    <a:pt x="0" y="0"/>
                  </a:moveTo>
                  <a:lnTo>
                    <a:pt x="2115216" y="0"/>
                  </a:lnTo>
                  <a:lnTo>
                    <a:pt x="2115216" y="143019"/>
                  </a:lnTo>
                  <a:lnTo>
                    <a:pt x="0" y="143019"/>
                  </a:lnTo>
                  <a:close/>
                </a:path>
              </a:pathLst>
            </a:custGeom>
            <a:solidFill>
              <a:srgbClr val="FFFFFF"/>
            </a:solidFill>
          </p:spPr>
          <p:txBody>
            <a:bodyPr/>
            <a:lstStyle/>
            <a:p>
              <a:endParaRPr lang="fi-FI" noProof="0" dirty="0"/>
            </a:p>
          </p:txBody>
        </p:sp>
        <p:sp>
          <p:nvSpPr>
            <p:cNvPr id="5" name="TextBox 5"/>
            <p:cNvSpPr txBox="1"/>
            <p:nvPr/>
          </p:nvSpPr>
          <p:spPr>
            <a:xfrm>
              <a:off x="0" y="-47625"/>
              <a:ext cx="2115216" cy="190644"/>
            </a:xfrm>
            <a:prstGeom prst="rect">
              <a:avLst/>
            </a:prstGeom>
          </p:spPr>
          <p:txBody>
            <a:bodyPr lIns="50800" tIns="50800" rIns="50800" bIns="50800" rtlCol="0" anchor="ctr"/>
            <a:lstStyle/>
            <a:p>
              <a:pPr algn="ctr">
                <a:lnSpc>
                  <a:spcPts val="2659"/>
                </a:lnSpc>
              </a:pPr>
              <a:endParaRPr lang="fi-FI" noProof="0" dirty="0"/>
            </a:p>
          </p:txBody>
        </p:sp>
      </p:grpSp>
      <p:sp>
        <p:nvSpPr>
          <p:cNvPr id="6" name="Freeform 6"/>
          <p:cNvSpPr/>
          <p:nvPr/>
        </p:nvSpPr>
        <p:spPr>
          <a:xfrm>
            <a:off x="1028700" y="3224918"/>
            <a:ext cx="2546917" cy="3837164"/>
          </a:xfrm>
          <a:custGeom>
            <a:avLst/>
            <a:gdLst/>
            <a:ahLst/>
            <a:cxnLst/>
            <a:rect l="l" t="t" r="r" b="b"/>
            <a:pathLst>
              <a:path w="2546917" h="3837164">
                <a:moveTo>
                  <a:pt x="0" y="0"/>
                </a:moveTo>
                <a:lnTo>
                  <a:pt x="2546917" y="0"/>
                </a:lnTo>
                <a:lnTo>
                  <a:pt x="2546917" y="3837164"/>
                </a:lnTo>
                <a:lnTo>
                  <a:pt x="0" y="383716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i-FI" noProof="0" dirty="0"/>
          </a:p>
        </p:txBody>
      </p:sp>
      <p:sp>
        <p:nvSpPr>
          <p:cNvPr id="7" name="TextBox 7"/>
          <p:cNvSpPr txBox="1"/>
          <p:nvPr/>
        </p:nvSpPr>
        <p:spPr>
          <a:xfrm>
            <a:off x="4508301" y="2860438"/>
            <a:ext cx="12750999" cy="3934079"/>
          </a:xfrm>
          <a:prstGeom prst="rect">
            <a:avLst/>
          </a:prstGeom>
        </p:spPr>
        <p:txBody>
          <a:bodyPr lIns="0" tIns="0" rIns="0" bIns="0" rtlCol="0" anchor="t">
            <a:spAutoFit/>
          </a:bodyPr>
          <a:lstStyle/>
          <a:p>
            <a:pPr algn="l">
              <a:lnSpc>
                <a:spcPts val="6286"/>
              </a:lnSpc>
            </a:pPr>
            <a:r>
              <a:rPr lang="fi-FI" sz="4490" b="1" noProof="0" dirty="0">
                <a:solidFill>
                  <a:srgbClr val="0057A8"/>
                </a:solidFill>
                <a:latin typeface="Roboto Bold"/>
                <a:ea typeface="Roboto Bold"/>
                <a:cs typeface="Roboto Bold"/>
                <a:sym typeface="Roboto Bold"/>
              </a:rPr>
              <a:t>Tanska:</a:t>
            </a:r>
            <a:r>
              <a:rPr lang="fi-FI" sz="4490" noProof="0" dirty="0">
                <a:solidFill>
                  <a:srgbClr val="0057A8"/>
                </a:solidFill>
                <a:latin typeface="Roboto"/>
                <a:ea typeface="Roboto"/>
                <a:cs typeface="Roboto"/>
                <a:sym typeface="Roboto"/>
              </a:rPr>
              <a:t> Yhteiskunta hyötyy noin 0,64 € (4,79 DKK) per pyöräilty kilometri, kun taas autoilu maksaa yhteiskunnalle noin 0,71 € (5,29 DKK) per kilometri.</a:t>
            </a:r>
          </a:p>
          <a:p>
            <a:pPr algn="l">
              <a:lnSpc>
                <a:spcPts val="6286"/>
              </a:lnSpc>
            </a:pPr>
            <a:endParaRPr lang="fi-FI" sz="4490" noProof="0" dirty="0">
              <a:solidFill>
                <a:srgbClr val="0057A8"/>
              </a:solidFill>
              <a:latin typeface="Roboto"/>
              <a:ea typeface="Roboto"/>
              <a:cs typeface="Roboto"/>
              <a:sym typeface="Roboto"/>
            </a:endParaRPr>
          </a:p>
        </p:txBody>
      </p:sp>
      <p:sp>
        <p:nvSpPr>
          <p:cNvPr id="8" name="Freeform 8"/>
          <p:cNvSpPr/>
          <p:nvPr/>
        </p:nvSpPr>
        <p:spPr>
          <a:xfrm flipH="1">
            <a:off x="1519929" y="3675318"/>
            <a:ext cx="1648063" cy="1849158"/>
          </a:xfrm>
          <a:custGeom>
            <a:avLst/>
            <a:gdLst/>
            <a:ahLst/>
            <a:cxnLst/>
            <a:rect l="l" t="t" r="r" b="b"/>
            <a:pathLst>
              <a:path w="1648063" h="1849158">
                <a:moveTo>
                  <a:pt x="1648063" y="0"/>
                </a:moveTo>
                <a:lnTo>
                  <a:pt x="0" y="0"/>
                </a:lnTo>
                <a:lnTo>
                  <a:pt x="0" y="1849159"/>
                </a:lnTo>
                <a:lnTo>
                  <a:pt x="1648063" y="1849159"/>
                </a:lnTo>
                <a:lnTo>
                  <a:pt x="1648063"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i-FI" noProof="0" dirty="0"/>
          </a:p>
        </p:txBody>
      </p:sp>
      <p:sp>
        <p:nvSpPr>
          <p:cNvPr id="9" name="TextBox 9"/>
          <p:cNvSpPr txBox="1"/>
          <p:nvPr/>
        </p:nvSpPr>
        <p:spPr>
          <a:xfrm>
            <a:off x="4115686" y="866775"/>
            <a:ext cx="4647314" cy="1337255"/>
          </a:xfrm>
          <a:prstGeom prst="rect">
            <a:avLst/>
          </a:prstGeom>
        </p:spPr>
        <p:txBody>
          <a:bodyPr wrap="square" lIns="0" tIns="0" rIns="0" bIns="0" rtlCol="0" anchor="t">
            <a:spAutoFit/>
          </a:bodyPr>
          <a:lstStyle/>
          <a:p>
            <a:pPr algn="ctr">
              <a:lnSpc>
                <a:spcPts val="10818"/>
              </a:lnSpc>
            </a:pPr>
            <a:r>
              <a:rPr lang="fi-FI" sz="7727" b="1" noProof="0" dirty="0">
                <a:solidFill>
                  <a:srgbClr val="F04E30"/>
                </a:solidFill>
                <a:latin typeface="Roboto Bold"/>
                <a:ea typeface="Roboto Bold"/>
                <a:cs typeface="Roboto Bold"/>
                <a:sym typeface="Roboto Bold"/>
              </a:rPr>
              <a:t>Tiesitkö...</a:t>
            </a:r>
          </a:p>
        </p:txBody>
      </p:sp>
      <p:sp>
        <p:nvSpPr>
          <p:cNvPr id="10" name="TextBox 10"/>
          <p:cNvSpPr txBox="1"/>
          <p:nvPr/>
        </p:nvSpPr>
        <p:spPr>
          <a:xfrm>
            <a:off x="4387746" y="6421026"/>
            <a:ext cx="12750999" cy="2298413"/>
          </a:xfrm>
          <a:prstGeom prst="rect">
            <a:avLst/>
          </a:prstGeom>
        </p:spPr>
        <p:txBody>
          <a:bodyPr lIns="0" tIns="0" rIns="0" bIns="0" rtlCol="0" anchor="t">
            <a:spAutoFit/>
          </a:bodyPr>
          <a:lstStyle/>
          <a:p>
            <a:pPr algn="l">
              <a:lnSpc>
                <a:spcPts val="6140"/>
              </a:lnSpc>
            </a:pPr>
            <a:r>
              <a:rPr lang="fi-FI" sz="4386" b="1" noProof="0" dirty="0">
                <a:solidFill>
                  <a:srgbClr val="F04E30"/>
                </a:solidFill>
                <a:latin typeface="Roboto Bold"/>
                <a:ea typeface="Roboto Bold"/>
                <a:cs typeface="Roboto Bold"/>
                <a:sym typeface="Roboto Bold"/>
              </a:rPr>
              <a:t>Ranska:</a:t>
            </a:r>
            <a:r>
              <a:rPr lang="fi-FI" sz="4386" noProof="0" dirty="0">
                <a:solidFill>
                  <a:srgbClr val="F04E30"/>
                </a:solidFill>
                <a:latin typeface="Roboto"/>
                <a:ea typeface="Roboto"/>
                <a:cs typeface="Roboto"/>
                <a:sym typeface="Roboto"/>
              </a:rPr>
              <a:t> Jokainen työmatkapyöräilijä säästää keskimäärin 1200 € vuodessa terveydenhoitokuluissa.</a:t>
            </a:r>
          </a:p>
        </p:txBody>
      </p:sp>
      <p:grpSp>
        <p:nvGrpSpPr>
          <p:cNvPr id="11" name="Group 11"/>
          <p:cNvGrpSpPr/>
          <p:nvPr/>
        </p:nvGrpSpPr>
        <p:grpSpPr>
          <a:xfrm>
            <a:off x="14821535" y="338508"/>
            <a:ext cx="2437765" cy="1380384"/>
            <a:chOff x="0" y="0"/>
            <a:chExt cx="3250353" cy="1840513"/>
          </a:xfrm>
        </p:grpSpPr>
        <p:sp>
          <p:nvSpPr>
            <p:cNvPr id="12" name="Freeform 12"/>
            <p:cNvSpPr/>
            <p:nvPr/>
          </p:nvSpPr>
          <p:spPr>
            <a:xfrm flipH="1">
              <a:off x="0" y="0"/>
              <a:ext cx="3250353" cy="1840513"/>
            </a:xfrm>
            <a:custGeom>
              <a:avLst/>
              <a:gdLst/>
              <a:ahLst/>
              <a:cxnLst/>
              <a:rect l="l" t="t" r="r" b="b"/>
              <a:pathLst>
                <a:path w="3250353" h="1840513">
                  <a:moveTo>
                    <a:pt x="3250353" y="0"/>
                  </a:moveTo>
                  <a:lnTo>
                    <a:pt x="0" y="0"/>
                  </a:lnTo>
                  <a:lnTo>
                    <a:pt x="0" y="1840513"/>
                  </a:lnTo>
                  <a:lnTo>
                    <a:pt x="3250353" y="1840513"/>
                  </a:lnTo>
                  <a:lnTo>
                    <a:pt x="3250353"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i-FI" noProof="0" dirty="0"/>
            </a:p>
          </p:txBody>
        </p:sp>
        <p:sp>
          <p:nvSpPr>
            <p:cNvPr id="13" name="TextBox 13"/>
            <p:cNvSpPr txBox="1"/>
            <p:nvPr/>
          </p:nvSpPr>
          <p:spPr>
            <a:xfrm rot="905461">
              <a:off x="298921" y="503284"/>
              <a:ext cx="2771919" cy="700341"/>
            </a:xfrm>
            <a:prstGeom prst="rect">
              <a:avLst/>
            </a:prstGeom>
          </p:spPr>
          <p:txBody>
            <a:bodyPr lIns="0" tIns="0" rIns="0" bIns="0" rtlCol="0" anchor="t">
              <a:spAutoFit/>
            </a:bodyPr>
            <a:lstStyle/>
            <a:p>
              <a:pPr algn="ctr">
                <a:lnSpc>
                  <a:spcPts val="3937"/>
                </a:lnSpc>
                <a:spcBef>
                  <a:spcPct val="0"/>
                </a:spcBef>
              </a:pPr>
              <a:r>
                <a:rPr lang="fi-FI" sz="2812" spc="11" noProof="0" dirty="0" err="1">
                  <a:solidFill>
                    <a:srgbClr val="000000"/>
                  </a:solidFill>
                  <a:latin typeface="Rustic Printed Stamp"/>
                  <a:ea typeface="Rustic Printed Stamp"/>
                  <a:cs typeface="Rustic Printed Stamp"/>
                  <a:sym typeface="Rustic Printed Stamp"/>
                </a:rPr>
                <a:t>Nice</a:t>
              </a:r>
              <a:r>
                <a:rPr lang="fi-FI" sz="2812" spc="11" noProof="0" dirty="0">
                  <a:solidFill>
                    <a:srgbClr val="000000"/>
                  </a:solidFill>
                  <a:latin typeface="Rustic Printed Stamp"/>
                  <a:ea typeface="Rustic Printed Stamp"/>
                  <a:cs typeface="Rustic Printed Stamp"/>
                  <a:sym typeface="Rustic Printed Stamp"/>
                </a:rPr>
                <a:t> to </a:t>
              </a:r>
              <a:r>
                <a:rPr lang="fi-FI" sz="2812" spc="11" noProof="0" dirty="0" err="1">
                  <a:solidFill>
                    <a:srgbClr val="000000"/>
                  </a:solidFill>
                  <a:latin typeface="Rustic Printed Stamp"/>
                  <a:ea typeface="Rustic Printed Stamp"/>
                  <a:cs typeface="Rustic Printed Stamp"/>
                  <a:sym typeface="Rustic Printed Stamp"/>
                </a:rPr>
                <a:t>Know</a:t>
              </a:r>
              <a:endParaRPr lang="fi-FI" sz="2812" spc="11" noProof="0" dirty="0">
                <a:solidFill>
                  <a:srgbClr val="000000"/>
                </a:solidFill>
                <a:latin typeface="Rustic Printed Stamp"/>
                <a:ea typeface="Rustic Printed Stamp"/>
                <a:cs typeface="Rustic Printed Stamp"/>
                <a:sym typeface="Rustic Printed Stamp"/>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95965" y="3752773"/>
            <a:ext cx="2656383" cy="2523564"/>
          </a:xfrm>
          <a:custGeom>
            <a:avLst/>
            <a:gdLst/>
            <a:ahLst/>
            <a:cxnLst/>
            <a:rect l="l" t="t" r="r" b="b"/>
            <a:pathLst>
              <a:path w="2656383" h="2523564">
                <a:moveTo>
                  <a:pt x="0" y="0"/>
                </a:moveTo>
                <a:lnTo>
                  <a:pt x="2656383" y="0"/>
                </a:lnTo>
                <a:lnTo>
                  <a:pt x="2656383" y="2523564"/>
                </a:lnTo>
                <a:lnTo>
                  <a:pt x="0" y="252356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i-FI" noProof="0" dirty="0"/>
          </a:p>
        </p:txBody>
      </p:sp>
      <p:sp>
        <p:nvSpPr>
          <p:cNvPr id="3" name="TextBox 3"/>
          <p:cNvSpPr txBox="1"/>
          <p:nvPr/>
        </p:nvSpPr>
        <p:spPr>
          <a:xfrm>
            <a:off x="6221578" y="1651151"/>
            <a:ext cx="3243560" cy="1337255"/>
          </a:xfrm>
          <a:prstGeom prst="rect">
            <a:avLst/>
          </a:prstGeom>
        </p:spPr>
        <p:txBody>
          <a:bodyPr lIns="0" tIns="0" rIns="0" bIns="0" rtlCol="0" anchor="t">
            <a:spAutoFit/>
          </a:bodyPr>
          <a:lstStyle/>
          <a:p>
            <a:pPr algn="ctr">
              <a:lnSpc>
                <a:spcPts val="10818"/>
              </a:lnSpc>
            </a:pPr>
            <a:r>
              <a:rPr lang="fi-FI" sz="7727" noProof="0" dirty="0">
                <a:solidFill>
                  <a:srgbClr val="000000"/>
                </a:solidFill>
                <a:latin typeface="Roboto"/>
                <a:ea typeface="Roboto"/>
                <a:cs typeface="Roboto"/>
                <a:sym typeface="Roboto"/>
              </a:rPr>
              <a:t>Edistää</a:t>
            </a:r>
          </a:p>
        </p:txBody>
      </p:sp>
      <p:sp>
        <p:nvSpPr>
          <p:cNvPr id="4" name="TextBox 4"/>
          <p:cNvSpPr txBox="1"/>
          <p:nvPr/>
        </p:nvSpPr>
        <p:spPr>
          <a:xfrm>
            <a:off x="8043862" y="2826481"/>
            <a:ext cx="7348538" cy="1337255"/>
          </a:xfrm>
          <a:prstGeom prst="rect">
            <a:avLst/>
          </a:prstGeom>
        </p:spPr>
        <p:txBody>
          <a:bodyPr wrap="square" lIns="0" tIns="0" rIns="0" bIns="0" rtlCol="0" anchor="t">
            <a:spAutoFit/>
          </a:bodyPr>
          <a:lstStyle/>
          <a:p>
            <a:pPr algn="ctr">
              <a:lnSpc>
                <a:spcPts val="10818"/>
              </a:lnSpc>
            </a:pPr>
            <a:r>
              <a:rPr lang="fi-FI" sz="7727" b="1" noProof="0" dirty="0">
                <a:solidFill>
                  <a:srgbClr val="F04E30"/>
                </a:solidFill>
                <a:latin typeface="Roboto Bold"/>
                <a:ea typeface="Roboto Bold"/>
                <a:cs typeface="Roboto Bold"/>
                <a:sym typeface="Roboto Bold"/>
              </a:rPr>
              <a:t>yhteisöllisyyttä?</a:t>
            </a:r>
          </a:p>
        </p:txBody>
      </p:sp>
      <p:sp>
        <p:nvSpPr>
          <p:cNvPr id="5" name="Freeform 5"/>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3"/>
            <a:stretch>
              <a:fillRect/>
            </a:stretch>
          </a:blipFill>
        </p:spPr>
        <p:txBody>
          <a:bodyPr/>
          <a:lstStyle/>
          <a:p>
            <a:endParaRPr lang="fi-FI" noProof="0" dirty="0"/>
          </a:p>
        </p:txBody>
      </p:sp>
      <p:sp>
        <p:nvSpPr>
          <p:cNvPr id="6" name="Freeform 6"/>
          <p:cNvSpPr/>
          <p:nvPr/>
        </p:nvSpPr>
        <p:spPr>
          <a:xfrm>
            <a:off x="2232588" y="4534334"/>
            <a:ext cx="1275455" cy="2515286"/>
          </a:xfrm>
          <a:custGeom>
            <a:avLst/>
            <a:gdLst/>
            <a:ahLst/>
            <a:cxnLst/>
            <a:rect l="l" t="t" r="r" b="b"/>
            <a:pathLst>
              <a:path w="1275455" h="2515286">
                <a:moveTo>
                  <a:pt x="0" y="0"/>
                </a:moveTo>
                <a:lnTo>
                  <a:pt x="1275455" y="0"/>
                </a:lnTo>
                <a:lnTo>
                  <a:pt x="1275455" y="2515286"/>
                </a:lnTo>
                <a:lnTo>
                  <a:pt x="0" y="251528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i-FI" noProof="0" dirty="0"/>
          </a:p>
        </p:txBody>
      </p:sp>
      <p:sp>
        <p:nvSpPr>
          <p:cNvPr id="7" name="Freeform 7"/>
          <p:cNvSpPr/>
          <p:nvPr/>
        </p:nvSpPr>
        <p:spPr>
          <a:xfrm>
            <a:off x="3508043" y="5791977"/>
            <a:ext cx="1446799" cy="2411332"/>
          </a:xfrm>
          <a:custGeom>
            <a:avLst/>
            <a:gdLst/>
            <a:ahLst/>
            <a:cxnLst/>
            <a:rect l="l" t="t" r="r" b="b"/>
            <a:pathLst>
              <a:path w="1446799" h="2411332">
                <a:moveTo>
                  <a:pt x="0" y="0"/>
                </a:moveTo>
                <a:lnTo>
                  <a:pt x="1446799" y="0"/>
                </a:lnTo>
                <a:lnTo>
                  <a:pt x="1446799" y="2411331"/>
                </a:lnTo>
                <a:lnTo>
                  <a:pt x="0" y="241133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i-FI" noProof="0" dirty="0"/>
          </a:p>
        </p:txBody>
      </p:sp>
      <p:sp>
        <p:nvSpPr>
          <p:cNvPr id="8" name="Freeform 8"/>
          <p:cNvSpPr/>
          <p:nvPr/>
        </p:nvSpPr>
        <p:spPr>
          <a:xfrm flipH="1">
            <a:off x="11235018" y="7758706"/>
            <a:ext cx="3958552" cy="1751659"/>
          </a:xfrm>
          <a:custGeom>
            <a:avLst/>
            <a:gdLst/>
            <a:ahLst/>
            <a:cxnLst/>
            <a:rect l="l" t="t" r="r" b="b"/>
            <a:pathLst>
              <a:path w="3958552" h="1751659">
                <a:moveTo>
                  <a:pt x="3958552" y="0"/>
                </a:moveTo>
                <a:lnTo>
                  <a:pt x="0" y="0"/>
                </a:lnTo>
                <a:lnTo>
                  <a:pt x="0" y="1751660"/>
                </a:lnTo>
                <a:lnTo>
                  <a:pt x="3958552" y="1751660"/>
                </a:lnTo>
                <a:lnTo>
                  <a:pt x="3958552"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i-FI" noProof="0" dirty="0"/>
          </a:p>
        </p:txBody>
      </p:sp>
      <p:sp>
        <p:nvSpPr>
          <p:cNvPr id="9" name="Freeform 9"/>
          <p:cNvSpPr/>
          <p:nvPr/>
        </p:nvSpPr>
        <p:spPr>
          <a:xfrm>
            <a:off x="14731055" y="1028700"/>
            <a:ext cx="1839431" cy="1035781"/>
          </a:xfrm>
          <a:custGeom>
            <a:avLst/>
            <a:gdLst/>
            <a:ahLst/>
            <a:cxnLst/>
            <a:rect l="l" t="t" r="r" b="b"/>
            <a:pathLst>
              <a:path w="1839431" h="1035781">
                <a:moveTo>
                  <a:pt x="0" y="0"/>
                </a:moveTo>
                <a:lnTo>
                  <a:pt x="1839431" y="0"/>
                </a:lnTo>
                <a:lnTo>
                  <a:pt x="1839431" y="1035781"/>
                </a:lnTo>
                <a:lnTo>
                  <a:pt x="0" y="1035781"/>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fi-FI" noProof="0" dirty="0"/>
          </a:p>
        </p:txBody>
      </p:sp>
      <p:sp>
        <p:nvSpPr>
          <p:cNvPr id="10" name="Freeform 10"/>
          <p:cNvSpPr/>
          <p:nvPr/>
        </p:nvSpPr>
        <p:spPr>
          <a:xfrm flipH="1">
            <a:off x="12207681" y="5086689"/>
            <a:ext cx="6681727" cy="2669737"/>
          </a:xfrm>
          <a:custGeom>
            <a:avLst/>
            <a:gdLst/>
            <a:ahLst/>
            <a:cxnLst/>
            <a:rect l="l" t="t" r="r" b="b"/>
            <a:pathLst>
              <a:path w="6681727" h="2669737">
                <a:moveTo>
                  <a:pt x="6681728" y="0"/>
                </a:moveTo>
                <a:lnTo>
                  <a:pt x="0" y="0"/>
                </a:lnTo>
                <a:lnTo>
                  <a:pt x="0" y="2669737"/>
                </a:lnTo>
                <a:lnTo>
                  <a:pt x="6681728" y="2669737"/>
                </a:lnTo>
                <a:lnTo>
                  <a:pt x="6681728"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fi-FI" noProof="0" dirty="0"/>
          </a:p>
        </p:txBody>
      </p:sp>
      <p:sp>
        <p:nvSpPr>
          <p:cNvPr id="11" name="Freeform 11"/>
          <p:cNvSpPr/>
          <p:nvPr/>
        </p:nvSpPr>
        <p:spPr>
          <a:xfrm>
            <a:off x="5508500" y="6421557"/>
            <a:ext cx="2388809" cy="2158886"/>
          </a:xfrm>
          <a:custGeom>
            <a:avLst/>
            <a:gdLst/>
            <a:ahLst/>
            <a:cxnLst/>
            <a:rect l="l" t="t" r="r" b="b"/>
            <a:pathLst>
              <a:path w="2388809" h="2158886">
                <a:moveTo>
                  <a:pt x="0" y="0"/>
                </a:moveTo>
                <a:lnTo>
                  <a:pt x="2388809" y="0"/>
                </a:lnTo>
                <a:lnTo>
                  <a:pt x="2388809" y="2158886"/>
                </a:lnTo>
                <a:lnTo>
                  <a:pt x="0" y="2158886"/>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fi-FI" noProof="0" dirty="0"/>
          </a:p>
        </p:txBody>
      </p:sp>
      <p:sp>
        <p:nvSpPr>
          <p:cNvPr id="12" name="Freeform 12"/>
          <p:cNvSpPr/>
          <p:nvPr/>
        </p:nvSpPr>
        <p:spPr>
          <a:xfrm>
            <a:off x="7000028" y="7595365"/>
            <a:ext cx="1241360" cy="2158886"/>
          </a:xfrm>
          <a:custGeom>
            <a:avLst/>
            <a:gdLst/>
            <a:ahLst/>
            <a:cxnLst/>
            <a:rect l="l" t="t" r="r" b="b"/>
            <a:pathLst>
              <a:path w="1241360" h="2158886">
                <a:moveTo>
                  <a:pt x="0" y="0"/>
                </a:moveTo>
                <a:lnTo>
                  <a:pt x="1241359" y="0"/>
                </a:lnTo>
                <a:lnTo>
                  <a:pt x="1241359" y="2158887"/>
                </a:lnTo>
                <a:lnTo>
                  <a:pt x="0" y="2158887"/>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fi-FI" noProof="0" dirty="0"/>
          </a:p>
        </p:txBody>
      </p:sp>
      <p:sp>
        <p:nvSpPr>
          <p:cNvPr id="13" name="Freeform 13"/>
          <p:cNvSpPr/>
          <p:nvPr/>
        </p:nvSpPr>
        <p:spPr>
          <a:xfrm flipH="1">
            <a:off x="462333" y="6421557"/>
            <a:ext cx="1844271" cy="2078052"/>
          </a:xfrm>
          <a:custGeom>
            <a:avLst/>
            <a:gdLst/>
            <a:ahLst/>
            <a:cxnLst/>
            <a:rect l="l" t="t" r="r" b="b"/>
            <a:pathLst>
              <a:path w="1844271" h="2078052">
                <a:moveTo>
                  <a:pt x="1844270" y="0"/>
                </a:moveTo>
                <a:lnTo>
                  <a:pt x="0" y="0"/>
                </a:lnTo>
                <a:lnTo>
                  <a:pt x="0" y="2078052"/>
                </a:lnTo>
                <a:lnTo>
                  <a:pt x="1844270" y="2078052"/>
                </a:lnTo>
                <a:lnTo>
                  <a:pt x="184427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fi-FI" noProof="0" dirty="0"/>
          </a:p>
        </p:txBody>
      </p:sp>
      <p:sp>
        <p:nvSpPr>
          <p:cNvPr id="14" name="Freeform 14"/>
          <p:cNvSpPr/>
          <p:nvPr/>
        </p:nvSpPr>
        <p:spPr>
          <a:xfrm flipH="1">
            <a:off x="4076109" y="8079618"/>
            <a:ext cx="1432391" cy="2024580"/>
          </a:xfrm>
          <a:custGeom>
            <a:avLst/>
            <a:gdLst/>
            <a:ahLst/>
            <a:cxnLst/>
            <a:rect l="l" t="t" r="r" b="b"/>
            <a:pathLst>
              <a:path w="1432391" h="2024580">
                <a:moveTo>
                  <a:pt x="1432391" y="0"/>
                </a:moveTo>
                <a:lnTo>
                  <a:pt x="0" y="0"/>
                </a:lnTo>
                <a:lnTo>
                  <a:pt x="0" y="2024581"/>
                </a:lnTo>
                <a:lnTo>
                  <a:pt x="1432391" y="2024581"/>
                </a:lnTo>
                <a:lnTo>
                  <a:pt x="1432391"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fi-FI" noProof="0" dirty="0"/>
          </a:p>
        </p:txBody>
      </p:sp>
      <p:pic>
        <p:nvPicPr>
          <p:cNvPr id="16" name="Kuva 15">
            <a:extLst>
              <a:ext uri="{FF2B5EF4-FFF2-40B4-BE49-F238E27FC236}">
                <a16:creationId xmlns:a16="http://schemas.microsoft.com/office/drawing/2014/main" id="{2F9C7A2D-94A1-0B93-D430-30E7E2991454}"/>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11323" y="-233031"/>
            <a:ext cx="4443519" cy="4443519"/>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508301" y="3826150"/>
            <a:ext cx="12383041" cy="4115966"/>
          </a:xfrm>
          <a:prstGeom prst="rect">
            <a:avLst/>
          </a:prstGeom>
        </p:spPr>
        <p:txBody>
          <a:bodyPr lIns="0" tIns="0" rIns="0" bIns="0" rtlCol="0" anchor="t">
            <a:spAutoFit/>
          </a:bodyPr>
          <a:lstStyle/>
          <a:p>
            <a:pPr algn="l">
              <a:lnSpc>
                <a:spcPts val="3610"/>
              </a:lnSpc>
            </a:pPr>
            <a:r>
              <a:rPr lang="fi-FI" sz="2579" b="1" spc="10" noProof="0" dirty="0">
                <a:solidFill>
                  <a:srgbClr val="000000"/>
                </a:solidFill>
                <a:latin typeface="Roboto Bold"/>
                <a:ea typeface="Roboto Bold"/>
                <a:cs typeface="Roboto Bold"/>
                <a:sym typeface="Roboto Bold"/>
              </a:rPr>
              <a:t>Lihasvoimin liikkuminen</a:t>
            </a:r>
          </a:p>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yhteiset koulumatkat kävellen tai pyöräillen edistävät yhteisöllisyyttä ja sosiaalista vuorovaikutusta</a:t>
            </a:r>
          </a:p>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ihmisten kohtaaminen matkalla (tervehtiminen, keskustelut)</a:t>
            </a:r>
          </a:p>
          <a:p>
            <a:pPr algn="l">
              <a:lnSpc>
                <a:spcPts val="3610"/>
              </a:lnSpc>
            </a:pPr>
            <a:r>
              <a:rPr lang="fi-FI" sz="2579" b="1" spc="10" noProof="0" dirty="0">
                <a:solidFill>
                  <a:srgbClr val="000000"/>
                </a:solidFill>
                <a:latin typeface="Roboto Bold"/>
                <a:ea typeface="Roboto Bold"/>
                <a:cs typeface="Roboto Bold"/>
                <a:sym typeface="Roboto Bold"/>
              </a:rPr>
              <a:t>Julkinen liikenne</a:t>
            </a:r>
          </a:p>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eri-ikäisten ihmisten kohtaaminen</a:t>
            </a:r>
          </a:p>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yhteisten tilojen jakaminen ja kunnioittaminen</a:t>
            </a:r>
          </a:p>
          <a:p>
            <a:pPr algn="l">
              <a:lnSpc>
                <a:spcPts val="3610"/>
              </a:lnSpc>
            </a:pPr>
            <a:r>
              <a:rPr lang="fi-FI" sz="2579" b="1" spc="10" noProof="0" dirty="0">
                <a:solidFill>
                  <a:srgbClr val="000000"/>
                </a:solidFill>
                <a:latin typeface="Roboto Bold"/>
                <a:ea typeface="Roboto Bold"/>
                <a:cs typeface="Roboto Bold"/>
                <a:sym typeface="Roboto Bold"/>
              </a:rPr>
              <a:t>Kimppakyydit</a:t>
            </a:r>
          </a:p>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edistävät yhteisöllisyyttä ja sosiaalista vuorovaikutusta</a:t>
            </a:r>
          </a:p>
        </p:txBody>
      </p:sp>
      <p:sp>
        <p:nvSpPr>
          <p:cNvPr id="3" name="TextBox 3"/>
          <p:cNvSpPr txBox="1"/>
          <p:nvPr/>
        </p:nvSpPr>
        <p:spPr>
          <a:xfrm>
            <a:off x="4508301" y="2782429"/>
            <a:ext cx="5789419" cy="793642"/>
          </a:xfrm>
          <a:prstGeom prst="rect">
            <a:avLst/>
          </a:prstGeom>
        </p:spPr>
        <p:txBody>
          <a:bodyPr lIns="0" tIns="0" rIns="0" bIns="0" rtlCol="0" anchor="t">
            <a:spAutoFit/>
          </a:bodyPr>
          <a:lstStyle/>
          <a:p>
            <a:pPr algn="l">
              <a:lnSpc>
                <a:spcPts val="6420"/>
              </a:lnSpc>
            </a:pPr>
            <a:r>
              <a:rPr lang="fi-FI" sz="4586" noProof="0" dirty="0">
                <a:solidFill>
                  <a:srgbClr val="0057A8"/>
                </a:solidFill>
                <a:latin typeface="Roboto"/>
                <a:ea typeface="Roboto"/>
                <a:cs typeface="Roboto"/>
                <a:sym typeface="Roboto"/>
              </a:rPr>
              <a:t>Yhteiset koulu-matkat </a:t>
            </a:r>
          </a:p>
        </p:txBody>
      </p:sp>
      <p:sp>
        <p:nvSpPr>
          <p:cNvPr id="4" name="TextBox 4"/>
          <p:cNvSpPr txBox="1"/>
          <p:nvPr/>
        </p:nvSpPr>
        <p:spPr>
          <a:xfrm>
            <a:off x="3807138" y="883199"/>
            <a:ext cx="10180837" cy="1337255"/>
          </a:xfrm>
          <a:prstGeom prst="rect">
            <a:avLst/>
          </a:prstGeom>
        </p:spPr>
        <p:txBody>
          <a:bodyPr lIns="0" tIns="0" rIns="0" bIns="0" rtlCol="0" anchor="t">
            <a:spAutoFit/>
          </a:bodyPr>
          <a:lstStyle/>
          <a:p>
            <a:pPr algn="ctr">
              <a:lnSpc>
                <a:spcPts val="10818"/>
              </a:lnSpc>
            </a:pPr>
            <a:r>
              <a:rPr lang="fi-FI" sz="7727" b="1" noProof="0" dirty="0">
                <a:solidFill>
                  <a:srgbClr val="F04E30"/>
                </a:solidFill>
                <a:latin typeface="Roboto Bold"/>
                <a:ea typeface="Roboto Bold"/>
                <a:cs typeface="Roboto Bold"/>
                <a:sym typeface="Roboto Bold"/>
              </a:rPr>
              <a:t>Edistää yhteisöllisyyttä</a:t>
            </a:r>
          </a:p>
        </p:txBody>
      </p:sp>
      <p:sp>
        <p:nvSpPr>
          <p:cNvPr id="5" name="Freeform 5"/>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2"/>
            <a:stretch>
              <a:fillRect/>
            </a:stretch>
          </a:blipFill>
        </p:spPr>
        <p:txBody>
          <a:bodyPr/>
          <a:lstStyle/>
          <a:p>
            <a:endParaRPr lang="fi-FI" noProof="0" dirty="0"/>
          </a:p>
        </p:txBody>
      </p:sp>
      <p:sp>
        <p:nvSpPr>
          <p:cNvPr id="6" name="Freeform 6"/>
          <p:cNvSpPr/>
          <p:nvPr/>
        </p:nvSpPr>
        <p:spPr>
          <a:xfrm flipH="1">
            <a:off x="399220" y="3916967"/>
            <a:ext cx="3529464" cy="4988642"/>
          </a:xfrm>
          <a:custGeom>
            <a:avLst/>
            <a:gdLst/>
            <a:ahLst/>
            <a:cxnLst/>
            <a:rect l="l" t="t" r="r" b="b"/>
            <a:pathLst>
              <a:path w="3529464" h="4988642">
                <a:moveTo>
                  <a:pt x="3529464" y="0"/>
                </a:moveTo>
                <a:lnTo>
                  <a:pt x="0" y="0"/>
                </a:lnTo>
                <a:lnTo>
                  <a:pt x="0" y="4988642"/>
                </a:lnTo>
                <a:lnTo>
                  <a:pt x="3529464" y="4988642"/>
                </a:lnTo>
                <a:lnTo>
                  <a:pt x="3529464"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i-FI" noProof="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95965" y="3752773"/>
            <a:ext cx="2656383" cy="2523564"/>
          </a:xfrm>
          <a:custGeom>
            <a:avLst/>
            <a:gdLst/>
            <a:ahLst/>
            <a:cxnLst/>
            <a:rect l="l" t="t" r="r" b="b"/>
            <a:pathLst>
              <a:path w="2656383" h="2523564">
                <a:moveTo>
                  <a:pt x="0" y="0"/>
                </a:moveTo>
                <a:lnTo>
                  <a:pt x="2656383" y="0"/>
                </a:lnTo>
                <a:lnTo>
                  <a:pt x="2656383" y="2523564"/>
                </a:lnTo>
                <a:lnTo>
                  <a:pt x="0" y="252356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i-FI" noProof="0" dirty="0"/>
          </a:p>
        </p:txBody>
      </p:sp>
      <p:sp>
        <p:nvSpPr>
          <p:cNvPr id="3" name="TextBox 3"/>
          <p:cNvSpPr txBox="1"/>
          <p:nvPr/>
        </p:nvSpPr>
        <p:spPr>
          <a:xfrm>
            <a:off x="5572092" y="1651151"/>
            <a:ext cx="4542532" cy="1337255"/>
          </a:xfrm>
          <a:prstGeom prst="rect">
            <a:avLst/>
          </a:prstGeom>
        </p:spPr>
        <p:txBody>
          <a:bodyPr lIns="0" tIns="0" rIns="0" bIns="0" rtlCol="0" anchor="t">
            <a:spAutoFit/>
          </a:bodyPr>
          <a:lstStyle/>
          <a:p>
            <a:pPr algn="ctr">
              <a:lnSpc>
                <a:spcPts val="10818"/>
              </a:lnSpc>
            </a:pPr>
            <a:r>
              <a:rPr lang="fi-FI" sz="7727" noProof="0" dirty="0">
                <a:solidFill>
                  <a:srgbClr val="000000"/>
                </a:solidFill>
                <a:latin typeface="Roboto"/>
                <a:ea typeface="Roboto"/>
                <a:cs typeface="Roboto"/>
                <a:sym typeface="Roboto"/>
              </a:rPr>
              <a:t>Turvallista</a:t>
            </a:r>
          </a:p>
        </p:txBody>
      </p:sp>
      <p:sp>
        <p:nvSpPr>
          <p:cNvPr id="4" name="TextBox 4"/>
          <p:cNvSpPr txBox="1"/>
          <p:nvPr/>
        </p:nvSpPr>
        <p:spPr>
          <a:xfrm>
            <a:off x="8294632" y="2826481"/>
            <a:ext cx="5040368" cy="1337255"/>
          </a:xfrm>
          <a:prstGeom prst="rect">
            <a:avLst/>
          </a:prstGeom>
        </p:spPr>
        <p:txBody>
          <a:bodyPr wrap="square" lIns="0" tIns="0" rIns="0" bIns="0" rtlCol="0" anchor="t">
            <a:spAutoFit/>
          </a:bodyPr>
          <a:lstStyle/>
          <a:p>
            <a:pPr algn="ctr">
              <a:lnSpc>
                <a:spcPts val="10818"/>
              </a:lnSpc>
            </a:pPr>
            <a:r>
              <a:rPr lang="fi-FI" sz="7727" b="1" noProof="0" dirty="0">
                <a:solidFill>
                  <a:srgbClr val="F04E30"/>
                </a:solidFill>
                <a:latin typeface="Roboto Bold"/>
                <a:ea typeface="Roboto Bold"/>
                <a:cs typeface="Roboto Bold"/>
                <a:sym typeface="Roboto Bold"/>
              </a:rPr>
              <a:t>ja sujuvaa?</a:t>
            </a:r>
          </a:p>
        </p:txBody>
      </p:sp>
      <p:sp>
        <p:nvSpPr>
          <p:cNvPr id="5" name="Freeform 5"/>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3"/>
            <a:stretch>
              <a:fillRect/>
            </a:stretch>
          </a:blipFill>
        </p:spPr>
        <p:txBody>
          <a:bodyPr/>
          <a:lstStyle/>
          <a:p>
            <a:endParaRPr lang="fi-FI" noProof="0" dirty="0"/>
          </a:p>
        </p:txBody>
      </p:sp>
      <p:sp>
        <p:nvSpPr>
          <p:cNvPr id="6" name="Freeform 6"/>
          <p:cNvSpPr/>
          <p:nvPr/>
        </p:nvSpPr>
        <p:spPr>
          <a:xfrm>
            <a:off x="2232588" y="4534334"/>
            <a:ext cx="1275455" cy="2515286"/>
          </a:xfrm>
          <a:custGeom>
            <a:avLst/>
            <a:gdLst/>
            <a:ahLst/>
            <a:cxnLst/>
            <a:rect l="l" t="t" r="r" b="b"/>
            <a:pathLst>
              <a:path w="1275455" h="2515286">
                <a:moveTo>
                  <a:pt x="0" y="0"/>
                </a:moveTo>
                <a:lnTo>
                  <a:pt x="1275455" y="0"/>
                </a:lnTo>
                <a:lnTo>
                  <a:pt x="1275455" y="2515286"/>
                </a:lnTo>
                <a:lnTo>
                  <a:pt x="0" y="251528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i-FI" noProof="0" dirty="0"/>
          </a:p>
        </p:txBody>
      </p:sp>
      <p:sp>
        <p:nvSpPr>
          <p:cNvPr id="7" name="Freeform 7"/>
          <p:cNvSpPr/>
          <p:nvPr/>
        </p:nvSpPr>
        <p:spPr>
          <a:xfrm>
            <a:off x="3508043" y="5791977"/>
            <a:ext cx="1446799" cy="2411332"/>
          </a:xfrm>
          <a:custGeom>
            <a:avLst/>
            <a:gdLst/>
            <a:ahLst/>
            <a:cxnLst/>
            <a:rect l="l" t="t" r="r" b="b"/>
            <a:pathLst>
              <a:path w="1446799" h="2411332">
                <a:moveTo>
                  <a:pt x="0" y="0"/>
                </a:moveTo>
                <a:lnTo>
                  <a:pt x="1446799" y="0"/>
                </a:lnTo>
                <a:lnTo>
                  <a:pt x="1446799" y="2411331"/>
                </a:lnTo>
                <a:lnTo>
                  <a:pt x="0" y="241133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i-FI" noProof="0" dirty="0"/>
          </a:p>
        </p:txBody>
      </p:sp>
      <p:sp>
        <p:nvSpPr>
          <p:cNvPr id="8" name="Freeform 8"/>
          <p:cNvSpPr/>
          <p:nvPr/>
        </p:nvSpPr>
        <p:spPr>
          <a:xfrm flipH="1">
            <a:off x="11235018" y="7758706"/>
            <a:ext cx="3958552" cy="1751659"/>
          </a:xfrm>
          <a:custGeom>
            <a:avLst/>
            <a:gdLst/>
            <a:ahLst/>
            <a:cxnLst/>
            <a:rect l="l" t="t" r="r" b="b"/>
            <a:pathLst>
              <a:path w="3958552" h="1751659">
                <a:moveTo>
                  <a:pt x="3958552" y="0"/>
                </a:moveTo>
                <a:lnTo>
                  <a:pt x="0" y="0"/>
                </a:lnTo>
                <a:lnTo>
                  <a:pt x="0" y="1751660"/>
                </a:lnTo>
                <a:lnTo>
                  <a:pt x="3958552" y="1751660"/>
                </a:lnTo>
                <a:lnTo>
                  <a:pt x="3958552"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i-FI" noProof="0" dirty="0"/>
          </a:p>
        </p:txBody>
      </p:sp>
      <p:sp>
        <p:nvSpPr>
          <p:cNvPr id="9" name="Freeform 9"/>
          <p:cNvSpPr/>
          <p:nvPr/>
        </p:nvSpPr>
        <p:spPr>
          <a:xfrm>
            <a:off x="14731055" y="1028700"/>
            <a:ext cx="1839431" cy="1035781"/>
          </a:xfrm>
          <a:custGeom>
            <a:avLst/>
            <a:gdLst/>
            <a:ahLst/>
            <a:cxnLst/>
            <a:rect l="l" t="t" r="r" b="b"/>
            <a:pathLst>
              <a:path w="1839431" h="1035781">
                <a:moveTo>
                  <a:pt x="0" y="0"/>
                </a:moveTo>
                <a:lnTo>
                  <a:pt x="1839431" y="0"/>
                </a:lnTo>
                <a:lnTo>
                  <a:pt x="1839431" y="1035781"/>
                </a:lnTo>
                <a:lnTo>
                  <a:pt x="0" y="1035781"/>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fi-FI" noProof="0" dirty="0"/>
          </a:p>
        </p:txBody>
      </p:sp>
      <p:sp>
        <p:nvSpPr>
          <p:cNvPr id="10" name="Freeform 10"/>
          <p:cNvSpPr/>
          <p:nvPr/>
        </p:nvSpPr>
        <p:spPr>
          <a:xfrm flipH="1">
            <a:off x="12207681" y="5086689"/>
            <a:ext cx="6681727" cy="2669737"/>
          </a:xfrm>
          <a:custGeom>
            <a:avLst/>
            <a:gdLst/>
            <a:ahLst/>
            <a:cxnLst/>
            <a:rect l="l" t="t" r="r" b="b"/>
            <a:pathLst>
              <a:path w="6681727" h="2669737">
                <a:moveTo>
                  <a:pt x="6681728" y="0"/>
                </a:moveTo>
                <a:lnTo>
                  <a:pt x="0" y="0"/>
                </a:lnTo>
                <a:lnTo>
                  <a:pt x="0" y="2669737"/>
                </a:lnTo>
                <a:lnTo>
                  <a:pt x="6681728" y="2669737"/>
                </a:lnTo>
                <a:lnTo>
                  <a:pt x="6681728"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fi-FI" noProof="0" dirty="0"/>
          </a:p>
        </p:txBody>
      </p:sp>
      <p:sp>
        <p:nvSpPr>
          <p:cNvPr id="11" name="Freeform 11"/>
          <p:cNvSpPr/>
          <p:nvPr/>
        </p:nvSpPr>
        <p:spPr>
          <a:xfrm>
            <a:off x="5508500" y="6421557"/>
            <a:ext cx="2388809" cy="2158886"/>
          </a:xfrm>
          <a:custGeom>
            <a:avLst/>
            <a:gdLst/>
            <a:ahLst/>
            <a:cxnLst/>
            <a:rect l="l" t="t" r="r" b="b"/>
            <a:pathLst>
              <a:path w="2388809" h="2158886">
                <a:moveTo>
                  <a:pt x="0" y="0"/>
                </a:moveTo>
                <a:lnTo>
                  <a:pt x="2388809" y="0"/>
                </a:lnTo>
                <a:lnTo>
                  <a:pt x="2388809" y="2158886"/>
                </a:lnTo>
                <a:lnTo>
                  <a:pt x="0" y="2158886"/>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fi-FI" noProof="0" dirty="0"/>
          </a:p>
        </p:txBody>
      </p:sp>
      <p:sp>
        <p:nvSpPr>
          <p:cNvPr id="12" name="Freeform 12"/>
          <p:cNvSpPr/>
          <p:nvPr/>
        </p:nvSpPr>
        <p:spPr>
          <a:xfrm>
            <a:off x="7000028" y="7595365"/>
            <a:ext cx="1241360" cy="2158886"/>
          </a:xfrm>
          <a:custGeom>
            <a:avLst/>
            <a:gdLst/>
            <a:ahLst/>
            <a:cxnLst/>
            <a:rect l="l" t="t" r="r" b="b"/>
            <a:pathLst>
              <a:path w="1241360" h="2158886">
                <a:moveTo>
                  <a:pt x="0" y="0"/>
                </a:moveTo>
                <a:lnTo>
                  <a:pt x="1241359" y="0"/>
                </a:lnTo>
                <a:lnTo>
                  <a:pt x="1241359" y="2158887"/>
                </a:lnTo>
                <a:lnTo>
                  <a:pt x="0" y="2158887"/>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fi-FI" noProof="0" dirty="0"/>
          </a:p>
        </p:txBody>
      </p:sp>
      <p:sp>
        <p:nvSpPr>
          <p:cNvPr id="13" name="Freeform 13"/>
          <p:cNvSpPr/>
          <p:nvPr/>
        </p:nvSpPr>
        <p:spPr>
          <a:xfrm flipH="1">
            <a:off x="462333" y="6421557"/>
            <a:ext cx="1844271" cy="2078052"/>
          </a:xfrm>
          <a:custGeom>
            <a:avLst/>
            <a:gdLst/>
            <a:ahLst/>
            <a:cxnLst/>
            <a:rect l="l" t="t" r="r" b="b"/>
            <a:pathLst>
              <a:path w="1844271" h="2078052">
                <a:moveTo>
                  <a:pt x="1844270" y="0"/>
                </a:moveTo>
                <a:lnTo>
                  <a:pt x="0" y="0"/>
                </a:lnTo>
                <a:lnTo>
                  <a:pt x="0" y="2078052"/>
                </a:lnTo>
                <a:lnTo>
                  <a:pt x="1844270" y="2078052"/>
                </a:lnTo>
                <a:lnTo>
                  <a:pt x="184427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fi-FI" noProof="0" dirty="0"/>
          </a:p>
        </p:txBody>
      </p:sp>
      <p:sp>
        <p:nvSpPr>
          <p:cNvPr id="14" name="Freeform 14"/>
          <p:cNvSpPr/>
          <p:nvPr/>
        </p:nvSpPr>
        <p:spPr>
          <a:xfrm flipH="1">
            <a:off x="4076109" y="8079618"/>
            <a:ext cx="1432391" cy="2024580"/>
          </a:xfrm>
          <a:custGeom>
            <a:avLst/>
            <a:gdLst/>
            <a:ahLst/>
            <a:cxnLst/>
            <a:rect l="l" t="t" r="r" b="b"/>
            <a:pathLst>
              <a:path w="1432391" h="2024580">
                <a:moveTo>
                  <a:pt x="1432391" y="0"/>
                </a:moveTo>
                <a:lnTo>
                  <a:pt x="0" y="0"/>
                </a:lnTo>
                <a:lnTo>
                  <a:pt x="0" y="2024581"/>
                </a:lnTo>
                <a:lnTo>
                  <a:pt x="1432391" y="2024581"/>
                </a:lnTo>
                <a:lnTo>
                  <a:pt x="1432391"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fi-FI" noProof="0" dirty="0"/>
          </a:p>
        </p:txBody>
      </p:sp>
      <p:pic>
        <p:nvPicPr>
          <p:cNvPr id="16" name="Kuva 15">
            <a:extLst>
              <a:ext uri="{FF2B5EF4-FFF2-40B4-BE49-F238E27FC236}">
                <a16:creationId xmlns:a16="http://schemas.microsoft.com/office/drawing/2014/main" id="{AF8C3F0B-2CE1-E42D-A01C-C394296F840B}"/>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11323" y="-233031"/>
            <a:ext cx="4443519" cy="4443519"/>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434560" y="3014989"/>
            <a:ext cx="12383041" cy="3201412"/>
          </a:xfrm>
          <a:prstGeom prst="rect">
            <a:avLst/>
          </a:prstGeom>
        </p:spPr>
        <p:txBody>
          <a:bodyPr lIns="0" tIns="0" rIns="0" bIns="0" rtlCol="0" anchor="t">
            <a:spAutoFit/>
          </a:bodyPr>
          <a:lstStyle/>
          <a:p>
            <a:pPr algn="l">
              <a:lnSpc>
                <a:spcPts val="3610"/>
              </a:lnSpc>
            </a:pPr>
            <a:r>
              <a:rPr lang="fi-FI" sz="2579" b="1" spc="10" noProof="0" dirty="0">
                <a:solidFill>
                  <a:srgbClr val="000000"/>
                </a:solidFill>
                <a:latin typeface="Roboto Bold"/>
                <a:ea typeface="Roboto Bold"/>
                <a:cs typeface="Roboto Bold"/>
                <a:sym typeface="Roboto Bold"/>
              </a:rPr>
              <a:t>Yksityisautoilun väheneminen</a:t>
            </a:r>
          </a:p>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vähentää asuinalueiden ja kouluympäristön moottoriliikennettä ja siitä aiheutuvia viihtyvyys- ja turvallisuushaittoja.</a:t>
            </a:r>
          </a:p>
          <a:p>
            <a:pPr algn="l">
              <a:lnSpc>
                <a:spcPts val="3610"/>
              </a:lnSpc>
            </a:pPr>
            <a:r>
              <a:rPr lang="fi-FI" sz="2579" b="1" spc="10" noProof="0" dirty="0">
                <a:solidFill>
                  <a:srgbClr val="000000"/>
                </a:solidFill>
                <a:latin typeface="Roboto Bold"/>
                <a:ea typeface="Roboto Bold"/>
                <a:cs typeface="Roboto Bold"/>
                <a:sym typeface="Roboto Bold"/>
              </a:rPr>
              <a:t>Lihasvoimin liikkuminen</a:t>
            </a:r>
          </a:p>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lisää itsenäisyyttä ja vastuullisuutta: itsenäisesti liikkuvat lapset ja nuoret oppivat huolehtimaan omasta turvallisuudestaan ja liikkumaan itsenäisesti.</a:t>
            </a:r>
          </a:p>
          <a:p>
            <a:pPr algn="l">
              <a:lnSpc>
                <a:spcPts val="3610"/>
              </a:lnSpc>
            </a:pPr>
            <a:endParaRPr lang="fi-FI" sz="2579" spc="10" noProof="0" dirty="0">
              <a:solidFill>
                <a:srgbClr val="000000"/>
              </a:solidFill>
              <a:latin typeface="Roboto"/>
              <a:ea typeface="Roboto"/>
              <a:cs typeface="Roboto"/>
              <a:sym typeface="Roboto"/>
            </a:endParaRPr>
          </a:p>
        </p:txBody>
      </p:sp>
      <p:sp>
        <p:nvSpPr>
          <p:cNvPr id="3" name="Freeform 3"/>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2"/>
            <a:stretch>
              <a:fillRect/>
            </a:stretch>
          </a:blipFill>
        </p:spPr>
        <p:txBody>
          <a:bodyPr/>
          <a:lstStyle/>
          <a:p>
            <a:endParaRPr lang="fi-FI" noProof="0" dirty="0"/>
          </a:p>
        </p:txBody>
      </p:sp>
      <p:sp>
        <p:nvSpPr>
          <p:cNvPr id="4" name="TextBox 4"/>
          <p:cNvSpPr txBox="1"/>
          <p:nvPr/>
        </p:nvSpPr>
        <p:spPr>
          <a:xfrm>
            <a:off x="4100052" y="883199"/>
            <a:ext cx="9354741" cy="1337255"/>
          </a:xfrm>
          <a:prstGeom prst="rect">
            <a:avLst/>
          </a:prstGeom>
        </p:spPr>
        <p:txBody>
          <a:bodyPr lIns="0" tIns="0" rIns="0" bIns="0" rtlCol="0" anchor="t">
            <a:spAutoFit/>
          </a:bodyPr>
          <a:lstStyle/>
          <a:p>
            <a:pPr algn="ctr">
              <a:lnSpc>
                <a:spcPts val="10818"/>
              </a:lnSpc>
            </a:pPr>
            <a:r>
              <a:rPr lang="fi-FI" sz="7727" b="1" noProof="0" dirty="0">
                <a:solidFill>
                  <a:srgbClr val="F04E30"/>
                </a:solidFill>
                <a:latin typeface="Roboto Bold"/>
                <a:ea typeface="Roboto Bold"/>
                <a:cs typeface="Roboto Bold"/>
                <a:sym typeface="Roboto Bold"/>
              </a:rPr>
              <a:t>Turvallista ja sujuvaa</a:t>
            </a:r>
          </a:p>
        </p:txBody>
      </p:sp>
      <p:sp>
        <p:nvSpPr>
          <p:cNvPr id="5" name="Freeform 5"/>
          <p:cNvSpPr/>
          <p:nvPr/>
        </p:nvSpPr>
        <p:spPr>
          <a:xfrm flipH="1">
            <a:off x="-405581" y="3371683"/>
            <a:ext cx="3935045" cy="4433853"/>
          </a:xfrm>
          <a:custGeom>
            <a:avLst/>
            <a:gdLst/>
            <a:ahLst/>
            <a:cxnLst/>
            <a:rect l="l" t="t" r="r" b="b"/>
            <a:pathLst>
              <a:path w="3935045" h="4433853">
                <a:moveTo>
                  <a:pt x="3935045" y="0"/>
                </a:moveTo>
                <a:lnTo>
                  <a:pt x="0" y="0"/>
                </a:lnTo>
                <a:lnTo>
                  <a:pt x="0" y="4433854"/>
                </a:lnTo>
                <a:lnTo>
                  <a:pt x="3935045" y="4433854"/>
                </a:lnTo>
                <a:lnTo>
                  <a:pt x="3935045"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i-FI" noProof="0" dirty="0"/>
          </a:p>
        </p:txBody>
      </p:sp>
      <p:sp>
        <p:nvSpPr>
          <p:cNvPr id="6" name="TextBox 6"/>
          <p:cNvSpPr txBox="1"/>
          <p:nvPr/>
        </p:nvSpPr>
        <p:spPr>
          <a:xfrm>
            <a:off x="4447543" y="6140355"/>
            <a:ext cx="12370058" cy="2410249"/>
          </a:xfrm>
          <a:prstGeom prst="rect">
            <a:avLst/>
          </a:prstGeom>
        </p:spPr>
        <p:txBody>
          <a:bodyPr lIns="0" tIns="0" rIns="0" bIns="0" rtlCol="0" anchor="t">
            <a:spAutoFit/>
          </a:bodyPr>
          <a:lstStyle/>
          <a:p>
            <a:pPr algn="l">
              <a:lnSpc>
                <a:spcPts val="4768"/>
              </a:lnSpc>
            </a:pPr>
            <a:r>
              <a:rPr lang="fi-FI" sz="3405" noProof="0" dirty="0">
                <a:solidFill>
                  <a:srgbClr val="F04E30"/>
                </a:solidFill>
                <a:latin typeface="Roboto"/>
                <a:ea typeface="Roboto"/>
                <a:cs typeface="Roboto"/>
                <a:sym typeface="Roboto"/>
              </a:rPr>
              <a:t>Viisaaseen liikkumiseen perustuvat yhdyskunnat koetaan myös sosiaalisesti turvallisiksi, viihtyisiksi ja tasa-arvoisiksi. Lihasvoimin tapahtuva liikkuminen tukee myös keskustojen elävöitymistä ja lähipalveluiden käyttöä.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6393127" y="2100982"/>
            <a:ext cx="1428364" cy="1920887"/>
          </a:xfrm>
          <a:prstGeom prst="line">
            <a:avLst/>
          </a:prstGeom>
          <a:ln w="47625" cap="flat">
            <a:solidFill>
              <a:srgbClr val="EF928D"/>
            </a:solidFill>
            <a:prstDash val="solid"/>
            <a:headEnd type="none" w="sm" len="sm"/>
            <a:tailEnd type="none" w="sm" len="sm"/>
          </a:ln>
        </p:spPr>
        <p:txBody>
          <a:bodyPr/>
          <a:lstStyle/>
          <a:p>
            <a:endParaRPr lang="fi-FI" noProof="0" dirty="0"/>
          </a:p>
        </p:txBody>
      </p:sp>
      <p:grpSp>
        <p:nvGrpSpPr>
          <p:cNvPr id="3" name="Group 3"/>
          <p:cNvGrpSpPr/>
          <p:nvPr/>
        </p:nvGrpSpPr>
        <p:grpSpPr>
          <a:xfrm>
            <a:off x="1028700" y="1225413"/>
            <a:ext cx="5645090" cy="1648435"/>
            <a:chOff x="0" y="0"/>
            <a:chExt cx="1382579" cy="403730"/>
          </a:xfrm>
        </p:grpSpPr>
        <p:sp>
          <p:nvSpPr>
            <p:cNvPr id="4" name="Freeform 4"/>
            <p:cNvSpPr/>
            <p:nvPr/>
          </p:nvSpPr>
          <p:spPr>
            <a:xfrm>
              <a:off x="0" y="0"/>
              <a:ext cx="1382579" cy="403730"/>
            </a:xfrm>
            <a:custGeom>
              <a:avLst/>
              <a:gdLst/>
              <a:ahLst/>
              <a:cxnLst/>
              <a:rect l="l" t="t" r="r" b="b"/>
              <a:pathLst>
                <a:path w="1382579" h="403730">
                  <a:moveTo>
                    <a:pt x="49372" y="0"/>
                  </a:moveTo>
                  <a:lnTo>
                    <a:pt x="1333207" y="0"/>
                  </a:lnTo>
                  <a:cubicBezTo>
                    <a:pt x="1346301" y="0"/>
                    <a:pt x="1358859" y="5202"/>
                    <a:pt x="1368118" y="14461"/>
                  </a:cubicBezTo>
                  <a:cubicBezTo>
                    <a:pt x="1377377" y="23720"/>
                    <a:pt x="1382579" y="36278"/>
                    <a:pt x="1382579" y="49372"/>
                  </a:cubicBezTo>
                  <a:lnTo>
                    <a:pt x="1382579" y="354358"/>
                  </a:lnTo>
                  <a:cubicBezTo>
                    <a:pt x="1382579" y="367452"/>
                    <a:pt x="1377377" y="380010"/>
                    <a:pt x="1368118" y="389269"/>
                  </a:cubicBezTo>
                  <a:cubicBezTo>
                    <a:pt x="1358859" y="398528"/>
                    <a:pt x="1346301" y="403730"/>
                    <a:pt x="1333207" y="403730"/>
                  </a:cubicBezTo>
                  <a:lnTo>
                    <a:pt x="49372" y="403730"/>
                  </a:lnTo>
                  <a:cubicBezTo>
                    <a:pt x="36278" y="403730"/>
                    <a:pt x="23720" y="398528"/>
                    <a:pt x="14461" y="389269"/>
                  </a:cubicBezTo>
                  <a:cubicBezTo>
                    <a:pt x="5202" y="380010"/>
                    <a:pt x="0" y="367452"/>
                    <a:pt x="0" y="354358"/>
                  </a:cubicBezTo>
                  <a:lnTo>
                    <a:pt x="0" y="49372"/>
                  </a:lnTo>
                  <a:cubicBezTo>
                    <a:pt x="0" y="36278"/>
                    <a:pt x="5202" y="23720"/>
                    <a:pt x="14461" y="14461"/>
                  </a:cubicBezTo>
                  <a:cubicBezTo>
                    <a:pt x="23720" y="5202"/>
                    <a:pt x="36278" y="0"/>
                    <a:pt x="49372" y="0"/>
                  </a:cubicBezTo>
                  <a:close/>
                </a:path>
              </a:pathLst>
            </a:custGeom>
            <a:solidFill>
              <a:srgbClr val="FAFAFA"/>
            </a:solidFill>
            <a:ln w="28575" cap="rnd">
              <a:solidFill>
                <a:srgbClr val="EF928D"/>
              </a:solidFill>
              <a:prstDash val="solid"/>
              <a:round/>
            </a:ln>
          </p:spPr>
          <p:txBody>
            <a:bodyPr/>
            <a:lstStyle/>
            <a:p>
              <a:endParaRPr lang="fi-FI" noProof="0" dirty="0"/>
            </a:p>
          </p:txBody>
        </p:sp>
        <p:sp>
          <p:nvSpPr>
            <p:cNvPr id="5" name="TextBox 5"/>
            <p:cNvSpPr txBox="1"/>
            <p:nvPr/>
          </p:nvSpPr>
          <p:spPr>
            <a:xfrm>
              <a:off x="0" y="-28575"/>
              <a:ext cx="1382579" cy="432305"/>
            </a:xfrm>
            <a:prstGeom prst="rect">
              <a:avLst/>
            </a:prstGeom>
          </p:spPr>
          <p:txBody>
            <a:bodyPr lIns="50800" tIns="50800" rIns="50800" bIns="50800" rtlCol="0" anchor="ctr"/>
            <a:lstStyle/>
            <a:p>
              <a:pPr algn="ctr">
                <a:lnSpc>
                  <a:spcPts val="1960"/>
                </a:lnSpc>
              </a:pPr>
              <a:endParaRPr lang="fi-FI" noProof="0" dirty="0"/>
            </a:p>
          </p:txBody>
        </p:sp>
      </p:grpSp>
      <p:sp>
        <p:nvSpPr>
          <p:cNvPr id="6" name="AutoShape 6"/>
          <p:cNvSpPr/>
          <p:nvPr/>
        </p:nvSpPr>
        <p:spPr>
          <a:xfrm flipV="1">
            <a:off x="9145188" y="1358989"/>
            <a:ext cx="294120" cy="2315590"/>
          </a:xfrm>
          <a:prstGeom prst="line">
            <a:avLst/>
          </a:prstGeom>
          <a:ln w="47625" cap="flat">
            <a:solidFill>
              <a:srgbClr val="E6C451"/>
            </a:solidFill>
            <a:prstDash val="solid"/>
            <a:headEnd type="none" w="sm" len="sm"/>
            <a:tailEnd type="none" w="sm" len="sm"/>
          </a:ln>
        </p:spPr>
        <p:txBody>
          <a:bodyPr/>
          <a:lstStyle/>
          <a:p>
            <a:endParaRPr lang="fi-FI" noProof="0" dirty="0"/>
          </a:p>
        </p:txBody>
      </p:sp>
      <p:grpSp>
        <p:nvGrpSpPr>
          <p:cNvPr id="7" name="Group 7"/>
          <p:cNvGrpSpPr/>
          <p:nvPr/>
        </p:nvGrpSpPr>
        <p:grpSpPr>
          <a:xfrm>
            <a:off x="9115175" y="616770"/>
            <a:ext cx="5645090" cy="1389763"/>
            <a:chOff x="0" y="0"/>
            <a:chExt cx="1382579" cy="340377"/>
          </a:xfrm>
        </p:grpSpPr>
        <p:sp>
          <p:nvSpPr>
            <p:cNvPr id="8" name="Freeform 8"/>
            <p:cNvSpPr/>
            <p:nvPr/>
          </p:nvSpPr>
          <p:spPr>
            <a:xfrm>
              <a:off x="0" y="0"/>
              <a:ext cx="1382579" cy="340377"/>
            </a:xfrm>
            <a:custGeom>
              <a:avLst/>
              <a:gdLst/>
              <a:ahLst/>
              <a:cxnLst/>
              <a:rect l="l" t="t" r="r" b="b"/>
              <a:pathLst>
                <a:path w="1382579" h="340377">
                  <a:moveTo>
                    <a:pt x="49372" y="0"/>
                  </a:moveTo>
                  <a:lnTo>
                    <a:pt x="1333207" y="0"/>
                  </a:lnTo>
                  <a:cubicBezTo>
                    <a:pt x="1346301" y="0"/>
                    <a:pt x="1358859" y="5202"/>
                    <a:pt x="1368118" y="14461"/>
                  </a:cubicBezTo>
                  <a:cubicBezTo>
                    <a:pt x="1377377" y="23720"/>
                    <a:pt x="1382579" y="36278"/>
                    <a:pt x="1382579" y="49372"/>
                  </a:cubicBezTo>
                  <a:lnTo>
                    <a:pt x="1382579" y="291005"/>
                  </a:lnTo>
                  <a:cubicBezTo>
                    <a:pt x="1382579" y="304099"/>
                    <a:pt x="1377377" y="316657"/>
                    <a:pt x="1368118" y="325916"/>
                  </a:cubicBezTo>
                  <a:cubicBezTo>
                    <a:pt x="1358859" y="335175"/>
                    <a:pt x="1346301" y="340377"/>
                    <a:pt x="1333207" y="340377"/>
                  </a:cubicBezTo>
                  <a:lnTo>
                    <a:pt x="49372" y="340377"/>
                  </a:lnTo>
                  <a:cubicBezTo>
                    <a:pt x="36278" y="340377"/>
                    <a:pt x="23720" y="335175"/>
                    <a:pt x="14461" y="325916"/>
                  </a:cubicBezTo>
                  <a:cubicBezTo>
                    <a:pt x="5202" y="316657"/>
                    <a:pt x="0" y="304099"/>
                    <a:pt x="0" y="291005"/>
                  </a:cubicBezTo>
                  <a:lnTo>
                    <a:pt x="0" y="49372"/>
                  </a:lnTo>
                  <a:cubicBezTo>
                    <a:pt x="0" y="36278"/>
                    <a:pt x="5202" y="23720"/>
                    <a:pt x="14461" y="14461"/>
                  </a:cubicBezTo>
                  <a:cubicBezTo>
                    <a:pt x="23720" y="5202"/>
                    <a:pt x="36278" y="0"/>
                    <a:pt x="49372" y="0"/>
                  </a:cubicBezTo>
                  <a:close/>
                </a:path>
              </a:pathLst>
            </a:custGeom>
            <a:solidFill>
              <a:srgbClr val="FAFAFA"/>
            </a:solidFill>
            <a:ln w="28575" cap="rnd">
              <a:solidFill>
                <a:srgbClr val="E6C451"/>
              </a:solidFill>
              <a:prstDash val="solid"/>
              <a:round/>
            </a:ln>
          </p:spPr>
          <p:txBody>
            <a:bodyPr/>
            <a:lstStyle/>
            <a:p>
              <a:endParaRPr lang="fi-FI" noProof="0" dirty="0"/>
            </a:p>
          </p:txBody>
        </p:sp>
        <p:sp>
          <p:nvSpPr>
            <p:cNvPr id="9" name="TextBox 9"/>
            <p:cNvSpPr txBox="1"/>
            <p:nvPr/>
          </p:nvSpPr>
          <p:spPr>
            <a:xfrm>
              <a:off x="0" y="-28575"/>
              <a:ext cx="1382579" cy="368952"/>
            </a:xfrm>
            <a:prstGeom prst="rect">
              <a:avLst/>
            </a:prstGeom>
          </p:spPr>
          <p:txBody>
            <a:bodyPr lIns="50800" tIns="50800" rIns="50800" bIns="50800" rtlCol="0" anchor="ctr"/>
            <a:lstStyle/>
            <a:p>
              <a:pPr algn="ctr">
                <a:lnSpc>
                  <a:spcPts val="1960"/>
                </a:lnSpc>
              </a:pPr>
              <a:endParaRPr lang="fi-FI" noProof="0" dirty="0"/>
            </a:p>
          </p:txBody>
        </p:sp>
      </p:grpSp>
      <p:grpSp>
        <p:nvGrpSpPr>
          <p:cNvPr id="10" name="Group 10"/>
          <p:cNvGrpSpPr/>
          <p:nvPr/>
        </p:nvGrpSpPr>
        <p:grpSpPr>
          <a:xfrm>
            <a:off x="858527" y="5548250"/>
            <a:ext cx="5573165" cy="3303411"/>
            <a:chOff x="0" y="0"/>
            <a:chExt cx="1364963" cy="809062"/>
          </a:xfrm>
        </p:grpSpPr>
        <p:sp>
          <p:nvSpPr>
            <p:cNvPr id="11" name="Freeform 11"/>
            <p:cNvSpPr/>
            <p:nvPr/>
          </p:nvSpPr>
          <p:spPr>
            <a:xfrm>
              <a:off x="0" y="0"/>
              <a:ext cx="1364963" cy="809062"/>
            </a:xfrm>
            <a:custGeom>
              <a:avLst/>
              <a:gdLst/>
              <a:ahLst/>
              <a:cxnLst/>
              <a:rect l="l" t="t" r="r" b="b"/>
              <a:pathLst>
                <a:path w="1364963" h="809062">
                  <a:moveTo>
                    <a:pt x="50009" y="0"/>
                  </a:moveTo>
                  <a:lnTo>
                    <a:pt x="1314954" y="0"/>
                  </a:lnTo>
                  <a:cubicBezTo>
                    <a:pt x="1342573" y="0"/>
                    <a:pt x="1364963" y="22390"/>
                    <a:pt x="1364963" y="50009"/>
                  </a:cubicBezTo>
                  <a:lnTo>
                    <a:pt x="1364963" y="759053"/>
                  </a:lnTo>
                  <a:cubicBezTo>
                    <a:pt x="1364963" y="772316"/>
                    <a:pt x="1359694" y="785036"/>
                    <a:pt x="1350316" y="794414"/>
                  </a:cubicBezTo>
                  <a:cubicBezTo>
                    <a:pt x="1340937" y="803793"/>
                    <a:pt x="1328217" y="809062"/>
                    <a:pt x="1314954" y="809062"/>
                  </a:cubicBezTo>
                  <a:lnTo>
                    <a:pt x="50009" y="809062"/>
                  </a:lnTo>
                  <a:cubicBezTo>
                    <a:pt x="22390" y="809062"/>
                    <a:pt x="0" y="786672"/>
                    <a:pt x="0" y="759053"/>
                  </a:cubicBezTo>
                  <a:lnTo>
                    <a:pt x="0" y="50009"/>
                  </a:lnTo>
                  <a:cubicBezTo>
                    <a:pt x="0" y="22390"/>
                    <a:pt x="22390" y="0"/>
                    <a:pt x="50009" y="0"/>
                  </a:cubicBezTo>
                  <a:close/>
                </a:path>
              </a:pathLst>
            </a:custGeom>
            <a:solidFill>
              <a:srgbClr val="FAFAFA"/>
            </a:solidFill>
            <a:ln w="28575" cap="rnd">
              <a:solidFill>
                <a:srgbClr val="E15454"/>
              </a:solidFill>
              <a:prstDash val="solid"/>
              <a:round/>
            </a:ln>
          </p:spPr>
          <p:txBody>
            <a:bodyPr/>
            <a:lstStyle/>
            <a:p>
              <a:endParaRPr lang="fi-FI" noProof="0" dirty="0"/>
            </a:p>
          </p:txBody>
        </p:sp>
        <p:sp>
          <p:nvSpPr>
            <p:cNvPr id="12" name="TextBox 12"/>
            <p:cNvSpPr txBox="1"/>
            <p:nvPr/>
          </p:nvSpPr>
          <p:spPr>
            <a:xfrm>
              <a:off x="0" y="-28575"/>
              <a:ext cx="1364963" cy="837637"/>
            </a:xfrm>
            <a:prstGeom prst="rect">
              <a:avLst/>
            </a:prstGeom>
          </p:spPr>
          <p:txBody>
            <a:bodyPr lIns="50800" tIns="50800" rIns="50800" bIns="50800" rtlCol="0" anchor="ctr"/>
            <a:lstStyle/>
            <a:p>
              <a:pPr algn="ctr">
                <a:lnSpc>
                  <a:spcPts val="1960"/>
                </a:lnSpc>
              </a:pPr>
              <a:endParaRPr lang="fi-FI" noProof="0" dirty="0"/>
            </a:p>
          </p:txBody>
        </p:sp>
      </p:grpSp>
      <p:sp>
        <p:nvSpPr>
          <p:cNvPr id="13" name="AutoShape 13"/>
          <p:cNvSpPr/>
          <p:nvPr/>
        </p:nvSpPr>
        <p:spPr>
          <a:xfrm flipV="1">
            <a:off x="10681649" y="4662306"/>
            <a:ext cx="1271139" cy="346951"/>
          </a:xfrm>
          <a:prstGeom prst="line">
            <a:avLst/>
          </a:prstGeom>
          <a:ln w="47625" cap="flat">
            <a:solidFill>
              <a:srgbClr val="80C87D"/>
            </a:solidFill>
            <a:prstDash val="solid"/>
            <a:headEnd type="none" w="sm" len="sm"/>
            <a:tailEnd type="none" w="sm" len="sm"/>
          </a:ln>
        </p:spPr>
        <p:txBody>
          <a:bodyPr/>
          <a:lstStyle/>
          <a:p>
            <a:endParaRPr lang="fi-FI" noProof="0" dirty="0"/>
          </a:p>
        </p:txBody>
      </p:sp>
      <p:grpSp>
        <p:nvGrpSpPr>
          <p:cNvPr id="14" name="Group 14"/>
          <p:cNvGrpSpPr/>
          <p:nvPr/>
        </p:nvGrpSpPr>
        <p:grpSpPr>
          <a:xfrm>
            <a:off x="11574512" y="3235164"/>
            <a:ext cx="6032381" cy="2606910"/>
            <a:chOff x="0" y="0"/>
            <a:chExt cx="1477433" cy="638477"/>
          </a:xfrm>
        </p:grpSpPr>
        <p:sp>
          <p:nvSpPr>
            <p:cNvPr id="15" name="Freeform 15"/>
            <p:cNvSpPr/>
            <p:nvPr/>
          </p:nvSpPr>
          <p:spPr>
            <a:xfrm>
              <a:off x="0" y="0"/>
              <a:ext cx="1477433" cy="638477"/>
            </a:xfrm>
            <a:custGeom>
              <a:avLst/>
              <a:gdLst/>
              <a:ahLst/>
              <a:cxnLst/>
              <a:rect l="l" t="t" r="r" b="b"/>
              <a:pathLst>
                <a:path w="1477433" h="638477">
                  <a:moveTo>
                    <a:pt x="46202" y="0"/>
                  </a:moveTo>
                  <a:lnTo>
                    <a:pt x="1431231" y="0"/>
                  </a:lnTo>
                  <a:cubicBezTo>
                    <a:pt x="1443484" y="0"/>
                    <a:pt x="1455236" y="4868"/>
                    <a:pt x="1463900" y="13532"/>
                  </a:cubicBezTo>
                  <a:cubicBezTo>
                    <a:pt x="1472565" y="22197"/>
                    <a:pt x="1477433" y="33949"/>
                    <a:pt x="1477433" y="46202"/>
                  </a:cubicBezTo>
                  <a:lnTo>
                    <a:pt x="1477433" y="592274"/>
                  </a:lnTo>
                  <a:cubicBezTo>
                    <a:pt x="1477433" y="604528"/>
                    <a:pt x="1472565" y="616280"/>
                    <a:pt x="1463900" y="624944"/>
                  </a:cubicBezTo>
                  <a:cubicBezTo>
                    <a:pt x="1455236" y="633609"/>
                    <a:pt x="1443484" y="638477"/>
                    <a:pt x="1431231" y="638477"/>
                  </a:cubicBezTo>
                  <a:lnTo>
                    <a:pt x="46202" y="638477"/>
                  </a:lnTo>
                  <a:cubicBezTo>
                    <a:pt x="33949" y="638477"/>
                    <a:pt x="22197" y="633609"/>
                    <a:pt x="13532" y="624944"/>
                  </a:cubicBezTo>
                  <a:cubicBezTo>
                    <a:pt x="4868" y="616280"/>
                    <a:pt x="0" y="604528"/>
                    <a:pt x="0" y="592274"/>
                  </a:cubicBezTo>
                  <a:lnTo>
                    <a:pt x="0" y="46202"/>
                  </a:lnTo>
                  <a:cubicBezTo>
                    <a:pt x="0" y="33949"/>
                    <a:pt x="4868" y="22197"/>
                    <a:pt x="13532" y="13532"/>
                  </a:cubicBezTo>
                  <a:cubicBezTo>
                    <a:pt x="22197" y="4868"/>
                    <a:pt x="33949" y="0"/>
                    <a:pt x="46202" y="0"/>
                  </a:cubicBezTo>
                  <a:close/>
                </a:path>
              </a:pathLst>
            </a:custGeom>
            <a:solidFill>
              <a:srgbClr val="FAFAFA"/>
            </a:solidFill>
            <a:ln w="28575" cap="rnd">
              <a:solidFill>
                <a:srgbClr val="80C87D"/>
              </a:solidFill>
              <a:prstDash val="solid"/>
              <a:round/>
            </a:ln>
          </p:spPr>
          <p:txBody>
            <a:bodyPr/>
            <a:lstStyle/>
            <a:p>
              <a:endParaRPr lang="fi-FI" noProof="0" dirty="0"/>
            </a:p>
          </p:txBody>
        </p:sp>
        <p:sp>
          <p:nvSpPr>
            <p:cNvPr id="16" name="TextBox 16"/>
            <p:cNvSpPr txBox="1"/>
            <p:nvPr/>
          </p:nvSpPr>
          <p:spPr>
            <a:xfrm>
              <a:off x="0" y="-28575"/>
              <a:ext cx="1477433" cy="667052"/>
            </a:xfrm>
            <a:prstGeom prst="rect">
              <a:avLst/>
            </a:prstGeom>
          </p:spPr>
          <p:txBody>
            <a:bodyPr lIns="50800" tIns="50800" rIns="50800" bIns="50800" rtlCol="0" anchor="ctr"/>
            <a:lstStyle/>
            <a:p>
              <a:pPr algn="ctr">
                <a:lnSpc>
                  <a:spcPts val="1960"/>
                </a:lnSpc>
              </a:pPr>
              <a:endParaRPr lang="fi-FI" noProof="0" dirty="0"/>
            </a:p>
          </p:txBody>
        </p:sp>
      </p:grpSp>
      <p:sp>
        <p:nvSpPr>
          <p:cNvPr id="17" name="AutoShape 17"/>
          <p:cNvSpPr/>
          <p:nvPr/>
        </p:nvSpPr>
        <p:spPr>
          <a:xfrm>
            <a:off x="10301864" y="6687122"/>
            <a:ext cx="1713783" cy="1476664"/>
          </a:xfrm>
          <a:prstGeom prst="line">
            <a:avLst/>
          </a:prstGeom>
          <a:ln w="47625" cap="flat">
            <a:solidFill>
              <a:srgbClr val="99BDDB"/>
            </a:solidFill>
            <a:prstDash val="solid"/>
            <a:headEnd type="none" w="sm" len="sm"/>
            <a:tailEnd type="none" w="sm" len="sm"/>
          </a:ln>
        </p:spPr>
        <p:txBody>
          <a:bodyPr/>
          <a:lstStyle/>
          <a:p>
            <a:endParaRPr lang="fi-FI" noProof="0" dirty="0"/>
          </a:p>
        </p:txBody>
      </p:sp>
      <p:grpSp>
        <p:nvGrpSpPr>
          <p:cNvPr id="18" name="Group 18"/>
          <p:cNvGrpSpPr/>
          <p:nvPr/>
        </p:nvGrpSpPr>
        <p:grpSpPr>
          <a:xfrm>
            <a:off x="11745962" y="7270158"/>
            <a:ext cx="4220754" cy="1970678"/>
            <a:chOff x="0" y="0"/>
            <a:chExt cx="1033735" cy="482653"/>
          </a:xfrm>
        </p:grpSpPr>
        <p:sp>
          <p:nvSpPr>
            <p:cNvPr id="19" name="Freeform 19"/>
            <p:cNvSpPr/>
            <p:nvPr/>
          </p:nvSpPr>
          <p:spPr>
            <a:xfrm>
              <a:off x="0" y="0"/>
              <a:ext cx="1033735" cy="482653"/>
            </a:xfrm>
            <a:custGeom>
              <a:avLst/>
              <a:gdLst/>
              <a:ahLst/>
              <a:cxnLst/>
              <a:rect l="l" t="t" r="r" b="b"/>
              <a:pathLst>
                <a:path w="1033735" h="482653">
                  <a:moveTo>
                    <a:pt x="66033" y="0"/>
                  </a:moveTo>
                  <a:lnTo>
                    <a:pt x="967702" y="0"/>
                  </a:lnTo>
                  <a:cubicBezTo>
                    <a:pt x="1004171" y="0"/>
                    <a:pt x="1033735" y="29564"/>
                    <a:pt x="1033735" y="66033"/>
                  </a:cubicBezTo>
                  <a:lnTo>
                    <a:pt x="1033735" y="416620"/>
                  </a:lnTo>
                  <a:cubicBezTo>
                    <a:pt x="1033735" y="453089"/>
                    <a:pt x="1004171" y="482653"/>
                    <a:pt x="967702" y="482653"/>
                  </a:cubicBezTo>
                  <a:lnTo>
                    <a:pt x="66033" y="482653"/>
                  </a:lnTo>
                  <a:cubicBezTo>
                    <a:pt x="29564" y="482653"/>
                    <a:pt x="0" y="453089"/>
                    <a:pt x="0" y="416620"/>
                  </a:cubicBezTo>
                  <a:lnTo>
                    <a:pt x="0" y="66033"/>
                  </a:lnTo>
                  <a:cubicBezTo>
                    <a:pt x="0" y="29564"/>
                    <a:pt x="29564" y="0"/>
                    <a:pt x="66033" y="0"/>
                  </a:cubicBezTo>
                  <a:close/>
                </a:path>
              </a:pathLst>
            </a:custGeom>
            <a:solidFill>
              <a:srgbClr val="FAFAFA"/>
            </a:solidFill>
            <a:ln w="28575" cap="rnd">
              <a:solidFill>
                <a:srgbClr val="99BDDB"/>
              </a:solidFill>
              <a:prstDash val="solid"/>
              <a:round/>
            </a:ln>
          </p:spPr>
          <p:txBody>
            <a:bodyPr/>
            <a:lstStyle/>
            <a:p>
              <a:endParaRPr lang="fi-FI" noProof="0" dirty="0"/>
            </a:p>
          </p:txBody>
        </p:sp>
        <p:sp>
          <p:nvSpPr>
            <p:cNvPr id="20" name="TextBox 20"/>
            <p:cNvSpPr txBox="1"/>
            <p:nvPr/>
          </p:nvSpPr>
          <p:spPr>
            <a:xfrm>
              <a:off x="0" y="-28575"/>
              <a:ext cx="1033735" cy="511228"/>
            </a:xfrm>
            <a:prstGeom prst="rect">
              <a:avLst/>
            </a:prstGeom>
          </p:spPr>
          <p:txBody>
            <a:bodyPr lIns="50800" tIns="50800" rIns="50800" bIns="50800" rtlCol="0" anchor="ctr"/>
            <a:lstStyle/>
            <a:p>
              <a:pPr algn="ctr">
                <a:lnSpc>
                  <a:spcPts val="1960"/>
                </a:lnSpc>
              </a:pPr>
              <a:endParaRPr lang="fi-FI" noProof="0" dirty="0"/>
            </a:p>
          </p:txBody>
        </p:sp>
      </p:grpSp>
      <p:grpSp>
        <p:nvGrpSpPr>
          <p:cNvPr id="21" name="Group 21"/>
          <p:cNvGrpSpPr/>
          <p:nvPr/>
        </p:nvGrpSpPr>
        <p:grpSpPr>
          <a:xfrm>
            <a:off x="7082947" y="3660176"/>
            <a:ext cx="3662889" cy="3662889"/>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57A8"/>
            </a:solidFill>
          </p:spPr>
          <p:txBody>
            <a:bodyPr/>
            <a:lstStyle/>
            <a:p>
              <a:endParaRPr lang="fi-FI" noProof="0" dirty="0"/>
            </a:p>
          </p:txBody>
        </p:sp>
        <p:sp>
          <p:nvSpPr>
            <p:cNvPr id="23" name="TextBox 23"/>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lang="fi-FI" noProof="0" dirty="0"/>
            </a:p>
          </p:txBody>
        </p:sp>
      </p:grpSp>
      <p:grpSp>
        <p:nvGrpSpPr>
          <p:cNvPr id="24" name="Group 24"/>
          <p:cNvGrpSpPr/>
          <p:nvPr/>
        </p:nvGrpSpPr>
        <p:grpSpPr>
          <a:xfrm>
            <a:off x="2333240" y="889648"/>
            <a:ext cx="2958744" cy="672454"/>
            <a:chOff x="0" y="-18937"/>
            <a:chExt cx="724647" cy="164695"/>
          </a:xfrm>
        </p:grpSpPr>
        <p:sp>
          <p:nvSpPr>
            <p:cNvPr id="25" name="Freeform 25"/>
            <p:cNvSpPr/>
            <p:nvPr/>
          </p:nvSpPr>
          <p:spPr>
            <a:xfrm>
              <a:off x="0" y="0"/>
              <a:ext cx="724647" cy="126595"/>
            </a:xfrm>
            <a:custGeom>
              <a:avLst/>
              <a:gdLst/>
              <a:ahLst/>
              <a:cxnLst/>
              <a:rect l="l" t="t" r="r" b="b"/>
              <a:pathLst>
                <a:path w="724647" h="126595">
                  <a:moveTo>
                    <a:pt x="63298" y="0"/>
                  </a:moveTo>
                  <a:lnTo>
                    <a:pt x="661349" y="0"/>
                  </a:lnTo>
                  <a:cubicBezTo>
                    <a:pt x="696307" y="0"/>
                    <a:pt x="724647" y="28339"/>
                    <a:pt x="724647" y="63298"/>
                  </a:cubicBezTo>
                  <a:lnTo>
                    <a:pt x="724647" y="63298"/>
                  </a:lnTo>
                  <a:cubicBezTo>
                    <a:pt x="724647" y="80085"/>
                    <a:pt x="717978" y="96185"/>
                    <a:pt x="706107" y="108056"/>
                  </a:cubicBezTo>
                  <a:cubicBezTo>
                    <a:pt x="694237" y="119927"/>
                    <a:pt x="678137" y="126595"/>
                    <a:pt x="661349" y="126595"/>
                  </a:cubicBezTo>
                  <a:lnTo>
                    <a:pt x="63298" y="126595"/>
                  </a:lnTo>
                  <a:cubicBezTo>
                    <a:pt x="46510" y="126595"/>
                    <a:pt x="30410" y="119927"/>
                    <a:pt x="18539" y="108056"/>
                  </a:cubicBezTo>
                  <a:cubicBezTo>
                    <a:pt x="6669" y="96185"/>
                    <a:pt x="0" y="80085"/>
                    <a:pt x="0" y="63298"/>
                  </a:cubicBezTo>
                  <a:lnTo>
                    <a:pt x="0" y="63298"/>
                  </a:lnTo>
                  <a:cubicBezTo>
                    <a:pt x="0" y="46510"/>
                    <a:pt x="6669" y="30410"/>
                    <a:pt x="18539" y="18539"/>
                  </a:cubicBezTo>
                  <a:cubicBezTo>
                    <a:pt x="30410" y="6669"/>
                    <a:pt x="46510" y="0"/>
                    <a:pt x="63298" y="0"/>
                  </a:cubicBezTo>
                  <a:close/>
                </a:path>
              </a:pathLst>
            </a:custGeom>
            <a:solidFill>
              <a:srgbClr val="EF928D"/>
            </a:solidFill>
          </p:spPr>
          <p:txBody>
            <a:bodyPr/>
            <a:lstStyle/>
            <a:p>
              <a:endParaRPr lang="fi-FI" noProof="0" dirty="0"/>
            </a:p>
          </p:txBody>
        </p:sp>
        <p:sp>
          <p:nvSpPr>
            <p:cNvPr id="26" name="TextBox 26"/>
            <p:cNvSpPr txBox="1"/>
            <p:nvPr/>
          </p:nvSpPr>
          <p:spPr>
            <a:xfrm>
              <a:off x="0" y="-18937"/>
              <a:ext cx="724647" cy="164695"/>
            </a:xfrm>
            <a:prstGeom prst="rect">
              <a:avLst/>
            </a:prstGeom>
          </p:spPr>
          <p:txBody>
            <a:bodyPr lIns="50800" tIns="50800" rIns="50800" bIns="50800" rtlCol="0" anchor="ctr"/>
            <a:lstStyle/>
            <a:p>
              <a:pPr algn="ctr">
                <a:lnSpc>
                  <a:spcPts val="1960"/>
                </a:lnSpc>
              </a:pPr>
              <a:r>
                <a:rPr lang="fi-FI" sz="1400" b="1" noProof="0" dirty="0">
                  <a:solidFill>
                    <a:srgbClr val="FAFAFA"/>
                  </a:solidFill>
                  <a:latin typeface="Roboto Bold"/>
                  <a:ea typeface="Roboto Bold"/>
                  <a:cs typeface="Roboto Bold"/>
                  <a:sym typeface="Roboto Bold"/>
                </a:rPr>
                <a:t>YMPÄRISTÖYSTÄVÄLLISYYS</a:t>
              </a:r>
            </a:p>
          </p:txBody>
        </p:sp>
      </p:grpSp>
      <p:grpSp>
        <p:nvGrpSpPr>
          <p:cNvPr id="27" name="Group 27"/>
          <p:cNvGrpSpPr/>
          <p:nvPr/>
        </p:nvGrpSpPr>
        <p:grpSpPr>
          <a:xfrm>
            <a:off x="10489839" y="280047"/>
            <a:ext cx="2979320" cy="672454"/>
            <a:chOff x="0" y="-23214"/>
            <a:chExt cx="729686" cy="164695"/>
          </a:xfrm>
        </p:grpSpPr>
        <p:sp>
          <p:nvSpPr>
            <p:cNvPr id="28" name="Freeform 28"/>
            <p:cNvSpPr/>
            <p:nvPr/>
          </p:nvSpPr>
          <p:spPr>
            <a:xfrm>
              <a:off x="0" y="0"/>
              <a:ext cx="729686" cy="126595"/>
            </a:xfrm>
            <a:custGeom>
              <a:avLst/>
              <a:gdLst/>
              <a:ahLst/>
              <a:cxnLst/>
              <a:rect l="l" t="t" r="r" b="b"/>
              <a:pathLst>
                <a:path w="729686" h="126595">
                  <a:moveTo>
                    <a:pt x="63298" y="0"/>
                  </a:moveTo>
                  <a:lnTo>
                    <a:pt x="666388" y="0"/>
                  </a:lnTo>
                  <a:cubicBezTo>
                    <a:pt x="683176" y="0"/>
                    <a:pt x="699276" y="6669"/>
                    <a:pt x="711147" y="18539"/>
                  </a:cubicBezTo>
                  <a:cubicBezTo>
                    <a:pt x="723017" y="30410"/>
                    <a:pt x="729686" y="46510"/>
                    <a:pt x="729686" y="63298"/>
                  </a:cubicBezTo>
                  <a:lnTo>
                    <a:pt x="729686" y="63298"/>
                  </a:lnTo>
                  <a:cubicBezTo>
                    <a:pt x="729686" y="80085"/>
                    <a:pt x="723017" y="96185"/>
                    <a:pt x="711147" y="108056"/>
                  </a:cubicBezTo>
                  <a:cubicBezTo>
                    <a:pt x="699276" y="119927"/>
                    <a:pt x="683176" y="126595"/>
                    <a:pt x="666388" y="126595"/>
                  </a:cubicBezTo>
                  <a:lnTo>
                    <a:pt x="63298" y="126595"/>
                  </a:lnTo>
                  <a:cubicBezTo>
                    <a:pt x="46510" y="126595"/>
                    <a:pt x="30410" y="119927"/>
                    <a:pt x="18539" y="108056"/>
                  </a:cubicBezTo>
                  <a:cubicBezTo>
                    <a:pt x="6669" y="96185"/>
                    <a:pt x="0" y="80085"/>
                    <a:pt x="0" y="63298"/>
                  </a:cubicBezTo>
                  <a:lnTo>
                    <a:pt x="0" y="63298"/>
                  </a:lnTo>
                  <a:cubicBezTo>
                    <a:pt x="0" y="46510"/>
                    <a:pt x="6669" y="30410"/>
                    <a:pt x="18539" y="18539"/>
                  </a:cubicBezTo>
                  <a:cubicBezTo>
                    <a:pt x="30410" y="6669"/>
                    <a:pt x="46510" y="0"/>
                    <a:pt x="63298" y="0"/>
                  </a:cubicBezTo>
                  <a:close/>
                </a:path>
              </a:pathLst>
            </a:custGeom>
            <a:solidFill>
              <a:srgbClr val="E6C451"/>
            </a:solidFill>
          </p:spPr>
          <p:txBody>
            <a:bodyPr/>
            <a:lstStyle/>
            <a:p>
              <a:endParaRPr lang="fi-FI" noProof="0" dirty="0"/>
            </a:p>
          </p:txBody>
        </p:sp>
        <p:sp>
          <p:nvSpPr>
            <p:cNvPr id="29" name="TextBox 29"/>
            <p:cNvSpPr txBox="1"/>
            <p:nvPr/>
          </p:nvSpPr>
          <p:spPr>
            <a:xfrm>
              <a:off x="0" y="-23214"/>
              <a:ext cx="729686" cy="164695"/>
            </a:xfrm>
            <a:prstGeom prst="rect">
              <a:avLst/>
            </a:prstGeom>
          </p:spPr>
          <p:txBody>
            <a:bodyPr lIns="50800" tIns="50800" rIns="50800" bIns="50800" rtlCol="0" anchor="ctr"/>
            <a:lstStyle/>
            <a:p>
              <a:pPr algn="ctr">
                <a:lnSpc>
                  <a:spcPts val="1960"/>
                </a:lnSpc>
              </a:pPr>
              <a:r>
                <a:rPr lang="fi-FI" sz="1400" b="1" noProof="0" dirty="0">
                  <a:solidFill>
                    <a:srgbClr val="FAFAFA"/>
                  </a:solidFill>
                  <a:latin typeface="Roboto Bold"/>
                  <a:ea typeface="Roboto Bold"/>
                  <a:cs typeface="Roboto Bold"/>
                  <a:sym typeface="Roboto Bold"/>
                </a:rPr>
                <a:t>YHTEISÖLLISYYS</a:t>
              </a:r>
            </a:p>
          </p:txBody>
        </p:sp>
      </p:grpSp>
      <p:grpSp>
        <p:nvGrpSpPr>
          <p:cNvPr id="30" name="Group 30"/>
          <p:cNvGrpSpPr/>
          <p:nvPr/>
        </p:nvGrpSpPr>
        <p:grpSpPr>
          <a:xfrm>
            <a:off x="12469057" y="2842612"/>
            <a:ext cx="4243289" cy="776889"/>
            <a:chOff x="0" y="-20056"/>
            <a:chExt cx="1039254" cy="190273"/>
          </a:xfrm>
        </p:grpSpPr>
        <p:sp>
          <p:nvSpPr>
            <p:cNvPr id="31" name="Freeform 31"/>
            <p:cNvSpPr/>
            <p:nvPr/>
          </p:nvSpPr>
          <p:spPr>
            <a:xfrm>
              <a:off x="0" y="0"/>
              <a:ext cx="1039254" cy="152173"/>
            </a:xfrm>
            <a:custGeom>
              <a:avLst/>
              <a:gdLst/>
              <a:ahLst/>
              <a:cxnLst/>
              <a:rect l="l" t="t" r="r" b="b"/>
              <a:pathLst>
                <a:path w="1039254" h="152173">
                  <a:moveTo>
                    <a:pt x="65682" y="0"/>
                  </a:moveTo>
                  <a:lnTo>
                    <a:pt x="973571" y="0"/>
                  </a:lnTo>
                  <a:cubicBezTo>
                    <a:pt x="1009847" y="0"/>
                    <a:pt x="1039254" y="29407"/>
                    <a:pt x="1039254" y="65682"/>
                  </a:cubicBezTo>
                  <a:lnTo>
                    <a:pt x="1039254" y="86491"/>
                  </a:lnTo>
                  <a:cubicBezTo>
                    <a:pt x="1039254" y="122766"/>
                    <a:pt x="1009847" y="152173"/>
                    <a:pt x="973571" y="152173"/>
                  </a:cubicBezTo>
                  <a:lnTo>
                    <a:pt x="65682" y="152173"/>
                  </a:lnTo>
                  <a:cubicBezTo>
                    <a:pt x="29407" y="152173"/>
                    <a:pt x="0" y="122766"/>
                    <a:pt x="0" y="86491"/>
                  </a:cubicBezTo>
                  <a:lnTo>
                    <a:pt x="0" y="65682"/>
                  </a:lnTo>
                  <a:cubicBezTo>
                    <a:pt x="0" y="29407"/>
                    <a:pt x="29407" y="0"/>
                    <a:pt x="65682" y="0"/>
                  </a:cubicBezTo>
                  <a:close/>
                </a:path>
              </a:pathLst>
            </a:custGeom>
            <a:solidFill>
              <a:srgbClr val="80C87D"/>
            </a:solidFill>
          </p:spPr>
          <p:txBody>
            <a:bodyPr/>
            <a:lstStyle/>
            <a:p>
              <a:endParaRPr lang="fi-FI" noProof="0" dirty="0"/>
            </a:p>
          </p:txBody>
        </p:sp>
        <p:sp>
          <p:nvSpPr>
            <p:cNvPr id="32" name="TextBox 32"/>
            <p:cNvSpPr txBox="1"/>
            <p:nvPr/>
          </p:nvSpPr>
          <p:spPr>
            <a:xfrm>
              <a:off x="0" y="-20056"/>
              <a:ext cx="1039254" cy="190273"/>
            </a:xfrm>
            <a:prstGeom prst="rect">
              <a:avLst/>
            </a:prstGeom>
          </p:spPr>
          <p:txBody>
            <a:bodyPr lIns="50800" tIns="50800" rIns="50800" bIns="50800" rtlCol="0" anchor="ctr"/>
            <a:lstStyle/>
            <a:p>
              <a:pPr algn="ctr">
                <a:lnSpc>
                  <a:spcPts val="1960"/>
                </a:lnSpc>
              </a:pPr>
              <a:r>
                <a:rPr lang="fi-FI" sz="1400" b="1" noProof="0" dirty="0">
                  <a:solidFill>
                    <a:srgbClr val="FAFAFA"/>
                  </a:solidFill>
                  <a:latin typeface="Roboto Bold"/>
                  <a:ea typeface="Roboto Bold"/>
                  <a:cs typeface="Roboto Bold"/>
                  <a:sym typeface="Roboto Bold"/>
                </a:rPr>
                <a:t>TERVEYTTÄ JA HYVINVOINTIA EDISTÄVÄÄ</a:t>
              </a:r>
            </a:p>
          </p:txBody>
        </p:sp>
      </p:grpSp>
      <p:grpSp>
        <p:nvGrpSpPr>
          <p:cNvPr id="33" name="Group 33"/>
          <p:cNvGrpSpPr/>
          <p:nvPr/>
        </p:nvGrpSpPr>
        <p:grpSpPr>
          <a:xfrm>
            <a:off x="12430229" y="6972300"/>
            <a:ext cx="2852220" cy="572977"/>
            <a:chOff x="0" y="-24124"/>
            <a:chExt cx="698557" cy="140331"/>
          </a:xfrm>
        </p:grpSpPr>
        <p:sp>
          <p:nvSpPr>
            <p:cNvPr id="34" name="Freeform 34"/>
            <p:cNvSpPr/>
            <p:nvPr/>
          </p:nvSpPr>
          <p:spPr>
            <a:xfrm>
              <a:off x="0" y="0"/>
              <a:ext cx="698557" cy="102231"/>
            </a:xfrm>
            <a:custGeom>
              <a:avLst/>
              <a:gdLst/>
              <a:ahLst/>
              <a:cxnLst/>
              <a:rect l="l" t="t" r="r" b="b"/>
              <a:pathLst>
                <a:path w="698557" h="102231">
                  <a:moveTo>
                    <a:pt x="51116" y="0"/>
                  </a:moveTo>
                  <a:lnTo>
                    <a:pt x="647442" y="0"/>
                  </a:lnTo>
                  <a:cubicBezTo>
                    <a:pt x="660998" y="0"/>
                    <a:pt x="674000" y="5385"/>
                    <a:pt x="683586" y="14971"/>
                  </a:cubicBezTo>
                  <a:cubicBezTo>
                    <a:pt x="693172" y="24558"/>
                    <a:pt x="698557" y="37559"/>
                    <a:pt x="698557" y="51116"/>
                  </a:cubicBezTo>
                  <a:lnTo>
                    <a:pt x="698557" y="51116"/>
                  </a:lnTo>
                  <a:cubicBezTo>
                    <a:pt x="698557" y="64672"/>
                    <a:pt x="693172" y="77674"/>
                    <a:pt x="683586" y="87260"/>
                  </a:cubicBezTo>
                  <a:cubicBezTo>
                    <a:pt x="674000" y="96846"/>
                    <a:pt x="660998" y="102231"/>
                    <a:pt x="647442" y="102231"/>
                  </a:cubicBezTo>
                  <a:lnTo>
                    <a:pt x="51116" y="102231"/>
                  </a:lnTo>
                  <a:cubicBezTo>
                    <a:pt x="37559" y="102231"/>
                    <a:pt x="24558" y="96846"/>
                    <a:pt x="14971" y="87260"/>
                  </a:cubicBezTo>
                  <a:cubicBezTo>
                    <a:pt x="5385" y="77674"/>
                    <a:pt x="0" y="64672"/>
                    <a:pt x="0" y="51116"/>
                  </a:cubicBezTo>
                  <a:lnTo>
                    <a:pt x="0" y="51116"/>
                  </a:lnTo>
                  <a:cubicBezTo>
                    <a:pt x="0" y="37559"/>
                    <a:pt x="5385" y="24558"/>
                    <a:pt x="14971" y="14971"/>
                  </a:cubicBezTo>
                  <a:cubicBezTo>
                    <a:pt x="24558" y="5385"/>
                    <a:pt x="37559" y="0"/>
                    <a:pt x="51116" y="0"/>
                  </a:cubicBezTo>
                  <a:close/>
                </a:path>
              </a:pathLst>
            </a:custGeom>
            <a:solidFill>
              <a:srgbClr val="99BDDB"/>
            </a:solidFill>
          </p:spPr>
          <p:txBody>
            <a:bodyPr/>
            <a:lstStyle/>
            <a:p>
              <a:endParaRPr lang="fi-FI" noProof="0" dirty="0"/>
            </a:p>
          </p:txBody>
        </p:sp>
        <p:sp>
          <p:nvSpPr>
            <p:cNvPr id="35" name="TextBox 35"/>
            <p:cNvSpPr txBox="1"/>
            <p:nvPr/>
          </p:nvSpPr>
          <p:spPr>
            <a:xfrm>
              <a:off x="0" y="-24124"/>
              <a:ext cx="698557" cy="140331"/>
            </a:xfrm>
            <a:prstGeom prst="rect">
              <a:avLst/>
            </a:prstGeom>
          </p:spPr>
          <p:txBody>
            <a:bodyPr lIns="50800" tIns="50800" rIns="50800" bIns="50800" rtlCol="0" anchor="ctr"/>
            <a:lstStyle/>
            <a:p>
              <a:pPr algn="ctr">
                <a:lnSpc>
                  <a:spcPts val="1960"/>
                </a:lnSpc>
              </a:pPr>
              <a:r>
                <a:rPr lang="fi-FI" sz="1400" b="1" noProof="0" dirty="0">
                  <a:solidFill>
                    <a:srgbClr val="FAFAFA"/>
                  </a:solidFill>
                  <a:latin typeface="Roboto Bold"/>
                  <a:ea typeface="Roboto Bold"/>
                  <a:cs typeface="Roboto Bold"/>
                  <a:sym typeface="Roboto Bold"/>
                </a:rPr>
                <a:t>TURVALLISTA JA SUJUVAA</a:t>
              </a:r>
            </a:p>
          </p:txBody>
        </p:sp>
      </p:grpSp>
      <p:grpSp>
        <p:nvGrpSpPr>
          <p:cNvPr id="36" name="Group 36"/>
          <p:cNvGrpSpPr/>
          <p:nvPr/>
        </p:nvGrpSpPr>
        <p:grpSpPr>
          <a:xfrm>
            <a:off x="1671781" y="5131368"/>
            <a:ext cx="3870058" cy="774132"/>
            <a:chOff x="0" y="-22566"/>
            <a:chExt cx="947843" cy="189598"/>
          </a:xfrm>
        </p:grpSpPr>
        <p:sp>
          <p:nvSpPr>
            <p:cNvPr id="37" name="Freeform 37"/>
            <p:cNvSpPr/>
            <p:nvPr/>
          </p:nvSpPr>
          <p:spPr>
            <a:xfrm>
              <a:off x="0" y="0"/>
              <a:ext cx="947843" cy="151498"/>
            </a:xfrm>
            <a:custGeom>
              <a:avLst/>
              <a:gdLst/>
              <a:ahLst/>
              <a:cxnLst/>
              <a:rect l="l" t="t" r="r" b="b"/>
              <a:pathLst>
                <a:path w="947843" h="151498">
                  <a:moveTo>
                    <a:pt x="72017" y="0"/>
                  </a:moveTo>
                  <a:lnTo>
                    <a:pt x="875826" y="0"/>
                  </a:lnTo>
                  <a:cubicBezTo>
                    <a:pt x="894926" y="0"/>
                    <a:pt x="913244" y="7587"/>
                    <a:pt x="926750" y="21093"/>
                  </a:cubicBezTo>
                  <a:cubicBezTo>
                    <a:pt x="940256" y="34599"/>
                    <a:pt x="947843" y="52917"/>
                    <a:pt x="947843" y="72017"/>
                  </a:cubicBezTo>
                  <a:lnTo>
                    <a:pt x="947843" y="79481"/>
                  </a:lnTo>
                  <a:cubicBezTo>
                    <a:pt x="947843" y="98581"/>
                    <a:pt x="940256" y="116899"/>
                    <a:pt x="926750" y="130405"/>
                  </a:cubicBezTo>
                  <a:cubicBezTo>
                    <a:pt x="913244" y="143911"/>
                    <a:pt x="894926" y="151498"/>
                    <a:pt x="875826" y="151498"/>
                  </a:cubicBezTo>
                  <a:lnTo>
                    <a:pt x="72017" y="151498"/>
                  </a:lnTo>
                  <a:cubicBezTo>
                    <a:pt x="52917" y="151498"/>
                    <a:pt x="34599" y="143911"/>
                    <a:pt x="21093" y="130405"/>
                  </a:cubicBezTo>
                  <a:cubicBezTo>
                    <a:pt x="7587" y="116899"/>
                    <a:pt x="0" y="98581"/>
                    <a:pt x="0" y="79481"/>
                  </a:cubicBezTo>
                  <a:lnTo>
                    <a:pt x="0" y="72017"/>
                  </a:lnTo>
                  <a:cubicBezTo>
                    <a:pt x="0" y="52917"/>
                    <a:pt x="7587" y="34599"/>
                    <a:pt x="21093" y="21093"/>
                  </a:cubicBezTo>
                  <a:cubicBezTo>
                    <a:pt x="34599" y="7587"/>
                    <a:pt x="52917" y="0"/>
                    <a:pt x="72017" y="0"/>
                  </a:cubicBezTo>
                  <a:close/>
                </a:path>
              </a:pathLst>
            </a:custGeom>
            <a:solidFill>
              <a:srgbClr val="E15454"/>
            </a:solidFill>
          </p:spPr>
          <p:txBody>
            <a:bodyPr/>
            <a:lstStyle/>
            <a:p>
              <a:endParaRPr lang="fi-FI" noProof="0" dirty="0"/>
            </a:p>
          </p:txBody>
        </p:sp>
        <p:sp>
          <p:nvSpPr>
            <p:cNvPr id="38" name="TextBox 38"/>
            <p:cNvSpPr txBox="1"/>
            <p:nvPr/>
          </p:nvSpPr>
          <p:spPr>
            <a:xfrm>
              <a:off x="0" y="-22566"/>
              <a:ext cx="947843" cy="189598"/>
            </a:xfrm>
            <a:prstGeom prst="rect">
              <a:avLst/>
            </a:prstGeom>
          </p:spPr>
          <p:txBody>
            <a:bodyPr lIns="50800" tIns="50800" rIns="50800" bIns="50800" rtlCol="0" anchor="ctr"/>
            <a:lstStyle/>
            <a:p>
              <a:pPr algn="ctr">
                <a:lnSpc>
                  <a:spcPts val="1960"/>
                </a:lnSpc>
              </a:pPr>
              <a:r>
                <a:rPr lang="fi-FI" sz="1400" b="1" noProof="0" dirty="0">
                  <a:solidFill>
                    <a:srgbClr val="FAFAFA"/>
                  </a:solidFill>
                  <a:latin typeface="Roboto Bold"/>
                  <a:ea typeface="Roboto Bold"/>
                  <a:cs typeface="Roboto Bold"/>
                  <a:sym typeface="Roboto Bold"/>
                </a:rPr>
                <a:t>TALOUDELLISUUS (KUSTANNUKSET JA AIKA)</a:t>
              </a:r>
            </a:p>
          </p:txBody>
        </p:sp>
      </p:grpSp>
      <p:sp>
        <p:nvSpPr>
          <p:cNvPr id="39" name="AutoShape 39"/>
          <p:cNvSpPr/>
          <p:nvPr/>
        </p:nvSpPr>
        <p:spPr>
          <a:xfrm flipV="1">
            <a:off x="6431691" y="6529893"/>
            <a:ext cx="973793" cy="670063"/>
          </a:xfrm>
          <a:prstGeom prst="line">
            <a:avLst/>
          </a:prstGeom>
          <a:ln w="47625" cap="flat">
            <a:solidFill>
              <a:srgbClr val="E15454"/>
            </a:solidFill>
            <a:prstDash val="solid"/>
            <a:headEnd type="none" w="sm" len="sm"/>
            <a:tailEnd type="none" w="sm" len="sm"/>
          </a:ln>
        </p:spPr>
        <p:txBody>
          <a:bodyPr/>
          <a:lstStyle/>
          <a:p>
            <a:endParaRPr lang="fi-FI" noProof="0" dirty="0"/>
          </a:p>
        </p:txBody>
      </p:sp>
      <p:sp>
        <p:nvSpPr>
          <p:cNvPr id="40" name="Freeform 40"/>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2"/>
            <a:stretch>
              <a:fillRect/>
            </a:stretch>
          </a:blipFill>
        </p:spPr>
        <p:txBody>
          <a:bodyPr/>
          <a:lstStyle/>
          <a:p>
            <a:endParaRPr lang="fi-FI" noProof="0" dirty="0"/>
          </a:p>
        </p:txBody>
      </p:sp>
      <p:sp>
        <p:nvSpPr>
          <p:cNvPr id="41" name="TextBox 41"/>
          <p:cNvSpPr txBox="1"/>
          <p:nvPr/>
        </p:nvSpPr>
        <p:spPr>
          <a:xfrm>
            <a:off x="1396302" y="1558214"/>
            <a:ext cx="4996825" cy="1056963"/>
          </a:xfrm>
          <a:prstGeom prst="rect">
            <a:avLst/>
          </a:prstGeom>
        </p:spPr>
        <p:txBody>
          <a:bodyPr lIns="0" tIns="0" rIns="0" bIns="0" rtlCol="0" anchor="t">
            <a:spAutoFit/>
          </a:bodyPr>
          <a:lstStyle/>
          <a:p>
            <a:pPr marL="326506" lvl="1" indent="-163253" algn="just">
              <a:lnSpc>
                <a:spcPts val="2117"/>
              </a:lnSpc>
              <a:buFont typeface="Arial"/>
              <a:buChar char="•"/>
            </a:pPr>
            <a:r>
              <a:rPr lang="fi-FI" sz="1512" noProof="0" dirty="0">
                <a:solidFill>
                  <a:srgbClr val="000000"/>
                </a:solidFill>
                <a:latin typeface="Open Sans"/>
                <a:ea typeface="Open Sans"/>
                <a:cs typeface="Open Sans"/>
                <a:sym typeface="Open Sans"/>
              </a:rPr>
              <a:t>hillitsee ilmastonmuutosta (hiilijalanjälki)</a:t>
            </a:r>
          </a:p>
          <a:p>
            <a:pPr marL="326506" lvl="1" indent="-163253" algn="just">
              <a:lnSpc>
                <a:spcPts val="2117"/>
              </a:lnSpc>
              <a:buFont typeface="Arial"/>
              <a:buChar char="•"/>
            </a:pPr>
            <a:r>
              <a:rPr lang="fi-FI" sz="1512" noProof="0" dirty="0">
                <a:solidFill>
                  <a:srgbClr val="000000"/>
                </a:solidFill>
                <a:latin typeface="Open Sans"/>
                <a:ea typeface="Open Sans"/>
                <a:cs typeface="Open Sans"/>
                <a:sym typeface="Open Sans"/>
              </a:rPr>
              <a:t>vähentää liikenteen päästöjä, parantaa ilmanlaatua</a:t>
            </a:r>
          </a:p>
          <a:p>
            <a:pPr marL="326506" lvl="1" indent="-163253" algn="just">
              <a:lnSpc>
                <a:spcPts val="2117"/>
              </a:lnSpc>
              <a:buFont typeface="Arial"/>
              <a:buChar char="•"/>
            </a:pPr>
            <a:r>
              <a:rPr lang="fi-FI" sz="1512" noProof="0" dirty="0">
                <a:solidFill>
                  <a:srgbClr val="000000"/>
                </a:solidFill>
                <a:latin typeface="Open Sans"/>
                <a:ea typeface="Open Sans"/>
                <a:cs typeface="Open Sans"/>
                <a:sym typeface="Open Sans"/>
              </a:rPr>
              <a:t>vähentää meluhaittoja</a:t>
            </a:r>
          </a:p>
          <a:p>
            <a:pPr marL="326506" lvl="1" indent="-163253" algn="just">
              <a:lnSpc>
                <a:spcPts val="2117"/>
              </a:lnSpc>
              <a:buFont typeface="Arial"/>
              <a:buChar char="•"/>
            </a:pPr>
            <a:r>
              <a:rPr lang="fi-FI" sz="1512" noProof="0" dirty="0">
                <a:solidFill>
                  <a:srgbClr val="000000"/>
                </a:solidFill>
                <a:latin typeface="Open Sans"/>
                <a:ea typeface="Open Sans"/>
                <a:cs typeface="Open Sans"/>
                <a:sym typeface="Open Sans"/>
              </a:rPr>
              <a:t>vähentää mikromuovin määrää</a:t>
            </a:r>
          </a:p>
        </p:txBody>
      </p:sp>
      <p:sp>
        <p:nvSpPr>
          <p:cNvPr id="42" name="TextBox 42"/>
          <p:cNvSpPr txBox="1"/>
          <p:nvPr/>
        </p:nvSpPr>
        <p:spPr>
          <a:xfrm>
            <a:off x="12015647" y="7621018"/>
            <a:ext cx="3691407" cy="1056963"/>
          </a:xfrm>
          <a:prstGeom prst="rect">
            <a:avLst/>
          </a:prstGeom>
        </p:spPr>
        <p:txBody>
          <a:bodyPr lIns="0" tIns="0" rIns="0" bIns="0" rtlCol="0" anchor="t">
            <a:spAutoFit/>
          </a:bodyPr>
          <a:lstStyle/>
          <a:p>
            <a:pPr marL="326506" lvl="1" indent="-163253" algn="just">
              <a:lnSpc>
                <a:spcPts val="2117"/>
              </a:lnSpc>
              <a:buFont typeface="Arial"/>
              <a:buChar char="•"/>
            </a:pPr>
            <a:r>
              <a:rPr lang="fi-FI" sz="1512" noProof="0" dirty="0">
                <a:solidFill>
                  <a:srgbClr val="000000"/>
                </a:solidFill>
                <a:latin typeface="Open Sans Light"/>
                <a:ea typeface="Open Sans Light"/>
                <a:cs typeface="Open Sans Light"/>
                <a:sym typeface="Open Sans Light"/>
              </a:rPr>
              <a:t>lisää viihtyvyyttä</a:t>
            </a:r>
          </a:p>
          <a:p>
            <a:pPr marL="326506" lvl="1" indent="-163253" algn="just">
              <a:lnSpc>
                <a:spcPts val="2117"/>
              </a:lnSpc>
              <a:buFont typeface="Arial"/>
              <a:buChar char="•"/>
            </a:pPr>
            <a:r>
              <a:rPr lang="fi-FI" sz="1512" noProof="0" dirty="0">
                <a:solidFill>
                  <a:srgbClr val="000000"/>
                </a:solidFill>
                <a:latin typeface="Open Sans Light"/>
                <a:ea typeface="Open Sans Light"/>
                <a:cs typeface="Open Sans Light"/>
                <a:sym typeface="Open Sans Light"/>
              </a:rPr>
              <a:t>lisää turvallisuutta</a:t>
            </a:r>
          </a:p>
          <a:p>
            <a:pPr marL="326506" lvl="1" indent="-163253" algn="just">
              <a:lnSpc>
                <a:spcPts val="2117"/>
              </a:lnSpc>
              <a:buFont typeface="Arial"/>
              <a:buChar char="•"/>
            </a:pPr>
            <a:r>
              <a:rPr lang="fi-FI" sz="1512" noProof="0" dirty="0">
                <a:solidFill>
                  <a:srgbClr val="000000"/>
                </a:solidFill>
                <a:latin typeface="Open Sans Light"/>
                <a:ea typeface="Open Sans Light"/>
                <a:cs typeface="Open Sans Light"/>
                <a:sym typeface="Open Sans Light"/>
              </a:rPr>
              <a:t>lisää lasten ja nuorten itsenäisyyttä ja vastuullisuutta</a:t>
            </a:r>
          </a:p>
        </p:txBody>
      </p:sp>
      <p:sp>
        <p:nvSpPr>
          <p:cNvPr id="43" name="TextBox 43"/>
          <p:cNvSpPr txBox="1"/>
          <p:nvPr/>
        </p:nvSpPr>
        <p:spPr>
          <a:xfrm>
            <a:off x="11952788" y="3586137"/>
            <a:ext cx="5275828" cy="2123763"/>
          </a:xfrm>
          <a:prstGeom prst="rect">
            <a:avLst/>
          </a:prstGeom>
        </p:spPr>
        <p:txBody>
          <a:bodyPr lIns="0" tIns="0" rIns="0" bIns="0" rtlCol="0" anchor="t">
            <a:spAutoFit/>
          </a:bodyPr>
          <a:lstStyle/>
          <a:p>
            <a:pPr marL="326506" lvl="1" indent="-163253" algn="l">
              <a:lnSpc>
                <a:spcPts val="2117"/>
              </a:lnSpc>
              <a:buFont typeface="Arial"/>
              <a:buChar char="•"/>
            </a:pPr>
            <a:r>
              <a:rPr lang="fi-FI" sz="1512" noProof="0" dirty="0">
                <a:solidFill>
                  <a:srgbClr val="000000"/>
                </a:solidFill>
                <a:latin typeface="Open Sans Light"/>
                <a:ea typeface="Open Sans Light"/>
                <a:cs typeface="Open Sans Light"/>
                <a:sym typeface="Open Sans Light"/>
              </a:rPr>
              <a:t>ylläpitää fyysistä kuntoa</a:t>
            </a:r>
          </a:p>
          <a:p>
            <a:pPr marL="326506" lvl="1" indent="-163253" algn="l">
              <a:lnSpc>
                <a:spcPts val="2117"/>
              </a:lnSpc>
              <a:buFont typeface="Arial"/>
              <a:buChar char="•"/>
            </a:pPr>
            <a:r>
              <a:rPr lang="fi-FI" sz="1512" noProof="0" dirty="0">
                <a:solidFill>
                  <a:srgbClr val="000000"/>
                </a:solidFill>
                <a:latin typeface="Open Sans Light"/>
                <a:ea typeface="Open Sans Light"/>
                <a:cs typeface="Open Sans Light"/>
                <a:sym typeface="Open Sans Light"/>
              </a:rPr>
              <a:t>auttaa painonhallinnassa</a:t>
            </a:r>
          </a:p>
          <a:p>
            <a:pPr marL="326506" lvl="1" indent="-163253" algn="l">
              <a:lnSpc>
                <a:spcPts val="2117"/>
              </a:lnSpc>
              <a:buFont typeface="Arial"/>
              <a:buChar char="•"/>
            </a:pPr>
            <a:r>
              <a:rPr lang="fi-FI" sz="1512" noProof="0" dirty="0">
                <a:solidFill>
                  <a:srgbClr val="000000"/>
                </a:solidFill>
                <a:latin typeface="Open Sans Light"/>
                <a:ea typeface="Open Sans Light"/>
                <a:cs typeface="Open Sans Light"/>
                <a:sym typeface="Open Sans Light"/>
              </a:rPr>
              <a:t>vähentää sairastumisriskiä</a:t>
            </a:r>
          </a:p>
          <a:p>
            <a:pPr marL="326506" lvl="1" indent="-163253" algn="l">
              <a:lnSpc>
                <a:spcPts val="2117"/>
              </a:lnSpc>
              <a:buFont typeface="Arial"/>
              <a:buChar char="•"/>
            </a:pPr>
            <a:r>
              <a:rPr lang="fi-FI" sz="1512" noProof="0" dirty="0">
                <a:solidFill>
                  <a:srgbClr val="000000"/>
                </a:solidFill>
                <a:latin typeface="Open Sans Light"/>
                <a:ea typeface="Open Sans Light"/>
                <a:cs typeface="Open Sans Light"/>
                <a:sym typeface="Open Sans Light"/>
              </a:rPr>
              <a:t>vähentää stressiä ja ahdistusta, parantaa mielialaa</a:t>
            </a:r>
          </a:p>
          <a:p>
            <a:pPr marL="326506" lvl="1" indent="-163253" algn="l">
              <a:lnSpc>
                <a:spcPts val="2117"/>
              </a:lnSpc>
              <a:buFont typeface="Arial"/>
              <a:buChar char="•"/>
            </a:pPr>
            <a:r>
              <a:rPr lang="fi-FI" sz="1512" noProof="0" dirty="0">
                <a:solidFill>
                  <a:srgbClr val="000000"/>
                </a:solidFill>
                <a:latin typeface="Open Sans Light"/>
                <a:ea typeface="Open Sans Light"/>
                <a:cs typeface="Open Sans Light"/>
                <a:sym typeface="Open Sans Light"/>
              </a:rPr>
              <a:t>lisää vuorovaikutusta ja vahvistaa sosiaalisia suhteita</a:t>
            </a:r>
          </a:p>
          <a:p>
            <a:pPr marL="326506" lvl="1" indent="-163253" algn="l">
              <a:lnSpc>
                <a:spcPts val="2117"/>
              </a:lnSpc>
              <a:buFont typeface="Arial"/>
              <a:buChar char="•"/>
            </a:pPr>
            <a:r>
              <a:rPr lang="fi-FI" sz="1512" noProof="0" dirty="0">
                <a:solidFill>
                  <a:srgbClr val="000000"/>
                </a:solidFill>
                <a:latin typeface="Open Sans Light"/>
                <a:ea typeface="Open Sans Light"/>
                <a:cs typeface="Open Sans Light"/>
                <a:sym typeface="Open Sans Light"/>
              </a:rPr>
              <a:t>vaikutukset kognitiivisiin kykyihin, kuten keskittyminen, tarkkaavaisuus,, muisti ja oppiminen</a:t>
            </a:r>
          </a:p>
          <a:p>
            <a:pPr algn="l">
              <a:lnSpc>
                <a:spcPts val="2117"/>
              </a:lnSpc>
            </a:pPr>
            <a:endParaRPr lang="fi-FI" sz="1512" noProof="0" dirty="0">
              <a:solidFill>
                <a:srgbClr val="000000"/>
              </a:solidFill>
              <a:latin typeface="Open Sans Light"/>
              <a:ea typeface="Open Sans Light"/>
              <a:cs typeface="Open Sans Light"/>
              <a:sym typeface="Open Sans Light"/>
            </a:endParaRPr>
          </a:p>
        </p:txBody>
      </p:sp>
      <p:sp>
        <p:nvSpPr>
          <p:cNvPr id="44" name="TextBox 44"/>
          <p:cNvSpPr txBox="1"/>
          <p:nvPr/>
        </p:nvSpPr>
        <p:spPr>
          <a:xfrm>
            <a:off x="1208007" y="5918274"/>
            <a:ext cx="4874204" cy="2657163"/>
          </a:xfrm>
          <a:prstGeom prst="rect">
            <a:avLst/>
          </a:prstGeom>
        </p:spPr>
        <p:txBody>
          <a:bodyPr lIns="0" tIns="0" rIns="0" bIns="0" rtlCol="0" anchor="t">
            <a:spAutoFit/>
          </a:bodyPr>
          <a:lstStyle/>
          <a:p>
            <a:pPr marL="326506" lvl="1" indent="-163253" algn="l">
              <a:lnSpc>
                <a:spcPts val="2117"/>
              </a:lnSpc>
              <a:buFont typeface="Arial"/>
              <a:buChar char="•"/>
            </a:pPr>
            <a:r>
              <a:rPr lang="fi-FI" sz="1512" noProof="0" dirty="0">
                <a:solidFill>
                  <a:srgbClr val="000000"/>
                </a:solidFill>
                <a:latin typeface="Open Sans"/>
                <a:ea typeface="Open Sans"/>
                <a:cs typeface="Open Sans"/>
                <a:sym typeface="Open Sans"/>
              </a:rPr>
              <a:t>lihasvoimin liikkuminen on edullista</a:t>
            </a:r>
          </a:p>
          <a:p>
            <a:pPr marL="326506" lvl="1" indent="-163253" algn="l">
              <a:lnSpc>
                <a:spcPts val="2117"/>
              </a:lnSpc>
              <a:buFont typeface="Arial"/>
              <a:buChar char="•"/>
            </a:pPr>
            <a:r>
              <a:rPr lang="fi-FI" sz="1512" noProof="0" dirty="0">
                <a:solidFill>
                  <a:srgbClr val="000000"/>
                </a:solidFill>
                <a:latin typeface="Open Sans"/>
                <a:ea typeface="Open Sans"/>
                <a:cs typeface="Open Sans"/>
                <a:sym typeface="Open Sans"/>
              </a:rPr>
              <a:t>joukkoliikenne ja kimppakyydit ovat yksitysiautoilua edullisempaa</a:t>
            </a:r>
          </a:p>
          <a:p>
            <a:pPr marL="326506" lvl="1" indent="-163253" algn="l">
              <a:lnSpc>
                <a:spcPts val="2117"/>
              </a:lnSpc>
              <a:buFont typeface="Arial"/>
              <a:buChar char="•"/>
            </a:pPr>
            <a:r>
              <a:rPr lang="fi-FI" sz="1512" noProof="0" dirty="0">
                <a:solidFill>
                  <a:srgbClr val="000000"/>
                </a:solidFill>
                <a:latin typeface="Open Sans"/>
                <a:ea typeface="Open Sans"/>
                <a:cs typeface="Open Sans"/>
                <a:sym typeface="Open Sans"/>
              </a:rPr>
              <a:t>lihasvoimin liikkuminen vähentää sairastumisriskiä ja lisää elinvuosia (hoitokustannukset, sairauspoissaolot) </a:t>
            </a:r>
          </a:p>
          <a:p>
            <a:pPr marL="326506" lvl="1" indent="-163253" algn="l">
              <a:lnSpc>
                <a:spcPts val="2117"/>
              </a:lnSpc>
              <a:buFont typeface="Arial"/>
              <a:buChar char="•"/>
            </a:pPr>
            <a:r>
              <a:rPr lang="fi-FI" sz="1512" noProof="0" dirty="0">
                <a:solidFill>
                  <a:srgbClr val="000000"/>
                </a:solidFill>
                <a:latin typeface="Open Sans"/>
                <a:ea typeface="Open Sans"/>
                <a:cs typeface="Open Sans"/>
                <a:sym typeface="Open Sans"/>
              </a:rPr>
              <a:t>lyhyillä matkoilla pyörä on usein nopein liikkumismuoto</a:t>
            </a:r>
          </a:p>
          <a:p>
            <a:pPr marL="326506" lvl="1" indent="-163253" algn="l">
              <a:lnSpc>
                <a:spcPts val="2117"/>
              </a:lnSpc>
              <a:buFont typeface="Arial"/>
              <a:buChar char="•"/>
            </a:pPr>
            <a:r>
              <a:rPr lang="fi-FI" sz="1512" noProof="0" dirty="0">
                <a:solidFill>
                  <a:srgbClr val="000000"/>
                </a:solidFill>
                <a:latin typeface="Open Sans"/>
                <a:ea typeface="Open Sans"/>
                <a:cs typeface="Open Sans"/>
                <a:sym typeface="Open Sans"/>
              </a:rPr>
              <a:t>lihasvoimin liikkuva on vapaa aikatauluista ja ruuhkista</a:t>
            </a:r>
          </a:p>
        </p:txBody>
      </p:sp>
      <p:sp>
        <p:nvSpPr>
          <p:cNvPr id="45" name="TextBox 45"/>
          <p:cNvSpPr txBox="1"/>
          <p:nvPr/>
        </p:nvSpPr>
        <p:spPr>
          <a:xfrm>
            <a:off x="9439307" y="949570"/>
            <a:ext cx="4996825" cy="790263"/>
          </a:xfrm>
          <a:prstGeom prst="rect">
            <a:avLst/>
          </a:prstGeom>
        </p:spPr>
        <p:txBody>
          <a:bodyPr lIns="0" tIns="0" rIns="0" bIns="0" rtlCol="0" anchor="t">
            <a:spAutoFit/>
          </a:bodyPr>
          <a:lstStyle/>
          <a:p>
            <a:pPr marL="326506" lvl="1" indent="-163253" algn="just">
              <a:lnSpc>
                <a:spcPts val="2117"/>
              </a:lnSpc>
              <a:buFont typeface="Arial"/>
              <a:buChar char="•"/>
            </a:pPr>
            <a:r>
              <a:rPr lang="fi-FI" sz="1512" noProof="0" dirty="0">
                <a:solidFill>
                  <a:srgbClr val="000000"/>
                </a:solidFill>
                <a:latin typeface="Open Sans"/>
                <a:ea typeface="Open Sans"/>
                <a:cs typeface="Open Sans"/>
                <a:sym typeface="Open Sans"/>
              </a:rPr>
              <a:t>yhdessä aktiivisesti liikutut koulu- tai työmatkat</a:t>
            </a:r>
          </a:p>
          <a:p>
            <a:pPr marL="326506" lvl="1" indent="-163253" algn="l">
              <a:lnSpc>
                <a:spcPts val="2117"/>
              </a:lnSpc>
              <a:buFont typeface="Arial"/>
              <a:buChar char="•"/>
            </a:pPr>
            <a:r>
              <a:rPr lang="fi-FI" sz="1512" noProof="0" dirty="0">
                <a:solidFill>
                  <a:srgbClr val="000000"/>
                </a:solidFill>
                <a:latin typeface="Open Sans"/>
                <a:ea typeface="Open Sans"/>
                <a:cs typeface="Open Sans"/>
                <a:sym typeface="Open Sans"/>
              </a:rPr>
              <a:t>joukkoliikenteessä yhteisöllisyys eri ikäryhmien välillä</a:t>
            </a:r>
          </a:p>
        </p:txBody>
      </p:sp>
      <p:sp>
        <p:nvSpPr>
          <p:cNvPr id="46" name="TextBox 46"/>
          <p:cNvSpPr txBox="1"/>
          <p:nvPr/>
        </p:nvSpPr>
        <p:spPr>
          <a:xfrm>
            <a:off x="7457687" y="5006469"/>
            <a:ext cx="2913410" cy="997361"/>
          </a:xfrm>
          <a:prstGeom prst="rect">
            <a:avLst/>
          </a:prstGeom>
        </p:spPr>
        <p:txBody>
          <a:bodyPr lIns="0" tIns="0" rIns="0" bIns="0" rtlCol="0" anchor="t">
            <a:spAutoFit/>
          </a:bodyPr>
          <a:lstStyle/>
          <a:p>
            <a:pPr algn="ctr">
              <a:lnSpc>
                <a:spcPts val="3893"/>
              </a:lnSpc>
            </a:pPr>
            <a:r>
              <a:rPr lang="fi-FI" sz="3539" b="1" noProof="0" dirty="0">
                <a:solidFill>
                  <a:srgbClr val="FAFAFA"/>
                </a:solidFill>
                <a:latin typeface="Roboto Bold"/>
                <a:ea typeface="Roboto Bold"/>
                <a:cs typeface="Roboto Bold"/>
                <a:sym typeface="Roboto Bold"/>
              </a:rPr>
              <a:t>VIISAS LIIKKUMINEN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508301" y="4185671"/>
            <a:ext cx="12383041" cy="3201412"/>
          </a:xfrm>
          <a:prstGeom prst="rect">
            <a:avLst/>
          </a:prstGeom>
        </p:spPr>
        <p:txBody>
          <a:bodyPr lIns="0" tIns="0" rIns="0" bIns="0" rtlCol="0" anchor="t">
            <a:spAutoFit/>
          </a:bodyPr>
          <a:lstStyle/>
          <a:p>
            <a:pPr algn="l">
              <a:lnSpc>
                <a:spcPts val="3610"/>
              </a:lnSpc>
            </a:pPr>
            <a:r>
              <a:rPr lang="fi-FI" sz="2579" b="1" spc="10" noProof="0" dirty="0">
                <a:solidFill>
                  <a:srgbClr val="000000"/>
                </a:solidFill>
                <a:latin typeface="Roboto Bold"/>
                <a:ea typeface="Roboto Bold"/>
                <a:cs typeface="Roboto Bold"/>
                <a:sym typeface="Roboto Bold"/>
              </a:rPr>
              <a:t>Tällä oppitunnilla</a:t>
            </a:r>
          </a:p>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Keskustellaan viisaasta liikkumisesta ja sen hyödyistä.</a:t>
            </a:r>
          </a:p>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Pohditaan millainen merkitys aktiivisilla koulu- (ja työ)matkoilla on yksilön ja yhteiskunnan kannalta.</a:t>
            </a:r>
          </a:p>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Harjoitellaan tunne- ja vuorovaikutustaitoja jakamalla mielipiteitä, keskustelemalla ja kuuntelemalla.</a:t>
            </a:r>
          </a:p>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Työskennellään itsenäisesti, parin ja ryhmän kanssa.</a:t>
            </a:r>
          </a:p>
        </p:txBody>
      </p:sp>
      <p:sp>
        <p:nvSpPr>
          <p:cNvPr id="3" name="Freeform 3"/>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2"/>
            <a:stretch>
              <a:fillRect/>
            </a:stretch>
          </a:blipFill>
        </p:spPr>
        <p:txBody>
          <a:bodyPr/>
          <a:lstStyle/>
          <a:p>
            <a:endParaRPr lang="fi-FI" noProof="0" dirty="0"/>
          </a:p>
        </p:txBody>
      </p:sp>
      <p:sp>
        <p:nvSpPr>
          <p:cNvPr id="4" name="Freeform 4"/>
          <p:cNvSpPr/>
          <p:nvPr/>
        </p:nvSpPr>
        <p:spPr>
          <a:xfrm flipH="1">
            <a:off x="-424439" y="2582404"/>
            <a:ext cx="3911606" cy="4388899"/>
          </a:xfrm>
          <a:custGeom>
            <a:avLst/>
            <a:gdLst/>
            <a:ahLst/>
            <a:cxnLst/>
            <a:rect l="l" t="t" r="r" b="b"/>
            <a:pathLst>
              <a:path w="3911606" h="4388899">
                <a:moveTo>
                  <a:pt x="3911606" y="0"/>
                </a:moveTo>
                <a:lnTo>
                  <a:pt x="0" y="0"/>
                </a:lnTo>
                <a:lnTo>
                  <a:pt x="0" y="4388899"/>
                </a:lnTo>
                <a:lnTo>
                  <a:pt x="3911606" y="4388899"/>
                </a:lnTo>
                <a:lnTo>
                  <a:pt x="391160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i-FI" noProof="0" dirty="0"/>
          </a:p>
        </p:txBody>
      </p:sp>
      <p:sp>
        <p:nvSpPr>
          <p:cNvPr id="5" name="TextBox 5"/>
          <p:cNvSpPr txBox="1"/>
          <p:nvPr/>
        </p:nvSpPr>
        <p:spPr>
          <a:xfrm>
            <a:off x="2286000" y="866775"/>
            <a:ext cx="8955611" cy="1337255"/>
          </a:xfrm>
          <a:prstGeom prst="rect">
            <a:avLst/>
          </a:prstGeom>
        </p:spPr>
        <p:txBody>
          <a:bodyPr wrap="square" lIns="0" tIns="0" rIns="0" bIns="0" rtlCol="0" anchor="t">
            <a:spAutoFit/>
          </a:bodyPr>
          <a:lstStyle/>
          <a:p>
            <a:pPr algn="ctr">
              <a:lnSpc>
                <a:spcPts val="10818"/>
              </a:lnSpc>
            </a:pPr>
            <a:r>
              <a:rPr lang="fi-FI" sz="7727" noProof="0" dirty="0">
                <a:solidFill>
                  <a:srgbClr val="000000"/>
                </a:solidFill>
                <a:latin typeface="Roboto"/>
                <a:ea typeface="Roboto"/>
                <a:cs typeface="Roboto"/>
                <a:sym typeface="Roboto"/>
              </a:rPr>
              <a:t>Tämän oppitunnin</a:t>
            </a:r>
          </a:p>
        </p:txBody>
      </p:sp>
      <p:sp>
        <p:nvSpPr>
          <p:cNvPr id="6" name="TextBox 6"/>
          <p:cNvSpPr txBox="1"/>
          <p:nvPr/>
        </p:nvSpPr>
        <p:spPr>
          <a:xfrm>
            <a:off x="10944062" y="866775"/>
            <a:ext cx="4820940" cy="1337255"/>
          </a:xfrm>
          <a:prstGeom prst="rect">
            <a:avLst/>
          </a:prstGeom>
        </p:spPr>
        <p:txBody>
          <a:bodyPr lIns="0" tIns="0" rIns="0" bIns="0" rtlCol="0" anchor="t">
            <a:spAutoFit/>
          </a:bodyPr>
          <a:lstStyle/>
          <a:p>
            <a:pPr algn="ctr">
              <a:lnSpc>
                <a:spcPts val="10818"/>
              </a:lnSpc>
            </a:pPr>
            <a:r>
              <a:rPr lang="fi-FI" sz="7727" b="1" noProof="0" dirty="0">
                <a:solidFill>
                  <a:srgbClr val="F04E30"/>
                </a:solidFill>
                <a:latin typeface="Roboto Bold"/>
                <a:ea typeface="Roboto Bold"/>
                <a:cs typeface="Roboto Bold"/>
                <a:sym typeface="Roboto Bold"/>
              </a:rPr>
              <a:t>aiheena on</a:t>
            </a:r>
          </a:p>
        </p:txBody>
      </p:sp>
      <p:sp>
        <p:nvSpPr>
          <p:cNvPr id="7" name="TextBox 7"/>
          <p:cNvSpPr txBox="1"/>
          <p:nvPr/>
        </p:nvSpPr>
        <p:spPr>
          <a:xfrm>
            <a:off x="4508301" y="2933699"/>
            <a:ext cx="11036499" cy="762581"/>
          </a:xfrm>
          <a:prstGeom prst="rect">
            <a:avLst/>
          </a:prstGeom>
        </p:spPr>
        <p:txBody>
          <a:bodyPr wrap="square" lIns="0" tIns="0" rIns="0" bIns="0" rtlCol="0" anchor="t">
            <a:spAutoFit/>
          </a:bodyPr>
          <a:lstStyle/>
          <a:p>
            <a:pPr algn="l">
              <a:lnSpc>
                <a:spcPts val="6420"/>
              </a:lnSpc>
            </a:pPr>
            <a:r>
              <a:rPr lang="fi-FI" sz="4586" noProof="0" dirty="0">
                <a:solidFill>
                  <a:srgbClr val="0057A8"/>
                </a:solidFill>
                <a:latin typeface="Roboto"/>
                <a:ea typeface="Roboto"/>
                <a:cs typeface="Roboto"/>
                <a:sym typeface="Roboto"/>
              </a:rPr>
              <a:t>Aktiiviset koulumatkat omin lihasvoimin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2"/>
            <a:stretch>
              <a:fillRect/>
            </a:stretch>
          </a:blipFill>
        </p:spPr>
        <p:txBody>
          <a:bodyPr/>
          <a:lstStyle/>
          <a:p>
            <a:endParaRPr lang="fi-FI" noProof="0" dirty="0"/>
          </a:p>
        </p:txBody>
      </p:sp>
      <p:sp>
        <p:nvSpPr>
          <p:cNvPr id="3" name="Freeform 3"/>
          <p:cNvSpPr/>
          <p:nvPr/>
        </p:nvSpPr>
        <p:spPr>
          <a:xfrm>
            <a:off x="1263352" y="3343599"/>
            <a:ext cx="2088261" cy="4114800"/>
          </a:xfrm>
          <a:custGeom>
            <a:avLst/>
            <a:gdLst/>
            <a:ahLst/>
            <a:cxnLst/>
            <a:rect l="l" t="t" r="r" b="b"/>
            <a:pathLst>
              <a:path w="2088261" h="4114800">
                <a:moveTo>
                  <a:pt x="0" y="0"/>
                </a:moveTo>
                <a:lnTo>
                  <a:pt x="2088261" y="0"/>
                </a:lnTo>
                <a:lnTo>
                  <a:pt x="2088261"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i-FI" noProof="0" dirty="0"/>
          </a:p>
        </p:txBody>
      </p:sp>
      <p:grpSp>
        <p:nvGrpSpPr>
          <p:cNvPr id="4" name="Group 4"/>
          <p:cNvGrpSpPr/>
          <p:nvPr/>
        </p:nvGrpSpPr>
        <p:grpSpPr>
          <a:xfrm>
            <a:off x="12901152" y="5143500"/>
            <a:ext cx="2561463" cy="4114800"/>
            <a:chOff x="0" y="0"/>
            <a:chExt cx="3415284" cy="5486400"/>
          </a:xfrm>
        </p:grpSpPr>
        <p:sp>
          <p:nvSpPr>
            <p:cNvPr id="5" name="Freeform 5"/>
            <p:cNvSpPr/>
            <p:nvPr/>
          </p:nvSpPr>
          <p:spPr>
            <a:xfrm>
              <a:off x="0" y="0"/>
              <a:ext cx="1179576" cy="5486400"/>
            </a:xfrm>
            <a:custGeom>
              <a:avLst/>
              <a:gdLst/>
              <a:ahLst/>
              <a:cxnLst/>
              <a:rect l="l" t="t" r="r" b="b"/>
              <a:pathLst>
                <a:path w="1179576" h="5486400">
                  <a:moveTo>
                    <a:pt x="0" y="0"/>
                  </a:moveTo>
                  <a:lnTo>
                    <a:pt x="1179576" y="0"/>
                  </a:lnTo>
                  <a:lnTo>
                    <a:pt x="1179576" y="5486400"/>
                  </a:lnTo>
                  <a:lnTo>
                    <a:pt x="0" y="54864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i-FI" noProof="0" dirty="0"/>
            </a:p>
          </p:txBody>
        </p:sp>
        <p:sp>
          <p:nvSpPr>
            <p:cNvPr id="6" name="Freeform 6"/>
            <p:cNvSpPr/>
            <p:nvPr/>
          </p:nvSpPr>
          <p:spPr>
            <a:xfrm>
              <a:off x="1179576" y="0"/>
              <a:ext cx="2235708" cy="5486400"/>
            </a:xfrm>
            <a:custGeom>
              <a:avLst/>
              <a:gdLst/>
              <a:ahLst/>
              <a:cxnLst/>
              <a:rect l="l" t="t" r="r" b="b"/>
              <a:pathLst>
                <a:path w="2235708" h="5486400">
                  <a:moveTo>
                    <a:pt x="0" y="0"/>
                  </a:moveTo>
                  <a:lnTo>
                    <a:pt x="2235708" y="0"/>
                  </a:lnTo>
                  <a:lnTo>
                    <a:pt x="2235708" y="5486400"/>
                  </a:lnTo>
                  <a:lnTo>
                    <a:pt x="0" y="548640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i-FI" noProof="0" dirty="0"/>
            </a:p>
          </p:txBody>
        </p:sp>
      </p:grpSp>
      <p:sp>
        <p:nvSpPr>
          <p:cNvPr id="7" name="TextBox 7"/>
          <p:cNvSpPr txBox="1"/>
          <p:nvPr/>
        </p:nvSpPr>
        <p:spPr>
          <a:xfrm>
            <a:off x="4508301" y="2683199"/>
            <a:ext cx="12308149" cy="3711575"/>
          </a:xfrm>
          <a:prstGeom prst="rect">
            <a:avLst/>
          </a:prstGeom>
        </p:spPr>
        <p:txBody>
          <a:bodyPr lIns="0" tIns="0" rIns="0" bIns="0" rtlCol="0" anchor="t">
            <a:spAutoFit/>
          </a:bodyPr>
          <a:lstStyle/>
          <a:p>
            <a:pPr algn="l">
              <a:lnSpc>
                <a:spcPts val="4900"/>
              </a:lnSpc>
            </a:pPr>
            <a:r>
              <a:rPr lang="fi-FI" sz="3500" noProof="0" dirty="0">
                <a:solidFill>
                  <a:srgbClr val="0057A8"/>
                </a:solidFill>
                <a:latin typeface="Roboto"/>
                <a:ea typeface="Roboto"/>
                <a:cs typeface="Roboto"/>
                <a:sym typeface="Roboto"/>
              </a:rPr>
              <a:t>Säännöllisellä liikunnalla on kauaskantoisia myönteisiä seurauksia niin yksilölle kuin yhteiskunnalle. Millaisia myönteisiä vaikutuksia säännöllisellä, aktiivisella koulu- ja työmatkaliikkumisella on</a:t>
            </a:r>
          </a:p>
          <a:p>
            <a:pPr algn="l">
              <a:lnSpc>
                <a:spcPts val="4900"/>
              </a:lnSpc>
            </a:pPr>
            <a:r>
              <a:rPr lang="fi-FI" sz="3500" noProof="0" dirty="0">
                <a:solidFill>
                  <a:srgbClr val="0057A8"/>
                </a:solidFill>
                <a:latin typeface="Roboto"/>
                <a:ea typeface="Roboto"/>
                <a:cs typeface="Roboto"/>
                <a:sym typeface="Roboto"/>
              </a:rPr>
              <a:t>a) yksilön</a:t>
            </a:r>
          </a:p>
          <a:p>
            <a:pPr algn="l">
              <a:lnSpc>
                <a:spcPts val="4900"/>
              </a:lnSpc>
            </a:pPr>
            <a:r>
              <a:rPr lang="fi-FI" sz="3500" noProof="0" dirty="0">
                <a:solidFill>
                  <a:srgbClr val="0057A8"/>
                </a:solidFill>
                <a:latin typeface="Roboto"/>
                <a:ea typeface="Roboto"/>
                <a:cs typeface="Roboto"/>
                <a:sym typeface="Roboto"/>
              </a:rPr>
              <a:t>b) yhteiskunnan näkökulmasta?</a:t>
            </a:r>
          </a:p>
        </p:txBody>
      </p:sp>
      <p:sp>
        <p:nvSpPr>
          <p:cNvPr id="8" name="TextBox 8"/>
          <p:cNvSpPr txBox="1"/>
          <p:nvPr/>
        </p:nvSpPr>
        <p:spPr>
          <a:xfrm>
            <a:off x="4104630" y="866775"/>
            <a:ext cx="4373860" cy="1337255"/>
          </a:xfrm>
          <a:prstGeom prst="rect">
            <a:avLst/>
          </a:prstGeom>
        </p:spPr>
        <p:txBody>
          <a:bodyPr lIns="0" tIns="0" rIns="0" bIns="0" rtlCol="0" anchor="t">
            <a:spAutoFit/>
          </a:bodyPr>
          <a:lstStyle/>
          <a:p>
            <a:pPr algn="ctr">
              <a:lnSpc>
                <a:spcPts val="10818"/>
              </a:lnSpc>
            </a:pPr>
            <a:r>
              <a:rPr lang="fi-FI" sz="7727" b="1" noProof="0" dirty="0">
                <a:solidFill>
                  <a:srgbClr val="F04E30"/>
                </a:solidFill>
                <a:latin typeface="Roboto Bold"/>
                <a:ea typeface="Roboto Bold"/>
                <a:cs typeface="Roboto Bold"/>
                <a:sym typeface="Roboto Bold"/>
              </a:rPr>
              <a:t>Tehtävä 1</a:t>
            </a:r>
          </a:p>
        </p:txBody>
      </p:sp>
      <p:grpSp>
        <p:nvGrpSpPr>
          <p:cNvPr id="9" name="Group 9"/>
          <p:cNvGrpSpPr/>
          <p:nvPr/>
        </p:nvGrpSpPr>
        <p:grpSpPr>
          <a:xfrm>
            <a:off x="14977891" y="1184147"/>
            <a:ext cx="2418395" cy="1308553"/>
            <a:chOff x="0" y="0"/>
            <a:chExt cx="3224527" cy="1744737"/>
          </a:xfrm>
        </p:grpSpPr>
        <p:sp>
          <p:nvSpPr>
            <p:cNvPr id="10" name="Freeform 10"/>
            <p:cNvSpPr/>
            <p:nvPr/>
          </p:nvSpPr>
          <p:spPr>
            <a:xfrm flipH="1">
              <a:off x="0" y="0"/>
              <a:ext cx="3224527" cy="1744737"/>
            </a:xfrm>
            <a:custGeom>
              <a:avLst/>
              <a:gdLst/>
              <a:ahLst/>
              <a:cxnLst/>
              <a:rect l="l" t="t" r="r" b="b"/>
              <a:pathLst>
                <a:path w="3224527" h="1744737">
                  <a:moveTo>
                    <a:pt x="3224527" y="0"/>
                  </a:moveTo>
                  <a:lnTo>
                    <a:pt x="0" y="0"/>
                  </a:lnTo>
                  <a:lnTo>
                    <a:pt x="0" y="1744737"/>
                  </a:lnTo>
                  <a:lnTo>
                    <a:pt x="3224527" y="1744737"/>
                  </a:lnTo>
                  <a:lnTo>
                    <a:pt x="3224527" y="0"/>
                  </a:lnTo>
                  <a:close/>
                </a:path>
              </a:pathLst>
            </a:custGeom>
            <a:blipFill>
              <a:blip>
                <a:extLst>
                  <a:ext uri="{96DAC541-7B7A-43D3-8B79-37D633B846F1}">
                    <asvg:svgBlip xmlns:asvg="http://schemas.microsoft.com/office/drawing/2016/SVG/main" r:embed="rId6"/>
                  </a:ext>
                </a:extLst>
              </a:blip>
              <a:stretch>
                <a:fillRect t="-2325" b="-2325"/>
              </a:stretch>
            </a:blipFill>
          </p:spPr>
          <p:txBody>
            <a:bodyPr/>
            <a:lstStyle/>
            <a:p>
              <a:endParaRPr lang="fi-FI" noProof="0" dirty="0"/>
            </a:p>
          </p:txBody>
        </p:sp>
        <p:sp>
          <p:nvSpPr>
            <p:cNvPr id="11" name="TextBox 11"/>
            <p:cNvSpPr txBox="1"/>
            <p:nvPr/>
          </p:nvSpPr>
          <p:spPr>
            <a:xfrm rot="905461">
              <a:off x="282288" y="533078"/>
              <a:ext cx="2771919" cy="572570"/>
            </a:xfrm>
            <a:prstGeom prst="rect">
              <a:avLst/>
            </a:prstGeom>
          </p:spPr>
          <p:txBody>
            <a:bodyPr lIns="0" tIns="0" rIns="0" bIns="0" rtlCol="0" anchor="t">
              <a:spAutoFit/>
            </a:bodyPr>
            <a:lstStyle/>
            <a:p>
              <a:pPr algn="ctr">
                <a:lnSpc>
                  <a:spcPts val="3237"/>
                </a:lnSpc>
                <a:spcBef>
                  <a:spcPct val="0"/>
                </a:spcBef>
              </a:pPr>
              <a:r>
                <a:rPr lang="fi-FI" sz="2312" spc="9" noProof="0" dirty="0">
                  <a:solidFill>
                    <a:srgbClr val="000000"/>
                  </a:solidFill>
                  <a:latin typeface="Rustic Printed Stamp"/>
                  <a:ea typeface="Rustic Printed Stamp"/>
                  <a:cs typeface="Rustic Printed Stamp"/>
                  <a:sym typeface="Rustic Printed Stamp"/>
                </a:rPr>
                <a:t>Tee posteri</a:t>
              </a: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2"/>
            <a:stretch>
              <a:fillRect/>
            </a:stretch>
          </a:blipFill>
        </p:spPr>
        <p:txBody>
          <a:bodyPr/>
          <a:lstStyle/>
          <a:p>
            <a:endParaRPr lang="fi-FI" noProof="0" dirty="0"/>
          </a:p>
        </p:txBody>
      </p:sp>
      <p:sp>
        <p:nvSpPr>
          <p:cNvPr id="3" name="Freeform 3"/>
          <p:cNvSpPr/>
          <p:nvPr/>
        </p:nvSpPr>
        <p:spPr>
          <a:xfrm>
            <a:off x="1263352" y="3343599"/>
            <a:ext cx="2088261" cy="4114800"/>
          </a:xfrm>
          <a:custGeom>
            <a:avLst/>
            <a:gdLst/>
            <a:ahLst/>
            <a:cxnLst/>
            <a:rect l="l" t="t" r="r" b="b"/>
            <a:pathLst>
              <a:path w="2088261" h="4114800">
                <a:moveTo>
                  <a:pt x="0" y="0"/>
                </a:moveTo>
                <a:lnTo>
                  <a:pt x="2088261" y="0"/>
                </a:lnTo>
                <a:lnTo>
                  <a:pt x="2088261"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i-FI" noProof="0" dirty="0"/>
          </a:p>
        </p:txBody>
      </p:sp>
      <p:sp>
        <p:nvSpPr>
          <p:cNvPr id="4" name="TextBox 4"/>
          <p:cNvSpPr txBox="1"/>
          <p:nvPr/>
        </p:nvSpPr>
        <p:spPr>
          <a:xfrm>
            <a:off x="4508301" y="2683199"/>
            <a:ext cx="13144824" cy="5818539"/>
          </a:xfrm>
          <a:prstGeom prst="rect">
            <a:avLst/>
          </a:prstGeom>
        </p:spPr>
        <p:txBody>
          <a:bodyPr lIns="0" tIns="0" rIns="0" bIns="0" rtlCol="0" anchor="t">
            <a:spAutoFit/>
          </a:bodyPr>
          <a:lstStyle/>
          <a:p>
            <a:pPr algn="l">
              <a:lnSpc>
                <a:spcPts val="4900"/>
              </a:lnSpc>
            </a:pPr>
            <a:r>
              <a:rPr lang="fi-FI" sz="3500" noProof="0" dirty="0">
                <a:solidFill>
                  <a:srgbClr val="0057A8"/>
                </a:solidFill>
                <a:latin typeface="Roboto"/>
                <a:ea typeface="Roboto"/>
                <a:cs typeface="Roboto"/>
                <a:sym typeface="Roboto"/>
              </a:rPr>
              <a:t>Ideoikaa valitsemallenne kouluasteelle (alakoulu, yläkoulu, toinen aste) kävelyä- ja pyöräilyä edistävä kampanjaviikko.</a:t>
            </a:r>
          </a:p>
          <a:p>
            <a:pPr algn="l">
              <a:lnSpc>
                <a:spcPts val="3611"/>
              </a:lnSpc>
            </a:pPr>
            <a:endParaRPr lang="fi-FI" sz="3500" noProof="0" dirty="0">
              <a:solidFill>
                <a:srgbClr val="0057A8"/>
              </a:solidFill>
              <a:latin typeface="Roboto"/>
              <a:ea typeface="Roboto"/>
              <a:cs typeface="Roboto"/>
              <a:sym typeface="Roboto"/>
            </a:endParaRPr>
          </a:p>
          <a:p>
            <a:pPr algn="l">
              <a:lnSpc>
                <a:spcPts val="3611"/>
              </a:lnSpc>
            </a:pPr>
            <a:r>
              <a:rPr lang="fi-FI" sz="2579" noProof="0" dirty="0">
                <a:solidFill>
                  <a:srgbClr val="000000"/>
                </a:solidFill>
                <a:latin typeface="Roboto"/>
                <a:ea typeface="Roboto"/>
                <a:cs typeface="Roboto"/>
                <a:sym typeface="Roboto"/>
              </a:rPr>
              <a:t>Käyttäkää seuraavia ohjeita suunnittelun tukena:</a:t>
            </a:r>
          </a:p>
          <a:p>
            <a:pPr marL="557022" lvl="1" indent="-278511" algn="l">
              <a:lnSpc>
                <a:spcPts val="3611"/>
              </a:lnSpc>
              <a:buAutoNum type="arabicPeriod"/>
            </a:pPr>
            <a:r>
              <a:rPr lang="fi-FI" sz="2579" noProof="0" dirty="0">
                <a:solidFill>
                  <a:srgbClr val="000000"/>
                </a:solidFill>
                <a:latin typeface="Roboto"/>
                <a:ea typeface="Roboto"/>
                <a:cs typeface="Roboto"/>
                <a:sym typeface="Roboto"/>
              </a:rPr>
              <a:t>Määritelkää kampanjan tavoitteet ja kohderyhmä.</a:t>
            </a:r>
          </a:p>
          <a:p>
            <a:pPr marL="557022" lvl="1" indent="-278511" algn="l">
              <a:lnSpc>
                <a:spcPts val="3611"/>
              </a:lnSpc>
              <a:buAutoNum type="arabicPeriod"/>
            </a:pPr>
            <a:r>
              <a:rPr lang="fi-FI" sz="2579" noProof="0" dirty="0">
                <a:solidFill>
                  <a:srgbClr val="000000"/>
                </a:solidFill>
                <a:latin typeface="Roboto"/>
                <a:ea typeface="Roboto"/>
                <a:cs typeface="Roboto"/>
                <a:sym typeface="Roboto"/>
              </a:rPr>
              <a:t>Suunnitelkaa viikon ohjelma ja aktiviteetit.</a:t>
            </a:r>
          </a:p>
          <a:p>
            <a:pPr marL="557022" lvl="1" indent="-278511" algn="l">
              <a:lnSpc>
                <a:spcPts val="3611"/>
              </a:lnSpc>
              <a:buAutoNum type="arabicPeriod"/>
            </a:pPr>
            <a:r>
              <a:rPr lang="fi-FI" sz="2579" noProof="0" dirty="0">
                <a:solidFill>
                  <a:srgbClr val="000000"/>
                </a:solidFill>
                <a:latin typeface="Roboto"/>
                <a:ea typeface="Roboto"/>
                <a:cs typeface="Roboto"/>
                <a:sym typeface="Roboto"/>
              </a:rPr>
              <a:t>Pohtikaa, miten kampanja motivoi oppilaita osallistumaan.</a:t>
            </a:r>
          </a:p>
          <a:p>
            <a:pPr marL="557022" lvl="1" indent="-278511" algn="l">
              <a:lnSpc>
                <a:spcPts val="3611"/>
              </a:lnSpc>
              <a:buAutoNum type="arabicPeriod"/>
            </a:pPr>
            <a:r>
              <a:rPr lang="fi-FI" sz="2579" noProof="0" dirty="0">
                <a:solidFill>
                  <a:srgbClr val="000000"/>
                </a:solidFill>
                <a:latin typeface="Roboto"/>
                <a:ea typeface="Roboto"/>
                <a:cs typeface="Roboto"/>
                <a:sym typeface="Roboto"/>
              </a:rPr>
              <a:t>Sisällyttäkää kampanjaan yhteisöllisyyttä edistäviä elementtejä.</a:t>
            </a:r>
          </a:p>
          <a:p>
            <a:pPr marL="557022" lvl="1" indent="-278511" algn="l">
              <a:lnSpc>
                <a:spcPts val="3611"/>
              </a:lnSpc>
              <a:buAutoNum type="arabicPeriod"/>
            </a:pPr>
            <a:r>
              <a:rPr lang="fi-FI" sz="2579" noProof="0" dirty="0">
                <a:solidFill>
                  <a:srgbClr val="000000"/>
                </a:solidFill>
                <a:latin typeface="Roboto"/>
                <a:ea typeface="Roboto"/>
                <a:cs typeface="Roboto"/>
                <a:sym typeface="Roboto"/>
              </a:rPr>
              <a:t>Korostakaa turvallisuuden merkitystä.</a:t>
            </a:r>
          </a:p>
          <a:p>
            <a:pPr marL="557022" lvl="1" indent="-278511" algn="l">
              <a:lnSpc>
                <a:spcPts val="3611"/>
              </a:lnSpc>
              <a:buAutoNum type="arabicPeriod"/>
            </a:pPr>
            <a:r>
              <a:rPr lang="fi-FI" sz="2579" noProof="0" dirty="0">
                <a:solidFill>
                  <a:srgbClr val="000000"/>
                </a:solidFill>
                <a:latin typeface="Roboto"/>
                <a:ea typeface="Roboto"/>
                <a:cs typeface="Roboto"/>
                <a:sym typeface="Roboto"/>
              </a:rPr>
              <a:t>Näyttäkää kampanjan ympäristövaikutukset.</a:t>
            </a:r>
          </a:p>
          <a:p>
            <a:pPr marL="557022" lvl="1" indent="-278511" algn="l">
              <a:lnSpc>
                <a:spcPts val="3611"/>
              </a:lnSpc>
              <a:buAutoNum type="arabicPeriod"/>
            </a:pPr>
            <a:r>
              <a:rPr lang="fi-FI" sz="2579" noProof="0" dirty="0">
                <a:solidFill>
                  <a:srgbClr val="000000"/>
                </a:solidFill>
                <a:latin typeface="Roboto"/>
                <a:ea typeface="Roboto"/>
                <a:cs typeface="Roboto"/>
                <a:sym typeface="Roboto"/>
              </a:rPr>
              <a:t>Seuratkaa kampanjan edistymistä ja kerätkää palautetta.</a:t>
            </a:r>
          </a:p>
          <a:p>
            <a:pPr algn="l">
              <a:lnSpc>
                <a:spcPts val="3611"/>
              </a:lnSpc>
            </a:pPr>
            <a:endParaRPr lang="fi-FI" sz="2579" noProof="0" dirty="0">
              <a:solidFill>
                <a:srgbClr val="000000"/>
              </a:solidFill>
              <a:latin typeface="Roboto"/>
              <a:ea typeface="Roboto"/>
              <a:cs typeface="Roboto"/>
              <a:sym typeface="Roboto"/>
            </a:endParaRPr>
          </a:p>
        </p:txBody>
      </p:sp>
      <p:sp>
        <p:nvSpPr>
          <p:cNvPr id="5" name="TextBox 5"/>
          <p:cNvSpPr txBox="1"/>
          <p:nvPr/>
        </p:nvSpPr>
        <p:spPr>
          <a:xfrm>
            <a:off x="4104630" y="866775"/>
            <a:ext cx="4373860" cy="1337255"/>
          </a:xfrm>
          <a:prstGeom prst="rect">
            <a:avLst/>
          </a:prstGeom>
        </p:spPr>
        <p:txBody>
          <a:bodyPr lIns="0" tIns="0" rIns="0" bIns="0" rtlCol="0" anchor="t">
            <a:spAutoFit/>
          </a:bodyPr>
          <a:lstStyle/>
          <a:p>
            <a:pPr algn="ctr">
              <a:lnSpc>
                <a:spcPts val="10818"/>
              </a:lnSpc>
            </a:pPr>
            <a:r>
              <a:rPr lang="fi-FI" sz="7727" b="1" noProof="0" dirty="0">
                <a:solidFill>
                  <a:srgbClr val="F04E30"/>
                </a:solidFill>
                <a:latin typeface="Roboto Bold"/>
                <a:ea typeface="Roboto Bold"/>
                <a:cs typeface="Roboto Bold"/>
                <a:sym typeface="Roboto Bold"/>
              </a:rPr>
              <a:t>Tehtävä 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2"/>
            <a:stretch>
              <a:fillRect/>
            </a:stretch>
          </a:blipFill>
        </p:spPr>
        <p:txBody>
          <a:bodyPr/>
          <a:lstStyle/>
          <a:p>
            <a:endParaRPr lang="fi-FI" noProof="0" dirty="0"/>
          </a:p>
        </p:txBody>
      </p:sp>
      <p:sp>
        <p:nvSpPr>
          <p:cNvPr id="3" name="Freeform 3"/>
          <p:cNvSpPr/>
          <p:nvPr/>
        </p:nvSpPr>
        <p:spPr>
          <a:xfrm>
            <a:off x="1263352" y="3343599"/>
            <a:ext cx="2088261" cy="4114800"/>
          </a:xfrm>
          <a:custGeom>
            <a:avLst/>
            <a:gdLst/>
            <a:ahLst/>
            <a:cxnLst/>
            <a:rect l="l" t="t" r="r" b="b"/>
            <a:pathLst>
              <a:path w="2088261" h="4114800">
                <a:moveTo>
                  <a:pt x="0" y="0"/>
                </a:moveTo>
                <a:lnTo>
                  <a:pt x="2088261" y="0"/>
                </a:lnTo>
                <a:lnTo>
                  <a:pt x="2088261"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i-FI" noProof="0" dirty="0"/>
          </a:p>
        </p:txBody>
      </p:sp>
      <p:grpSp>
        <p:nvGrpSpPr>
          <p:cNvPr id="4" name="Group 4"/>
          <p:cNvGrpSpPr/>
          <p:nvPr/>
        </p:nvGrpSpPr>
        <p:grpSpPr>
          <a:xfrm>
            <a:off x="12901152" y="5143500"/>
            <a:ext cx="2561463" cy="4114800"/>
            <a:chOff x="0" y="0"/>
            <a:chExt cx="3415284" cy="5486400"/>
          </a:xfrm>
        </p:grpSpPr>
        <p:sp>
          <p:nvSpPr>
            <p:cNvPr id="5" name="Freeform 5"/>
            <p:cNvSpPr/>
            <p:nvPr/>
          </p:nvSpPr>
          <p:spPr>
            <a:xfrm>
              <a:off x="0" y="0"/>
              <a:ext cx="1179576" cy="5486400"/>
            </a:xfrm>
            <a:custGeom>
              <a:avLst/>
              <a:gdLst/>
              <a:ahLst/>
              <a:cxnLst/>
              <a:rect l="l" t="t" r="r" b="b"/>
              <a:pathLst>
                <a:path w="1179576" h="5486400">
                  <a:moveTo>
                    <a:pt x="0" y="0"/>
                  </a:moveTo>
                  <a:lnTo>
                    <a:pt x="1179576" y="0"/>
                  </a:lnTo>
                  <a:lnTo>
                    <a:pt x="1179576" y="5486400"/>
                  </a:lnTo>
                  <a:lnTo>
                    <a:pt x="0" y="54864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i-FI" noProof="0" dirty="0"/>
            </a:p>
          </p:txBody>
        </p:sp>
        <p:sp>
          <p:nvSpPr>
            <p:cNvPr id="6" name="Freeform 6"/>
            <p:cNvSpPr/>
            <p:nvPr/>
          </p:nvSpPr>
          <p:spPr>
            <a:xfrm>
              <a:off x="1179576" y="0"/>
              <a:ext cx="2235708" cy="5486400"/>
            </a:xfrm>
            <a:custGeom>
              <a:avLst/>
              <a:gdLst/>
              <a:ahLst/>
              <a:cxnLst/>
              <a:rect l="l" t="t" r="r" b="b"/>
              <a:pathLst>
                <a:path w="2235708" h="5486400">
                  <a:moveTo>
                    <a:pt x="0" y="0"/>
                  </a:moveTo>
                  <a:lnTo>
                    <a:pt x="2235708" y="0"/>
                  </a:lnTo>
                  <a:lnTo>
                    <a:pt x="2235708" y="5486400"/>
                  </a:lnTo>
                  <a:lnTo>
                    <a:pt x="0" y="548640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i-FI" noProof="0" dirty="0"/>
            </a:p>
          </p:txBody>
        </p:sp>
      </p:grpSp>
      <p:sp>
        <p:nvSpPr>
          <p:cNvPr id="7" name="TextBox 7"/>
          <p:cNvSpPr txBox="1"/>
          <p:nvPr/>
        </p:nvSpPr>
        <p:spPr>
          <a:xfrm>
            <a:off x="4508301" y="2683199"/>
            <a:ext cx="13144824" cy="1235075"/>
          </a:xfrm>
          <a:prstGeom prst="rect">
            <a:avLst/>
          </a:prstGeom>
        </p:spPr>
        <p:txBody>
          <a:bodyPr lIns="0" tIns="0" rIns="0" bIns="0" rtlCol="0" anchor="t">
            <a:spAutoFit/>
          </a:bodyPr>
          <a:lstStyle/>
          <a:p>
            <a:pPr algn="l">
              <a:lnSpc>
                <a:spcPts val="4900"/>
              </a:lnSpc>
            </a:pPr>
            <a:r>
              <a:rPr lang="fi-FI" sz="3500" noProof="0" dirty="0">
                <a:solidFill>
                  <a:srgbClr val="0057A8"/>
                </a:solidFill>
                <a:latin typeface="Roboto"/>
                <a:ea typeface="Roboto"/>
                <a:cs typeface="Roboto"/>
                <a:sym typeface="Roboto"/>
              </a:rPr>
              <a:t>Perustelkaa, miksi Yhdistyneiden Kansakuntien (YK) </a:t>
            </a:r>
          </a:p>
          <a:p>
            <a:pPr algn="l">
              <a:lnSpc>
                <a:spcPts val="4900"/>
              </a:lnSpc>
            </a:pPr>
            <a:r>
              <a:rPr lang="fi-FI" sz="3500" noProof="0" dirty="0">
                <a:solidFill>
                  <a:srgbClr val="0057A8"/>
                </a:solidFill>
                <a:latin typeface="Roboto"/>
                <a:ea typeface="Roboto"/>
                <a:cs typeface="Roboto"/>
                <a:sym typeface="Roboto"/>
              </a:rPr>
              <a:t>mukaan polkupyörä on planeetan paras kulkuneuvo.</a:t>
            </a:r>
          </a:p>
        </p:txBody>
      </p:sp>
      <p:sp>
        <p:nvSpPr>
          <p:cNvPr id="8" name="TextBox 8"/>
          <p:cNvSpPr txBox="1"/>
          <p:nvPr/>
        </p:nvSpPr>
        <p:spPr>
          <a:xfrm>
            <a:off x="4104630" y="866775"/>
            <a:ext cx="4373860" cy="1337255"/>
          </a:xfrm>
          <a:prstGeom prst="rect">
            <a:avLst/>
          </a:prstGeom>
        </p:spPr>
        <p:txBody>
          <a:bodyPr lIns="0" tIns="0" rIns="0" bIns="0" rtlCol="0" anchor="t">
            <a:spAutoFit/>
          </a:bodyPr>
          <a:lstStyle/>
          <a:p>
            <a:pPr algn="ctr">
              <a:lnSpc>
                <a:spcPts val="10818"/>
              </a:lnSpc>
            </a:pPr>
            <a:r>
              <a:rPr lang="fi-FI" sz="7727" b="1" noProof="0" dirty="0">
                <a:solidFill>
                  <a:srgbClr val="F04E30"/>
                </a:solidFill>
                <a:latin typeface="Roboto Bold"/>
                <a:ea typeface="Roboto Bold"/>
                <a:cs typeface="Roboto Bold"/>
                <a:sym typeface="Roboto Bold"/>
              </a:rPr>
              <a:t>Tehtävä 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2"/>
            <a:stretch>
              <a:fillRect/>
            </a:stretch>
          </a:blipFill>
        </p:spPr>
        <p:txBody>
          <a:bodyPr/>
          <a:lstStyle/>
          <a:p>
            <a:endParaRPr lang="fi-FI" noProof="0" dirty="0"/>
          </a:p>
        </p:txBody>
      </p:sp>
      <p:sp>
        <p:nvSpPr>
          <p:cNvPr id="3" name="Freeform 3"/>
          <p:cNvSpPr/>
          <p:nvPr/>
        </p:nvSpPr>
        <p:spPr>
          <a:xfrm>
            <a:off x="1263352" y="3343599"/>
            <a:ext cx="2088261" cy="4114800"/>
          </a:xfrm>
          <a:custGeom>
            <a:avLst/>
            <a:gdLst/>
            <a:ahLst/>
            <a:cxnLst/>
            <a:rect l="l" t="t" r="r" b="b"/>
            <a:pathLst>
              <a:path w="2088261" h="4114800">
                <a:moveTo>
                  <a:pt x="0" y="0"/>
                </a:moveTo>
                <a:lnTo>
                  <a:pt x="2088261" y="0"/>
                </a:lnTo>
                <a:lnTo>
                  <a:pt x="2088261"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i-FI" noProof="0" dirty="0"/>
          </a:p>
        </p:txBody>
      </p:sp>
      <p:grpSp>
        <p:nvGrpSpPr>
          <p:cNvPr id="4" name="Group 4"/>
          <p:cNvGrpSpPr/>
          <p:nvPr/>
        </p:nvGrpSpPr>
        <p:grpSpPr>
          <a:xfrm>
            <a:off x="13201276" y="5625627"/>
            <a:ext cx="2261339" cy="3632673"/>
            <a:chOff x="0" y="0"/>
            <a:chExt cx="3015119" cy="4843564"/>
          </a:xfrm>
        </p:grpSpPr>
        <p:sp>
          <p:nvSpPr>
            <p:cNvPr id="5" name="Freeform 5"/>
            <p:cNvSpPr/>
            <p:nvPr/>
          </p:nvSpPr>
          <p:spPr>
            <a:xfrm>
              <a:off x="0" y="0"/>
              <a:ext cx="1041366" cy="4843564"/>
            </a:xfrm>
            <a:custGeom>
              <a:avLst/>
              <a:gdLst/>
              <a:ahLst/>
              <a:cxnLst/>
              <a:rect l="l" t="t" r="r" b="b"/>
              <a:pathLst>
                <a:path w="1041366" h="4843564">
                  <a:moveTo>
                    <a:pt x="0" y="0"/>
                  </a:moveTo>
                  <a:lnTo>
                    <a:pt x="1041366" y="0"/>
                  </a:lnTo>
                  <a:lnTo>
                    <a:pt x="1041366" y="4843564"/>
                  </a:lnTo>
                  <a:lnTo>
                    <a:pt x="0" y="484356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i-FI" noProof="0" dirty="0"/>
            </a:p>
          </p:txBody>
        </p:sp>
        <p:sp>
          <p:nvSpPr>
            <p:cNvPr id="6" name="Freeform 6"/>
            <p:cNvSpPr/>
            <p:nvPr/>
          </p:nvSpPr>
          <p:spPr>
            <a:xfrm>
              <a:off x="1041366" y="0"/>
              <a:ext cx="1973752" cy="4843564"/>
            </a:xfrm>
            <a:custGeom>
              <a:avLst/>
              <a:gdLst/>
              <a:ahLst/>
              <a:cxnLst/>
              <a:rect l="l" t="t" r="r" b="b"/>
              <a:pathLst>
                <a:path w="1973752" h="4843564">
                  <a:moveTo>
                    <a:pt x="0" y="0"/>
                  </a:moveTo>
                  <a:lnTo>
                    <a:pt x="1973753" y="0"/>
                  </a:lnTo>
                  <a:lnTo>
                    <a:pt x="1973753" y="4843564"/>
                  </a:lnTo>
                  <a:lnTo>
                    <a:pt x="0" y="484356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i-FI" noProof="0" dirty="0"/>
            </a:p>
          </p:txBody>
        </p:sp>
      </p:grpSp>
      <p:sp>
        <p:nvSpPr>
          <p:cNvPr id="7" name="TextBox 7"/>
          <p:cNvSpPr txBox="1"/>
          <p:nvPr/>
        </p:nvSpPr>
        <p:spPr>
          <a:xfrm>
            <a:off x="4508301" y="4128420"/>
            <a:ext cx="12144833" cy="4115966"/>
          </a:xfrm>
          <a:prstGeom prst="rect">
            <a:avLst/>
          </a:prstGeom>
        </p:spPr>
        <p:txBody>
          <a:bodyPr lIns="0" tIns="0" rIns="0" bIns="0" rtlCol="0" anchor="t">
            <a:spAutoFit/>
          </a:bodyPr>
          <a:lstStyle/>
          <a:p>
            <a:pPr algn="l">
              <a:lnSpc>
                <a:spcPts val="3610"/>
              </a:lnSpc>
            </a:pPr>
            <a:r>
              <a:rPr lang="fi-FI" sz="2579" spc="10" noProof="0" dirty="0">
                <a:solidFill>
                  <a:srgbClr val="000000"/>
                </a:solidFill>
                <a:latin typeface="Roboto"/>
                <a:ea typeface="Roboto"/>
                <a:cs typeface="Roboto"/>
                <a:sym typeface="Roboto"/>
              </a:rPr>
              <a:t>Maailman terveysjärjestö WHO:n mukaan terveysuhkia ovat mm.</a:t>
            </a:r>
          </a:p>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ilmastonmuutos ja ympäristön saasteet</a:t>
            </a:r>
          </a:p>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tarttumattomat taudit (esim. sydän- ja verisuonitaudit, syöpä, diabetes)</a:t>
            </a:r>
          </a:p>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tartuntataudit (esim. influenssa, COVID-19)</a:t>
            </a:r>
          </a:p>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mielenterveysongelmat (yhteisöllisyys)</a:t>
            </a:r>
          </a:p>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aliravitsemus ja ruokaturva</a:t>
            </a:r>
          </a:p>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liikunnan puute ja epäterveelliset elämäntavat</a:t>
            </a:r>
          </a:p>
          <a:p>
            <a:pPr algn="l">
              <a:lnSpc>
                <a:spcPts val="3610"/>
              </a:lnSpc>
            </a:pPr>
            <a:endParaRPr lang="fi-FI" sz="2579" spc="10" noProof="0" dirty="0">
              <a:solidFill>
                <a:srgbClr val="000000"/>
              </a:solidFill>
              <a:latin typeface="Roboto"/>
              <a:ea typeface="Roboto"/>
              <a:cs typeface="Roboto"/>
              <a:sym typeface="Roboto"/>
            </a:endParaRPr>
          </a:p>
          <a:p>
            <a:pPr algn="l">
              <a:lnSpc>
                <a:spcPts val="3610"/>
              </a:lnSpc>
            </a:pPr>
            <a:endParaRPr lang="fi-FI" sz="2579" spc="10" noProof="0" dirty="0">
              <a:solidFill>
                <a:srgbClr val="000000"/>
              </a:solidFill>
              <a:latin typeface="Roboto"/>
              <a:ea typeface="Roboto"/>
              <a:cs typeface="Roboto"/>
              <a:sym typeface="Roboto"/>
            </a:endParaRPr>
          </a:p>
        </p:txBody>
      </p:sp>
      <p:sp>
        <p:nvSpPr>
          <p:cNvPr id="8" name="TextBox 8"/>
          <p:cNvSpPr txBox="1"/>
          <p:nvPr/>
        </p:nvSpPr>
        <p:spPr>
          <a:xfrm>
            <a:off x="4508301" y="2683199"/>
            <a:ext cx="13144824" cy="1235075"/>
          </a:xfrm>
          <a:prstGeom prst="rect">
            <a:avLst/>
          </a:prstGeom>
        </p:spPr>
        <p:txBody>
          <a:bodyPr lIns="0" tIns="0" rIns="0" bIns="0" rtlCol="0" anchor="t">
            <a:spAutoFit/>
          </a:bodyPr>
          <a:lstStyle/>
          <a:p>
            <a:pPr algn="l">
              <a:lnSpc>
                <a:spcPts val="4900"/>
              </a:lnSpc>
            </a:pPr>
            <a:r>
              <a:rPr lang="fi-FI" sz="3500" noProof="0" dirty="0">
                <a:solidFill>
                  <a:srgbClr val="0057A8"/>
                </a:solidFill>
                <a:latin typeface="Roboto"/>
                <a:ea typeface="Roboto"/>
                <a:cs typeface="Roboto"/>
                <a:sym typeface="Roboto"/>
              </a:rPr>
              <a:t>Mitkä seuraavista globaaleista terveysuhkista on suoraan tai välillisesti ratkaistavissa viisaan liikkumisen avulla?</a:t>
            </a:r>
          </a:p>
        </p:txBody>
      </p:sp>
      <p:sp>
        <p:nvSpPr>
          <p:cNvPr id="9" name="TextBox 9"/>
          <p:cNvSpPr txBox="1"/>
          <p:nvPr/>
        </p:nvSpPr>
        <p:spPr>
          <a:xfrm>
            <a:off x="4104630" y="866775"/>
            <a:ext cx="4373860" cy="1337255"/>
          </a:xfrm>
          <a:prstGeom prst="rect">
            <a:avLst/>
          </a:prstGeom>
        </p:spPr>
        <p:txBody>
          <a:bodyPr lIns="0" tIns="0" rIns="0" bIns="0" rtlCol="0" anchor="t">
            <a:spAutoFit/>
          </a:bodyPr>
          <a:lstStyle/>
          <a:p>
            <a:pPr algn="ctr">
              <a:lnSpc>
                <a:spcPts val="10818"/>
              </a:lnSpc>
            </a:pPr>
            <a:r>
              <a:rPr lang="fi-FI" sz="7727" b="1" noProof="0" dirty="0">
                <a:solidFill>
                  <a:srgbClr val="F04E30"/>
                </a:solidFill>
                <a:latin typeface="Roboto Bold"/>
                <a:ea typeface="Roboto Bold"/>
                <a:cs typeface="Roboto Bold"/>
                <a:sym typeface="Roboto Bold"/>
              </a:rPr>
              <a:t>Tehtävä 4</a:t>
            </a:r>
          </a:p>
        </p:txBody>
      </p:sp>
      <p:grpSp>
        <p:nvGrpSpPr>
          <p:cNvPr id="10" name="Group 10"/>
          <p:cNvGrpSpPr/>
          <p:nvPr/>
        </p:nvGrpSpPr>
        <p:grpSpPr>
          <a:xfrm>
            <a:off x="14977891" y="1184147"/>
            <a:ext cx="2418395" cy="1308553"/>
            <a:chOff x="0" y="0"/>
            <a:chExt cx="3224527" cy="1744737"/>
          </a:xfrm>
        </p:grpSpPr>
        <p:sp>
          <p:nvSpPr>
            <p:cNvPr id="11" name="Freeform 11"/>
            <p:cNvSpPr/>
            <p:nvPr/>
          </p:nvSpPr>
          <p:spPr>
            <a:xfrm flipH="1">
              <a:off x="0" y="0"/>
              <a:ext cx="3224527" cy="1744737"/>
            </a:xfrm>
            <a:custGeom>
              <a:avLst/>
              <a:gdLst/>
              <a:ahLst/>
              <a:cxnLst/>
              <a:rect l="l" t="t" r="r" b="b"/>
              <a:pathLst>
                <a:path w="3224527" h="1744737">
                  <a:moveTo>
                    <a:pt x="3224527" y="0"/>
                  </a:moveTo>
                  <a:lnTo>
                    <a:pt x="0" y="0"/>
                  </a:lnTo>
                  <a:lnTo>
                    <a:pt x="0" y="1744737"/>
                  </a:lnTo>
                  <a:lnTo>
                    <a:pt x="3224527" y="1744737"/>
                  </a:lnTo>
                  <a:lnTo>
                    <a:pt x="3224527" y="0"/>
                  </a:lnTo>
                  <a:close/>
                </a:path>
              </a:pathLst>
            </a:custGeom>
            <a:blipFill>
              <a:blip>
                <a:extLst>
                  <a:ext uri="{96DAC541-7B7A-43D3-8B79-37D633B846F1}">
                    <asvg:svgBlip xmlns:asvg="http://schemas.microsoft.com/office/drawing/2016/SVG/main" r:embed="rId6"/>
                  </a:ext>
                </a:extLst>
              </a:blip>
              <a:stretch>
                <a:fillRect t="-2325" b="-2325"/>
              </a:stretch>
            </a:blipFill>
          </p:spPr>
          <p:txBody>
            <a:bodyPr/>
            <a:lstStyle/>
            <a:p>
              <a:endParaRPr lang="fi-FI" noProof="0" dirty="0"/>
            </a:p>
          </p:txBody>
        </p:sp>
        <p:sp>
          <p:nvSpPr>
            <p:cNvPr id="12" name="TextBox 12"/>
            <p:cNvSpPr txBox="1"/>
            <p:nvPr/>
          </p:nvSpPr>
          <p:spPr>
            <a:xfrm rot="905461">
              <a:off x="282288" y="533078"/>
              <a:ext cx="2771919" cy="572570"/>
            </a:xfrm>
            <a:prstGeom prst="rect">
              <a:avLst/>
            </a:prstGeom>
          </p:spPr>
          <p:txBody>
            <a:bodyPr lIns="0" tIns="0" rIns="0" bIns="0" rtlCol="0" anchor="t">
              <a:spAutoFit/>
            </a:bodyPr>
            <a:lstStyle/>
            <a:p>
              <a:pPr algn="ctr">
                <a:lnSpc>
                  <a:spcPts val="3237"/>
                </a:lnSpc>
                <a:spcBef>
                  <a:spcPct val="0"/>
                </a:spcBef>
              </a:pPr>
              <a:r>
                <a:rPr lang="fi-FI" sz="2312" spc="9" noProof="0" dirty="0">
                  <a:solidFill>
                    <a:srgbClr val="000000"/>
                  </a:solidFill>
                  <a:latin typeface="Rustic Printed Stamp"/>
                  <a:ea typeface="Rustic Printed Stamp"/>
                  <a:cs typeface="Rustic Printed Stamp"/>
                  <a:sym typeface="Rustic Printed Stamp"/>
                </a:rPr>
                <a:t>Tee infograafi!</a:t>
              </a: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2"/>
            <a:stretch>
              <a:fillRect/>
            </a:stretch>
          </a:blipFill>
        </p:spPr>
        <p:txBody>
          <a:bodyPr/>
          <a:lstStyle/>
          <a:p>
            <a:endParaRPr lang="fi-FI" noProof="0" dirty="0"/>
          </a:p>
        </p:txBody>
      </p:sp>
      <p:sp>
        <p:nvSpPr>
          <p:cNvPr id="3" name="Freeform 3"/>
          <p:cNvSpPr/>
          <p:nvPr/>
        </p:nvSpPr>
        <p:spPr>
          <a:xfrm>
            <a:off x="1263352" y="3343599"/>
            <a:ext cx="2088261" cy="4114800"/>
          </a:xfrm>
          <a:custGeom>
            <a:avLst/>
            <a:gdLst/>
            <a:ahLst/>
            <a:cxnLst/>
            <a:rect l="l" t="t" r="r" b="b"/>
            <a:pathLst>
              <a:path w="2088261" h="4114800">
                <a:moveTo>
                  <a:pt x="0" y="0"/>
                </a:moveTo>
                <a:lnTo>
                  <a:pt x="2088261" y="0"/>
                </a:lnTo>
                <a:lnTo>
                  <a:pt x="2088261"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i-FI" noProof="0" dirty="0"/>
          </a:p>
        </p:txBody>
      </p:sp>
      <p:sp>
        <p:nvSpPr>
          <p:cNvPr id="4" name="TextBox 4"/>
          <p:cNvSpPr txBox="1"/>
          <p:nvPr/>
        </p:nvSpPr>
        <p:spPr>
          <a:xfrm>
            <a:off x="4508301" y="2683199"/>
            <a:ext cx="13144824" cy="5228077"/>
          </a:xfrm>
          <a:prstGeom prst="rect">
            <a:avLst/>
          </a:prstGeom>
        </p:spPr>
        <p:txBody>
          <a:bodyPr lIns="0" tIns="0" rIns="0" bIns="0" rtlCol="0" anchor="t">
            <a:spAutoFit/>
          </a:bodyPr>
          <a:lstStyle/>
          <a:p>
            <a:pPr algn="l">
              <a:lnSpc>
                <a:spcPts val="4900"/>
              </a:lnSpc>
            </a:pPr>
            <a:r>
              <a:rPr lang="fi-FI" sz="3500" noProof="0" dirty="0">
                <a:solidFill>
                  <a:srgbClr val="0057A8"/>
                </a:solidFill>
                <a:latin typeface="Roboto"/>
                <a:ea typeface="Roboto"/>
                <a:cs typeface="Roboto"/>
                <a:sym typeface="Roboto"/>
              </a:rPr>
              <a:t>Kehittäkää mobiilisovellus, joka kannustaa käyttäjiä liikkumaan ympäristöystävällisesti. Sovelluksen tulee olla motivoiva ja yhteisöllisyyttä edistävä. </a:t>
            </a:r>
          </a:p>
          <a:p>
            <a:pPr algn="l">
              <a:lnSpc>
                <a:spcPts val="4900"/>
              </a:lnSpc>
            </a:pPr>
            <a:endParaRPr lang="fi-FI" sz="3500" noProof="0" dirty="0">
              <a:solidFill>
                <a:srgbClr val="0057A8"/>
              </a:solidFill>
              <a:latin typeface="Roboto"/>
              <a:ea typeface="Roboto"/>
              <a:cs typeface="Roboto"/>
              <a:sym typeface="Roboto"/>
            </a:endParaRPr>
          </a:p>
          <a:p>
            <a:pPr algn="l">
              <a:lnSpc>
                <a:spcPts val="3611"/>
              </a:lnSpc>
            </a:pPr>
            <a:r>
              <a:rPr lang="fi-FI" sz="2579" noProof="0" dirty="0">
                <a:solidFill>
                  <a:srgbClr val="000000"/>
                </a:solidFill>
                <a:latin typeface="Roboto"/>
                <a:ea typeface="Roboto"/>
                <a:cs typeface="Roboto"/>
                <a:sym typeface="Roboto"/>
              </a:rPr>
              <a:t>Käyttäkää seuraavia ohjeita suunnittelun tukena:</a:t>
            </a:r>
          </a:p>
          <a:p>
            <a:pPr marL="557022" lvl="1" indent="-278511" algn="l">
              <a:lnSpc>
                <a:spcPts val="3611"/>
              </a:lnSpc>
              <a:buAutoNum type="arabicPeriod"/>
            </a:pPr>
            <a:r>
              <a:rPr lang="fi-FI" sz="2579" noProof="0" dirty="0">
                <a:solidFill>
                  <a:srgbClr val="000000"/>
                </a:solidFill>
                <a:latin typeface="Roboto"/>
                <a:ea typeface="Roboto"/>
                <a:cs typeface="Roboto"/>
                <a:sym typeface="Roboto"/>
              </a:rPr>
              <a:t>Määritelkää tavoitteet ja kohderyhmä.</a:t>
            </a:r>
          </a:p>
          <a:p>
            <a:pPr marL="557022" lvl="1" indent="-278511" algn="l">
              <a:lnSpc>
                <a:spcPts val="3611"/>
              </a:lnSpc>
              <a:buAutoNum type="arabicPeriod"/>
            </a:pPr>
            <a:r>
              <a:rPr lang="fi-FI" sz="2579" noProof="0" dirty="0">
                <a:solidFill>
                  <a:srgbClr val="000000"/>
                </a:solidFill>
                <a:latin typeface="Roboto"/>
                <a:ea typeface="Roboto"/>
                <a:cs typeface="Roboto"/>
                <a:sym typeface="Roboto"/>
              </a:rPr>
              <a:t>Miten käyttäjiä motivoidaan liikkumaan enemmän (palkitsemisjärjestelmä)?</a:t>
            </a:r>
          </a:p>
          <a:p>
            <a:pPr marL="557022" lvl="1" indent="-278511" algn="l">
              <a:lnSpc>
                <a:spcPts val="3611"/>
              </a:lnSpc>
              <a:buAutoNum type="arabicPeriod"/>
            </a:pPr>
            <a:r>
              <a:rPr lang="fi-FI" sz="2579" noProof="0" dirty="0">
                <a:solidFill>
                  <a:srgbClr val="000000"/>
                </a:solidFill>
                <a:latin typeface="Roboto"/>
                <a:ea typeface="Roboto"/>
                <a:cs typeface="Roboto"/>
                <a:sym typeface="Roboto"/>
              </a:rPr>
              <a:t>Millaisia yhteisöllisyyttä edistävät ominaisuuksia sovellukseen sisällytetään?</a:t>
            </a:r>
          </a:p>
          <a:p>
            <a:pPr marL="557022" lvl="1" indent="-278511" algn="l">
              <a:lnSpc>
                <a:spcPts val="3611"/>
              </a:lnSpc>
              <a:buAutoNum type="arabicPeriod"/>
            </a:pPr>
            <a:r>
              <a:rPr lang="fi-FI" sz="2579" noProof="0" dirty="0">
                <a:solidFill>
                  <a:srgbClr val="000000"/>
                </a:solidFill>
                <a:latin typeface="Roboto"/>
                <a:ea typeface="Roboto"/>
                <a:cs typeface="Roboto"/>
                <a:sym typeface="Roboto"/>
              </a:rPr>
              <a:t>Miten käyttäjä näkee liikkumisensa ympäristövaikutukset?</a:t>
            </a:r>
          </a:p>
          <a:p>
            <a:pPr marL="557022" lvl="1" indent="-278511" algn="l">
              <a:lnSpc>
                <a:spcPts val="3611"/>
              </a:lnSpc>
              <a:buAutoNum type="arabicPeriod"/>
            </a:pPr>
            <a:r>
              <a:rPr lang="fi-FI" sz="2579" noProof="0" dirty="0">
                <a:solidFill>
                  <a:srgbClr val="000000"/>
                </a:solidFill>
                <a:latin typeface="Roboto"/>
                <a:ea typeface="Roboto"/>
                <a:cs typeface="Roboto"/>
                <a:sym typeface="Roboto"/>
              </a:rPr>
              <a:t>Miten sovelluksessa hyödynnetään mobiililaitteiden ominaisuuksia?</a:t>
            </a:r>
          </a:p>
        </p:txBody>
      </p:sp>
      <p:sp>
        <p:nvSpPr>
          <p:cNvPr id="5" name="TextBox 5"/>
          <p:cNvSpPr txBox="1"/>
          <p:nvPr/>
        </p:nvSpPr>
        <p:spPr>
          <a:xfrm>
            <a:off x="4104630" y="866775"/>
            <a:ext cx="4373860" cy="1337255"/>
          </a:xfrm>
          <a:prstGeom prst="rect">
            <a:avLst/>
          </a:prstGeom>
        </p:spPr>
        <p:txBody>
          <a:bodyPr lIns="0" tIns="0" rIns="0" bIns="0" rtlCol="0" anchor="t">
            <a:spAutoFit/>
          </a:bodyPr>
          <a:lstStyle/>
          <a:p>
            <a:pPr algn="ctr">
              <a:lnSpc>
                <a:spcPts val="10818"/>
              </a:lnSpc>
            </a:pPr>
            <a:r>
              <a:rPr lang="fi-FI" sz="7727" b="1" noProof="0" dirty="0">
                <a:solidFill>
                  <a:srgbClr val="F04E30"/>
                </a:solidFill>
                <a:latin typeface="Roboto Bold"/>
                <a:ea typeface="Roboto Bold"/>
                <a:cs typeface="Roboto Bold"/>
                <a:sym typeface="Roboto Bold"/>
              </a:rPr>
              <a:t>Tehtävä 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2"/>
            <a:stretch>
              <a:fillRect/>
            </a:stretch>
          </a:blipFill>
        </p:spPr>
        <p:txBody>
          <a:bodyPr/>
          <a:lstStyle/>
          <a:p>
            <a:endParaRPr lang="fi-FI" noProof="0" dirty="0"/>
          </a:p>
        </p:txBody>
      </p:sp>
      <p:grpSp>
        <p:nvGrpSpPr>
          <p:cNvPr id="3" name="Group 3"/>
          <p:cNvGrpSpPr/>
          <p:nvPr/>
        </p:nvGrpSpPr>
        <p:grpSpPr>
          <a:xfrm>
            <a:off x="912420" y="3557411"/>
            <a:ext cx="2288718" cy="3676656"/>
            <a:chOff x="0" y="0"/>
            <a:chExt cx="3051624" cy="4902208"/>
          </a:xfrm>
        </p:grpSpPr>
        <p:sp>
          <p:nvSpPr>
            <p:cNvPr id="4" name="Freeform 4"/>
            <p:cNvSpPr/>
            <p:nvPr/>
          </p:nvSpPr>
          <p:spPr>
            <a:xfrm>
              <a:off x="0" y="0"/>
              <a:ext cx="1053975" cy="4902208"/>
            </a:xfrm>
            <a:custGeom>
              <a:avLst/>
              <a:gdLst/>
              <a:ahLst/>
              <a:cxnLst/>
              <a:rect l="l" t="t" r="r" b="b"/>
              <a:pathLst>
                <a:path w="1053975" h="4902208">
                  <a:moveTo>
                    <a:pt x="0" y="0"/>
                  </a:moveTo>
                  <a:lnTo>
                    <a:pt x="1053975" y="0"/>
                  </a:lnTo>
                  <a:lnTo>
                    <a:pt x="1053975" y="4902208"/>
                  </a:lnTo>
                  <a:lnTo>
                    <a:pt x="0" y="490220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i-FI" noProof="0" dirty="0"/>
            </a:p>
          </p:txBody>
        </p:sp>
        <p:sp>
          <p:nvSpPr>
            <p:cNvPr id="5" name="Freeform 5"/>
            <p:cNvSpPr/>
            <p:nvPr/>
          </p:nvSpPr>
          <p:spPr>
            <a:xfrm>
              <a:off x="1053975" y="0"/>
              <a:ext cx="1997650" cy="4902208"/>
            </a:xfrm>
            <a:custGeom>
              <a:avLst/>
              <a:gdLst/>
              <a:ahLst/>
              <a:cxnLst/>
              <a:rect l="l" t="t" r="r" b="b"/>
              <a:pathLst>
                <a:path w="1997650" h="4902208">
                  <a:moveTo>
                    <a:pt x="0" y="0"/>
                  </a:moveTo>
                  <a:lnTo>
                    <a:pt x="1997649" y="0"/>
                  </a:lnTo>
                  <a:lnTo>
                    <a:pt x="1997649" y="4902208"/>
                  </a:lnTo>
                  <a:lnTo>
                    <a:pt x="0" y="490220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i-FI" noProof="0" dirty="0"/>
            </a:p>
          </p:txBody>
        </p:sp>
      </p:grpSp>
      <p:sp>
        <p:nvSpPr>
          <p:cNvPr id="6" name="TextBox 6"/>
          <p:cNvSpPr txBox="1"/>
          <p:nvPr/>
        </p:nvSpPr>
        <p:spPr>
          <a:xfrm>
            <a:off x="4508301" y="2683199"/>
            <a:ext cx="13144824" cy="1235075"/>
          </a:xfrm>
          <a:prstGeom prst="rect">
            <a:avLst/>
          </a:prstGeom>
        </p:spPr>
        <p:txBody>
          <a:bodyPr lIns="0" tIns="0" rIns="0" bIns="0" rtlCol="0" anchor="t">
            <a:spAutoFit/>
          </a:bodyPr>
          <a:lstStyle/>
          <a:p>
            <a:pPr algn="l">
              <a:lnSpc>
                <a:spcPts val="4900"/>
              </a:lnSpc>
            </a:pPr>
            <a:r>
              <a:rPr lang="fi-FI" sz="3500" noProof="0" dirty="0">
                <a:solidFill>
                  <a:srgbClr val="0057A8"/>
                </a:solidFill>
                <a:latin typeface="Roboto"/>
                <a:ea typeface="Roboto"/>
                <a:cs typeface="Roboto"/>
                <a:sym typeface="Roboto"/>
              </a:rPr>
              <a:t>Perustelkaa väittämä: </a:t>
            </a:r>
          </a:p>
          <a:p>
            <a:pPr algn="l">
              <a:lnSpc>
                <a:spcPts val="4900"/>
              </a:lnSpc>
            </a:pPr>
            <a:r>
              <a:rPr lang="fi-FI" sz="3500" noProof="0" dirty="0">
                <a:solidFill>
                  <a:srgbClr val="0057A8"/>
                </a:solidFill>
                <a:latin typeface="Roboto"/>
                <a:ea typeface="Roboto"/>
                <a:cs typeface="Roboto"/>
                <a:sym typeface="Roboto"/>
              </a:rPr>
              <a:t>Hitaat liikkumismuodot edistävät tasa-arvoa ja yhdenvertaisuutta.</a:t>
            </a:r>
          </a:p>
        </p:txBody>
      </p:sp>
      <p:sp>
        <p:nvSpPr>
          <p:cNvPr id="7" name="TextBox 7"/>
          <p:cNvSpPr txBox="1"/>
          <p:nvPr/>
        </p:nvSpPr>
        <p:spPr>
          <a:xfrm>
            <a:off x="4104630" y="866775"/>
            <a:ext cx="4373860" cy="1337255"/>
          </a:xfrm>
          <a:prstGeom prst="rect">
            <a:avLst/>
          </a:prstGeom>
        </p:spPr>
        <p:txBody>
          <a:bodyPr lIns="0" tIns="0" rIns="0" bIns="0" rtlCol="0" anchor="t">
            <a:spAutoFit/>
          </a:bodyPr>
          <a:lstStyle/>
          <a:p>
            <a:pPr algn="ctr">
              <a:lnSpc>
                <a:spcPts val="10818"/>
              </a:lnSpc>
            </a:pPr>
            <a:r>
              <a:rPr lang="fi-FI" sz="7727" b="1" noProof="0" dirty="0">
                <a:solidFill>
                  <a:srgbClr val="F04E30"/>
                </a:solidFill>
                <a:latin typeface="Roboto Bold"/>
                <a:ea typeface="Roboto Bold"/>
                <a:cs typeface="Roboto Bold"/>
                <a:sym typeface="Roboto Bold"/>
              </a:rPr>
              <a:t>Tehtävä 6</a:t>
            </a:r>
          </a:p>
        </p:txBody>
      </p:sp>
      <p:sp>
        <p:nvSpPr>
          <p:cNvPr id="8" name="TextBox 8"/>
          <p:cNvSpPr txBox="1"/>
          <p:nvPr/>
        </p:nvSpPr>
        <p:spPr>
          <a:xfrm>
            <a:off x="4508301" y="4823818"/>
            <a:ext cx="12370058" cy="2410249"/>
          </a:xfrm>
          <a:prstGeom prst="rect">
            <a:avLst/>
          </a:prstGeom>
        </p:spPr>
        <p:txBody>
          <a:bodyPr lIns="0" tIns="0" rIns="0" bIns="0" rtlCol="0" anchor="t">
            <a:spAutoFit/>
          </a:bodyPr>
          <a:lstStyle/>
          <a:p>
            <a:pPr algn="l">
              <a:lnSpc>
                <a:spcPts val="4768"/>
              </a:lnSpc>
            </a:pPr>
            <a:r>
              <a:rPr lang="fi-FI" sz="3405" noProof="0" dirty="0">
                <a:solidFill>
                  <a:srgbClr val="F04E30"/>
                </a:solidFill>
                <a:latin typeface="Roboto"/>
                <a:ea typeface="Roboto"/>
                <a:cs typeface="Roboto"/>
                <a:sym typeface="Roboto"/>
              </a:rPr>
              <a:t>“Hitaat liikkumismuodot” termiä käytetään yleisesti kaupunkisuunnittelussa ja terveyden edistämisessä. Termillä viitataan yleensä kävelyyn, pyöräilyyn sekä muihin kevyen liikenteen liikkumismuotoihin.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2"/>
            <a:stretch>
              <a:fillRect/>
            </a:stretch>
          </a:blipFill>
        </p:spPr>
        <p:txBody>
          <a:bodyPr/>
          <a:lstStyle/>
          <a:p>
            <a:endParaRPr lang="fi-FI" noProof="0" dirty="0"/>
          </a:p>
        </p:txBody>
      </p:sp>
      <p:sp>
        <p:nvSpPr>
          <p:cNvPr id="3" name="TextBox 3"/>
          <p:cNvSpPr txBox="1"/>
          <p:nvPr/>
        </p:nvSpPr>
        <p:spPr>
          <a:xfrm>
            <a:off x="4508301" y="2683199"/>
            <a:ext cx="13144824" cy="1854200"/>
          </a:xfrm>
          <a:prstGeom prst="rect">
            <a:avLst/>
          </a:prstGeom>
        </p:spPr>
        <p:txBody>
          <a:bodyPr lIns="0" tIns="0" rIns="0" bIns="0" rtlCol="0" anchor="t">
            <a:spAutoFit/>
          </a:bodyPr>
          <a:lstStyle/>
          <a:p>
            <a:pPr algn="l">
              <a:lnSpc>
                <a:spcPts val="4900"/>
              </a:lnSpc>
            </a:pPr>
            <a:r>
              <a:rPr lang="fi-FI" sz="3500" noProof="0" dirty="0">
                <a:solidFill>
                  <a:srgbClr val="0057A8"/>
                </a:solidFill>
                <a:latin typeface="Roboto"/>
                <a:ea typeface="Roboto"/>
                <a:cs typeface="Roboto"/>
                <a:sym typeface="Roboto"/>
              </a:rPr>
              <a:t>Millaisia etuja pyöräilyssä on Ivan </a:t>
            </a:r>
            <a:r>
              <a:rPr lang="fi-FI" sz="3500" noProof="0" dirty="0" err="1">
                <a:solidFill>
                  <a:srgbClr val="0057A8"/>
                </a:solidFill>
                <a:latin typeface="Roboto"/>
                <a:ea typeface="Roboto"/>
                <a:cs typeface="Roboto"/>
                <a:sym typeface="Roboto"/>
              </a:rPr>
              <a:t>Illichin</a:t>
            </a:r>
            <a:r>
              <a:rPr lang="fi-FI" sz="3500" noProof="0" dirty="0">
                <a:solidFill>
                  <a:srgbClr val="0057A8"/>
                </a:solidFill>
                <a:latin typeface="Roboto"/>
                <a:ea typeface="Roboto"/>
                <a:cs typeface="Roboto"/>
                <a:sym typeface="Roboto"/>
              </a:rPr>
              <a:t> tekstin sekä seuraavan kuvan pohjalta. Millainen olisi kaupunki, jossa suurin osa ihmisistä liikkuisi pyörällä autoilun sijaan?</a:t>
            </a:r>
          </a:p>
        </p:txBody>
      </p:sp>
      <p:sp>
        <p:nvSpPr>
          <p:cNvPr id="4" name="TextBox 4"/>
          <p:cNvSpPr txBox="1"/>
          <p:nvPr/>
        </p:nvSpPr>
        <p:spPr>
          <a:xfrm>
            <a:off x="4104724" y="866775"/>
            <a:ext cx="4373673" cy="1337299"/>
          </a:xfrm>
          <a:prstGeom prst="rect">
            <a:avLst/>
          </a:prstGeom>
        </p:spPr>
        <p:txBody>
          <a:bodyPr lIns="0" tIns="0" rIns="0" bIns="0" rtlCol="0" anchor="t">
            <a:spAutoFit/>
          </a:bodyPr>
          <a:lstStyle/>
          <a:p>
            <a:pPr algn="ctr">
              <a:lnSpc>
                <a:spcPts val="10818"/>
              </a:lnSpc>
            </a:pPr>
            <a:r>
              <a:rPr lang="fi-FI" sz="7727" b="1" noProof="0" dirty="0">
                <a:solidFill>
                  <a:srgbClr val="F04E30"/>
                </a:solidFill>
                <a:latin typeface="Roboto Bold"/>
                <a:ea typeface="Roboto Bold"/>
                <a:cs typeface="Roboto Bold"/>
                <a:sym typeface="Roboto Bold"/>
              </a:rPr>
              <a:t>Tehtävä 7</a:t>
            </a:r>
          </a:p>
        </p:txBody>
      </p:sp>
      <p:sp>
        <p:nvSpPr>
          <p:cNvPr id="5" name="TextBox 5"/>
          <p:cNvSpPr txBox="1"/>
          <p:nvPr/>
        </p:nvSpPr>
        <p:spPr>
          <a:xfrm>
            <a:off x="4508301" y="4817165"/>
            <a:ext cx="12370058" cy="4267387"/>
          </a:xfrm>
          <a:prstGeom prst="rect">
            <a:avLst/>
          </a:prstGeom>
        </p:spPr>
        <p:txBody>
          <a:bodyPr lIns="0" tIns="0" rIns="0" bIns="0" rtlCol="0" anchor="t">
            <a:spAutoFit/>
          </a:bodyPr>
          <a:lstStyle/>
          <a:p>
            <a:pPr algn="l">
              <a:lnSpc>
                <a:spcPts val="4488"/>
              </a:lnSpc>
            </a:pPr>
            <a:r>
              <a:rPr lang="fi-FI" sz="3010" noProof="0" dirty="0">
                <a:solidFill>
                  <a:srgbClr val="F04E30"/>
                </a:solidFill>
                <a:latin typeface="Roboto"/>
                <a:ea typeface="Roboto"/>
                <a:cs typeface="Roboto"/>
                <a:sym typeface="Roboto"/>
              </a:rPr>
              <a:t>Yhden auton paikalle mahtuu 19 polkupyörää. Saman verran tilaa, jonka yksi auto tarvitsee liikkuakseen, riittää 30 pyörälle. Jos 40 000 ihmistä kuljetetaan sillan yli tunnissa, tarvitaan 12 kaistaa autoille, neljä busseille, kolme junille – mutta vain kaksi kaistaa pyöräilijöille. Polkupyörä on liikkumisväline, joka vie vähän tilaa, kuluttaa vähän energiaa ja antaa vapauden liikkua estämättä muiden mahdollisuuksia.</a:t>
            </a:r>
          </a:p>
          <a:p>
            <a:pPr algn="l">
              <a:lnSpc>
                <a:spcPts val="2108"/>
              </a:lnSpc>
            </a:pPr>
            <a:endParaRPr lang="fi-FI" sz="3205" noProof="0" dirty="0">
              <a:solidFill>
                <a:srgbClr val="F04E30"/>
              </a:solidFill>
              <a:latin typeface="Roboto"/>
              <a:ea typeface="Roboto"/>
              <a:cs typeface="Roboto"/>
              <a:sym typeface="Roboto"/>
            </a:endParaRPr>
          </a:p>
          <a:p>
            <a:pPr algn="l">
              <a:lnSpc>
                <a:spcPts val="4488"/>
              </a:lnSpc>
            </a:pPr>
            <a:r>
              <a:rPr lang="fi-FI" sz="3205" noProof="0" dirty="0">
                <a:solidFill>
                  <a:srgbClr val="F04E30"/>
                </a:solidFill>
                <a:latin typeface="Roboto"/>
                <a:ea typeface="Roboto"/>
                <a:cs typeface="Roboto"/>
                <a:sym typeface="Roboto"/>
              </a:rPr>
              <a:t>Ivan </a:t>
            </a:r>
            <a:r>
              <a:rPr lang="fi-FI" sz="3205" noProof="0" dirty="0" err="1">
                <a:solidFill>
                  <a:srgbClr val="F04E30"/>
                </a:solidFill>
                <a:latin typeface="Roboto"/>
                <a:ea typeface="Roboto"/>
                <a:cs typeface="Roboto"/>
                <a:sym typeface="Roboto"/>
              </a:rPr>
              <a:t>Illich</a:t>
            </a:r>
            <a:r>
              <a:rPr lang="fi-FI" sz="3205" noProof="0" dirty="0">
                <a:solidFill>
                  <a:srgbClr val="F04E30"/>
                </a:solidFill>
                <a:latin typeface="Roboto"/>
                <a:ea typeface="Roboto"/>
                <a:cs typeface="Roboto"/>
                <a:sym typeface="Roboto"/>
              </a:rPr>
              <a:t>, Energy and </a:t>
            </a:r>
            <a:r>
              <a:rPr lang="fi-FI" sz="3205" noProof="0" dirty="0" err="1">
                <a:solidFill>
                  <a:srgbClr val="F04E30"/>
                </a:solidFill>
                <a:latin typeface="Roboto"/>
                <a:ea typeface="Roboto"/>
                <a:cs typeface="Roboto"/>
                <a:sym typeface="Roboto"/>
              </a:rPr>
              <a:t>Equity</a:t>
            </a:r>
            <a:r>
              <a:rPr lang="fi-FI" sz="3205" noProof="0" dirty="0">
                <a:solidFill>
                  <a:srgbClr val="F04E30"/>
                </a:solidFill>
                <a:latin typeface="Roboto"/>
                <a:ea typeface="Roboto"/>
                <a:cs typeface="Roboto"/>
                <a:sym typeface="Roboto"/>
              </a:rPr>
              <a:t> (1978)</a:t>
            </a:r>
          </a:p>
        </p:txBody>
      </p:sp>
      <p:sp>
        <p:nvSpPr>
          <p:cNvPr id="6" name="Freeform 6"/>
          <p:cNvSpPr/>
          <p:nvPr/>
        </p:nvSpPr>
        <p:spPr>
          <a:xfrm>
            <a:off x="1263352" y="3343599"/>
            <a:ext cx="2088261" cy="4114800"/>
          </a:xfrm>
          <a:custGeom>
            <a:avLst/>
            <a:gdLst/>
            <a:ahLst/>
            <a:cxnLst/>
            <a:rect l="l" t="t" r="r" b="b"/>
            <a:pathLst>
              <a:path w="2088261" h="4114800">
                <a:moveTo>
                  <a:pt x="0" y="0"/>
                </a:moveTo>
                <a:lnTo>
                  <a:pt x="2088261" y="0"/>
                </a:lnTo>
                <a:lnTo>
                  <a:pt x="2088261"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i-FI" noProof="0" dirty="0"/>
          </a:p>
        </p:txBody>
      </p:sp>
      <p:grpSp>
        <p:nvGrpSpPr>
          <p:cNvPr id="7" name="Group 7"/>
          <p:cNvGrpSpPr/>
          <p:nvPr/>
        </p:nvGrpSpPr>
        <p:grpSpPr>
          <a:xfrm>
            <a:off x="14646555" y="1004867"/>
            <a:ext cx="3081066" cy="1667113"/>
            <a:chOff x="0" y="0"/>
            <a:chExt cx="4108088" cy="2222817"/>
          </a:xfrm>
        </p:grpSpPr>
        <p:sp>
          <p:nvSpPr>
            <p:cNvPr id="8" name="TextBox 8"/>
            <p:cNvSpPr txBox="1"/>
            <p:nvPr/>
          </p:nvSpPr>
          <p:spPr>
            <a:xfrm rot="905461">
              <a:off x="681724" y="541258"/>
              <a:ext cx="2771919" cy="1118611"/>
            </a:xfrm>
            <a:prstGeom prst="rect">
              <a:avLst/>
            </a:prstGeom>
          </p:spPr>
          <p:txBody>
            <a:bodyPr lIns="0" tIns="0" rIns="0" bIns="0" rtlCol="0" anchor="t">
              <a:spAutoFit/>
            </a:bodyPr>
            <a:lstStyle/>
            <a:p>
              <a:pPr algn="ctr">
                <a:lnSpc>
                  <a:spcPts val="3237"/>
                </a:lnSpc>
                <a:spcBef>
                  <a:spcPct val="0"/>
                </a:spcBef>
              </a:pPr>
              <a:r>
                <a:rPr lang="fi-FI" sz="2312" spc="9" noProof="0" dirty="0">
                  <a:solidFill>
                    <a:srgbClr val="000000"/>
                  </a:solidFill>
                  <a:latin typeface="Rustic Printed Stamp"/>
                  <a:ea typeface="Rustic Printed Stamp"/>
                  <a:cs typeface="Rustic Printed Stamp"/>
                  <a:sym typeface="Rustic Printed Stamp"/>
                </a:rPr>
                <a:t>Kirjoita lehteen mielipidekirjoitus</a:t>
              </a:r>
            </a:p>
          </p:txBody>
        </p:sp>
        <p:sp>
          <p:nvSpPr>
            <p:cNvPr id="9" name="Freeform 9"/>
            <p:cNvSpPr/>
            <p:nvPr/>
          </p:nvSpPr>
          <p:spPr>
            <a:xfrm flipH="1">
              <a:off x="0" y="0"/>
              <a:ext cx="4108088" cy="2222817"/>
            </a:xfrm>
            <a:custGeom>
              <a:avLst/>
              <a:gdLst/>
              <a:ahLst/>
              <a:cxnLst/>
              <a:rect l="l" t="t" r="r" b="b"/>
              <a:pathLst>
                <a:path w="4108088" h="2222817">
                  <a:moveTo>
                    <a:pt x="4108088" y="0"/>
                  </a:moveTo>
                  <a:lnTo>
                    <a:pt x="0" y="0"/>
                  </a:lnTo>
                  <a:lnTo>
                    <a:pt x="0" y="2222817"/>
                  </a:lnTo>
                  <a:lnTo>
                    <a:pt x="4108088" y="2222817"/>
                  </a:lnTo>
                  <a:lnTo>
                    <a:pt x="4108088" y="0"/>
                  </a:lnTo>
                  <a:close/>
                </a:path>
              </a:pathLst>
            </a:custGeom>
            <a:blipFill>
              <a:blip>
                <a:extLst>
                  <a:ext uri="{96DAC541-7B7A-43D3-8B79-37D633B846F1}">
                    <asvg:svgBlip xmlns:asvg="http://schemas.microsoft.com/office/drawing/2016/SVG/main" r:embed="rId4"/>
                  </a:ext>
                </a:extLst>
              </a:blip>
              <a:stretch>
                <a:fillRect t="-2325" b="-2325"/>
              </a:stretch>
            </a:blipFill>
          </p:spPr>
          <p:txBody>
            <a:bodyPr/>
            <a:lstStyle/>
            <a:p>
              <a:endParaRPr lang="fi-FI" noProof="0" dirty="0"/>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2"/>
            <a:stretch>
              <a:fillRect/>
            </a:stretch>
          </a:blipFill>
        </p:spPr>
        <p:txBody>
          <a:bodyPr/>
          <a:lstStyle/>
          <a:p>
            <a:endParaRPr lang="fi-FI" noProof="0" dirty="0"/>
          </a:p>
        </p:txBody>
      </p:sp>
      <p:sp>
        <p:nvSpPr>
          <p:cNvPr id="3" name="Freeform 3"/>
          <p:cNvSpPr/>
          <p:nvPr/>
        </p:nvSpPr>
        <p:spPr>
          <a:xfrm>
            <a:off x="2289811" y="1722117"/>
            <a:ext cx="13708378" cy="6842765"/>
          </a:xfrm>
          <a:custGeom>
            <a:avLst/>
            <a:gdLst/>
            <a:ahLst/>
            <a:cxnLst/>
            <a:rect l="l" t="t" r="r" b="b"/>
            <a:pathLst>
              <a:path w="13708378" h="6842765">
                <a:moveTo>
                  <a:pt x="0" y="0"/>
                </a:moveTo>
                <a:lnTo>
                  <a:pt x="13708378" y="0"/>
                </a:lnTo>
                <a:lnTo>
                  <a:pt x="13708378" y="6842766"/>
                </a:lnTo>
                <a:lnTo>
                  <a:pt x="0" y="6842766"/>
                </a:lnTo>
                <a:lnTo>
                  <a:pt x="0" y="0"/>
                </a:lnTo>
                <a:close/>
              </a:path>
            </a:pathLst>
          </a:custGeom>
          <a:blipFill>
            <a:blip r:embed="rId3"/>
            <a:stretch>
              <a:fillRect/>
            </a:stretch>
          </a:blipFill>
        </p:spPr>
        <p:txBody>
          <a:bodyPr/>
          <a:lstStyle/>
          <a:p>
            <a:endParaRPr lang="fi-FI" noProof="0" dirty="0"/>
          </a:p>
        </p:txBody>
      </p:sp>
      <p:sp>
        <p:nvSpPr>
          <p:cNvPr id="4" name="TextBox 4"/>
          <p:cNvSpPr txBox="1"/>
          <p:nvPr/>
        </p:nvSpPr>
        <p:spPr>
          <a:xfrm>
            <a:off x="1236430" y="8767978"/>
            <a:ext cx="7662751" cy="406872"/>
          </a:xfrm>
          <a:prstGeom prst="rect">
            <a:avLst/>
          </a:prstGeom>
        </p:spPr>
        <p:txBody>
          <a:bodyPr lIns="0" tIns="0" rIns="0" bIns="0" rtlCol="0" anchor="t">
            <a:spAutoFit/>
          </a:bodyPr>
          <a:lstStyle/>
          <a:p>
            <a:pPr algn="l">
              <a:lnSpc>
                <a:spcPts val="3297"/>
              </a:lnSpc>
            </a:pPr>
            <a:r>
              <a:rPr lang="fi-FI" sz="2355" noProof="0" dirty="0">
                <a:solidFill>
                  <a:srgbClr val="1D1D1B"/>
                </a:solidFill>
                <a:latin typeface="Roboto"/>
                <a:ea typeface="Roboto"/>
                <a:cs typeface="Roboto"/>
                <a:sym typeface="Roboto"/>
              </a:rPr>
              <a:t>Lähde: City of </a:t>
            </a:r>
            <a:r>
              <a:rPr lang="fi-FI" sz="2355" noProof="0" dirty="0" err="1">
                <a:solidFill>
                  <a:srgbClr val="1D1D1B"/>
                </a:solidFill>
                <a:latin typeface="Roboto"/>
                <a:ea typeface="Roboto"/>
                <a:cs typeface="Roboto"/>
                <a:sym typeface="Roboto"/>
              </a:rPr>
              <a:t>Münster</a:t>
            </a:r>
            <a:r>
              <a:rPr lang="fi-FI" sz="2355" noProof="0" dirty="0">
                <a:solidFill>
                  <a:srgbClr val="1D1D1B"/>
                </a:solidFill>
                <a:latin typeface="Roboto"/>
                <a:ea typeface="Roboto"/>
                <a:cs typeface="Roboto"/>
                <a:sym typeface="Roboto"/>
              </a:rPr>
              <a:t>, </a:t>
            </a:r>
            <a:r>
              <a:rPr lang="fi-FI" sz="2355" noProof="0" dirty="0" err="1">
                <a:solidFill>
                  <a:srgbClr val="1D1D1B"/>
                </a:solidFill>
                <a:latin typeface="Roboto"/>
                <a:ea typeface="Roboto"/>
                <a:cs typeface="Roboto"/>
                <a:sym typeface="Roboto"/>
              </a:rPr>
              <a:t>press</a:t>
            </a:r>
            <a:r>
              <a:rPr lang="fi-FI" sz="2355" noProof="0" dirty="0">
                <a:solidFill>
                  <a:srgbClr val="1D1D1B"/>
                </a:solidFill>
                <a:latin typeface="Roboto"/>
                <a:ea typeface="Roboto"/>
                <a:cs typeface="Roboto"/>
                <a:sym typeface="Roboto"/>
              </a:rPr>
              <a:t> </a:t>
            </a:r>
            <a:r>
              <a:rPr lang="fi-FI" sz="2355" noProof="0" dirty="0" err="1">
                <a:solidFill>
                  <a:srgbClr val="1D1D1B"/>
                </a:solidFill>
                <a:latin typeface="Roboto"/>
                <a:ea typeface="Roboto"/>
                <a:cs typeface="Roboto"/>
                <a:sym typeface="Roboto"/>
              </a:rPr>
              <a:t>office</a:t>
            </a:r>
            <a:endParaRPr lang="fi-FI" sz="2355" noProof="0" dirty="0">
              <a:solidFill>
                <a:srgbClr val="1D1D1B"/>
              </a:solidFill>
              <a:latin typeface="Roboto"/>
              <a:ea typeface="Roboto"/>
              <a:cs typeface="Roboto"/>
              <a:sym typeface="Roboto"/>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2"/>
            <a:stretch>
              <a:fillRect/>
            </a:stretch>
          </a:blipFill>
        </p:spPr>
        <p:txBody>
          <a:bodyPr/>
          <a:lstStyle/>
          <a:p>
            <a:endParaRPr lang="fi-FI" noProof="0" dirty="0"/>
          </a:p>
        </p:txBody>
      </p:sp>
      <p:sp>
        <p:nvSpPr>
          <p:cNvPr id="3" name="TextBox 3"/>
          <p:cNvSpPr txBox="1"/>
          <p:nvPr/>
        </p:nvSpPr>
        <p:spPr>
          <a:xfrm>
            <a:off x="4508301" y="2683199"/>
            <a:ext cx="13144824" cy="615950"/>
          </a:xfrm>
          <a:prstGeom prst="rect">
            <a:avLst/>
          </a:prstGeom>
        </p:spPr>
        <p:txBody>
          <a:bodyPr lIns="0" tIns="0" rIns="0" bIns="0" rtlCol="0" anchor="t">
            <a:spAutoFit/>
          </a:bodyPr>
          <a:lstStyle/>
          <a:p>
            <a:pPr algn="l">
              <a:lnSpc>
                <a:spcPts val="4900"/>
              </a:lnSpc>
            </a:pPr>
            <a:r>
              <a:rPr lang="fi-FI" sz="3500" noProof="0" dirty="0">
                <a:solidFill>
                  <a:srgbClr val="0057A8"/>
                </a:solidFill>
                <a:latin typeface="Roboto"/>
                <a:ea typeface="Roboto"/>
                <a:cs typeface="Roboto"/>
                <a:sym typeface="Roboto"/>
              </a:rPr>
              <a:t>SWOT-analyysi koulumatkaliikkumisesta</a:t>
            </a:r>
          </a:p>
        </p:txBody>
      </p:sp>
      <p:sp>
        <p:nvSpPr>
          <p:cNvPr id="4" name="TextBox 4"/>
          <p:cNvSpPr txBox="1"/>
          <p:nvPr/>
        </p:nvSpPr>
        <p:spPr>
          <a:xfrm>
            <a:off x="4104724" y="866775"/>
            <a:ext cx="4373673" cy="1337299"/>
          </a:xfrm>
          <a:prstGeom prst="rect">
            <a:avLst/>
          </a:prstGeom>
        </p:spPr>
        <p:txBody>
          <a:bodyPr lIns="0" tIns="0" rIns="0" bIns="0" rtlCol="0" anchor="t">
            <a:spAutoFit/>
          </a:bodyPr>
          <a:lstStyle/>
          <a:p>
            <a:pPr algn="ctr">
              <a:lnSpc>
                <a:spcPts val="10818"/>
              </a:lnSpc>
            </a:pPr>
            <a:r>
              <a:rPr lang="fi-FI" sz="7727" b="1" noProof="0" dirty="0">
                <a:solidFill>
                  <a:srgbClr val="F04E30"/>
                </a:solidFill>
                <a:latin typeface="Roboto Bold"/>
                <a:ea typeface="Roboto Bold"/>
                <a:cs typeface="Roboto Bold"/>
                <a:sym typeface="Roboto Bold"/>
              </a:rPr>
              <a:t>Tehtävä 8</a:t>
            </a:r>
          </a:p>
        </p:txBody>
      </p:sp>
      <p:sp>
        <p:nvSpPr>
          <p:cNvPr id="5" name="TextBox 5"/>
          <p:cNvSpPr txBox="1"/>
          <p:nvPr/>
        </p:nvSpPr>
        <p:spPr>
          <a:xfrm>
            <a:off x="4508301" y="3481211"/>
            <a:ext cx="12370058" cy="3965829"/>
          </a:xfrm>
          <a:prstGeom prst="rect">
            <a:avLst/>
          </a:prstGeom>
        </p:spPr>
        <p:txBody>
          <a:bodyPr lIns="0" tIns="0" rIns="0" bIns="0" rtlCol="0" anchor="t">
            <a:spAutoFit/>
          </a:bodyPr>
          <a:lstStyle/>
          <a:p>
            <a:pPr algn="l">
              <a:lnSpc>
                <a:spcPts val="3920"/>
              </a:lnSpc>
            </a:pPr>
            <a:r>
              <a:rPr lang="fi-FI" sz="2800" noProof="0" dirty="0">
                <a:solidFill>
                  <a:srgbClr val="000000"/>
                </a:solidFill>
                <a:latin typeface="Roboto"/>
                <a:ea typeface="Roboto"/>
                <a:cs typeface="Roboto"/>
                <a:sym typeface="Roboto"/>
              </a:rPr>
              <a:t>Tee SWOT-analyysi omasta koulumatkaliikkumisestasi. SWOT-analyysi auttaa sinua tarkastelemaan omaa koulumatkaliikkumistasi neljästä näkökulmasta:</a:t>
            </a:r>
          </a:p>
          <a:p>
            <a:pPr algn="l">
              <a:lnSpc>
                <a:spcPts val="3920"/>
              </a:lnSpc>
            </a:pPr>
            <a:endParaRPr lang="fi-FI" sz="2800" noProof="0" dirty="0">
              <a:solidFill>
                <a:srgbClr val="000000"/>
              </a:solidFill>
              <a:latin typeface="Roboto"/>
              <a:ea typeface="Roboto"/>
              <a:cs typeface="Roboto"/>
              <a:sym typeface="Roboto"/>
            </a:endParaRPr>
          </a:p>
          <a:p>
            <a:pPr marL="604523" lvl="1" indent="-302261" algn="l">
              <a:lnSpc>
                <a:spcPts val="3920"/>
              </a:lnSpc>
              <a:buFont typeface="Arial"/>
              <a:buChar char="•"/>
            </a:pPr>
            <a:r>
              <a:rPr lang="fi-FI" sz="2800" noProof="0" dirty="0">
                <a:solidFill>
                  <a:srgbClr val="000000"/>
                </a:solidFill>
                <a:latin typeface="Roboto"/>
                <a:ea typeface="Roboto"/>
                <a:cs typeface="Roboto"/>
                <a:sym typeface="Roboto"/>
              </a:rPr>
              <a:t>Vahvuudet (</a:t>
            </a:r>
            <a:r>
              <a:rPr lang="fi-FI" sz="2800" noProof="0" dirty="0" err="1">
                <a:solidFill>
                  <a:srgbClr val="000000"/>
                </a:solidFill>
                <a:latin typeface="Roboto"/>
                <a:ea typeface="Roboto"/>
                <a:cs typeface="Roboto"/>
                <a:sym typeface="Roboto"/>
              </a:rPr>
              <a:t>Strengths</a:t>
            </a:r>
            <a:r>
              <a:rPr lang="fi-FI" sz="2800" noProof="0" dirty="0">
                <a:solidFill>
                  <a:srgbClr val="000000"/>
                </a:solidFill>
                <a:latin typeface="Roboto"/>
                <a:ea typeface="Roboto"/>
                <a:cs typeface="Roboto"/>
                <a:sym typeface="Roboto"/>
              </a:rPr>
              <a:t>)</a:t>
            </a:r>
          </a:p>
          <a:p>
            <a:pPr marL="604523" lvl="1" indent="-302261" algn="l">
              <a:lnSpc>
                <a:spcPts val="3920"/>
              </a:lnSpc>
              <a:buFont typeface="Arial"/>
              <a:buChar char="•"/>
            </a:pPr>
            <a:r>
              <a:rPr lang="fi-FI" sz="2800" noProof="0" dirty="0">
                <a:solidFill>
                  <a:srgbClr val="000000"/>
                </a:solidFill>
                <a:latin typeface="Roboto"/>
                <a:ea typeface="Roboto"/>
                <a:cs typeface="Roboto"/>
                <a:sym typeface="Roboto"/>
              </a:rPr>
              <a:t>Heikkoudet (</a:t>
            </a:r>
            <a:r>
              <a:rPr lang="fi-FI" sz="2800" noProof="0" dirty="0" err="1">
                <a:solidFill>
                  <a:srgbClr val="000000"/>
                </a:solidFill>
                <a:latin typeface="Roboto"/>
                <a:ea typeface="Roboto"/>
                <a:cs typeface="Roboto"/>
                <a:sym typeface="Roboto"/>
              </a:rPr>
              <a:t>Weaknesses</a:t>
            </a:r>
            <a:r>
              <a:rPr lang="fi-FI" sz="2800" noProof="0" dirty="0">
                <a:solidFill>
                  <a:srgbClr val="000000"/>
                </a:solidFill>
                <a:latin typeface="Roboto"/>
                <a:ea typeface="Roboto"/>
                <a:cs typeface="Roboto"/>
                <a:sym typeface="Roboto"/>
              </a:rPr>
              <a:t>)</a:t>
            </a:r>
          </a:p>
          <a:p>
            <a:pPr marL="604523" lvl="1" indent="-302261" algn="l">
              <a:lnSpc>
                <a:spcPts val="3920"/>
              </a:lnSpc>
              <a:buFont typeface="Arial"/>
              <a:buChar char="•"/>
            </a:pPr>
            <a:r>
              <a:rPr lang="fi-FI" sz="2800" noProof="0" dirty="0">
                <a:solidFill>
                  <a:srgbClr val="000000"/>
                </a:solidFill>
                <a:latin typeface="Roboto"/>
                <a:ea typeface="Roboto"/>
                <a:cs typeface="Roboto"/>
                <a:sym typeface="Roboto"/>
              </a:rPr>
              <a:t>Mahdollisuudet (</a:t>
            </a:r>
            <a:r>
              <a:rPr lang="fi-FI" sz="2800" noProof="0" dirty="0" err="1">
                <a:solidFill>
                  <a:srgbClr val="000000"/>
                </a:solidFill>
                <a:latin typeface="Roboto"/>
                <a:ea typeface="Roboto"/>
                <a:cs typeface="Roboto"/>
                <a:sym typeface="Roboto"/>
              </a:rPr>
              <a:t>Opportunities</a:t>
            </a:r>
            <a:r>
              <a:rPr lang="fi-FI" sz="2800" noProof="0" dirty="0">
                <a:solidFill>
                  <a:srgbClr val="000000"/>
                </a:solidFill>
                <a:latin typeface="Roboto"/>
                <a:ea typeface="Roboto"/>
                <a:cs typeface="Roboto"/>
                <a:sym typeface="Roboto"/>
              </a:rPr>
              <a:t>)</a:t>
            </a:r>
          </a:p>
          <a:p>
            <a:pPr marL="604523" lvl="1" indent="-302261" algn="l">
              <a:lnSpc>
                <a:spcPts val="3920"/>
              </a:lnSpc>
              <a:buFont typeface="Arial"/>
              <a:buChar char="•"/>
            </a:pPr>
            <a:r>
              <a:rPr lang="fi-FI" sz="2800" noProof="0" dirty="0">
                <a:solidFill>
                  <a:srgbClr val="000000"/>
                </a:solidFill>
                <a:latin typeface="Roboto"/>
                <a:ea typeface="Roboto"/>
                <a:cs typeface="Roboto"/>
                <a:sym typeface="Roboto"/>
              </a:rPr>
              <a:t>Uhat (</a:t>
            </a:r>
            <a:r>
              <a:rPr lang="fi-FI" sz="2800" noProof="0" dirty="0" err="1">
                <a:solidFill>
                  <a:srgbClr val="000000"/>
                </a:solidFill>
                <a:latin typeface="Roboto"/>
                <a:ea typeface="Roboto"/>
                <a:cs typeface="Roboto"/>
                <a:sym typeface="Roboto"/>
              </a:rPr>
              <a:t>Threats</a:t>
            </a:r>
            <a:r>
              <a:rPr lang="fi-FI" sz="2800" noProof="0" dirty="0">
                <a:solidFill>
                  <a:srgbClr val="000000"/>
                </a:solidFill>
                <a:latin typeface="Roboto"/>
                <a:ea typeface="Roboto"/>
                <a:cs typeface="Roboto"/>
                <a:sym typeface="Roboto"/>
              </a:rPr>
              <a:t>)</a:t>
            </a:r>
          </a:p>
          <a:p>
            <a:pPr algn="l">
              <a:lnSpc>
                <a:spcPts val="3920"/>
              </a:lnSpc>
            </a:pPr>
            <a:endParaRPr lang="fi-FI" sz="2800" noProof="0" dirty="0">
              <a:solidFill>
                <a:srgbClr val="000000"/>
              </a:solidFill>
              <a:latin typeface="Roboto"/>
              <a:ea typeface="Roboto"/>
              <a:cs typeface="Roboto"/>
              <a:sym typeface="Roboto"/>
            </a:endParaRPr>
          </a:p>
        </p:txBody>
      </p:sp>
      <p:grpSp>
        <p:nvGrpSpPr>
          <p:cNvPr id="6" name="Group 6"/>
          <p:cNvGrpSpPr/>
          <p:nvPr/>
        </p:nvGrpSpPr>
        <p:grpSpPr>
          <a:xfrm>
            <a:off x="912420" y="3557411"/>
            <a:ext cx="2288718" cy="3676656"/>
            <a:chOff x="0" y="0"/>
            <a:chExt cx="3051624" cy="4902208"/>
          </a:xfrm>
        </p:grpSpPr>
        <p:sp>
          <p:nvSpPr>
            <p:cNvPr id="7" name="Freeform 7"/>
            <p:cNvSpPr/>
            <p:nvPr/>
          </p:nvSpPr>
          <p:spPr>
            <a:xfrm>
              <a:off x="0" y="0"/>
              <a:ext cx="1053975" cy="4902208"/>
            </a:xfrm>
            <a:custGeom>
              <a:avLst/>
              <a:gdLst/>
              <a:ahLst/>
              <a:cxnLst/>
              <a:rect l="l" t="t" r="r" b="b"/>
              <a:pathLst>
                <a:path w="1053975" h="4902208">
                  <a:moveTo>
                    <a:pt x="0" y="0"/>
                  </a:moveTo>
                  <a:lnTo>
                    <a:pt x="1053975" y="0"/>
                  </a:lnTo>
                  <a:lnTo>
                    <a:pt x="1053975" y="4902208"/>
                  </a:lnTo>
                  <a:lnTo>
                    <a:pt x="0" y="490220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i-FI" noProof="0" dirty="0"/>
            </a:p>
          </p:txBody>
        </p:sp>
        <p:sp>
          <p:nvSpPr>
            <p:cNvPr id="8" name="Freeform 8"/>
            <p:cNvSpPr/>
            <p:nvPr/>
          </p:nvSpPr>
          <p:spPr>
            <a:xfrm>
              <a:off x="1053975" y="0"/>
              <a:ext cx="1997650" cy="4902208"/>
            </a:xfrm>
            <a:custGeom>
              <a:avLst/>
              <a:gdLst/>
              <a:ahLst/>
              <a:cxnLst/>
              <a:rect l="l" t="t" r="r" b="b"/>
              <a:pathLst>
                <a:path w="1997650" h="4902208">
                  <a:moveTo>
                    <a:pt x="0" y="0"/>
                  </a:moveTo>
                  <a:lnTo>
                    <a:pt x="1997649" y="0"/>
                  </a:lnTo>
                  <a:lnTo>
                    <a:pt x="1997649" y="4902208"/>
                  </a:lnTo>
                  <a:lnTo>
                    <a:pt x="0" y="490220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i-FI" noProof="0" dirty="0"/>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p:cNvSpPr txBox="1"/>
          <p:nvPr/>
        </p:nvSpPr>
        <p:spPr>
          <a:xfrm>
            <a:off x="8397255" y="4260385"/>
            <a:ext cx="3038834" cy="1577513"/>
          </a:xfrm>
          <a:prstGeom prst="rect">
            <a:avLst/>
          </a:prstGeom>
        </p:spPr>
        <p:txBody>
          <a:bodyPr lIns="50800" tIns="50800" rIns="50800" bIns="50800" rtlCol="0" anchor="ctr"/>
          <a:lstStyle/>
          <a:p>
            <a:pPr algn="ctr">
              <a:lnSpc>
                <a:spcPts val="5957"/>
              </a:lnSpc>
            </a:pPr>
            <a:endParaRPr lang="fi-FI" sz="4255" b="1" noProof="0" dirty="0">
              <a:solidFill>
                <a:srgbClr val="000000"/>
              </a:solidFill>
              <a:latin typeface="Roboto Bold"/>
              <a:ea typeface="Roboto Bold"/>
              <a:cs typeface="Roboto Bold"/>
              <a:sym typeface="Roboto Bold"/>
            </a:endParaRPr>
          </a:p>
        </p:txBody>
      </p:sp>
      <p:sp>
        <p:nvSpPr>
          <p:cNvPr id="15" name="Freeform 15"/>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2"/>
            <a:stretch>
              <a:fillRect/>
            </a:stretch>
          </a:blipFill>
        </p:spPr>
        <p:txBody>
          <a:bodyPr/>
          <a:lstStyle/>
          <a:p>
            <a:endParaRPr lang="fi-FI" noProof="0" dirty="0"/>
          </a:p>
        </p:txBody>
      </p:sp>
      <p:pic>
        <p:nvPicPr>
          <p:cNvPr id="17" name="Kuva 16" descr="Kuva, joka sisältää kohteen teksti, kuvakaappaus, Fontti, numero&#10;&#10;Tekoälyllä luotu sisältö voi olla virheellistä.">
            <a:extLst>
              <a:ext uri="{FF2B5EF4-FFF2-40B4-BE49-F238E27FC236}">
                <a16:creationId xmlns:a16="http://schemas.microsoft.com/office/drawing/2014/main" id="{AB842CD6-ED97-A8CD-31FA-498B8EBA07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95965" y="3752773"/>
            <a:ext cx="2656383" cy="2523564"/>
          </a:xfrm>
          <a:custGeom>
            <a:avLst/>
            <a:gdLst/>
            <a:ahLst/>
            <a:cxnLst/>
            <a:rect l="l" t="t" r="r" b="b"/>
            <a:pathLst>
              <a:path w="2656383" h="2523564">
                <a:moveTo>
                  <a:pt x="0" y="0"/>
                </a:moveTo>
                <a:lnTo>
                  <a:pt x="2656383" y="0"/>
                </a:lnTo>
                <a:lnTo>
                  <a:pt x="2656383" y="2523564"/>
                </a:lnTo>
                <a:lnTo>
                  <a:pt x="0" y="252356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i-FI" noProof="0" dirty="0"/>
          </a:p>
        </p:txBody>
      </p:sp>
      <p:sp>
        <p:nvSpPr>
          <p:cNvPr id="3" name="TextBox 3"/>
          <p:cNvSpPr txBox="1"/>
          <p:nvPr/>
        </p:nvSpPr>
        <p:spPr>
          <a:xfrm>
            <a:off x="4741250" y="1651151"/>
            <a:ext cx="4097950" cy="1337255"/>
          </a:xfrm>
          <a:prstGeom prst="rect">
            <a:avLst/>
          </a:prstGeom>
        </p:spPr>
        <p:txBody>
          <a:bodyPr wrap="square" lIns="0" tIns="0" rIns="0" bIns="0" rtlCol="0" anchor="t">
            <a:spAutoFit/>
          </a:bodyPr>
          <a:lstStyle/>
          <a:p>
            <a:pPr algn="ctr">
              <a:lnSpc>
                <a:spcPts val="10818"/>
              </a:lnSpc>
            </a:pPr>
            <a:r>
              <a:rPr lang="fi-FI" sz="7727" noProof="0" dirty="0">
                <a:solidFill>
                  <a:srgbClr val="000000"/>
                </a:solidFill>
                <a:latin typeface="Roboto"/>
                <a:ea typeface="Roboto"/>
                <a:cs typeface="Roboto"/>
                <a:sym typeface="Roboto"/>
              </a:rPr>
              <a:t>Mitä on</a:t>
            </a:r>
          </a:p>
        </p:txBody>
      </p:sp>
      <p:sp>
        <p:nvSpPr>
          <p:cNvPr id="4" name="TextBox 4"/>
          <p:cNvSpPr txBox="1"/>
          <p:nvPr/>
        </p:nvSpPr>
        <p:spPr>
          <a:xfrm>
            <a:off x="6921085" y="2826481"/>
            <a:ext cx="8401745" cy="1337255"/>
          </a:xfrm>
          <a:prstGeom prst="rect">
            <a:avLst/>
          </a:prstGeom>
        </p:spPr>
        <p:txBody>
          <a:bodyPr lIns="0" tIns="0" rIns="0" bIns="0" rtlCol="0" anchor="t">
            <a:spAutoFit/>
          </a:bodyPr>
          <a:lstStyle/>
          <a:p>
            <a:pPr algn="ctr">
              <a:lnSpc>
                <a:spcPts val="10818"/>
              </a:lnSpc>
            </a:pPr>
            <a:r>
              <a:rPr lang="fi-FI" sz="7727" b="1" noProof="0" dirty="0">
                <a:solidFill>
                  <a:srgbClr val="F04E30"/>
                </a:solidFill>
                <a:latin typeface="Roboto Bold"/>
                <a:ea typeface="Roboto Bold"/>
                <a:cs typeface="Roboto Bold"/>
                <a:sym typeface="Roboto Bold"/>
              </a:rPr>
              <a:t>viisas liikkuminen?</a:t>
            </a:r>
          </a:p>
        </p:txBody>
      </p:sp>
      <p:sp>
        <p:nvSpPr>
          <p:cNvPr id="5" name="Freeform 5"/>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3"/>
            <a:stretch>
              <a:fillRect/>
            </a:stretch>
          </a:blipFill>
        </p:spPr>
        <p:txBody>
          <a:bodyPr/>
          <a:lstStyle/>
          <a:p>
            <a:endParaRPr lang="fi-FI" noProof="0" dirty="0"/>
          </a:p>
        </p:txBody>
      </p:sp>
      <p:sp>
        <p:nvSpPr>
          <p:cNvPr id="6" name="Freeform 6"/>
          <p:cNvSpPr/>
          <p:nvPr/>
        </p:nvSpPr>
        <p:spPr>
          <a:xfrm>
            <a:off x="2232588" y="4534334"/>
            <a:ext cx="1275455" cy="2515286"/>
          </a:xfrm>
          <a:custGeom>
            <a:avLst/>
            <a:gdLst/>
            <a:ahLst/>
            <a:cxnLst/>
            <a:rect l="l" t="t" r="r" b="b"/>
            <a:pathLst>
              <a:path w="1275455" h="2515286">
                <a:moveTo>
                  <a:pt x="0" y="0"/>
                </a:moveTo>
                <a:lnTo>
                  <a:pt x="1275455" y="0"/>
                </a:lnTo>
                <a:lnTo>
                  <a:pt x="1275455" y="2515286"/>
                </a:lnTo>
                <a:lnTo>
                  <a:pt x="0" y="251528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i-FI" noProof="0" dirty="0"/>
          </a:p>
        </p:txBody>
      </p:sp>
      <p:sp>
        <p:nvSpPr>
          <p:cNvPr id="7" name="Freeform 7"/>
          <p:cNvSpPr/>
          <p:nvPr/>
        </p:nvSpPr>
        <p:spPr>
          <a:xfrm>
            <a:off x="3508043" y="5791977"/>
            <a:ext cx="1446799" cy="2411332"/>
          </a:xfrm>
          <a:custGeom>
            <a:avLst/>
            <a:gdLst/>
            <a:ahLst/>
            <a:cxnLst/>
            <a:rect l="l" t="t" r="r" b="b"/>
            <a:pathLst>
              <a:path w="1446799" h="2411332">
                <a:moveTo>
                  <a:pt x="0" y="0"/>
                </a:moveTo>
                <a:lnTo>
                  <a:pt x="1446799" y="0"/>
                </a:lnTo>
                <a:lnTo>
                  <a:pt x="1446799" y="2411331"/>
                </a:lnTo>
                <a:lnTo>
                  <a:pt x="0" y="241133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i-FI" noProof="0" dirty="0"/>
          </a:p>
        </p:txBody>
      </p:sp>
      <p:sp>
        <p:nvSpPr>
          <p:cNvPr id="8" name="Freeform 8"/>
          <p:cNvSpPr/>
          <p:nvPr/>
        </p:nvSpPr>
        <p:spPr>
          <a:xfrm flipH="1">
            <a:off x="11235018" y="7758706"/>
            <a:ext cx="3958552" cy="1751659"/>
          </a:xfrm>
          <a:custGeom>
            <a:avLst/>
            <a:gdLst/>
            <a:ahLst/>
            <a:cxnLst/>
            <a:rect l="l" t="t" r="r" b="b"/>
            <a:pathLst>
              <a:path w="3958552" h="1751659">
                <a:moveTo>
                  <a:pt x="3958552" y="0"/>
                </a:moveTo>
                <a:lnTo>
                  <a:pt x="0" y="0"/>
                </a:lnTo>
                <a:lnTo>
                  <a:pt x="0" y="1751660"/>
                </a:lnTo>
                <a:lnTo>
                  <a:pt x="3958552" y="1751660"/>
                </a:lnTo>
                <a:lnTo>
                  <a:pt x="3958552"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i-FI" noProof="0" dirty="0"/>
          </a:p>
        </p:txBody>
      </p:sp>
      <p:sp>
        <p:nvSpPr>
          <p:cNvPr id="9" name="Freeform 9"/>
          <p:cNvSpPr/>
          <p:nvPr/>
        </p:nvSpPr>
        <p:spPr>
          <a:xfrm>
            <a:off x="14731055" y="1028700"/>
            <a:ext cx="1839431" cy="1035781"/>
          </a:xfrm>
          <a:custGeom>
            <a:avLst/>
            <a:gdLst/>
            <a:ahLst/>
            <a:cxnLst/>
            <a:rect l="l" t="t" r="r" b="b"/>
            <a:pathLst>
              <a:path w="1839431" h="1035781">
                <a:moveTo>
                  <a:pt x="0" y="0"/>
                </a:moveTo>
                <a:lnTo>
                  <a:pt x="1839431" y="0"/>
                </a:lnTo>
                <a:lnTo>
                  <a:pt x="1839431" y="1035781"/>
                </a:lnTo>
                <a:lnTo>
                  <a:pt x="0" y="1035781"/>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fi-FI" noProof="0" dirty="0"/>
          </a:p>
        </p:txBody>
      </p:sp>
      <p:sp>
        <p:nvSpPr>
          <p:cNvPr id="10" name="Freeform 10"/>
          <p:cNvSpPr/>
          <p:nvPr/>
        </p:nvSpPr>
        <p:spPr>
          <a:xfrm flipH="1">
            <a:off x="12207681" y="5086689"/>
            <a:ext cx="6681727" cy="2669737"/>
          </a:xfrm>
          <a:custGeom>
            <a:avLst/>
            <a:gdLst/>
            <a:ahLst/>
            <a:cxnLst/>
            <a:rect l="l" t="t" r="r" b="b"/>
            <a:pathLst>
              <a:path w="6681727" h="2669737">
                <a:moveTo>
                  <a:pt x="6681728" y="0"/>
                </a:moveTo>
                <a:lnTo>
                  <a:pt x="0" y="0"/>
                </a:lnTo>
                <a:lnTo>
                  <a:pt x="0" y="2669737"/>
                </a:lnTo>
                <a:lnTo>
                  <a:pt x="6681728" y="2669737"/>
                </a:lnTo>
                <a:lnTo>
                  <a:pt x="6681728"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fi-FI" noProof="0" dirty="0"/>
          </a:p>
        </p:txBody>
      </p:sp>
      <p:sp>
        <p:nvSpPr>
          <p:cNvPr id="11" name="Freeform 11"/>
          <p:cNvSpPr/>
          <p:nvPr/>
        </p:nvSpPr>
        <p:spPr>
          <a:xfrm>
            <a:off x="5508500" y="6421557"/>
            <a:ext cx="2388809" cy="2158886"/>
          </a:xfrm>
          <a:custGeom>
            <a:avLst/>
            <a:gdLst/>
            <a:ahLst/>
            <a:cxnLst/>
            <a:rect l="l" t="t" r="r" b="b"/>
            <a:pathLst>
              <a:path w="2388809" h="2158886">
                <a:moveTo>
                  <a:pt x="0" y="0"/>
                </a:moveTo>
                <a:lnTo>
                  <a:pt x="2388809" y="0"/>
                </a:lnTo>
                <a:lnTo>
                  <a:pt x="2388809" y="2158886"/>
                </a:lnTo>
                <a:lnTo>
                  <a:pt x="0" y="2158886"/>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fi-FI" noProof="0" dirty="0"/>
          </a:p>
        </p:txBody>
      </p:sp>
      <p:sp>
        <p:nvSpPr>
          <p:cNvPr id="12" name="Freeform 12"/>
          <p:cNvSpPr/>
          <p:nvPr/>
        </p:nvSpPr>
        <p:spPr>
          <a:xfrm>
            <a:off x="7000028" y="7595365"/>
            <a:ext cx="1241360" cy="2158886"/>
          </a:xfrm>
          <a:custGeom>
            <a:avLst/>
            <a:gdLst/>
            <a:ahLst/>
            <a:cxnLst/>
            <a:rect l="l" t="t" r="r" b="b"/>
            <a:pathLst>
              <a:path w="1241360" h="2158886">
                <a:moveTo>
                  <a:pt x="0" y="0"/>
                </a:moveTo>
                <a:lnTo>
                  <a:pt x="1241359" y="0"/>
                </a:lnTo>
                <a:lnTo>
                  <a:pt x="1241359" y="2158887"/>
                </a:lnTo>
                <a:lnTo>
                  <a:pt x="0" y="2158887"/>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fi-FI" noProof="0" dirty="0"/>
          </a:p>
        </p:txBody>
      </p:sp>
      <p:sp>
        <p:nvSpPr>
          <p:cNvPr id="13" name="Freeform 13"/>
          <p:cNvSpPr/>
          <p:nvPr/>
        </p:nvSpPr>
        <p:spPr>
          <a:xfrm flipH="1">
            <a:off x="462333" y="6421557"/>
            <a:ext cx="1844271" cy="2078052"/>
          </a:xfrm>
          <a:custGeom>
            <a:avLst/>
            <a:gdLst/>
            <a:ahLst/>
            <a:cxnLst/>
            <a:rect l="l" t="t" r="r" b="b"/>
            <a:pathLst>
              <a:path w="1844271" h="2078052">
                <a:moveTo>
                  <a:pt x="1844270" y="0"/>
                </a:moveTo>
                <a:lnTo>
                  <a:pt x="0" y="0"/>
                </a:lnTo>
                <a:lnTo>
                  <a:pt x="0" y="2078052"/>
                </a:lnTo>
                <a:lnTo>
                  <a:pt x="1844270" y="2078052"/>
                </a:lnTo>
                <a:lnTo>
                  <a:pt x="184427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fi-FI" noProof="0" dirty="0"/>
          </a:p>
        </p:txBody>
      </p:sp>
      <p:sp>
        <p:nvSpPr>
          <p:cNvPr id="14" name="Freeform 14"/>
          <p:cNvSpPr/>
          <p:nvPr/>
        </p:nvSpPr>
        <p:spPr>
          <a:xfrm flipH="1">
            <a:off x="4076109" y="8079618"/>
            <a:ext cx="1432391" cy="2024580"/>
          </a:xfrm>
          <a:custGeom>
            <a:avLst/>
            <a:gdLst/>
            <a:ahLst/>
            <a:cxnLst/>
            <a:rect l="l" t="t" r="r" b="b"/>
            <a:pathLst>
              <a:path w="1432391" h="2024580">
                <a:moveTo>
                  <a:pt x="1432391" y="0"/>
                </a:moveTo>
                <a:lnTo>
                  <a:pt x="0" y="0"/>
                </a:lnTo>
                <a:lnTo>
                  <a:pt x="0" y="2024581"/>
                </a:lnTo>
                <a:lnTo>
                  <a:pt x="1432391" y="2024581"/>
                </a:lnTo>
                <a:lnTo>
                  <a:pt x="1432391"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fi-FI" noProof="0" dirty="0"/>
          </a:p>
        </p:txBody>
      </p:sp>
      <p:pic>
        <p:nvPicPr>
          <p:cNvPr id="20" name="Kuva 19">
            <a:extLst>
              <a:ext uri="{FF2B5EF4-FFF2-40B4-BE49-F238E27FC236}">
                <a16:creationId xmlns:a16="http://schemas.microsoft.com/office/drawing/2014/main" id="{0CE22E00-9C87-DD13-5163-51498F99333C}"/>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11323" y="-233031"/>
            <a:ext cx="4443519" cy="4443519"/>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2"/>
            <a:stretch>
              <a:fillRect/>
            </a:stretch>
          </a:blipFill>
        </p:spPr>
        <p:txBody>
          <a:bodyPr/>
          <a:lstStyle/>
          <a:p>
            <a:endParaRPr lang="fi-FI" noProof="0" dirty="0"/>
          </a:p>
        </p:txBody>
      </p:sp>
      <p:sp>
        <p:nvSpPr>
          <p:cNvPr id="3" name="TextBox 3"/>
          <p:cNvSpPr txBox="1"/>
          <p:nvPr/>
        </p:nvSpPr>
        <p:spPr>
          <a:xfrm>
            <a:off x="4508301" y="2683199"/>
            <a:ext cx="13144824" cy="2473325"/>
          </a:xfrm>
          <a:prstGeom prst="rect">
            <a:avLst/>
          </a:prstGeom>
        </p:spPr>
        <p:txBody>
          <a:bodyPr lIns="0" tIns="0" rIns="0" bIns="0" rtlCol="0" anchor="t">
            <a:spAutoFit/>
          </a:bodyPr>
          <a:lstStyle/>
          <a:p>
            <a:pPr algn="l">
              <a:lnSpc>
                <a:spcPts val="4900"/>
              </a:lnSpc>
            </a:pPr>
            <a:r>
              <a:rPr lang="fi-FI" sz="3500" noProof="0" dirty="0">
                <a:solidFill>
                  <a:srgbClr val="0057A8"/>
                </a:solidFill>
                <a:latin typeface="Roboto"/>
                <a:ea typeface="Roboto"/>
                <a:cs typeface="Roboto"/>
                <a:sym typeface="Roboto"/>
              </a:rPr>
              <a:t>Pohtikaa, millainen vaikutus aktiivisilla koulumatkoilla voi olla mielialaan. Etsikää tarvittaessa tietoa liikunnan ja mielialan yhteyksistä ajatustenne tueksi. Kootkaa ryhmän ajatuksista yhteinen “Hyvän mielen koulumatka” juliste.</a:t>
            </a:r>
          </a:p>
        </p:txBody>
      </p:sp>
      <p:sp>
        <p:nvSpPr>
          <p:cNvPr id="4" name="TextBox 4"/>
          <p:cNvSpPr txBox="1"/>
          <p:nvPr/>
        </p:nvSpPr>
        <p:spPr>
          <a:xfrm>
            <a:off x="4104724" y="866775"/>
            <a:ext cx="4373673" cy="1337299"/>
          </a:xfrm>
          <a:prstGeom prst="rect">
            <a:avLst/>
          </a:prstGeom>
        </p:spPr>
        <p:txBody>
          <a:bodyPr lIns="0" tIns="0" rIns="0" bIns="0" rtlCol="0" anchor="t">
            <a:spAutoFit/>
          </a:bodyPr>
          <a:lstStyle/>
          <a:p>
            <a:pPr algn="ctr">
              <a:lnSpc>
                <a:spcPts val="10818"/>
              </a:lnSpc>
            </a:pPr>
            <a:r>
              <a:rPr lang="fi-FI" sz="7727" b="1" noProof="0" dirty="0">
                <a:solidFill>
                  <a:srgbClr val="F04E30"/>
                </a:solidFill>
                <a:latin typeface="Roboto Bold"/>
                <a:ea typeface="Roboto Bold"/>
                <a:cs typeface="Roboto Bold"/>
                <a:sym typeface="Roboto Bold"/>
              </a:rPr>
              <a:t>Tehtävä 9</a:t>
            </a:r>
          </a:p>
        </p:txBody>
      </p:sp>
      <p:sp>
        <p:nvSpPr>
          <p:cNvPr id="5" name="Freeform 5"/>
          <p:cNvSpPr/>
          <p:nvPr/>
        </p:nvSpPr>
        <p:spPr>
          <a:xfrm>
            <a:off x="1263352" y="3343599"/>
            <a:ext cx="2088261" cy="4114800"/>
          </a:xfrm>
          <a:custGeom>
            <a:avLst/>
            <a:gdLst/>
            <a:ahLst/>
            <a:cxnLst/>
            <a:rect l="l" t="t" r="r" b="b"/>
            <a:pathLst>
              <a:path w="2088261" h="4114800">
                <a:moveTo>
                  <a:pt x="0" y="0"/>
                </a:moveTo>
                <a:lnTo>
                  <a:pt x="2088261" y="0"/>
                </a:lnTo>
                <a:lnTo>
                  <a:pt x="2088261"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i-FI" noProof="0" dirty="0"/>
          </a:p>
        </p:txBody>
      </p:sp>
      <p:grpSp>
        <p:nvGrpSpPr>
          <p:cNvPr id="6" name="Group 6"/>
          <p:cNvGrpSpPr/>
          <p:nvPr/>
        </p:nvGrpSpPr>
        <p:grpSpPr>
          <a:xfrm>
            <a:off x="14977891" y="1184147"/>
            <a:ext cx="2418395" cy="1308553"/>
            <a:chOff x="0" y="0"/>
            <a:chExt cx="3224527" cy="1744737"/>
          </a:xfrm>
        </p:grpSpPr>
        <p:sp>
          <p:nvSpPr>
            <p:cNvPr id="7" name="Freeform 7"/>
            <p:cNvSpPr/>
            <p:nvPr/>
          </p:nvSpPr>
          <p:spPr>
            <a:xfrm flipH="1">
              <a:off x="0" y="0"/>
              <a:ext cx="3224527" cy="1744737"/>
            </a:xfrm>
            <a:custGeom>
              <a:avLst/>
              <a:gdLst/>
              <a:ahLst/>
              <a:cxnLst/>
              <a:rect l="l" t="t" r="r" b="b"/>
              <a:pathLst>
                <a:path w="3224527" h="1744737">
                  <a:moveTo>
                    <a:pt x="3224527" y="0"/>
                  </a:moveTo>
                  <a:lnTo>
                    <a:pt x="0" y="0"/>
                  </a:lnTo>
                  <a:lnTo>
                    <a:pt x="0" y="1744737"/>
                  </a:lnTo>
                  <a:lnTo>
                    <a:pt x="3224527" y="1744737"/>
                  </a:lnTo>
                  <a:lnTo>
                    <a:pt x="3224527" y="0"/>
                  </a:lnTo>
                  <a:close/>
                </a:path>
              </a:pathLst>
            </a:custGeom>
            <a:blipFill>
              <a:blip>
                <a:extLst>
                  <a:ext uri="{96DAC541-7B7A-43D3-8B79-37D633B846F1}">
                    <asvg:svgBlip xmlns:asvg="http://schemas.microsoft.com/office/drawing/2016/SVG/main" r:embed="rId4"/>
                  </a:ext>
                </a:extLst>
              </a:blip>
              <a:stretch>
                <a:fillRect t="-2325" b="-2325"/>
              </a:stretch>
            </a:blipFill>
          </p:spPr>
          <p:txBody>
            <a:bodyPr/>
            <a:lstStyle/>
            <a:p>
              <a:endParaRPr lang="fi-FI" noProof="0" dirty="0"/>
            </a:p>
          </p:txBody>
        </p:sp>
        <p:sp>
          <p:nvSpPr>
            <p:cNvPr id="8" name="TextBox 8"/>
            <p:cNvSpPr txBox="1"/>
            <p:nvPr/>
          </p:nvSpPr>
          <p:spPr>
            <a:xfrm rot="905461">
              <a:off x="282288" y="533078"/>
              <a:ext cx="2771919" cy="572570"/>
            </a:xfrm>
            <a:prstGeom prst="rect">
              <a:avLst/>
            </a:prstGeom>
          </p:spPr>
          <p:txBody>
            <a:bodyPr lIns="0" tIns="0" rIns="0" bIns="0" rtlCol="0" anchor="t">
              <a:spAutoFit/>
            </a:bodyPr>
            <a:lstStyle/>
            <a:p>
              <a:pPr algn="ctr">
                <a:lnSpc>
                  <a:spcPts val="3237"/>
                </a:lnSpc>
                <a:spcBef>
                  <a:spcPct val="0"/>
                </a:spcBef>
              </a:pPr>
              <a:r>
                <a:rPr lang="fi-FI" sz="2312" spc="9" noProof="0" dirty="0">
                  <a:solidFill>
                    <a:srgbClr val="000000"/>
                  </a:solidFill>
                  <a:latin typeface="Rustic Printed Stamp"/>
                  <a:ea typeface="Rustic Printed Stamp"/>
                  <a:cs typeface="Rustic Printed Stamp"/>
                  <a:sym typeface="Rustic Printed Stamp"/>
                </a:rPr>
                <a:t>Tee posteri</a:t>
              </a: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2"/>
            <a:stretch>
              <a:fillRect/>
            </a:stretch>
          </a:blipFill>
        </p:spPr>
        <p:txBody>
          <a:bodyPr/>
          <a:lstStyle/>
          <a:p>
            <a:endParaRPr lang="fi-FI" noProof="0" dirty="0"/>
          </a:p>
        </p:txBody>
      </p:sp>
      <p:sp>
        <p:nvSpPr>
          <p:cNvPr id="3" name="TextBox 3"/>
          <p:cNvSpPr txBox="1"/>
          <p:nvPr/>
        </p:nvSpPr>
        <p:spPr>
          <a:xfrm>
            <a:off x="3823218" y="866775"/>
            <a:ext cx="4936684" cy="1337299"/>
          </a:xfrm>
          <a:prstGeom prst="rect">
            <a:avLst/>
          </a:prstGeom>
        </p:spPr>
        <p:txBody>
          <a:bodyPr lIns="0" tIns="0" rIns="0" bIns="0" rtlCol="0" anchor="t">
            <a:spAutoFit/>
          </a:bodyPr>
          <a:lstStyle/>
          <a:p>
            <a:pPr algn="ctr">
              <a:lnSpc>
                <a:spcPts val="10818"/>
              </a:lnSpc>
            </a:pPr>
            <a:r>
              <a:rPr lang="fi-FI" sz="7727" b="1" noProof="0" dirty="0">
                <a:solidFill>
                  <a:srgbClr val="F04E30"/>
                </a:solidFill>
                <a:latin typeface="Roboto Bold"/>
                <a:ea typeface="Roboto Bold"/>
                <a:cs typeface="Roboto Bold"/>
                <a:sym typeface="Roboto Bold"/>
              </a:rPr>
              <a:t>Tehtävä 10</a:t>
            </a:r>
          </a:p>
        </p:txBody>
      </p:sp>
      <p:sp>
        <p:nvSpPr>
          <p:cNvPr id="4" name="Freeform 4"/>
          <p:cNvSpPr/>
          <p:nvPr/>
        </p:nvSpPr>
        <p:spPr>
          <a:xfrm>
            <a:off x="1263352" y="3343599"/>
            <a:ext cx="2088261" cy="4114800"/>
          </a:xfrm>
          <a:custGeom>
            <a:avLst/>
            <a:gdLst/>
            <a:ahLst/>
            <a:cxnLst/>
            <a:rect l="l" t="t" r="r" b="b"/>
            <a:pathLst>
              <a:path w="2088261" h="4114800">
                <a:moveTo>
                  <a:pt x="0" y="0"/>
                </a:moveTo>
                <a:lnTo>
                  <a:pt x="2088261" y="0"/>
                </a:lnTo>
                <a:lnTo>
                  <a:pt x="2088261"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i-FI" noProof="0" dirty="0"/>
          </a:p>
        </p:txBody>
      </p:sp>
      <p:sp>
        <p:nvSpPr>
          <p:cNvPr id="5" name="TextBox 5"/>
          <p:cNvSpPr txBox="1"/>
          <p:nvPr/>
        </p:nvSpPr>
        <p:spPr>
          <a:xfrm>
            <a:off x="4508301" y="2683199"/>
            <a:ext cx="13144824" cy="5818539"/>
          </a:xfrm>
          <a:prstGeom prst="rect">
            <a:avLst/>
          </a:prstGeom>
        </p:spPr>
        <p:txBody>
          <a:bodyPr lIns="0" tIns="0" rIns="0" bIns="0" rtlCol="0" anchor="t">
            <a:spAutoFit/>
          </a:bodyPr>
          <a:lstStyle/>
          <a:p>
            <a:pPr algn="l">
              <a:lnSpc>
                <a:spcPts val="4900"/>
              </a:lnSpc>
            </a:pPr>
            <a:r>
              <a:rPr lang="fi-FI" sz="3500" noProof="0" dirty="0">
                <a:solidFill>
                  <a:srgbClr val="0057A8"/>
                </a:solidFill>
                <a:latin typeface="Roboto"/>
                <a:ea typeface="Roboto"/>
                <a:cs typeface="Roboto"/>
                <a:sym typeface="Roboto"/>
              </a:rPr>
              <a:t>Jatkotehtävä: Havainnoi aktiivisten koulumatkojen vaikutuksia omaan mielialaan ja hyvinvointiin.</a:t>
            </a:r>
          </a:p>
          <a:p>
            <a:pPr algn="l">
              <a:lnSpc>
                <a:spcPts val="3611"/>
              </a:lnSpc>
            </a:pPr>
            <a:endParaRPr lang="fi-FI" sz="3500" noProof="0" dirty="0">
              <a:solidFill>
                <a:srgbClr val="0057A8"/>
              </a:solidFill>
              <a:latin typeface="Roboto"/>
              <a:ea typeface="Roboto"/>
              <a:cs typeface="Roboto"/>
              <a:sym typeface="Roboto"/>
            </a:endParaRPr>
          </a:p>
          <a:p>
            <a:pPr algn="l">
              <a:lnSpc>
                <a:spcPts val="3611"/>
              </a:lnSpc>
            </a:pPr>
            <a:r>
              <a:rPr lang="fi-FI" sz="2579" noProof="0" dirty="0">
                <a:solidFill>
                  <a:srgbClr val="000000"/>
                </a:solidFill>
                <a:latin typeface="Roboto"/>
                <a:ea typeface="Roboto"/>
                <a:cs typeface="Roboto"/>
                <a:sym typeface="Roboto"/>
              </a:rPr>
              <a:t>Valitse yksi tai useampi päivä seuraavan viikon ajalta, jolloin kuljet koulumatkan aktiivisesti esimerkiksi kävellen, pyöräillen tai osan matkasta lihasvoimin. Pidä lyhyttä päiväkirjaa, jossa vastaat kysymyksiin:</a:t>
            </a:r>
          </a:p>
          <a:p>
            <a:pPr marL="557022" lvl="1" indent="-278511" algn="l">
              <a:lnSpc>
                <a:spcPts val="3611"/>
              </a:lnSpc>
              <a:buAutoNum type="arabicPeriod"/>
            </a:pPr>
            <a:r>
              <a:rPr lang="fi-FI" sz="2579" noProof="0" dirty="0">
                <a:solidFill>
                  <a:srgbClr val="000000"/>
                </a:solidFill>
                <a:latin typeface="Roboto"/>
                <a:ea typeface="Roboto"/>
                <a:cs typeface="Roboto"/>
                <a:sym typeface="Roboto"/>
              </a:rPr>
              <a:t>Miten kuljin tänään kouluun?</a:t>
            </a:r>
          </a:p>
          <a:p>
            <a:pPr marL="557022" lvl="1" indent="-278511" algn="l">
              <a:lnSpc>
                <a:spcPts val="3611"/>
              </a:lnSpc>
              <a:buAutoNum type="arabicPeriod"/>
            </a:pPr>
            <a:r>
              <a:rPr lang="fi-FI" sz="2579" noProof="0" dirty="0">
                <a:solidFill>
                  <a:srgbClr val="000000"/>
                </a:solidFill>
                <a:latin typeface="Roboto"/>
                <a:ea typeface="Roboto"/>
                <a:cs typeface="Roboto"/>
                <a:sym typeface="Roboto"/>
              </a:rPr>
              <a:t>Miltä minusta tuntui ennen koulumatkaa?</a:t>
            </a:r>
          </a:p>
          <a:p>
            <a:pPr marL="557022" lvl="1" indent="-278511" algn="l">
              <a:lnSpc>
                <a:spcPts val="3611"/>
              </a:lnSpc>
              <a:buAutoNum type="arabicPeriod"/>
            </a:pPr>
            <a:r>
              <a:rPr lang="fi-FI" sz="2579" noProof="0" dirty="0">
                <a:solidFill>
                  <a:srgbClr val="000000"/>
                </a:solidFill>
                <a:latin typeface="Roboto"/>
                <a:ea typeface="Roboto"/>
                <a:cs typeface="Roboto"/>
                <a:sym typeface="Roboto"/>
              </a:rPr>
              <a:t>Miltä minusta tuntui koulumatkan jälkeen?</a:t>
            </a:r>
          </a:p>
          <a:p>
            <a:pPr marL="557022" lvl="1" indent="-278511" algn="l">
              <a:lnSpc>
                <a:spcPts val="3611"/>
              </a:lnSpc>
              <a:buAutoNum type="arabicPeriod"/>
            </a:pPr>
            <a:r>
              <a:rPr lang="fi-FI" sz="2579" noProof="0" dirty="0">
                <a:solidFill>
                  <a:srgbClr val="000000"/>
                </a:solidFill>
                <a:latin typeface="Roboto"/>
                <a:ea typeface="Roboto"/>
                <a:cs typeface="Roboto"/>
                <a:sym typeface="Roboto"/>
              </a:rPr>
              <a:t>Huomasinko muutoksia mielialassa, vireystilassa tai keskittymisessä koulupäivän aikana?</a:t>
            </a:r>
          </a:p>
          <a:p>
            <a:pPr marL="557022" lvl="1" indent="-278511" algn="l">
              <a:lnSpc>
                <a:spcPts val="3611"/>
              </a:lnSpc>
              <a:buAutoNum type="arabicPeriod"/>
            </a:pPr>
            <a:r>
              <a:rPr lang="fi-FI" sz="2579" noProof="0" dirty="0">
                <a:solidFill>
                  <a:srgbClr val="000000"/>
                </a:solidFill>
                <a:latin typeface="Roboto"/>
                <a:ea typeface="Roboto"/>
                <a:cs typeface="Roboto"/>
                <a:sym typeface="Roboto"/>
              </a:rPr>
              <a:t>Tee lopuksi yhteenveto kokeiluviikosta: mikä toimi, mikä ei, ja mitä opit?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2"/>
            <a:stretch>
              <a:fillRect/>
            </a:stretch>
          </a:blipFill>
        </p:spPr>
        <p:txBody>
          <a:bodyPr/>
          <a:lstStyle/>
          <a:p>
            <a:endParaRPr lang="fi-FI"/>
          </a:p>
        </p:txBody>
      </p:sp>
      <p:sp>
        <p:nvSpPr>
          <p:cNvPr id="3" name="TextBox 3"/>
          <p:cNvSpPr txBox="1"/>
          <p:nvPr/>
        </p:nvSpPr>
        <p:spPr>
          <a:xfrm>
            <a:off x="4508301" y="2683199"/>
            <a:ext cx="13144824" cy="615950"/>
          </a:xfrm>
          <a:prstGeom prst="rect">
            <a:avLst/>
          </a:prstGeom>
        </p:spPr>
        <p:txBody>
          <a:bodyPr lIns="0" tIns="0" rIns="0" bIns="0" rtlCol="0" anchor="t">
            <a:spAutoFit/>
          </a:bodyPr>
          <a:lstStyle/>
          <a:p>
            <a:pPr algn="l">
              <a:lnSpc>
                <a:spcPts val="4900"/>
              </a:lnSpc>
            </a:pPr>
            <a:r>
              <a:rPr lang="en-US" sz="3500">
                <a:solidFill>
                  <a:srgbClr val="0057A8"/>
                </a:solidFill>
                <a:latin typeface="Roboto"/>
                <a:ea typeface="Roboto"/>
                <a:cs typeface="Roboto"/>
                <a:sym typeface="Roboto"/>
              </a:rPr>
              <a:t>Vaikuta kuin vaikuttaja</a:t>
            </a:r>
          </a:p>
        </p:txBody>
      </p:sp>
      <p:sp>
        <p:nvSpPr>
          <p:cNvPr id="4" name="TextBox 4"/>
          <p:cNvSpPr txBox="1"/>
          <p:nvPr/>
        </p:nvSpPr>
        <p:spPr>
          <a:xfrm>
            <a:off x="3823097" y="866775"/>
            <a:ext cx="4936927" cy="1337255"/>
          </a:xfrm>
          <a:prstGeom prst="rect">
            <a:avLst/>
          </a:prstGeom>
        </p:spPr>
        <p:txBody>
          <a:bodyPr lIns="0" tIns="0" rIns="0" bIns="0" rtlCol="0" anchor="t">
            <a:spAutoFit/>
          </a:bodyPr>
          <a:lstStyle/>
          <a:p>
            <a:pPr algn="ctr">
              <a:lnSpc>
                <a:spcPts val="10818"/>
              </a:lnSpc>
            </a:pPr>
            <a:r>
              <a:rPr lang="en-US" sz="7727" b="1">
                <a:solidFill>
                  <a:srgbClr val="F04E30"/>
                </a:solidFill>
                <a:latin typeface="Roboto Bold"/>
                <a:ea typeface="Roboto Bold"/>
                <a:cs typeface="Roboto Bold"/>
                <a:sym typeface="Roboto Bold"/>
              </a:rPr>
              <a:t>Tehtävä 11</a:t>
            </a:r>
          </a:p>
        </p:txBody>
      </p:sp>
      <p:sp>
        <p:nvSpPr>
          <p:cNvPr id="5" name="TextBox 5"/>
          <p:cNvSpPr txBox="1"/>
          <p:nvPr/>
        </p:nvSpPr>
        <p:spPr>
          <a:xfrm>
            <a:off x="4508301" y="3481211"/>
            <a:ext cx="12370058" cy="3967480"/>
          </a:xfrm>
          <a:prstGeom prst="rect">
            <a:avLst/>
          </a:prstGeom>
        </p:spPr>
        <p:txBody>
          <a:bodyPr lIns="0" tIns="0" rIns="0" bIns="0" rtlCol="0" anchor="t">
            <a:spAutoFit/>
          </a:bodyPr>
          <a:lstStyle/>
          <a:p>
            <a:pPr algn="l">
              <a:lnSpc>
                <a:spcPts val="3920"/>
              </a:lnSpc>
            </a:pPr>
            <a:r>
              <a:rPr lang="en-US" sz="2800">
                <a:solidFill>
                  <a:srgbClr val="000000"/>
                </a:solidFill>
                <a:latin typeface="Roboto"/>
                <a:ea typeface="Roboto"/>
                <a:cs typeface="Roboto"/>
                <a:sym typeface="Roboto"/>
              </a:rPr>
              <a:t>a) Katso Roni Backin video koulu- ja opiskelumatkoista.</a:t>
            </a:r>
          </a:p>
          <a:p>
            <a:pPr algn="l">
              <a:lnSpc>
                <a:spcPts val="3920"/>
              </a:lnSpc>
            </a:pPr>
            <a:r>
              <a:rPr lang="en-US" sz="2800">
                <a:solidFill>
                  <a:srgbClr val="000000"/>
                </a:solidFill>
                <a:latin typeface="Roboto"/>
                <a:ea typeface="Roboto"/>
                <a:cs typeface="Roboto"/>
                <a:sym typeface="Roboto"/>
              </a:rPr>
              <a:t>Pohdi videon jälkeen:</a:t>
            </a:r>
          </a:p>
          <a:p>
            <a:pPr marL="604523" lvl="1" indent="-302261" algn="l">
              <a:lnSpc>
                <a:spcPts val="3920"/>
              </a:lnSpc>
              <a:buAutoNum type="arabicPeriod"/>
            </a:pPr>
            <a:r>
              <a:rPr lang="en-US" sz="2800">
                <a:solidFill>
                  <a:srgbClr val="000000"/>
                </a:solidFill>
                <a:latin typeface="Roboto"/>
                <a:ea typeface="Roboto"/>
                <a:cs typeface="Roboto"/>
                <a:sym typeface="Roboto"/>
              </a:rPr>
              <a:t>Mikä videon viesti oli?</a:t>
            </a:r>
          </a:p>
          <a:p>
            <a:pPr marL="604523" lvl="1" indent="-302261" algn="l">
              <a:lnSpc>
                <a:spcPts val="3920"/>
              </a:lnSpc>
              <a:buAutoNum type="arabicPeriod"/>
            </a:pPr>
            <a:r>
              <a:rPr lang="en-US" sz="2800">
                <a:solidFill>
                  <a:srgbClr val="000000"/>
                </a:solidFill>
                <a:latin typeface="Roboto"/>
                <a:ea typeface="Roboto"/>
                <a:cs typeface="Roboto"/>
                <a:sym typeface="Roboto"/>
              </a:rPr>
              <a:t>Mikä videossa kiinnitti huomiosi?</a:t>
            </a:r>
          </a:p>
          <a:p>
            <a:pPr marL="604523" lvl="1" indent="-302261" algn="l">
              <a:lnSpc>
                <a:spcPts val="3920"/>
              </a:lnSpc>
              <a:buAutoNum type="arabicPeriod"/>
            </a:pPr>
            <a:r>
              <a:rPr lang="en-US" sz="2800">
                <a:solidFill>
                  <a:srgbClr val="000000"/>
                </a:solidFill>
                <a:latin typeface="Roboto"/>
                <a:ea typeface="Roboto"/>
                <a:cs typeface="Roboto"/>
                <a:sym typeface="Roboto"/>
              </a:rPr>
              <a:t>Oliko jokin kohta, johon samaistuit?</a:t>
            </a:r>
          </a:p>
          <a:p>
            <a:pPr marL="604523" lvl="1" indent="-302261" algn="l">
              <a:lnSpc>
                <a:spcPts val="3920"/>
              </a:lnSpc>
              <a:buAutoNum type="arabicPeriod"/>
            </a:pPr>
            <a:r>
              <a:rPr lang="en-US" sz="2800">
                <a:solidFill>
                  <a:srgbClr val="000000"/>
                </a:solidFill>
                <a:latin typeface="Roboto"/>
                <a:ea typeface="Roboto"/>
                <a:cs typeface="Roboto"/>
                <a:sym typeface="Roboto"/>
              </a:rPr>
              <a:t>Millä tavalla oma koulu- tai opiskelumatkasi eroaa videossa esitetyistä kokemuksista?</a:t>
            </a:r>
          </a:p>
          <a:p>
            <a:pPr algn="l">
              <a:lnSpc>
                <a:spcPts val="3920"/>
              </a:lnSpc>
            </a:pPr>
            <a:endParaRPr lang="en-US" sz="2800">
              <a:solidFill>
                <a:srgbClr val="000000"/>
              </a:solidFill>
              <a:latin typeface="Roboto"/>
              <a:ea typeface="Roboto"/>
              <a:cs typeface="Roboto"/>
              <a:sym typeface="Roboto"/>
            </a:endParaRPr>
          </a:p>
        </p:txBody>
      </p:sp>
      <p:grpSp>
        <p:nvGrpSpPr>
          <p:cNvPr id="6" name="Group 6"/>
          <p:cNvGrpSpPr/>
          <p:nvPr/>
        </p:nvGrpSpPr>
        <p:grpSpPr>
          <a:xfrm>
            <a:off x="912420" y="3557411"/>
            <a:ext cx="2288718" cy="3676656"/>
            <a:chOff x="0" y="0"/>
            <a:chExt cx="3051624" cy="4902208"/>
          </a:xfrm>
        </p:grpSpPr>
        <p:sp>
          <p:nvSpPr>
            <p:cNvPr id="7" name="Freeform 7"/>
            <p:cNvSpPr/>
            <p:nvPr/>
          </p:nvSpPr>
          <p:spPr>
            <a:xfrm>
              <a:off x="0" y="0"/>
              <a:ext cx="1053975" cy="4902208"/>
            </a:xfrm>
            <a:custGeom>
              <a:avLst/>
              <a:gdLst/>
              <a:ahLst/>
              <a:cxnLst/>
              <a:rect l="l" t="t" r="r" b="b"/>
              <a:pathLst>
                <a:path w="1053975" h="4902208">
                  <a:moveTo>
                    <a:pt x="0" y="0"/>
                  </a:moveTo>
                  <a:lnTo>
                    <a:pt x="1053975" y="0"/>
                  </a:lnTo>
                  <a:lnTo>
                    <a:pt x="1053975" y="4902208"/>
                  </a:lnTo>
                  <a:lnTo>
                    <a:pt x="0" y="490220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i-FI"/>
            </a:p>
          </p:txBody>
        </p:sp>
        <p:sp>
          <p:nvSpPr>
            <p:cNvPr id="8" name="Freeform 8"/>
            <p:cNvSpPr/>
            <p:nvPr/>
          </p:nvSpPr>
          <p:spPr>
            <a:xfrm>
              <a:off x="1053975" y="0"/>
              <a:ext cx="1997650" cy="4902208"/>
            </a:xfrm>
            <a:custGeom>
              <a:avLst/>
              <a:gdLst/>
              <a:ahLst/>
              <a:cxnLst/>
              <a:rect l="l" t="t" r="r" b="b"/>
              <a:pathLst>
                <a:path w="1997650" h="4902208">
                  <a:moveTo>
                    <a:pt x="0" y="0"/>
                  </a:moveTo>
                  <a:lnTo>
                    <a:pt x="1997649" y="0"/>
                  </a:lnTo>
                  <a:lnTo>
                    <a:pt x="1997649" y="4902208"/>
                  </a:lnTo>
                  <a:lnTo>
                    <a:pt x="0" y="490220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i-FI"/>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2"/>
            <a:stretch>
              <a:fillRect/>
            </a:stretch>
          </a:blipFill>
        </p:spPr>
        <p:txBody>
          <a:bodyPr/>
          <a:lstStyle/>
          <a:p>
            <a:endParaRPr lang="fi-FI"/>
          </a:p>
        </p:txBody>
      </p:sp>
      <p:sp>
        <p:nvSpPr>
          <p:cNvPr id="3" name="TextBox 3"/>
          <p:cNvSpPr txBox="1"/>
          <p:nvPr/>
        </p:nvSpPr>
        <p:spPr>
          <a:xfrm>
            <a:off x="4508301" y="2683199"/>
            <a:ext cx="13144824" cy="615950"/>
          </a:xfrm>
          <a:prstGeom prst="rect">
            <a:avLst/>
          </a:prstGeom>
        </p:spPr>
        <p:txBody>
          <a:bodyPr lIns="0" tIns="0" rIns="0" bIns="0" rtlCol="0" anchor="t">
            <a:spAutoFit/>
          </a:bodyPr>
          <a:lstStyle/>
          <a:p>
            <a:pPr algn="l">
              <a:lnSpc>
                <a:spcPts val="4900"/>
              </a:lnSpc>
            </a:pPr>
            <a:r>
              <a:rPr lang="en-US" sz="3500">
                <a:solidFill>
                  <a:srgbClr val="0057A8"/>
                </a:solidFill>
                <a:latin typeface="Roboto"/>
                <a:ea typeface="Roboto"/>
                <a:cs typeface="Roboto"/>
                <a:sym typeface="Roboto"/>
              </a:rPr>
              <a:t>Vaikuta kuin vaikuttaja</a:t>
            </a:r>
          </a:p>
        </p:txBody>
      </p:sp>
      <p:sp>
        <p:nvSpPr>
          <p:cNvPr id="4" name="TextBox 4"/>
          <p:cNvSpPr txBox="1"/>
          <p:nvPr/>
        </p:nvSpPr>
        <p:spPr>
          <a:xfrm>
            <a:off x="3823097" y="866775"/>
            <a:ext cx="4936927" cy="1337255"/>
          </a:xfrm>
          <a:prstGeom prst="rect">
            <a:avLst/>
          </a:prstGeom>
        </p:spPr>
        <p:txBody>
          <a:bodyPr lIns="0" tIns="0" rIns="0" bIns="0" rtlCol="0" anchor="t">
            <a:spAutoFit/>
          </a:bodyPr>
          <a:lstStyle/>
          <a:p>
            <a:pPr algn="ctr">
              <a:lnSpc>
                <a:spcPts val="10818"/>
              </a:lnSpc>
            </a:pPr>
            <a:r>
              <a:rPr lang="en-US" sz="7727" b="1">
                <a:solidFill>
                  <a:srgbClr val="F04E30"/>
                </a:solidFill>
                <a:latin typeface="Roboto Bold"/>
                <a:ea typeface="Roboto Bold"/>
                <a:cs typeface="Roboto Bold"/>
                <a:sym typeface="Roboto Bold"/>
              </a:rPr>
              <a:t>Tehtävä 11</a:t>
            </a:r>
          </a:p>
        </p:txBody>
      </p:sp>
      <p:sp>
        <p:nvSpPr>
          <p:cNvPr id="5" name="TextBox 5"/>
          <p:cNvSpPr txBox="1"/>
          <p:nvPr/>
        </p:nvSpPr>
        <p:spPr>
          <a:xfrm>
            <a:off x="4508301" y="3481211"/>
            <a:ext cx="12370058" cy="4958080"/>
          </a:xfrm>
          <a:prstGeom prst="rect">
            <a:avLst/>
          </a:prstGeom>
        </p:spPr>
        <p:txBody>
          <a:bodyPr lIns="0" tIns="0" rIns="0" bIns="0" rtlCol="0" anchor="t">
            <a:spAutoFit/>
          </a:bodyPr>
          <a:lstStyle/>
          <a:p>
            <a:pPr algn="l">
              <a:lnSpc>
                <a:spcPts val="3920"/>
              </a:lnSpc>
            </a:pPr>
            <a:r>
              <a:rPr lang="en-US" sz="2800">
                <a:solidFill>
                  <a:srgbClr val="000000"/>
                </a:solidFill>
                <a:latin typeface="Roboto"/>
                <a:ea typeface="Roboto"/>
                <a:cs typeface="Roboto"/>
                <a:sym typeface="Roboto"/>
              </a:rPr>
              <a:t>b) Suunnittele oma vaikuttajasisältö, jonka tavoitteena on kannustaa nuoria aktiivisiin koulu- tai opiskelumatkoihin.</a:t>
            </a:r>
          </a:p>
          <a:p>
            <a:pPr algn="l">
              <a:lnSpc>
                <a:spcPts val="3920"/>
              </a:lnSpc>
            </a:pPr>
            <a:endParaRPr lang="en-US" sz="2800">
              <a:solidFill>
                <a:srgbClr val="000000"/>
              </a:solidFill>
              <a:latin typeface="Roboto"/>
              <a:ea typeface="Roboto"/>
              <a:cs typeface="Roboto"/>
              <a:sym typeface="Roboto"/>
            </a:endParaRPr>
          </a:p>
          <a:p>
            <a:pPr algn="l">
              <a:lnSpc>
                <a:spcPts val="3920"/>
              </a:lnSpc>
            </a:pPr>
            <a:r>
              <a:rPr lang="en-US" sz="2800">
                <a:solidFill>
                  <a:srgbClr val="000000"/>
                </a:solidFill>
                <a:latin typeface="Roboto"/>
                <a:ea typeface="Roboto"/>
                <a:cs typeface="Roboto"/>
                <a:sym typeface="Roboto"/>
              </a:rPr>
              <a:t>Voit toteuttaa työn:</a:t>
            </a:r>
          </a:p>
          <a:p>
            <a:pPr marL="604523" lvl="1" indent="-302261" algn="l">
              <a:lnSpc>
                <a:spcPts val="3920"/>
              </a:lnSpc>
              <a:buFont typeface="Arial"/>
              <a:buChar char="•"/>
            </a:pPr>
            <a:r>
              <a:rPr lang="en-US" sz="2800">
                <a:solidFill>
                  <a:srgbClr val="000000"/>
                </a:solidFill>
                <a:latin typeface="Roboto"/>
                <a:ea typeface="Roboto"/>
                <a:cs typeface="Roboto"/>
                <a:sym typeface="Roboto"/>
              </a:rPr>
              <a:t>Instagram-postauksena</a:t>
            </a:r>
          </a:p>
          <a:p>
            <a:pPr marL="604523" lvl="1" indent="-302261" algn="l">
              <a:lnSpc>
                <a:spcPts val="3920"/>
              </a:lnSpc>
              <a:buFont typeface="Arial"/>
              <a:buChar char="•"/>
            </a:pPr>
            <a:r>
              <a:rPr lang="en-US" sz="2800">
                <a:solidFill>
                  <a:srgbClr val="000000"/>
                </a:solidFill>
                <a:latin typeface="Roboto"/>
                <a:ea typeface="Roboto"/>
                <a:cs typeface="Roboto"/>
                <a:sym typeface="Roboto"/>
              </a:rPr>
              <a:t>Reels-videon käsikirjoituksena</a:t>
            </a:r>
          </a:p>
          <a:p>
            <a:pPr marL="604523" lvl="1" indent="-302261" algn="l">
              <a:lnSpc>
                <a:spcPts val="3920"/>
              </a:lnSpc>
              <a:buFont typeface="Arial"/>
              <a:buChar char="•"/>
            </a:pPr>
            <a:r>
              <a:rPr lang="en-US" sz="2800">
                <a:solidFill>
                  <a:srgbClr val="000000"/>
                </a:solidFill>
                <a:latin typeface="Roboto"/>
                <a:ea typeface="Roboto"/>
                <a:cs typeface="Roboto"/>
                <a:sym typeface="Roboto"/>
              </a:rPr>
              <a:t>TikTok-videon ideana</a:t>
            </a:r>
          </a:p>
          <a:p>
            <a:pPr marL="604523" lvl="1" indent="-302261" algn="l">
              <a:lnSpc>
                <a:spcPts val="3920"/>
              </a:lnSpc>
              <a:buFont typeface="Arial"/>
              <a:buChar char="•"/>
            </a:pPr>
            <a:r>
              <a:rPr lang="en-US" sz="2800">
                <a:solidFill>
                  <a:srgbClr val="000000"/>
                </a:solidFill>
                <a:latin typeface="Roboto"/>
                <a:ea typeface="Roboto"/>
                <a:cs typeface="Roboto"/>
                <a:sym typeface="Roboto"/>
              </a:rPr>
              <a:t>YouTube Shorts -videon ideana</a:t>
            </a:r>
          </a:p>
          <a:p>
            <a:pPr marL="604523" lvl="1" indent="-302261" algn="l">
              <a:lnSpc>
                <a:spcPts val="3920"/>
              </a:lnSpc>
              <a:buFont typeface="Arial"/>
              <a:buChar char="•"/>
            </a:pPr>
            <a:r>
              <a:rPr lang="en-US" sz="2800">
                <a:solidFill>
                  <a:srgbClr val="000000"/>
                </a:solidFill>
                <a:latin typeface="Roboto"/>
                <a:ea typeface="Roboto"/>
                <a:cs typeface="Roboto"/>
                <a:sym typeface="Roboto"/>
              </a:rPr>
              <a:t>julisteena tai digijulisteena</a:t>
            </a:r>
          </a:p>
          <a:p>
            <a:pPr algn="l">
              <a:lnSpc>
                <a:spcPts val="3920"/>
              </a:lnSpc>
            </a:pPr>
            <a:endParaRPr lang="en-US" sz="2800">
              <a:solidFill>
                <a:srgbClr val="000000"/>
              </a:solidFill>
              <a:latin typeface="Roboto"/>
              <a:ea typeface="Roboto"/>
              <a:cs typeface="Roboto"/>
              <a:sym typeface="Roboto"/>
            </a:endParaRPr>
          </a:p>
        </p:txBody>
      </p:sp>
      <p:grpSp>
        <p:nvGrpSpPr>
          <p:cNvPr id="6" name="Group 6"/>
          <p:cNvGrpSpPr/>
          <p:nvPr/>
        </p:nvGrpSpPr>
        <p:grpSpPr>
          <a:xfrm>
            <a:off x="912420" y="3557411"/>
            <a:ext cx="2288718" cy="3676656"/>
            <a:chOff x="0" y="0"/>
            <a:chExt cx="3051624" cy="4902208"/>
          </a:xfrm>
        </p:grpSpPr>
        <p:sp>
          <p:nvSpPr>
            <p:cNvPr id="7" name="Freeform 7"/>
            <p:cNvSpPr/>
            <p:nvPr/>
          </p:nvSpPr>
          <p:spPr>
            <a:xfrm>
              <a:off x="0" y="0"/>
              <a:ext cx="1053975" cy="4902208"/>
            </a:xfrm>
            <a:custGeom>
              <a:avLst/>
              <a:gdLst/>
              <a:ahLst/>
              <a:cxnLst/>
              <a:rect l="l" t="t" r="r" b="b"/>
              <a:pathLst>
                <a:path w="1053975" h="4902208">
                  <a:moveTo>
                    <a:pt x="0" y="0"/>
                  </a:moveTo>
                  <a:lnTo>
                    <a:pt x="1053975" y="0"/>
                  </a:lnTo>
                  <a:lnTo>
                    <a:pt x="1053975" y="4902208"/>
                  </a:lnTo>
                  <a:lnTo>
                    <a:pt x="0" y="490220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i-FI"/>
            </a:p>
          </p:txBody>
        </p:sp>
        <p:sp>
          <p:nvSpPr>
            <p:cNvPr id="8" name="Freeform 8"/>
            <p:cNvSpPr/>
            <p:nvPr/>
          </p:nvSpPr>
          <p:spPr>
            <a:xfrm>
              <a:off x="1053975" y="0"/>
              <a:ext cx="1997650" cy="4902208"/>
            </a:xfrm>
            <a:custGeom>
              <a:avLst/>
              <a:gdLst/>
              <a:ahLst/>
              <a:cxnLst/>
              <a:rect l="l" t="t" r="r" b="b"/>
              <a:pathLst>
                <a:path w="1997650" h="4902208">
                  <a:moveTo>
                    <a:pt x="0" y="0"/>
                  </a:moveTo>
                  <a:lnTo>
                    <a:pt x="1997649" y="0"/>
                  </a:lnTo>
                  <a:lnTo>
                    <a:pt x="1997649" y="4902208"/>
                  </a:lnTo>
                  <a:lnTo>
                    <a:pt x="0" y="490220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i-FI"/>
            </a:p>
          </p:txBody>
        </p:sp>
      </p:grpSp>
      <p:sp>
        <p:nvSpPr>
          <p:cNvPr id="9" name="TextBox 9"/>
          <p:cNvSpPr txBox="1"/>
          <p:nvPr/>
        </p:nvSpPr>
        <p:spPr>
          <a:xfrm>
            <a:off x="10218894" y="4955557"/>
            <a:ext cx="6919851" cy="4958080"/>
          </a:xfrm>
          <a:prstGeom prst="rect">
            <a:avLst/>
          </a:prstGeom>
        </p:spPr>
        <p:txBody>
          <a:bodyPr lIns="0" tIns="0" rIns="0" bIns="0" rtlCol="0" anchor="t">
            <a:spAutoFit/>
          </a:bodyPr>
          <a:lstStyle/>
          <a:p>
            <a:pPr algn="l">
              <a:lnSpc>
                <a:spcPts val="3920"/>
              </a:lnSpc>
            </a:pPr>
            <a:r>
              <a:rPr lang="en-US" sz="2800">
                <a:solidFill>
                  <a:srgbClr val="000000"/>
                </a:solidFill>
                <a:latin typeface="Roboto"/>
                <a:ea typeface="Roboto"/>
                <a:cs typeface="Roboto"/>
                <a:sym typeface="Roboto"/>
              </a:rPr>
              <a:t>Sisällössä tulee:</a:t>
            </a:r>
          </a:p>
          <a:p>
            <a:pPr marL="604523" lvl="1" indent="-302261" algn="l">
              <a:lnSpc>
                <a:spcPts val="3920"/>
              </a:lnSpc>
              <a:buFont typeface="Arial"/>
              <a:buChar char="•"/>
            </a:pPr>
            <a:r>
              <a:rPr lang="en-US" sz="2800">
                <a:solidFill>
                  <a:srgbClr val="000000"/>
                </a:solidFill>
                <a:latin typeface="Roboto"/>
                <a:ea typeface="Roboto"/>
                <a:cs typeface="Roboto"/>
                <a:sym typeface="Roboto"/>
              </a:rPr>
              <a:t>kertoa vähintään yksi aktiivisten koulumatkojen hyöty</a:t>
            </a:r>
          </a:p>
          <a:p>
            <a:pPr marL="604523" lvl="1" indent="-302261" algn="l">
              <a:lnSpc>
                <a:spcPts val="3920"/>
              </a:lnSpc>
              <a:buFont typeface="Arial"/>
              <a:buChar char="•"/>
            </a:pPr>
            <a:r>
              <a:rPr lang="en-US" sz="2800">
                <a:solidFill>
                  <a:srgbClr val="000000"/>
                </a:solidFill>
                <a:latin typeface="Roboto"/>
                <a:ea typeface="Roboto"/>
                <a:cs typeface="Roboto"/>
                <a:sym typeface="Roboto"/>
              </a:rPr>
              <a:t>huomioida jokin haaste tai este aktiiviselle kulkutavalle</a:t>
            </a:r>
          </a:p>
          <a:p>
            <a:pPr marL="604523" lvl="1" indent="-302261" algn="l">
              <a:lnSpc>
                <a:spcPts val="3920"/>
              </a:lnSpc>
              <a:buFont typeface="Arial"/>
              <a:buChar char="•"/>
            </a:pPr>
            <a:r>
              <a:rPr lang="en-US" sz="2800">
                <a:solidFill>
                  <a:srgbClr val="000000"/>
                </a:solidFill>
                <a:latin typeface="Roboto"/>
                <a:ea typeface="Roboto"/>
                <a:cs typeface="Roboto"/>
                <a:sym typeface="Roboto"/>
              </a:rPr>
              <a:t>sisältää kannustava viesti muille nuorille</a:t>
            </a:r>
          </a:p>
          <a:p>
            <a:pPr algn="l">
              <a:lnSpc>
                <a:spcPts val="3920"/>
              </a:lnSpc>
            </a:pPr>
            <a:endParaRPr lang="en-US" sz="2800">
              <a:solidFill>
                <a:srgbClr val="000000"/>
              </a:solidFill>
              <a:latin typeface="Roboto"/>
              <a:ea typeface="Roboto"/>
              <a:cs typeface="Roboto"/>
              <a:sym typeface="Roboto"/>
            </a:endParaRPr>
          </a:p>
          <a:p>
            <a:pPr algn="l">
              <a:lnSpc>
                <a:spcPts val="3920"/>
              </a:lnSpc>
            </a:pPr>
            <a:endParaRPr lang="en-US" sz="2800">
              <a:solidFill>
                <a:srgbClr val="000000"/>
              </a:solidFill>
              <a:latin typeface="Roboto"/>
              <a:ea typeface="Roboto"/>
              <a:cs typeface="Roboto"/>
              <a:sym typeface="Roboto"/>
            </a:endParaRPr>
          </a:p>
          <a:p>
            <a:pPr algn="l">
              <a:lnSpc>
                <a:spcPts val="3920"/>
              </a:lnSpc>
            </a:pPr>
            <a:endParaRPr lang="en-US" sz="2800">
              <a:solidFill>
                <a:srgbClr val="000000"/>
              </a:solidFill>
              <a:latin typeface="Roboto"/>
              <a:ea typeface="Roboto"/>
              <a:cs typeface="Roboto"/>
              <a:sym typeface="Roboto"/>
            </a:endParaRPr>
          </a:p>
        </p:txBody>
      </p:sp>
      <p:grpSp>
        <p:nvGrpSpPr>
          <p:cNvPr id="10" name="Group 10"/>
          <p:cNvGrpSpPr/>
          <p:nvPr/>
        </p:nvGrpSpPr>
        <p:grpSpPr>
          <a:xfrm>
            <a:off x="14502115" y="926712"/>
            <a:ext cx="2894171" cy="1565987"/>
            <a:chOff x="0" y="0"/>
            <a:chExt cx="3858895" cy="2087982"/>
          </a:xfrm>
        </p:grpSpPr>
        <p:sp>
          <p:nvSpPr>
            <p:cNvPr id="11" name="Freeform 11"/>
            <p:cNvSpPr/>
            <p:nvPr/>
          </p:nvSpPr>
          <p:spPr>
            <a:xfrm flipH="1">
              <a:off x="0" y="0"/>
              <a:ext cx="3858895" cy="2087982"/>
            </a:xfrm>
            <a:custGeom>
              <a:avLst/>
              <a:gdLst/>
              <a:ahLst/>
              <a:cxnLst/>
              <a:rect l="l" t="t" r="r" b="b"/>
              <a:pathLst>
                <a:path w="3858895" h="2087982">
                  <a:moveTo>
                    <a:pt x="3858895" y="0"/>
                  </a:moveTo>
                  <a:lnTo>
                    <a:pt x="0" y="0"/>
                  </a:lnTo>
                  <a:lnTo>
                    <a:pt x="0" y="2087982"/>
                  </a:lnTo>
                  <a:lnTo>
                    <a:pt x="3858895" y="2087982"/>
                  </a:lnTo>
                  <a:lnTo>
                    <a:pt x="3858895" y="0"/>
                  </a:lnTo>
                  <a:close/>
                </a:path>
              </a:pathLst>
            </a:custGeom>
            <a:blipFill>
              <a:blip>
                <a:extLst>
                  <a:ext uri="{96DAC541-7B7A-43D3-8B79-37D633B846F1}">
                    <asvg:svgBlip xmlns:asvg="http://schemas.microsoft.com/office/drawing/2016/SVG/main" r:embed="rId5"/>
                  </a:ext>
                </a:extLst>
              </a:blip>
              <a:stretch>
                <a:fillRect t="-2325" b="-2325"/>
              </a:stretch>
            </a:blipFill>
          </p:spPr>
          <p:txBody>
            <a:bodyPr/>
            <a:lstStyle/>
            <a:p>
              <a:endParaRPr lang="fi-FI"/>
            </a:p>
          </p:txBody>
        </p:sp>
        <p:sp>
          <p:nvSpPr>
            <p:cNvPr id="12" name="TextBox 12"/>
            <p:cNvSpPr txBox="1"/>
            <p:nvPr/>
          </p:nvSpPr>
          <p:spPr>
            <a:xfrm rot="905461">
              <a:off x="557127" y="421376"/>
              <a:ext cx="2771919" cy="1118670"/>
            </a:xfrm>
            <a:prstGeom prst="rect">
              <a:avLst/>
            </a:prstGeom>
          </p:spPr>
          <p:txBody>
            <a:bodyPr lIns="0" tIns="0" rIns="0" bIns="0" rtlCol="0" anchor="t">
              <a:spAutoFit/>
            </a:bodyPr>
            <a:lstStyle/>
            <a:p>
              <a:pPr algn="ctr">
                <a:lnSpc>
                  <a:spcPts val="3237"/>
                </a:lnSpc>
              </a:pPr>
              <a:r>
                <a:rPr lang="en-US" sz="2312" spc="9">
                  <a:solidFill>
                    <a:srgbClr val="000000"/>
                  </a:solidFill>
                  <a:latin typeface="Rustic Printed Stamp"/>
                  <a:ea typeface="Rustic Printed Stamp"/>
                  <a:cs typeface="Rustic Printed Stamp"/>
                  <a:sym typeface="Rustic Printed Stamp"/>
                </a:rPr>
                <a:t>Tee </a:t>
              </a:r>
            </a:p>
            <a:p>
              <a:pPr algn="ctr">
                <a:lnSpc>
                  <a:spcPts val="3237"/>
                </a:lnSpc>
                <a:spcBef>
                  <a:spcPct val="0"/>
                </a:spcBef>
              </a:pPr>
              <a:r>
                <a:rPr lang="en-US" sz="2312" spc="9">
                  <a:solidFill>
                    <a:srgbClr val="000000"/>
                  </a:solidFill>
                  <a:latin typeface="Rustic Printed Stamp"/>
                  <a:ea typeface="Rustic Printed Stamp"/>
                  <a:cs typeface="Rustic Printed Stamp"/>
                  <a:sym typeface="Rustic Printed Stamp"/>
                </a:rPr>
                <a:t>vaikuttajasisältö</a:t>
              </a: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2"/>
            <a:stretch>
              <a:fillRect/>
            </a:stretch>
          </a:blipFill>
        </p:spPr>
        <p:txBody>
          <a:bodyPr/>
          <a:lstStyle/>
          <a:p>
            <a:endParaRPr lang="fi-FI" noProof="0" dirty="0"/>
          </a:p>
        </p:txBody>
      </p:sp>
      <p:grpSp>
        <p:nvGrpSpPr>
          <p:cNvPr id="3" name="Group 3"/>
          <p:cNvGrpSpPr/>
          <p:nvPr/>
        </p:nvGrpSpPr>
        <p:grpSpPr>
          <a:xfrm>
            <a:off x="73846" y="2204030"/>
            <a:ext cx="4161711" cy="4574936"/>
            <a:chOff x="0" y="0"/>
            <a:chExt cx="5548948" cy="6099915"/>
          </a:xfrm>
        </p:grpSpPr>
        <p:sp>
          <p:nvSpPr>
            <p:cNvPr id="4" name="Freeform 4"/>
            <p:cNvSpPr/>
            <p:nvPr/>
          </p:nvSpPr>
          <p:spPr>
            <a:xfrm>
              <a:off x="1618866" y="1677157"/>
              <a:ext cx="2311215" cy="2505382"/>
            </a:xfrm>
            <a:custGeom>
              <a:avLst/>
              <a:gdLst/>
              <a:ahLst/>
              <a:cxnLst/>
              <a:rect l="l" t="t" r="r" b="b"/>
              <a:pathLst>
                <a:path w="2311215" h="2505382">
                  <a:moveTo>
                    <a:pt x="0" y="0"/>
                  </a:moveTo>
                  <a:lnTo>
                    <a:pt x="2311216" y="0"/>
                  </a:lnTo>
                  <a:lnTo>
                    <a:pt x="2311216" y="2505382"/>
                  </a:lnTo>
                  <a:lnTo>
                    <a:pt x="0" y="250538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i-FI" noProof="0" dirty="0"/>
            </a:p>
          </p:txBody>
        </p:sp>
        <p:sp>
          <p:nvSpPr>
            <p:cNvPr id="5" name="Freeform 5"/>
            <p:cNvSpPr/>
            <p:nvPr/>
          </p:nvSpPr>
          <p:spPr>
            <a:xfrm>
              <a:off x="1198943" y="1281858"/>
              <a:ext cx="3197985" cy="4818057"/>
            </a:xfrm>
            <a:custGeom>
              <a:avLst/>
              <a:gdLst/>
              <a:ahLst/>
              <a:cxnLst/>
              <a:rect l="l" t="t" r="r" b="b"/>
              <a:pathLst>
                <a:path w="3197985" h="4818057">
                  <a:moveTo>
                    <a:pt x="0" y="0"/>
                  </a:moveTo>
                  <a:lnTo>
                    <a:pt x="3197985" y="0"/>
                  </a:lnTo>
                  <a:lnTo>
                    <a:pt x="3197985" y="4818057"/>
                  </a:lnTo>
                  <a:lnTo>
                    <a:pt x="0" y="481805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i-FI" noProof="0" dirty="0"/>
            </a:p>
          </p:txBody>
        </p:sp>
        <p:sp>
          <p:nvSpPr>
            <p:cNvPr id="6" name="Freeform 6"/>
            <p:cNvSpPr/>
            <p:nvPr/>
          </p:nvSpPr>
          <p:spPr>
            <a:xfrm>
              <a:off x="0" y="0"/>
              <a:ext cx="5548948" cy="5548948"/>
            </a:xfrm>
            <a:custGeom>
              <a:avLst/>
              <a:gdLst/>
              <a:ahLst/>
              <a:cxnLst/>
              <a:rect l="l" t="t" r="r" b="b"/>
              <a:pathLst>
                <a:path w="5548948" h="5548948">
                  <a:moveTo>
                    <a:pt x="0" y="0"/>
                  </a:moveTo>
                  <a:lnTo>
                    <a:pt x="5548948" y="0"/>
                  </a:lnTo>
                  <a:lnTo>
                    <a:pt x="5548948" y="5548948"/>
                  </a:lnTo>
                  <a:lnTo>
                    <a:pt x="0" y="5548948"/>
                  </a:lnTo>
                  <a:lnTo>
                    <a:pt x="0" y="0"/>
                  </a:lnTo>
                  <a:close/>
                </a:path>
              </a:pathLst>
            </a:custGeom>
            <a:blipFill>
              <a:blip r:embed="rId5"/>
              <a:stretch>
                <a:fillRect/>
              </a:stretch>
            </a:blipFill>
          </p:spPr>
          <p:txBody>
            <a:bodyPr/>
            <a:lstStyle/>
            <a:p>
              <a:endParaRPr lang="fi-FI" noProof="0" dirty="0"/>
            </a:p>
          </p:txBody>
        </p:sp>
      </p:grpSp>
      <p:sp>
        <p:nvSpPr>
          <p:cNvPr id="7" name="Freeform 7"/>
          <p:cNvSpPr/>
          <p:nvPr/>
        </p:nvSpPr>
        <p:spPr>
          <a:xfrm>
            <a:off x="12210111" y="6065342"/>
            <a:ext cx="3511774" cy="3503271"/>
          </a:xfrm>
          <a:custGeom>
            <a:avLst/>
            <a:gdLst/>
            <a:ahLst/>
            <a:cxnLst/>
            <a:rect l="l" t="t" r="r" b="b"/>
            <a:pathLst>
              <a:path w="3511774" h="3503271">
                <a:moveTo>
                  <a:pt x="0" y="0"/>
                </a:moveTo>
                <a:lnTo>
                  <a:pt x="3511774" y="0"/>
                </a:lnTo>
                <a:lnTo>
                  <a:pt x="3511774" y="3503271"/>
                </a:lnTo>
                <a:lnTo>
                  <a:pt x="0" y="3503271"/>
                </a:lnTo>
                <a:lnTo>
                  <a:pt x="0" y="0"/>
                </a:lnTo>
                <a:close/>
              </a:path>
            </a:pathLst>
          </a:custGeom>
          <a:blipFill>
            <a:blip r:embed="rId6"/>
            <a:stretch>
              <a:fillRect/>
            </a:stretch>
          </a:blipFill>
        </p:spPr>
        <p:txBody>
          <a:bodyPr/>
          <a:lstStyle/>
          <a:p>
            <a:endParaRPr lang="fi-FI" noProof="0" dirty="0"/>
          </a:p>
        </p:txBody>
      </p:sp>
      <p:sp>
        <p:nvSpPr>
          <p:cNvPr id="8" name="TextBox 8"/>
          <p:cNvSpPr txBox="1"/>
          <p:nvPr/>
        </p:nvSpPr>
        <p:spPr>
          <a:xfrm>
            <a:off x="4508301" y="2683199"/>
            <a:ext cx="13144824" cy="1854200"/>
          </a:xfrm>
          <a:prstGeom prst="rect">
            <a:avLst/>
          </a:prstGeom>
        </p:spPr>
        <p:txBody>
          <a:bodyPr lIns="0" tIns="0" rIns="0" bIns="0" rtlCol="0" anchor="t">
            <a:spAutoFit/>
          </a:bodyPr>
          <a:lstStyle/>
          <a:p>
            <a:pPr algn="l">
              <a:lnSpc>
                <a:spcPts val="4900"/>
              </a:lnSpc>
            </a:pPr>
            <a:r>
              <a:rPr lang="fi-FI" sz="3500" noProof="0" dirty="0">
                <a:solidFill>
                  <a:srgbClr val="0057A8"/>
                </a:solidFill>
                <a:latin typeface="Roboto"/>
                <a:ea typeface="Roboto"/>
                <a:cs typeface="Roboto"/>
                <a:sym typeface="Roboto"/>
              </a:rPr>
              <a:t>Opitko uutta?</a:t>
            </a:r>
          </a:p>
          <a:p>
            <a:pPr algn="l">
              <a:lnSpc>
                <a:spcPts val="4900"/>
              </a:lnSpc>
            </a:pPr>
            <a:r>
              <a:rPr lang="fi-FI" sz="3500" noProof="0" dirty="0">
                <a:solidFill>
                  <a:srgbClr val="0057A8"/>
                </a:solidFill>
                <a:latin typeface="Roboto"/>
                <a:ea typeface="Roboto"/>
                <a:cs typeface="Roboto"/>
                <a:sym typeface="Roboto"/>
              </a:rPr>
              <a:t>Miten voit soveltaa oppimiasi asioita omaan arkeesi? </a:t>
            </a:r>
          </a:p>
          <a:p>
            <a:pPr algn="l">
              <a:lnSpc>
                <a:spcPts val="4900"/>
              </a:lnSpc>
            </a:pPr>
            <a:r>
              <a:rPr lang="fi-FI" sz="3500" noProof="0" dirty="0">
                <a:solidFill>
                  <a:srgbClr val="0057A8"/>
                </a:solidFill>
                <a:latin typeface="Roboto"/>
                <a:ea typeface="Roboto"/>
                <a:cs typeface="Roboto"/>
                <a:sym typeface="Roboto"/>
              </a:rPr>
              <a:t>Minkä ajatuksen viet tunnilta mukanasi?</a:t>
            </a:r>
          </a:p>
        </p:txBody>
      </p:sp>
      <p:sp>
        <p:nvSpPr>
          <p:cNvPr id="9" name="TextBox 9"/>
          <p:cNvSpPr txBox="1"/>
          <p:nvPr/>
        </p:nvSpPr>
        <p:spPr>
          <a:xfrm>
            <a:off x="4235557" y="866775"/>
            <a:ext cx="3079643" cy="1337255"/>
          </a:xfrm>
          <a:prstGeom prst="rect">
            <a:avLst/>
          </a:prstGeom>
        </p:spPr>
        <p:txBody>
          <a:bodyPr wrap="square" lIns="0" tIns="0" rIns="0" bIns="0" rtlCol="0" anchor="t">
            <a:spAutoFit/>
          </a:bodyPr>
          <a:lstStyle/>
          <a:p>
            <a:pPr algn="ctr">
              <a:lnSpc>
                <a:spcPts val="10818"/>
              </a:lnSpc>
            </a:pPr>
            <a:r>
              <a:rPr lang="fi-FI" sz="7727" b="1" noProof="0" dirty="0">
                <a:solidFill>
                  <a:srgbClr val="F04E30"/>
                </a:solidFill>
                <a:latin typeface="Roboto Bold"/>
                <a:ea typeface="Roboto Bold"/>
                <a:cs typeface="Roboto Bold"/>
                <a:sym typeface="Roboto Bold"/>
              </a:rPr>
              <a:t>Kiitos!</a:t>
            </a:r>
          </a:p>
        </p:txBody>
      </p:sp>
      <p:sp>
        <p:nvSpPr>
          <p:cNvPr id="10" name="TextBox 10"/>
          <p:cNvSpPr txBox="1"/>
          <p:nvPr/>
        </p:nvSpPr>
        <p:spPr>
          <a:xfrm>
            <a:off x="4508301" y="4823818"/>
            <a:ext cx="12370058" cy="1789917"/>
          </a:xfrm>
          <a:prstGeom prst="rect">
            <a:avLst/>
          </a:prstGeom>
        </p:spPr>
        <p:txBody>
          <a:bodyPr lIns="0" tIns="0" rIns="0" bIns="0" rtlCol="0" anchor="t">
            <a:spAutoFit/>
          </a:bodyPr>
          <a:lstStyle/>
          <a:p>
            <a:pPr algn="l">
              <a:lnSpc>
                <a:spcPts val="4768"/>
              </a:lnSpc>
            </a:pPr>
            <a:r>
              <a:rPr lang="fi-FI" sz="3405" noProof="0" dirty="0">
                <a:solidFill>
                  <a:srgbClr val="F04E30"/>
                </a:solidFill>
                <a:latin typeface="Roboto"/>
                <a:ea typeface="Roboto"/>
                <a:cs typeface="Roboto"/>
                <a:sym typeface="Roboto"/>
              </a:rPr>
              <a:t>Anna palautetta! </a:t>
            </a:r>
          </a:p>
          <a:p>
            <a:pPr algn="l">
              <a:lnSpc>
                <a:spcPts val="4768"/>
              </a:lnSpc>
            </a:pPr>
            <a:r>
              <a:rPr lang="fi-FI" sz="3405" u="sng" noProof="0" dirty="0">
                <a:solidFill>
                  <a:srgbClr val="F04E30"/>
                </a:solidFill>
                <a:latin typeface="Roboto"/>
                <a:ea typeface="Roboto"/>
                <a:cs typeface="Roboto"/>
                <a:sym typeface="Roboto"/>
                <a:hlinkClick r:id="rId7" tooltip="https://forms.gle/GJtxn8ajoKV2Prro9"/>
              </a:rPr>
              <a:t>https://forms.gle/GJtxn8ajoKV2Prro9</a:t>
            </a:r>
          </a:p>
          <a:p>
            <a:pPr algn="l">
              <a:lnSpc>
                <a:spcPts val="4768"/>
              </a:lnSpc>
            </a:pPr>
            <a:endParaRPr lang="fi-FI" sz="3405" u="sng" noProof="0" dirty="0">
              <a:solidFill>
                <a:srgbClr val="F04E30"/>
              </a:solidFill>
              <a:latin typeface="Roboto"/>
              <a:ea typeface="Roboto"/>
              <a:cs typeface="Roboto"/>
              <a:sym typeface="Roboto"/>
              <a:hlinkClick r:id="rId7" tooltip="https://forms.gle/GJtxn8ajoKV2Prro9"/>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05966" y="3576071"/>
            <a:ext cx="4452070" cy="4229466"/>
          </a:xfrm>
          <a:custGeom>
            <a:avLst/>
            <a:gdLst/>
            <a:ahLst/>
            <a:cxnLst/>
            <a:rect l="l" t="t" r="r" b="b"/>
            <a:pathLst>
              <a:path w="4452070" h="4229466">
                <a:moveTo>
                  <a:pt x="0" y="0"/>
                </a:moveTo>
                <a:lnTo>
                  <a:pt x="4452070" y="0"/>
                </a:lnTo>
                <a:lnTo>
                  <a:pt x="4452070" y="4229466"/>
                </a:lnTo>
                <a:lnTo>
                  <a:pt x="0" y="422946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i-FI" noProof="0" dirty="0"/>
          </a:p>
        </p:txBody>
      </p:sp>
      <p:sp>
        <p:nvSpPr>
          <p:cNvPr id="3" name="TextBox 3"/>
          <p:cNvSpPr txBox="1"/>
          <p:nvPr/>
        </p:nvSpPr>
        <p:spPr>
          <a:xfrm>
            <a:off x="3529464" y="880507"/>
            <a:ext cx="3424488" cy="1337255"/>
          </a:xfrm>
          <a:prstGeom prst="rect">
            <a:avLst/>
          </a:prstGeom>
        </p:spPr>
        <p:txBody>
          <a:bodyPr wrap="square" lIns="0" tIns="0" rIns="0" bIns="0" rtlCol="0" anchor="t">
            <a:spAutoFit/>
          </a:bodyPr>
          <a:lstStyle/>
          <a:p>
            <a:pPr algn="ctr">
              <a:lnSpc>
                <a:spcPts val="10818"/>
              </a:lnSpc>
            </a:pPr>
            <a:r>
              <a:rPr lang="fi-FI" sz="7727" noProof="0" dirty="0">
                <a:solidFill>
                  <a:srgbClr val="000000"/>
                </a:solidFill>
                <a:latin typeface="Roboto"/>
                <a:ea typeface="Roboto"/>
                <a:cs typeface="Roboto"/>
                <a:sym typeface="Roboto"/>
              </a:rPr>
              <a:t>Mitä on</a:t>
            </a:r>
          </a:p>
        </p:txBody>
      </p:sp>
      <p:sp>
        <p:nvSpPr>
          <p:cNvPr id="4" name="TextBox 4"/>
          <p:cNvSpPr txBox="1"/>
          <p:nvPr/>
        </p:nvSpPr>
        <p:spPr>
          <a:xfrm>
            <a:off x="6953952" y="899557"/>
            <a:ext cx="8401745" cy="1337255"/>
          </a:xfrm>
          <a:prstGeom prst="rect">
            <a:avLst/>
          </a:prstGeom>
        </p:spPr>
        <p:txBody>
          <a:bodyPr lIns="0" tIns="0" rIns="0" bIns="0" rtlCol="0" anchor="t">
            <a:spAutoFit/>
          </a:bodyPr>
          <a:lstStyle/>
          <a:p>
            <a:pPr algn="ctr">
              <a:lnSpc>
                <a:spcPts val="10818"/>
              </a:lnSpc>
            </a:pPr>
            <a:r>
              <a:rPr lang="fi-FI" sz="7727" b="1" noProof="0" dirty="0">
                <a:solidFill>
                  <a:srgbClr val="F04E30"/>
                </a:solidFill>
                <a:latin typeface="Roboto Bold"/>
                <a:ea typeface="Roboto Bold"/>
                <a:cs typeface="Roboto Bold"/>
                <a:sym typeface="Roboto Bold"/>
              </a:rPr>
              <a:t>viisas liikkuminen?</a:t>
            </a:r>
          </a:p>
        </p:txBody>
      </p:sp>
      <p:sp>
        <p:nvSpPr>
          <p:cNvPr id="5" name="TextBox 5"/>
          <p:cNvSpPr txBox="1"/>
          <p:nvPr/>
        </p:nvSpPr>
        <p:spPr>
          <a:xfrm>
            <a:off x="4508301" y="6344613"/>
            <a:ext cx="12750999" cy="2287056"/>
          </a:xfrm>
          <a:prstGeom prst="rect">
            <a:avLst/>
          </a:prstGeom>
        </p:spPr>
        <p:txBody>
          <a:bodyPr lIns="0" tIns="0" rIns="0" bIns="0" rtlCol="0" anchor="t">
            <a:spAutoFit/>
          </a:bodyPr>
          <a:lstStyle/>
          <a:p>
            <a:pPr algn="l">
              <a:lnSpc>
                <a:spcPts val="3610"/>
              </a:lnSpc>
            </a:pPr>
            <a:r>
              <a:rPr lang="fi-FI" sz="2579" b="1" spc="10" noProof="0" dirty="0">
                <a:solidFill>
                  <a:srgbClr val="000000"/>
                </a:solidFill>
                <a:latin typeface="Roboto Bold"/>
                <a:ea typeface="Roboto Bold"/>
                <a:cs typeface="Roboto Bold"/>
                <a:sym typeface="Roboto Bold"/>
              </a:rPr>
              <a:t>Viisas liikkuminen</a:t>
            </a:r>
            <a:r>
              <a:rPr lang="fi-FI" sz="2579" spc="10" noProof="0" dirty="0">
                <a:solidFill>
                  <a:srgbClr val="000000"/>
                </a:solidFill>
                <a:latin typeface="Roboto"/>
                <a:ea typeface="Roboto"/>
                <a:cs typeface="Roboto"/>
                <a:sym typeface="Roboto"/>
              </a:rPr>
              <a:t> on ympäristöystävällistä, taloudellista, </a:t>
            </a:r>
            <a:r>
              <a:rPr lang="fi-FI" sz="2579" spc="10" noProof="0" dirty="0" err="1">
                <a:solidFill>
                  <a:srgbClr val="000000"/>
                </a:solidFill>
                <a:latin typeface="Roboto"/>
                <a:ea typeface="Roboto"/>
                <a:cs typeface="Roboto"/>
                <a:sym typeface="Roboto"/>
              </a:rPr>
              <a:t>sujuvuuvaa</a:t>
            </a:r>
            <a:r>
              <a:rPr lang="fi-FI" sz="2579" spc="10" noProof="0" dirty="0">
                <a:solidFill>
                  <a:srgbClr val="000000"/>
                </a:solidFill>
                <a:latin typeface="Roboto"/>
                <a:ea typeface="Roboto"/>
                <a:cs typeface="Roboto"/>
                <a:sym typeface="Roboto"/>
              </a:rPr>
              <a:t> ja turvallista. Se korostaa sosiaalisuutta sekä liikkujan terveyttä ja hyvinvointia. Omin lihasvoimin, julkisilla ja kimppakyydeillä liikkuminen on viisasta liikkumista. Lisäksi viisas liikkuminen voi sisältää myös valikoiman käytännöllisiä ratkaisuja, kuten etätyö ja -kokoukset sekä sähköinen asiointi.</a:t>
            </a:r>
          </a:p>
        </p:txBody>
      </p:sp>
      <p:sp>
        <p:nvSpPr>
          <p:cNvPr id="6" name="TextBox 6"/>
          <p:cNvSpPr txBox="1"/>
          <p:nvPr/>
        </p:nvSpPr>
        <p:spPr>
          <a:xfrm>
            <a:off x="4508301" y="3826150"/>
            <a:ext cx="12383041" cy="915566"/>
          </a:xfrm>
          <a:prstGeom prst="rect">
            <a:avLst/>
          </a:prstGeom>
        </p:spPr>
        <p:txBody>
          <a:bodyPr lIns="0" tIns="0" rIns="0" bIns="0" rtlCol="0" anchor="t">
            <a:spAutoFit/>
          </a:bodyPr>
          <a:lstStyle/>
          <a:p>
            <a:pPr algn="l">
              <a:lnSpc>
                <a:spcPts val="3610"/>
              </a:lnSpc>
            </a:pPr>
            <a:r>
              <a:rPr lang="fi-FI" sz="2579" b="1" spc="10" noProof="0" dirty="0">
                <a:solidFill>
                  <a:srgbClr val="000000"/>
                </a:solidFill>
                <a:latin typeface="Roboto Bold"/>
                <a:ea typeface="Roboto Bold"/>
                <a:cs typeface="Roboto Bold"/>
                <a:sym typeface="Roboto Bold"/>
              </a:rPr>
              <a:t>Kestävä liikkuminen</a:t>
            </a:r>
            <a:r>
              <a:rPr lang="fi-FI" sz="2579" spc="10" noProof="0" dirty="0">
                <a:solidFill>
                  <a:srgbClr val="000000"/>
                </a:solidFill>
                <a:latin typeface="Roboto"/>
                <a:ea typeface="Roboto"/>
                <a:cs typeface="Roboto"/>
                <a:sym typeface="Roboto"/>
              </a:rPr>
              <a:t> keskittyy erityisesti ympäristön kuormituksen vähentämiseen. Tavoitteena on vähentää päästöjä, melua sekä luonnonvarojen kulutusta. </a:t>
            </a:r>
          </a:p>
        </p:txBody>
      </p:sp>
      <p:sp>
        <p:nvSpPr>
          <p:cNvPr id="7" name="TextBox 7"/>
          <p:cNvSpPr txBox="1"/>
          <p:nvPr/>
        </p:nvSpPr>
        <p:spPr>
          <a:xfrm>
            <a:off x="4508300" y="2779737"/>
            <a:ext cx="5702499" cy="762581"/>
          </a:xfrm>
          <a:prstGeom prst="rect">
            <a:avLst/>
          </a:prstGeom>
        </p:spPr>
        <p:txBody>
          <a:bodyPr wrap="square" lIns="0" tIns="0" rIns="0" bIns="0" rtlCol="0" anchor="t">
            <a:spAutoFit/>
          </a:bodyPr>
          <a:lstStyle/>
          <a:p>
            <a:pPr algn="l">
              <a:lnSpc>
                <a:spcPts val="6420"/>
              </a:lnSpc>
            </a:pPr>
            <a:r>
              <a:rPr lang="fi-FI" sz="4586" noProof="0" dirty="0">
                <a:solidFill>
                  <a:srgbClr val="0057A8"/>
                </a:solidFill>
                <a:latin typeface="Roboto"/>
                <a:ea typeface="Roboto"/>
                <a:cs typeface="Roboto"/>
                <a:sym typeface="Roboto"/>
              </a:rPr>
              <a:t>Kestävä liikkuminen</a:t>
            </a:r>
          </a:p>
        </p:txBody>
      </p:sp>
      <p:sp>
        <p:nvSpPr>
          <p:cNvPr id="8" name="TextBox 8"/>
          <p:cNvSpPr txBox="1"/>
          <p:nvPr/>
        </p:nvSpPr>
        <p:spPr>
          <a:xfrm>
            <a:off x="4508301" y="5181767"/>
            <a:ext cx="5245299" cy="762581"/>
          </a:xfrm>
          <a:prstGeom prst="rect">
            <a:avLst/>
          </a:prstGeom>
        </p:spPr>
        <p:txBody>
          <a:bodyPr wrap="square" lIns="0" tIns="0" rIns="0" bIns="0" rtlCol="0" anchor="t">
            <a:spAutoFit/>
          </a:bodyPr>
          <a:lstStyle/>
          <a:p>
            <a:pPr algn="l">
              <a:lnSpc>
                <a:spcPts val="6420"/>
              </a:lnSpc>
            </a:pPr>
            <a:r>
              <a:rPr lang="fi-FI" sz="4586" noProof="0" dirty="0">
                <a:solidFill>
                  <a:srgbClr val="F04E30"/>
                </a:solidFill>
                <a:latin typeface="Roboto"/>
                <a:ea typeface="Roboto"/>
                <a:cs typeface="Roboto"/>
                <a:sym typeface="Roboto"/>
              </a:rPr>
              <a:t>Viisas liikkuminen</a:t>
            </a:r>
          </a:p>
        </p:txBody>
      </p:sp>
      <p:sp>
        <p:nvSpPr>
          <p:cNvPr id="9" name="Freeform 9"/>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3"/>
            <a:stretch>
              <a:fillRect/>
            </a:stretch>
          </a:blipFill>
        </p:spPr>
        <p:txBody>
          <a:bodyPr/>
          <a:lstStyle/>
          <a:p>
            <a:endParaRPr lang="fi-FI" noProof="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6553047" y="2715432"/>
            <a:ext cx="1174727" cy="1381104"/>
          </a:xfrm>
          <a:prstGeom prst="line">
            <a:avLst/>
          </a:prstGeom>
          <a:ln w="47625" cap="flat">
            <a:solidFill>
              <a:srgbClr val="EF928D"/>
            </a:solidFill>
            <a:prstDash val="solid"/>
            <a:headEnd type="none" w="sm" len="sm"/>
            <a:tailEnd type="none" w="sm" len="sm"/>
          </a:ln>
        </p:spPr>
        <p:txBody>
          <a:bodyPr/>
          <a:lstStyle/>
          <a:p>
            <a:endParaRPr lang="fi-FI" noProof="0" dirty="0"/>
          </a:p>
        </p:txBody>
      </p:sp>
      <p:sp>
        <p:nvSpPr>
          <p:cNvPr id="3" name="AutoShape 3"/>
          <p:cNvSpPr/>
          <p:nvPr/>
        </p:nvSpPr>
        <p:spPr>
          <a:xfrm flipV="1">
            <a:off x="9413109" y="1292468"/>
            <a:ext cx="689325" cy="2436430"/>
          </a:xfrm>
          <a:prstGeom prst="line">
            <a:avLst/>
          </a:prstGeom>
          <a:ln w="47625" cap="flat">
            <a:solidFill>
              <a:srgbClr val="E6C451"/>
            </a:solidFill>
            <a:prstDash val="solid"/>
            <a:headEnd type="none" w="sm" len="sm"/>
            <a:tailEnd type="none" w="sm" len="sm"/>
          </a:ln>
        </p:spPr>
        <p:txBody>
          <a:bodyPr/>
          <a:lstStyle/>
          <a:p>
            <a:endParaRPr lang="fi-FI" noProof="0" dirty="0"/>
          </a:p>
        </p:txBody>
      </p:sp>
      <p:sp>
        <p:nvSpPr>
          <p:cNvPr id="4" name="AutoShape 4"/>
          <p:cNvSpPr/>
          <p:nvPr/>
        </p:nvSpPr>
        <p:spPr>
          <a:xfrm flipV="1">
            <a:off x="10685428" y="4583637"/>
            <a:ext cx="1663074" cy="439719"/>
          </a:xfrm>
          <a:prstGeom prst="line">
            <a:avLst/>
          </a:prstGeom>
          <a:ln w="47625" cap="flat">
            <a:solidFill>
              <a:srgbClr val="80C87D"/>
            </a:solidFill>
            <a:prstDash val="solid"/>
            <a:headEnd type="none" w="sm" len="sm"/>
            <a:tailEnd type="none" w="sm" len="sm"/>
          </a:ln>
        </p:spPr>
        <p:txBody>
          <a:bodyPr/>
          <a:lstStyle/>
          <a:p>
            <a:endParaRPr lang="fi-FI" noProof="0" dirty="0"/>
          </a:p>
        </p:txBody>
      </p:sp>
      <p:sp>
        <p:nvSpPr>
          <p:cNvPr id="5" name="AutoShape 5"/>
          <p:cNvSpPr/>
          <p:nvPr/>
        </p:nvSpPr>
        <p:spPr>
          <a:xfrm>
            <a:off x="9934955" y="7012585"/>
            <a:ext cx="1045808" cy="1558587"/>
          </a:xfrm>
          <a:prstGeom prst="line">
            <a:avLst/>
          </a:prstGeom>
          <a:ln w="47625" cap="flat">
            <a:solidFill>
              <a:srgbClr val="99BDDB"/>
            </a:solidFill>
            <a:prstDash val="solid"/>
            <a:headEnd type="none" w="sm" len="sm"/>
            <a:tailEnd type="none" w="sm" len="sm"/>
          </a:ln>
        </p:spPr>
        <p:txBody>
          <a:bodyPr/>
          <a:lstStyle/>
          <a:p>
            <a:endParaRPr lang="fi-FI" noProof="0" dirty="0"/>
          </a:p>
        </p:txBody>
      </p:sp>
      <p:grpSp>
        <p:nvGrpSpPr>
          <p:cNvPr id="6" name="Group 6"/>
          <p:cNvGrpSpPr/>
          <p:nvPr/>
        </p:nvGrpSpPr>
        <p:grpSpPr>
          <a:xfrm>
            <a:off x="7082947" y="3660176"/>
            <a:ext cx="3662889" cy="3662889"/>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57A8"/>
            </a:solidFill>
          </p:spPr>
          <p:txBody>
            <a:bodyPr/>
            <a:lstStyle/>
            <a:p>
              <a:endParaRPr lang="fi-FI" noProof="0" dirty="0"/>
            </a:p>
          </p:txBody>
        </p:sp>
        <p:sp>
          <p:nvSpPr>
            <p:cNvPr id="8" name="TextBox 8"/>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lang="fi-FI" noProof="0" dirty="0"/>
            </a:p>
          </p:txBody>
        </p:sp>
      </p:grpSp>
      <p:grpSp>
        <p:nvGrpSpPr>
          <p:cNvPr id="9" name="Group 9"/>
          <p:cNvGrpSpPr/>
          <p:nvPr/>
        </p:nvGrpSpPr>
        <p:grpSpPr>
          <a:xfrm>
            <a:off x="1228225" y="1942176"/>
            <a:ext cx="5324822" cy="1442037"/>
            <a:chOff x="-6002" y="-50894"/>
            <a:chExt cx="1304140" cy="353179"/>
          </a:xfrm>
        </p:grpSpPr>
        <p:sp>
          <p:nvSpPr>
            <p:cNvPr id="10" name="Freeform 10"/>
            <p:cNvSpPr/>
            <p:nvPr/>
          </p:nvSpPr>
          <p:spPr>
            <a:xfrm>
              <a:off x="0" y="0"/>
              <a:ext cx="1298138" cy="276979"/>
            </a:xfrm>
            <a:custGeom>
              <a:avLst/>
              <a:gdLst/>
              <a:ahLst/>
              <a:cxnLst/>
              <a:rect l="l" t="t" r="r" b="b"/>
              <a:pathLst>
                <a:path w="1298138" h="276979">
                  <a:moveTo>
                    <a:pt x="52583" y="0"/>
                  </a:moveTo>
                  <a:lnTo>
                    <a:pt x="1245554" y="0"/>
                  </a:lnTo>
                  <a:cubicBezTo>
                    <a:pt x="1274595" y="0"/>
                    <a:pt x="1298138" y="23542"/>
                    <a:pt x="1298138" y="52583"/>
                  </a:cubicBezTo>
                  <a:lnTo>
                    <a:pt x="1298138" y="224396"/>
                  </a:lnTo>
                  <a:cubicBezTo>
                    <a:pt x="1298138" y="253437"/>
                    <a:pt x="1274595" y="276979"/>
                    <a:pt x="1245554" y="276979"/>
                  </a:cubicBezTo>
                  <a:lnTo>
                    <a:pt x="52583" y="276979"/>
                  </a:lnTo>
                  <a:cubicBezTo>
                    <a:pt x="23542" y="276979"/>
                    <a:pt x="0" y="253437"/>
                    <a:pt x="0" y="224396"/>
                  </a:cubicBezTo>
                  <a:lnTo>
                    <a:pt x="0" y="52583"/>
                  </a:lnTo>
                  <a:cubicBezTo>
                    <a:pt x="0" y="23542"/>
                    <a:pt x="23542" y="0"/>
                    <a:pt x="52583" y="0"/>
                  </a:cubicBezTo>
                  <a:close/>
                </a:path>
              </a:pathLst>
            </a:custGeom>
            <a:solidFill>
              <a:srgbClr val="EF928D"/>
            </a:solidFill>
          </p:spPr>
          <p:txBody>
            <a:bodyPr/>
            <a:lstStyle/>
            <a:p>
              <a:endParaRPr lang="fi-FI" noProof="0" dirty="0"/>
            </a:p>
          </p:txBody>
        </p:sp>
        <p:sp>
          <p:nvSpPr>
            <p:cNvPr id="11" name="TextBox 11"/>
            <p:cNvSpPr txBox="1"/>
            <p:nvPr/>
          </p:nvSpPr>
          <p:spPr>
            <a:xfrm>
              <a:off x="-6002" y="-50894"/>
              <a:ext cx="1298138" cy="353179"/>
            </a:xfrm>
            <a:prstGeom prst="rect">
              <a:avLst/>
            </a:prstGeom>
          </p:spPr>
          <p:txBody>
            <a:bodyPr lIns="50800" tIns="50800" rIns="50800" bIns="50800" rtlCol="0" anchor="ctr"/>
            <a:lstStyle/>
            <a:p>
              <a:pPr algn="ctr">
                <a:lnSpc>
                  <a:spcPts val="4200"/>
                </a:lnSpc>
              </a:pPr>
              <a:r>
                <a:rPr lang="fi-FI" sz="3000" b="1" noProof="0" dirty="0">
                  <a:solidFill>
                    <a:srgbClr val="FAFAFA"/>
                  </a:solidFill>
                  <a:latin typeface="Roboto Bold"/>
                  <a:ea typeface="Roboto Bold"/>
                  <a:cs typeface="Roboto Bold"/>
                  <a:sym typeface="Roboto Bold"/>
                </a:rPr>
                <a:t>YMPÄRISTÖYSTÄVÄLLISTÄ</a:t>
              </a:r>
            </a:p>
          </p:txBody>
        </p:sp>
      </p:grpSp>
      <p:grpSp>
        <p:nvGrpSpPr>
          <p:cNvPr id="12" name="Group 12"/>
          <p:cNvGrpSpPr/>
          <p:nvPr/>
        </p:nvGrpSpPr>
        <p:grpSpPr>
          <a:xfrm>
            <a:off x="10102434" y="274001"/>
            <a:ext cx="4045617" cy="1922342"/>
            <a:chOff x="0" y="-52133"/>
            <a:chExt cx="990841" cy="470814"/>
          </a:xfrm>
        </p:grpSpPr>
        <p:sp>
          <p:nvSpPr>
            <p:cNvPr id="13" name="Freeform 13"/>
            <p:cNvSpPr/>
            <p:nvPr/>
          </p:nvSpPr>
          <p:spPr>
            <a:xfrm>
              <a:off x="0" y="0"/>
              <a:ext cx="990841" cy="394614"/>
            </a:xfrm>
            <a:custGeom>
              <a:avLst/>
              <a:gdLst/>
              <a:ahLst/>
              <a:cxnLst/>
              <a:rect l="l" t="t" r="r" b="b"/>
              <a:pathLst>
                <a:path w="990841" h="394614">
                  <a:moveTo>
                    <a:pt x="68892" y="0"/>
                  </a:moveTo>
                  <a:lnTo>
                    <a:pt x="921949" y="0"/>
                  </a:lnTo>
                  <a:cubicBezTo>
                    <a:pt x="959997" y="0"/>
                    <a:pt x="990841" y="30844"/>
                    <a:pt x="990841" y="68892"/>
                  </a:cubicBezTo>
                  <a:lnTo>
                    <a:pt x="990841" y="325723"/>
                  </a:lnTo>
                  <a:cubicBezTo>
                    <a:pt x="990841" y="363770"/>
                    <a:pt x="959997" y="394614"/>
                    <a:pt x="921949" y="394614"/>
                  </a:cubicBezTo>
                  <a:lnTo>
                    <a:pt x="68892" y="394614"/>
                  </a:lnTo>
                  <a:cubicBezTo>
                    <a:pt x="30844" y="394614"/>
                    <a:pt x="0" y="363770"/>
                    <a:pt x="0" y="325723"/>
                  </a:cubicBezTo>
                  <a:lnTo>
                    <a:pt x="0" y="68892"/>
                  </a:lnTo>
                  <a:cubicBezTo>
                    <a:pt x="0" y="30844"/>
                    <a:pt x="30844" y="0"/>
                    <a:pt x="68892" y="0"/>
                  </a:cubicBezTo>
                  <a:close/>
                </a:path>
              </a:pathLst>
            </a:custGeom>
            <a:solidFill>
              <a:srgbClr val="E6C451"/>
            </a:solidFill>
          </p:spPr>
          <p:txBody>
            <a:bodyPr/>
            <a:lstStyle/>
            <a:p>
              <a:endParaRPr lang="fi-FI" noProof="0" dirty="0"/>
            </a:p>
          </p:txBody>
        </p:sp>
        <p:sp>
          <p:nvSpPr>
            <p:cNvPr id="14" name="TextBox 14"/>
            <p:cNvSpPr txBox="1"/>
            <p:nvPr/>
          </p:nvSpPr>
          <p:spPr>
            <a:xfrm>
              <a:off x="0" y="-52133"/>
              <a:ext cx="990841" cy="470814"/>
            </a:xfrm>
            <a:prstGeom prst="rect">
              <a:avLst/>
            </a:prstGeom>
          </p:spPr>
          <p:txBody>
            <a:bodyPr lIns="50800" tIns="50800" rIns="50800" bIns="50800" rtlCol="0" anchor="ctr"/>
            <a:lstStyle/>
            <a:p>
              <a:pPr algn="ctr">
                <a:lnSpc>
                  <a:spcPts val="4200"/>
                </a:lnSpc>
              </a:pPr>
              <a:r>
                <a:rPr lang="fi-FI" sz="3000" b="1" noProof="0" dirty="0">
                  <a:solidFill>
                    <a:srgbClr val="FAFAFA"/>
                  </a:solidFill>
                  <a:latin typeface="Roboto Bold"/>
                  <a:ea typeface="Roboto Bold"/>
                  <a:cs typeface="Roboto Bold"/>
                  <a:sym typeface="Roboto Bold"/>
                </a:rPr>
                <a:t>YHTEISÖLLISYYTTÄ</a:t>
              </a:r>
            </a:p>
            <a:p>
              <a:pPr algn="ctr">
                <a:lnSpc>
                  <a:spcPts val="4200"/>
                </a:lnSpc>
              </a:pPr>
              <a:r>
                <a:rPr lang="fi-FI" sz="3000" b="1" noProof="0" dirty="0">
                  <a:solidFill>
                    <a:srgbClr val="FAFAFA"/>
                  </a:solidFill>
                  <a:latin typeface="Roboto Bold"/>
                  <a:ea typeface="Roboto Bold"/>
                  <a:cs typeface="Roboto Bold"/>
                  <a:sym typeface="Roboto Bold"/>
                </a:rPr>
                <a:t>EDISTÄVÄÄ</a:t>
              </a:r>
            </a:p>
          </p:txBody>
        </p:sp>
      </p:grpSp>
      <p:grpSp>
        <p:nvGrpSpPr>
          <p:cNvPr id="15" name="Group 15"/>
          <p:cNvGrpSpPr/>
          <p:nvPr/>
        </p:nvGrpSpPr>
        <p:grpSpPr>
          <a:xfrm>
            <a:off x="12348502" y="3565652"/>
            <a:ext cx="4801128" cy="2035970"/>
            <a:chOff x="0" y="-38100"/>
            <a:chExt cx="1175878" cy="498644"/>
          </a:xfrm>
        </p:grpSpPr>
        <p:sp>
          <p:nvSpPr>
            <p:cNvPr id="16" name="Freeform 16"/>
            <p:cNvSpPr/>
            <p:nvPr/>
          </p:nvSpPr>
          <p:spPr>
            <a:xfrm>
              <a:off x="0" y="0"/>
              <a:ext cx="1173212" cy="422444"/>
            </a:xfrm>
            <a:custGeom>
              <a:avLst/>
              <a:gdLst/>
              <a:ahLst/>
              <a:cxnLst/>
              <a:rect l="l" t="t" r="r" b="b"/>
              <a:pathLst>
                <a:path w="1173212" h="422444">
                  <a:moveTo>
                    <a:pt x="58183" y="0"/>
                  </a:moveTo>
                  <a:lnTo>
                    <a:pt x="1115029" y="0"/>
                  </a:lnTo>
                  <a:cubicBezTo>
                    <a:pt x="1147163" y="0"/>
                    <a:pt x="1173212" y="26049"/>
                    <a:pt x="1173212" y="58183"/>
                  </a:cubicBezTo>
                  <a:lnTo>
                    <a:pt x="1173212" y="364261"/>
                  </a:lnTo>
                  <a:cubicBezTo>
                    <a:pt x="1173212" y="396394"/>
                    <a:pt x="1147163" y="422444"/>
                    <a:pt x="1115029" y="422444"/>
                  </a:cubicBezTo>
                  <a:lnTo>
                    <a:pt x="58183" y="422444"/>
                  </a:lnTo>
                  <a:cubicBezTo>
                    <a:pt x="26049" y="422444"/>
                    <a:pt x="0" y="396394"/>
                    <a:pt x="0" y="364261"/>
                  </a:cubicBezTo>
                  <a:lnTo>
                    <a:pt x="0" y="58183"/>
                  </a:lnTo>
                  <a:cubicBezTo>
                    <a:pt x="0" y="26049"/>
                    <a:pt x="26049" y="0"/>
                    <a:pt x="58183" y="0"/>
                  </a:cubicBezTo>
                  <a:close/>
                </a:path>
              </a:pathLst>
            </a:custGeom>
            <a:solidFill>
              <a:srgbClr val="80C87D"/>
            </a:solidFill>
          </p:spPr>
          <p:txBody>
            <a:bodyPr/>
            <a:lstStyle/>
            <a:p>
              <a:endParaRPr lang="fi-FI" noProof="0" dirty="0"/>
            </a:p>
          </p:txBody>
        </p:sp>
        <p:sp>
          <p:nvSpPr>
            <p:cNvPr id="17" name="TextBox 17"/>
            <p:cNvSpPr txBox="1"/>
            <p:nvPr/>
          </p:nvSpPr>
          <p:spPr>
            <a:xfrm>
              <a:off x="2666" y="-38100"/>
              <a:ext cx="1173212" cy="498644"/>
            </a:xfrm>
            <a:prstGeom prst="rect">
              <a:avLst/>
            </a:prstGeom>
          </p:spPr>
          <p:txBody>
            <a:bodyPr lIns="50800" tIns="50800" rIns="50800" bIns="50800" rtlCol="0" anchor="ctr"/>
            <a:lstStyle/>
            <a:p>
              <a:pPr algn="ctr">
                <a:lnSpc>
                  <a:spcPts val="4200"/>
                </a:lnSpc>
              </a:pPr>
              <a:r>
                <a:rPr lang="fi-FI" sz="3000" b="1" noProof="0" dirty="0">
                  <a:solidFill>
                    <a:srgbClr val="FAFAFA"/>
                  </a:solidFill>
                  <a:latin typeface="Roboto Bold"/>
                  <a:ea typeface="Roboto Bold"/>
                  <a:cs typeface="Roboto Bold"/>
                  <a:sym typeface="Roboto Bold"/>
                </a:rPr>
                <a:t>TERVEYTTÄ JA HYVINVOINTIA</a:t>
              </a:r>
            </a:p>
            <a:p>
              <a:pPr algn="ctr">
                <a:lnSpc>
                  <a:spcPts val="4200"/>
                </a:lnSpc>
              </a:pPr>
              <a:r>
                <a:rPr lang="fi-FI" sz="3000" b="1" noProof="0" dirty="0">
                  <a:solidFill>
                    <a:srgbClr val="FAFAFA"/>
                  </a:solidFill>
                  <a:latin typeface="Roboto Bold"/>
                  <a:ea typeface="Roboto Bold"/>
                  <a:cs typeface="Roboto Bold"/>
                  <a:sym typeface="Roboto Bold"/>
                </a:rPr>
                <a:t> EDISTÄVÄÄ</a:t>
              </a:r>
            </a:p>
          </p:txBody>
        </p:sp>
      </p:grpSp>
      <p:grpSp>
        <p:nvGrpSpPr>
          <p:cNvPr id="18" name="Group 18"/>
          <p:cNvGrpSpPr/>
          <p:nvPr/>
        </p:nvGrpSpPr>
        <p:grpSpPr>
          <a:xfrm>
            <a:off x="10980763" y="7508914"/>
            <a:ext cx="3883416" cy="1928314"/>
            <a:chOff x="0" y="-28066"/>
            <a:chExt cx="951115" cy="472277"/>
          </a:xfrm>
        </p:grpSpPr>
        <p:sp>
          <p:nvSpPr>
            <p:cNvPr id="19" name="Freeform 19"/>
            <p:cNvSpPr/>
            <p:nvPr/>
          </p:nvSpPr>
          <p:spPr>
            <a:xfrm>
              <a:off x="0" y="0"/>
              <a:ext cx="951115" cy="396077"/>
            </a:xfrm>
            <a:custGeom>
              <a:avLst/>
              <a:gdLst/>
              <a:ahLst/>
              <a:cxnLst/>
              <a:rect l="l" t="t" r="r" b="b"/>
              <a:pathLst>
                <a:path w="951115" h="396077">
                  <a:moveTo>
                    <a:pt x="71769" y="0"/>
                  </a:moveTo>
                  <a:lnTo>
                    <a:pt x="879346" y="0"/>
                  </a:lnTo>
                  <a:cubicBezTo>
                    <a:pt x="918982" y="0"/>
                    <a:pt x="951115" y="32132"/>
                    <a:pt x="951115" y="71769"/>
                  </a:cubicBezTo>
                  <a:lnTo>
                    <a:pt x="951115" y="324308"/>
                  </a:lnTo>
                  <a:cubicBezTo>
                    <a:pt x="951115" y="363945"/>
                    <a:pt x="918982" y="396077"/>
                    <a:pt x="879346" y="396077"/>
                  </a:cubicBezTo>
                  <a:lnTo>
                    <a:pt x="71769" y="396077"/>
                  </a:lnTo>
                  <a:cubicBezTo>
                    <a:pt x="32132" y="396077"/>
                    <a:pt x="0" y="363945"/>
                    <a:pt x="0" y="324308"/>
                  </a:cubicBezTo>
                  <a:lnTo>
                    <a:pt x="0" y="71769"/>
                  </a:lnTo>
                  <a:cubicBezTo>
                    <a:pt x="0" y="32132"/>
                    <a:pt x="32132" y="0"/>
                    <a:pt x="71769" y="0"/>
                  </a:cubicBezTo>
                  <a:close/>
                </a:path>
              </a:pathLst>
            </a:custGeom>
            <a:solidFill>
              <a:srgbClr val="99BDDB"/>
            </a:solidFill>
          </p:spPr>
          <p:txBody>
            <a:bodyPr/>
            <a:lstStyle/>
            <a:p>
              <a:endParaRPr lang="fi-FI" noProof="0" dirty="0"/>
            </a:p>
          </p:txBody>
        </p:sp>
        <p:sp>
          <p:nvSpPr>
            <p:cNvPr id="20" name="TextBox 20"/>
            <p:cNvSpPr txBox="1"/>
            <p:nvPr/>
          </p:nvSpPr>
          <p:spPr>
            <a:xfrm>
              <a:off x="0" y="-28066"/>
              <a:ext cx="951115" cy="472277"/>
            </a:xfrm>
            <a:prstGeom prst="rect">
              <a:avLst/>
            </a:prstGeom>
          </p:spPr>
          <p:txBody>
            <a:bodyPr lIns="50800" tIns="50800" rIns="50800" bIns="50800" rtlCol="0" anchor="ctr"/>
            <a:lstStyle/>
            <a:p>
              <a:pPr algn="ctr">
                <a:lnSpc>
                  <a:spcPts val="4200"/>
                </a:lnSpc>
              </a:pPr>
              <a:r>
                <a:rPr lang="fi-FI" sz="3000" b="1" noProof="0" dirty="0">
                  <a:solidFill>
                    <a:srgbClr val="FAFAFA"/>
                  </a:solidFill>
                  <a:latin typeface="Roboto Bold"/>
                  <a:ea typeface="Roboto Bold"/>
                  <a:cs typeface="Roboto Bold"/>
                  <a:sym typeface="Roboto Bold"/>
                </a:rPr>
                <a:t>TURVALLISTA JA SUJUVAA</a:t>
              </a:r>
            </a:p>
          </p:txBody>
        </p:sp>
      </p:grpSp>
      <p:grpSp>
        <p:nvGrpSpPr>
          <p:cNvPr id="21" name="Group 21"/>
          <p:cNvGrpSpPr/>
          <p:nvPr/>
        </p:nvGrpSpPr>
        <p:grpSpPr>
          <a:xfrm>
            <a:off x="635622" y="7007141"/>
            <a:ext cx="5142401" cy="1956447"/>
            <a:chOff x="-14779" y="-56643"/>
            <a:chExt cx="1259462" cy="479167"/>
          </a:xfrm>
        </p:grpSpPr>
        <p:sp>
          <p:nvSpPr>
            <p:cNvPr id="22" name="Freeform 22"/>
            <p:cNvSpPr/>
            <p:nvPr/>
          </p:nvSpPr>
          <p:spPr>
            <a:xfrm>
              <a:off x="0" y="0"/>
              <a:ext cx="1244683" cy="402967"/>
            </a:xfrm>
            <a:custGeom>
              <a:avLst/>
              <a:gdLst/>
              <a:ahLst/>
              <a:cxnLst/>
              <a:rect l="l" t="t" r="r" b="b"/>
              <a:pathLst>
                <a:path w="1244683" h="402967">
                  <a:moveTo>
                    <a:pt x="54842" y="0"/>
                  </a:moveTo>
                  <a:lnTo>
                    <a:pt x="1189841" y="0"/>
                  </a:lnTo>
                  <a:cubicBezTo>
                    <a:pt x="1220129" y="0"/>
                    <a:pt x="1244683" y="24554"/>
                    <a:pt x="1244683" y="54842"/>
                  </a:cubicBezTo>
                  <a:lnTo>
                    <a:pt x="1244683" y="348125"/>
                  </a:lnTo>
                  <a:cubicBezTo>
                    <a:pt x="1244683" y="378414"/>
                    <a:pt x="1220129" y="402967"/>
                    <a:pt x="1189841" y="402967"/>
                  </a:cubicBezTo>
                  <a:lnTo>
                    <a:pt x="54842" y="402967"/>
                  </a:lnTo>
                  <a:cubicBezTo>
                    <a:pt x="24554" y="402967"/>
                    <a:pt x="0" y="378414"/>
                    <a:pt x="0" y="348125"/>
                  </a:cubicBezTo>
                  <a:lnTo>
                    <a:pt x="0" y="54842"/>
                  </a:lnTo>
                  <a:cubicBezTo>
                    <a:pt x="0" y="24554"/>
                    <a:pt x="24554" y="0"/>
                    <a:pt x="54842" y="0"/>
                  </a:cubicBezTo>
                  <a:close/>
                </a:path>
              </a:pathLst>
            </a:custGeom>
            <a:solidFill>
              <a:srgbClr val="E15454"/>
            </a:solidFill>
          </p:spPr>
          <p:txBody>
            <a:bodyPr/>
            <a:lstStyle/>
            <a:p>
              <a:endParaRPr lang="fi-FI" noProof="0" dirty="0"/>
            </a:p>
          </p:txBody>
        </p:sp>
        <p:sp>
          <p:nvSpPr>
            <p:cNvPr id="23" name="TextBox 23"/>
            <p:cNvSpPr txBox="1"/>
            <p:nvPr/>
          </p:nvSpPr>
          <p:spPr>
            <a:xfrm>
              <a:off x="-14779" y="-56643"/>
              <a:ext cx="1244683" cy="479167"/>
            </a:xfrm>
            <a:prstGeom prst="rect">
              <a:avLst/>
            </a:prstGeom>
          </p:spPr>
          <p:txBody>
            <a:bodyPr lIns="50800" tIns="50800" rIns="50800" bIns="50800" rtlCol="0" anchor="ctr"/>
            <a:lstStyle/>
            <a:p>
              <a:pPr algn="ctr">
                <a:lnSpc>
                  <a:spcPts val="4200"/>
                </a:lnSpc>
              </a:pPr>
              <a:r>
                <a:rPr lang="fi-FI" sz="3000" b="1" noProof="0" dirty="0">
                  <a:solidFill>
                    <a:srgbClr val="FAFAFA"/>
                  </a:solidFill>
                  <a:latin typeface="Roboto Bold"/>
                  <a:ea typeface="Roboto Bold"/>
                  <a:cs typeface="Roboto Bold"/>
                  <a:sym typeface="Roboto Bold"/>
                </a:rPr>
                <a:t>TALOUDELLISTA </a:t>
              </a:r>
            </a:p>
            <a:p>
              <a:pPr algn="ctr">
                <a:lnSpc>
                  <a:spcPts val="4200"/>
                </a:lnSpc>
              </a:pPr>
              <a:r>
                <a:rPr lang="fi-FI" sz="3000" b="1" noProof="0" dirty="0">
                  <a:solidFill>
                    <a:srgbClr val="FAFAFA"/>
                  </a:solidFill>
                  <a:latin typeface="Roboto Bold"/>
                  <a:ea typeface="Roboto Bold"/>
                  <a:cs typeface="Roboto Bold"/>
                  <a:sym typeface="Roboto Bold"/>
                </a:rPr>
                <a:t>- KUSTANNUKSET JA AIKA</a:t>
              </a:r>
            </a:p>
          </p:txBody>
        </p:sp>
      </p:grpSp>
      <p:sp>
        <p:nvSpPr>
          <p:cNvPr id="24" name="AutoShape 24"/>
          <p:cNvSpPr/>
          <p:nvPr/>
        </p:nvSpPr>
        <p:spPr>
          <a:xfrm flipV="1">
            <a:off x="5778022" y="6652297"/>
            <a:ext cx="1719606" cy="1408779"/>
          </a:xfrm>
          <a:prstGeom prst="line">
            <a:avLst/>
          </a:prstGeom>
          <a:ln w="47625" cap="flat">
            <a:solidFill>
              <a:srgbClr val="E15454"/>
            </a:solidFill>
            <a:prstDash val="solid"/>
            <a:headEnd type="none" w="sm" len="sm"/>
            <a:tailEnd type="none" w="sm" len="sm"/>
          </a:ln>
        </p:spPr>
        <p:txBody>
          <a:bodyPr/>
          <a:lstStyle/>
          <a:p>
            <a:endParaRPr lang="fi-FI" noProof="0" dirty="0"/>
          </a:p>
        </p:txBody>
      </p:sp>
      <p:sp>
        <p:nvSpPr>
          <p:cNvPr id="25" name="Freeform 25"/>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2"/>
            <a:stretch>
              <a:fillRect/>
            </a:stretch>
          </a:blipFill>
        </p:spPr>
        <p:txBody>
          <a:bodyPr/>
          <a:lstStyle/>
          <a:p>
            <a:endParaRPr lang="fi-FI" noProof="0" dirty="0"/>
          </a:p>
        </p:txBody>
      </p:sp>
      <p:sp>
        <p:nvSpPr>
          <p:cNvPr id="26" name="TextBox 26"/>
          <p:cNvSpPr txBox="1"/>
          <p:nvPr/>
        </p:nvSpPr>
        <p:spPr>
          <a:xfrm>
            <a:off x="7457687" y="5006469"/>
            <a:ext cx="2913410" cy="997361"/>
          </a:xfrm>
          <a:prstGeom prst="rect">
            <a:avLst/>
          </a:prstGeom>
        </p:spPr>
        <p:txBody>
          <a:bodyPr lIns="0" tIns="0" rIns="0" bIns="0" rtlCol="0" anchor="t">
            <a:spAutoFit/>
          </a:bodyPr>
          <a:lstStyle/>
          <a:p>
            <a:pPr algn="ctr">
              <a:lnSpc>
                <a:spcPts val="3893"/>
              </a:lnSpc>
            </a:pPr>
            <a:r>
              <a:rPr lang="fi-FI" sz="3539" b="1" noProof="0" dirty="0">
                <a:solidFill>
                  <a:srgbClr val="FAFAFA"/>
                </a:solidFill>
                <a:latin typeface="Roboto Bold"/>
                <a:ea typeface="Roboto Bold"/>
                <a:cs typeface="Roboto Bold"/>
                <a:sym typeface="Roboto Bold"/>
              </a:rPr>
              <a:t>VIISAS LIIKKUMINEN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95965" y="3752773"/>
            <a:ext cx="2656383" cy="2523564"/>
          </a:xfrm>
          <a:custGeom>
            <a:avLst/>
            <a:gdLst/>
            <a:ahLst/>
            <a:cxnLst/>
            <a:rect l="l" t="t" r="r" b="b"/>
            <a:pathLst>
              <a:path w="2656383" h="2523564">
                <a:moveTo>
                  <a:pt x="0" y="0"/>
                </a:moveTo>
                <a:lnTo>
                  <a:pt x="2656383" y="0"/>
                </a:lnTo>
                <a:lnTo>
                  <a:pt x="2656383" y="2523564"/>
                </a:lnTo>
                <a:lnTo>
                  <a:pt x="0" y="252356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i-FI" noProof="0" dirty="0"/>
          </a:p>
        </p:txBody>
      </p:sp>
      <p:sp>
        <p:nvSpPr>
          <p:cNvPr id="3" name="TextBox 3"/>
          <p:cNvSpPr txBox="1"/>
          <p:nvPr/>
        </p:nvSpPr>
        <p:spPr>
          <a:xfrm>
            <a:off x="5181600" y="1651151"/>
            <a:ext cx="9641285" cy="1337255"/>
          </a:xfrm>
          <a:prstGeom prst="rect">
            <a:avLst/>
          </a:prstGeom>
        </p:spPr>
        <p:txBody>
          <a:bodyPr lIns="0" tIns="0" rIns="0" bIns="0" rtlCol="0" anchor="t">
            <a:spAutoFit/>
          </a:bodyPr>
          <a:lstStyle/>
          <a:p>
            <a:pPr algn="ctr">
              <a:lnSpc>
                <a:spcPts val="10818"/>
              </a:lnSpc>
            </a:pPr>
            <a:r>
              <a:rPr lang="fi-FI" sz="7727" noProof="0" dirty="0">
                <a:solidFill>
                  <a:srgbClr val="000000"/>
                </a:solidFill>
                <a:latin typeface="Roboto"/>
                <a:ea typeface="Roboto"/>
                <a:cs typeface="Roboto"/>
                <a:sym typeface="Roboto"/>
              </a:rPr>
              <a:t>Ympäristöystävällinen</a:t>
            </a:r>
          </a:p>
        </p:txBody>
      </p:sp>
      <p:sp>
        <p:nvSpPr>
          <p:cNvPr id="4" name="TextBox 4"/>
          <p:cNvSpPr txBox="1"/>
          <p:nvPr/>
        </p:nvSpPr>
        <p:spPr>
          <a:xfrm>
            <a:off x="10477962" y="2826481"/>
            <a:ext cx="5605760" cy="1337255"/>
          </a:xfrm>
          <a:prstGeom prst="rect">
            <a:avLst/>
          </a:prstGeom>
        </p:spPr>
        <p:txBody>
          <a:bodyPr lIns="0" tIns="0" rIns="0" bIns="0" rtlCol="0" anchor="t">
            <a:spAutoFit/>
          </a:bodyPr>
          <a:lstStyle/>
          <a:p>
            <a:pPr algn="ctr">
              <a:lnSpc>
                <a:spcPts val="10818"/>
              </a:lnSpc>
            </a:pPr>
            <a:r>
              <a:rPr lang="fi-FI" sz="7727" b="1" noProof="0" dirty="0">
                <a:solidFill>
                  <a:srgbClr val="F04E30"/>
                </a:solidFill>
                <a:latin typeface="Roboto Bold"/>
                <a:ea typeface="Roboto Bold"/>
                <a:cs typeface="Roboto Bold"/>
                <a:sym typeface="Roboto Bold"/>
              </a:rPr>
              <a:t>liikkuminen?</a:t>
            </a:r>
          </a:p>
        </p:txBody>
      </p:sp>
      <p:sp>
        <p:nvSpPr>
          <p:cNvPr id="5" name="Freeform 5"/>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3"/>
            <a:stretch>
              <a:fillRect/>
            </a:stretch>
          </a:blipFill>
        </p:spPr>
        <p:txBody>
          <a:bodyPr/>
          <a:lstStyle/>
          <a:p>
            <a:endParaRPr lang="fi-FI" noProof="0" dirty="0"/>
          </a:p>
        </p:txBody>
      </p:sp>
      <p:sp>
        <p:nvSpPr>
          <p:cNvPr id="6" name="Freeform 6"/>
          <p:cNvSpPr/>
          <p:nvPr/>
        </p:nvSpPr>
        <p:spPr>
          <a:xfrm>
            <a:off x="2232588" y="4534334"/>
            <a:ext cx="1275455" cy="2515286"/>
          </a:xfrm>
          <a:custGeom>
            <a:avLst/>
            <a:gdLst/>
            <a:ahLst/>
            <a:cxnLst/>
            <a:rect l="l" t="t" r="r" b="b"/>
            <a:pathLst>
              <a:path w="1275455" h="2515286">
                <a:moveTo>
                  <a:pt x="0" y="0"/>
                </a:moveTo>
                <a:lnTo>
                  <a:pt x="1275455" y="0"/>
                </a:lnTo>
                <a:lnTo>
                  <a:pt x="1275455" y="2515286"/>
                </a:lnTo>
                <a:lnTo>
                  <a:pt x="0" y="251528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i-FI" noProof="0" dirty="0"/>
          </a:p>
        </p:txBody>
      </p:sp>
      <p:sp>
        <p:nvSpPr>
          <p:cNvPr id="7" name="Freeform 7"/>
          <p:cNvSpPr/>
          <p:nvPr/>
        </p:nvSpPr>
        <p:spPr>
          <a:xfrm>
            <a:off x="3508043" y="5791977"/>
            <a:ext cx="1446799" cy="2411332"/>
          </a:xfrm>
          <a:custGeom>
            <a:avLst/>
            <a:gdLst/>
            <a:ahLst/>
            <a:cxnLst/>
            <a:rect l="l" t="t" r="r" b="b"/>
            <a:pathLst>
              <a:path w="1446799" h="2411332">
                <a:moveTo>
                  <a:pt x="0" y="0"/>
                </a:moveTo>
                <a:lnTo>
                  <a:pt x="1446799" y="0"/>
                </a:lnTo>
                <a:lnTo>
                  <a:pt x="1446799" y="2411331"/>
                </a:lnTo>
                <a:lnTo>
                  <a:pt x="0" y="241133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fi-FI" noProof="0" dirty="0"/>
          </a:p>
        </p:txBody>
      </p:sp>
      <p:sp>
        <p:nvSpPr>
          <p:cNvPr id="8" name="Freeform 8"/>
          <p:cNvSpPr/>
          <p:nvPr/>
        </p:nvSpPr>
        <p:spPr>
          <a:xfrm flipH="1">
            <a:off x="11235018" y="7758706"/>
            <a:ext cx="3958552" cy="1751659"/>
          </a:xfrm>
          <a:custGeom>
            <a:avLst/>
            <a:gdLst/>
            <a:ahLst/>
            <a:cxnLst/>
            <a:rect l="l" t="t" r="r" b="b"/>
            <a:pathLst>
              <a:path w="3958552" h="1751659">
                <a:moveTo>
                  <a:pt x="3958552" y="0"/>
                </a:moveTo>
                <a:lnTo>
                  <a:pt x="0" y="0"/>
                </a:lnTo>
                <a:lnTo>
                  <a:pt x="0" y="1751660"/>
                </a:lnTo>
                <a:lnTo>
                  <a:pt x="3958552" y="1751660"/>
                </a:lnTo>
                <a:lnTo>
                  <a:pt x="3958552"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i-FI" noProof="0" dirty="0"/>
          </a:p>
        </p:txBody>
      </p:sp>
      <p:sp>
        <p:nvSpPr>
          <p:cNvPr id="9" name="Freeform 9"/>
          <p:cNvSpPr/>
          <p:nvPr/>
        </p:nvSpPr>
        <p:spPr>
          <a:xfrm>
            <a:off x="14731055" y="1028700"/>
            <a:ext cx="1839431" cy="1035781"/>
          </a:xfrm>
          <a:custGeom>
            <a:avLst/>
            <a:gdLst/>
            <a:ahLst/>
            <a:cxnLst/>
            <a:rect l="l" t="t" r="r" b="b"/>
            <a:pathLst>
              <a:path w="1839431" h="1035781">
                <a:moveTo>
                  <a:pt x="0" y="0"/>
                </a:moveTo>
                <a:lnTo>
                  <a:pt x="1839431" y="0"/>
                </a:lnTo>
                <a:lnTo>
                  <a:pt x="1839431" y="1035781"/>
                </a:lnTo>
                <a:lnTo>
                  <a:pt x="0" y="1035781"/>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fi-FI" noProof="0" dirty="0"/>
          </a:p>
        </p:txBody>
      </p:sp>
      <p:sp>
        <p:nvSpPr>
          <p:cNvPr id="10" name="Freeform 10"/>
          <p:cNvSpPr/>
          <p:nvPr/>
        </p:nvSpPr>
        <p:spPr>
          <a:xfrm flipH="1">
            <a:off x="12207681" y="5086689"/>
            <a:ext cx="6681727" cy="2669737"/>
          </a:xfrm>
          <a:custGeom>
            <a:avLst/>
            <a:gdLst/>
            <a:ahLst/>
            <a:cxnLst/>
            <a:rect l="l" t="t" r="r" b="b"/>
            <a:pathLst>
              <a:path w="6681727" h="2669737">
                <a:moveTo>
                  <a:pt x="6681728" y="0"/>
                </a:moveTo>
                <a:lnTo>
                  <a:pt x="0" y="0"/>
                </a:lnTo>
                <a:lnTo>
                  <a:pt x="0" y="2669737"/>
                </a:lnTo>
                <a:lnTo>
                  <a:pt x="6681728" y="2669737"/>
                </a:lnTo>
                <a:lnTo>
                  <a:pt x="6681728"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fi-FI" noProof="0" dirty="0"/>
          </a:p>
        </p:txBody>
      </p:sp>
      <p:sp>
        <p:nvSpPr>
          <p:cNvPr id="11" name="Freeform 11"/>
          <p:cNvSpPr/>
          <p:nvPr/>
        </p:nvSpPr>
        <p:spPr>
          <a:xfrm>
            <a:off x="5508500" y="6421557"/>
            <a:ext cx="2388809" cy="2158886"/>
          </a:xfrm>
          <a:custGeom>
            <a:avLst/>
            <a:gdLst/>
            <a:ahLst/>
            <a:cxnLst/>
            <a:rect l="l" t="t" r="r" b="b"/>
            <a:pathLst>
              <a:path w="2388809" h="2158886">
                <a:moveTo>
                  <a:pt x="0" y="0"/>
                </a:moveTo>
                <a:lnTo>
                  <a:pt x="2388809" y="0"/>
                </a:lnTo>
                <a:lnTo>
                  <a:pt x="2388809" y="2158886"/>
                </a:lnTo>
                <a:lnTo>
                  <a:pt x="0" y="2158886"/>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fi-FI" noProof="0" dirty="0"/>
          </a:p>
        </p:txBody>
      </p:sp>
      <p:sp>
        <p:nvSpPr>
          <p:cNvPr id="12" name="Freeform 12"/>
          <p:cNvSpPr/>
          <p:nvPr/>
        </p:nvSpPr>
        <p:spPr>
          <a:xfrm>
            <a:off x="7000028" y="7595365"/>
            <a:ext cx="1241360" cy="2158886"/>
          </a:xfrm>
          <a:custGeom>
            <a:avLst/>
            <a:gdLst/>
            <a:ahLst/>
            <a:cxnLst/>
            <a:rect l="l" t="t" r="r" b="b"/>
            <a:pathLst>
              <a:path w="1241360" h="2158886">
                <a:moveTo>
                  <a:pt x="0" y="0"/>
                </a:moveTo>
                <a:lnTo>
                  <a:pt x="1241359" y="0"/>
                </a:lnTo>
                <a:lnTo>
                  <a:pt x="1241359" y="2158887"/>
                </a:lnTo>
                <a:lnTo>
                  <a:pt x="0" y="2158887"/>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fi-FI" noProof="0" dirty="0"/>
          </a:p>
        </p:txBody>
      </p:sp>
      <p:sp>
        <p:nvSpPr>
          <p:cNvPr id="13" name="Freeform 13"/>
          <p:cNvSpPr/>
          <p:nvPr/>
        </p:nvSpPr>
        <p:spPr>
          <a:xfrm flipH="1">
            <a:off x="462333" y="6421557"/>
            <a:ext cx="1844271" cy="2078052"/>
          </a:xfrm>
          <a:custGeom>
            <a:avLst/>
            <a:gdLst/>
            <a:ahLst/>
            <a:cxnLst/>
            <a:rect l="l" t="t" r="r" b="b"/>
            <a:pathLst>
              <a:path w="1844271" h="2078052">
                <a:moveTo>
                  <a:pt x="1844270" y="0"/>
                </a:moveTo>
                <a:lnTo>
                  <a:pt x="0" y="0"/>
                </a:lnTo>
                <a:lnTo>
                  <a:pt x="0" y="2078052"/>
                </a:lnTo>
                <a:lnTo>
                  <a:pt x="1844270" y="2078052"/>
                </a:lnTo>
                <a:lnTo>
                  <a:pt x="184427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fi-FI" noProof="0" dirty="0"/>
          </a:p>
        </p:txBody>
      </p:sp>
      <p:sp>
        <p:nvSpPr>
          <p:cNvPr id="14" name="Freeform 14"/>
          <p:cNvSpPr/>
          <p:nvPr/>
        </p:nvSpPr>
        <p:spPr>
          <a:xfrm flipH="1">
            <a:off x="4076109" y="8079618"/>
            <a:ext cx="1432391" cy="2024580"/>
          </a:xfrm>
          <a:custGeom>
            <a:avLst/>
            <a:gdLst/>
            <a:ahLst/>
            <a:cxnLst/>
            <a:rect l="l" t="t" r="r" b="b"/>
            <a:pathLst>
              <a:path w="1432391" h="2024580">
                <a:moveTo>
                  <a:pt x="1432391" y="0"/>
                </a:moveTo>
                <a:lnTo>
                  <a:pt x="0" y="0"/>
                </a:lnTo>
                <a:lnTo>
                  <a:pt x="0" y="2024581"/>
                </a:lnTo>
                <a:lnTo>
                  <a:pt x="1432391" y="2024581"/>
                </a:lnTo>
                <a:lnTo>
                  <a:pt x="1432391"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fi-FI" noProof="0" dirty="0"/>
          </a:p>
        </p:txBody>
      </p:sp>
      <p:pic>
        <p:nvPicPr>
          <p:cNvPr id="16" name="Kuva 15">
            <a:extLst>
              <a:ext uri="{FF2B5EF4-FFF2-40B4-BE49-F238E27FC236}">
                <a16:creationId xmlns:a16="http://schemas.microsoft.com/office/drawing/2014/main" id="{AF77AB9C-451A-4F2D-AC88-FA05AEBE0B87}"/>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11323" y="-233031"/>
            <a:ext cx="4443519" cy="444351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3226875"/>
            <a:ext cx="2137649" cy="4215593"/>
          </a:xfrm>
          <a:custGeom>
            <a:avLst/>
            <a:gdLst/>
            <a:ahLst/>
            <a:cxnLst/>
            <a:rect l="l" t="t" r="r" b="b"/>
            <a:pathLst>
              <a:path w="2137649" h="4215593">
                <a:moveTo>
                  <a:pt x="0" y="0"/>
                </a:moveTo>
                <a:lnTo>
                  <a:pt x="2137649" y="0"/>
                </a:lnTo>
                <a:lnTo>
                  <a:pt x="2137649" y="4215593"/>
                </a:lnTo>
                <a:lnTo>
                  <a:pt x="0" y="421559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i-FI" noProof="0" dirty="0"/>
          </a:p>
        </p:txBody>
      </p:sp>
      <p:sp>
        <p:nvSpPr>
          <p:cNvPr id="3" name="Freeform 3"/>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3"/>
            <a:stretch>
              <a:fillRect/>
            </a:stretch>
          </a:blipFill>
        </p:spPr>
        <p:txBody>
          <a:bodyPr/>
          <a:lstStyle/>
          <a:p>
            <a:endParaRPr lang="fi-FI" noProof="0" dirty="0"/>
          </a:p>
        </p:txBody>
      </p:sp>
      <p:sp>
        <p:nvSpPr>
          <p:cNvPr id="4" name="Freeform 4"/>
          <p:cNvSpPr/>
          <p:nvPr/>
        </p:nvSpPr>
        <p:spPr>
          <a:xfrm>
            <a:off x="1329610" y="4513116"/>
            <a:ext cx="2468880" cy="4114800"/>
          </a:xfrm>
          <a:custGeom>
            <a:avLst/>
            <a:gdLst/>
            <a:ahLst/>
            <a:cxnLst/>
            <a:rect l="l" t="t" r="r" b="b"/>
            <a:pathLst>
              <a:path w="2468880" h="4114800">
                <a:moveTo>
                  <a:pt x="0" y="0"/>
                </a:moveTo>
                <a:lnTo>
                  <a:pt x="2468880" y="0"/>
                </a:lnTo>
                <a:lnTo>
                  <a:pt x="2468880"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i-FI" noProof="0" dirty="0"/>
          </a:p>
        </p:txBody>
      </p:sp>
      <p:sp>
        <p:nvSpPr>
          <p:cNvPr id="5" name="TextBox 5"/>
          <p:cNvSpPr txBox="1"/>
          <p:nvPr/>
        </p:nvSpPr>
        <p:spPr>
          <a:xfrm>
            <a:off x="3798490" y="866775"/>
            <a:ext cx="10195720" cy="1337255"/>
          </a:xfrm>
          <a:prstGeom prst="rect">
            <a:avLst/>
          </a:prstGeom>
        </p:spPr>
        <p:txBody>
          <a:bodyPr lIns="0" tIns="0" rIns="0" bIns="0" rtlCol="0" anchor="t">
            <a:spAutoFit/>
          </a:bodyPr>
          <a:lstStyle/>
          <a:p>
            <a:pPr algn="ctr">
              <a:lnSpc>
                <a:spcPts val="10818"/>
              </a:lnSpc>
            </a:pPr>
            <a:r>
              <a:rPr lang="fi-FI" sz="7727" b="1" noProof="0" dirty="0">
                <a:solidFill>
                  <a:srgbClr val="F04E30"/>
                </a:solidFill>
                <a:latin typeface="Roboto Bold"/>
                <a:ea typeface="Roboto Bold"/>
                <a:cs typeface="Roboto Bold"/>
                <a:sym typeface="Roboto Bold"/>
              </a:rPr>
              <a:t>Ympäristöystävällisyys</a:t>
            </a:r>
          </a:p>
        </p:txBody>
      </p:sp>
      <p:sp>
        <p:nvSpPr>
          <p:cNvPr id="6" name="TextBox 6"/>
          <p:cNvSpPr txBox="1"/>
          <p:nvPr/>
        </p:nvSpPr>
        <p:spPr>
          <a:xfrm>
            <a:off x="4508301" y="3826150"/>
            <a:ext cx="12383041" cy="2744366"/>
          </a:xfrm>
          <a:prstGeom prst="rect">
            <a:avLst/>
          </a:prstGeom>
        </p:spPr>
        <p:txBody>
          <a:bodyPr lIns="0" tIns="0" rIns="0" bIns="0" rtlCol="0" anchor="t">
            <a:spAutoFit/>
          </a:bodyPr>
          <a:lstStyle/>
          <a:p>
            <a:pPr algn="l">
              <a:lnSpc>
                <a:spcPts val="3610"/>
              </a:lnSpc>
            </a:pPr>
            <a:r>
              <a:rPr lang="fi-FI" sz="2579" b="1" spc="10" noProof="0" dirty="0">
                <a:solidFill>
                  <a:srgbClr val="000000"/>
                </a:solidFill>
                <a:latin typeface="Roboto Bold"/>
                <a:ea typeface="Roboto Bold"/>
                <a:cs typeface="Roboto Bold"/>
                <a:sym typeface="Roboto Bold"/>
              </a:rPr>
              <a:t>Viisas liikkuminen (omin lihasvoimin, joukkoliikenne, kimppakyydit)</a:t>
            </a:r>
          </a:p>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pienentää hiilijalanjälkeä ja hillitsee ilmastonmuutosta</a:t>
            </a:r>
          </a:p>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vähentää liikenteen päästöjä ja parantaa ilmanlaatua</a:t>
            </a:r>
          </a:p>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vähentää meluhaittoja</a:t>
            </a:r>
          </a:p>
          <a:p>
            <a:pPr marL="556829" lvl="1" indent="-278415" algn="l">
              <a:lnSpc>
                <a:spcPts val="3610"/>
              </a:lnSpc>
              <a:buFont typeface="Arial"/>
              <a:buChar char="•"/>
            </a:pPr>
            <a:r>
              <a:rPr lang="fi-FI" sz="2579" spc="10" noProof="0" dirty="0">
                <a:solidFill>
                  <a:srgbClr val="000000"/>
                </a:solidFill>
                <a:latin typeface="Roboto"/>
                <a:ea typeface="Roboto"/>
                <a:cs typeface="Roboto"/>
                <a:sym typeface="Roboto"/>
              </a:rPr>
              <a:t>vähentää mikromuovin määrää</a:t>
            </a:r>
          </a:p>
          <a:p>
            <a:pPr algn="l">
              <a:lnSpc>
                <a:spcPts val="3610"/>
              </a:lnSpc>
            </a:pPr>
            <a:endParaRPr lang="fi-FI" sz="2579" spc="10" noProof="0" dirty="0">
              <a:solidFill>
                <a:srgbClr val="000000"/>
              </a:solidFill>
              <a:latin typeface="Roboto"/>
              <a:ea typeface="Roboto"/>
              <a:cs typeface="Roboto"/>
              <a:sym typeface="Roboto"/>
            </a:endParaRPr>
          </a:p>
        </p:txBody>
      </p:sp>
      <p:sp>
        <p:nvSpPr>
          <p:cNvPr id="7" name="TextBox 7"/>
          <p:cNvSpPr txBox="1"/>
          <p:nvPr/>
        </p:nvSpPr>
        <p:spPr>
          <a:xfrm>
            <a:off x="4508301" y="2575309"/>
            <a:ext cx="8750499" cy="762581"/>
          </a:xfrm>
          <a:prstGeom prst="rect">
            <a:avLst/>
          </a:prstGeom>
        </p:spPr>
        <p:txBody>
          <a:bodyPr wrap="square" lIns="0" tIns="0" rIns="0" bIns="0" rtlCol="0" anchor="t">
            <a:spAutoFit/>
          </a:bodyPr>
          <a:lstStyle/>
          <a:p>
            <a:pPr algn="l">
              <a:lnSpc>
                <a:spcPts val="6420"/>
              </a:lnSpc>
            </a:pPr>
            <a:r>
              <a:rPr lang="fi-FI" sz="4586" noProof="0" dirty="0">
                <a:solidFill>
                  <a:srgbClr val="0057A8"/>
                </a:solidFill>
                <a:latin typeface="Roboto"/>
                <a:ea typeface="Roboto"/>
                <a:cs typeface="Roboto"/>
                <a:sym typeface="Roboto"/>
              </a:rPr>
              <a:t>Yksityisautoilun väheneminen</a:t>
            </a:r>
          </a:p>
        </p:txBody>
      </p:sp>
      <p:sp>
        <p:nvSpPr>
          <p:cNvPr id="8" name="TextBox 8"/>
          <p:cNvSpPr txBox="1"/>
          <p:nvPr/>
        </p:nvSpPr>
        <p:spPr>
          <a:xfrm>
            <a:off x="4508301" y="6998022"/>
            <a:ext cx="9283899" cy="762581"/>
          </a:xfrm>
          <a:prstGeom prst="rect">
            <a:avLst/>
          </a:prstGeom>
        </p:spPr>
        <p:txBody>
          <a:bodyPr wrap="square" lIns="0" tIns="0" rIns="0" bIns="0" rtlCol="0" anchor="t">
            <a:spAutoFit/>
          </a:bodyPr>
          <a:lstStyle/>
          <a:p>
            <a:pPr algn="l">
              <a:lnSpc>
                <a:spcPts val="6420"/>
              </a:lnSpc>
            </a:pPr>
            <a:r>
              <a:rPr lang="fi-FI" sz="4586" noProof="0" dirty="0">
                <a:solidFill>
                  <a:srgbClr val="F04E30"/>
                </a:solidFill>
                <a:latin typeface="Roboto"/>
                <a:ea typeface="Roboto"/>
                <a:cs typeface="Roboto"/>
                <a:sym typeface="Roboto"/>
              </a:rPr>
              <a:t>Viisas liikkuminen on kestävää!</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313644" y="8215811"/>
            <a:ext cx="1650201" cy="1650201"/>
          </a:xfrm>
          <a:custGeom>
            <a:avLst/>
            <a:gdLst/>
            <a:ahLst/>
            <a:cxnLst/>
            <a:rect l="l" t="t" r="r" b="b"/>
            <a:pathLst>
              <a:path w="1650201" h="1650201">
                <a:moveTo>
                  <a:pt x="0" y="0"/>
                </a:moveTo>
                <a:lnTo>
                  <a:pt x="1650201" y="0"/>
                </a:lnTo>
                <a:lnTo>
                  <a:pt x="1650201" y="1650201"/>
                </a:lnTo>
                <a:lnTo>
                  <a:pt x="0" y="1650201"/>
                </a:lnTo>
                <a:lnTo>
                  <a:pt x="0" y="0"/>
                </a:lnTo>
                <a:close/>
              </a:path>
            </a:pathLst>
          </a:custGeom>
          <a:blipFill>
            <a:blip r:embed="rId2"/>
            <a:stretch>
              <a:fillRect/>
            </a:stretch>
          </a:blipFill>
        </p:spPr>
        <p:txBody>
          <a:bodyPr/>
          <a:lstStyle/>
          <a:p>
            <a:endParaRPr lang="fi-FI" noProof="0" dirty="0"/>
          </a:p>
        </p:txBody>
      </p:sp>
      <p:grpSp>
        <p:nvGrpSpPr>
          <p:cNvPr id="3" name="Group 3"/>
          <p:cNvGrpSpPr/>
          <p:nvPr/>
        </p:nvGrpSpPr>
        <p:grpSpPr>
          <a:xfrm>
            <a:off x="1028700" y="3224918"/>
            <a:ext cx="2546917" cy="3837164"/>
            <a:chOff x="0" y="0"/>
            <a:chExt cx="3395890" cy="5116218"/>
          </a:xfrm>
        </p:grpSpPr>
        <p:sp>
          <p:nvSpPr>
            <p:cNvPr id="4" name="Freeform 4"/>
            <p:cNvSpPr/>
            <p:nvPr/>
          </p:nvSpPr>
          <p:spPr>
            <a:xfrm>
              <a:off x="390856" y="589742"/>
              <a:ext cx="2510007" cy="2428432"/>
            </a:xfrm>
            <a:custGeom>
              <a:avLst/>
              <a:gdLst/>
              <a:ahLst/>
              <a:cxnLst/>
              <a:rect l="l" t="t" r="r" b="b"/>
              <a:pathLst>
                <a:path w="2510007" h="2428432">
                  <a:moveTo>
                    <a:pt x="0" y="0"/>
                  </a:moveTo>
                  <a:lnTo>
                    <a:pt x="2510007" y="0"/>
                  </a:lnTo>
                  <a:lnTo>
                    <a:pt x="2510007" y="2428431"/>
                  </a:lnTo>
                  <a:lnTo>
                    <a:pt x="0" y="242843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fi-FI" noProof="0" dirty="0"/>
            </a:p>
          </p:txBody>
        </p:sp>
        <p:sp>
          <p:nvSpPr>
            <p:cNvPr id="5" name="Freeform 5"/>
            <p:cNvSpPr/>
            <p:nvPr/>
          </p:nvSpPr>
          <p:spPr>
            <a:xfrm>
              <a:off x="0" y="0"/>
              <a:ext cx="3395890" cy="5116218"/>
            </a:xfrm>
            <a:custGeom>
              <a:avLst/>
              <a:gdLst/>
              <a:ahLst/>
              <a:cxnLst/>
              <a:rect l="l" t="t" r="r" b="b"/>
              <a:pathLst>
                <a:path w="3395890" h="5116218">
                  <a:moveTo>
                    <a:pt x="0" y="0"/>
                  </a:moveTo>
                  <a:lnTo>
                    <a:pt x="3395890" y="0"/>
                  </a:lnTo>
                  <a:lnTo>
                    <a:pt x="3395890" y="5116218"/>
                  </a:lnTo>
                  <a:lnTo>
                    <a:pt x="0" y="511621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i-FI" noProof="0" dirty="0"/>
            </a:p>
          </p:txBody>
        </p:sp>
      </p:grpSp>
      <p:sp>
        <p:nvSpPr>
          <p:cNvPr id="6" name="TextBox 6"/>
          <p:cNvSpPr txBox="1"/>
          <p:nvPr/>
        </p:nvSpPr>
        <p:spPr>
          <a:xfrm>
            <a:off x="4115686" y="866775"/>
            <a:ext cx="4723514" cy="1337255"/>
          </a:xfrm>
          <a:prstGeom prst="rect">
            <a:avLst/>
          </a:prstGeom>
        </p:spPr>
        <p:txBody>
          <a:bodyPr wrap="square" lIns="0" tIns="0" rIns="0" bIns="0" rtlCol="0" anchor="t">
            <a:spAutoFit/>
          </a:bodyPr>
          <a:lstStyle/>
          <a:p>
            <a:pPr algn="ctr">
              <a:lnSpc>
                <a:spcPts val="10818"/>
              </a:lnSpc>
            </a:pPr>
            <a:r>
              <a:rPr lang="fi-FI" sz="7727" b="1" noProof="0" dirty="0">
                <a:solidFill>
                  <a:srgbClr val="F04E30"/>
                </a:solidFill>
                <a:latin typeface="Roboto Bold"/>
                <a:ea typeface="Roboto Bold"/>
                <a:cs typeface="Roboto Bold"/>
                <a:sym typeface="Roboto Bold"/>
              </a:rPr>
              <a:t>Tiesitkö...</a:t>
            </a:r>
          </a:p>
        </p:txBody>
      </p:sp>
      <p:sp>
        <p:nvSpPr>
          <p:cNvPr id="7" name="TextBox 7"/>
          <p:cNvSpPr txBox="1"/>
          <p:nvPr/>
        </p:nvSpPr>
        <p:spPr>
          <a:xfrm>
            <a:off x="4508301" y="2782429"/>
            <a:ext cx="13779699" cy="1608525"/>
          </a:xfrm>
          <a:prstGeom prst="rect">
            <a:avLst/>
          </a:prstGeom>
        </p:spPr>
        <p:txBody>
          <a:bodyPr lIns="0" tIns="0" rIns="0" bIns="0" rtlCol="0" anchor="t">
            <a:spAutoFit/>
          </a:bodyPr>
          <a:lstStyle/>
          <a:p>
            <a:pPr algn="l">
              <a:lnSpc>
                <a:spcPts val="6420"/>
              </a:lnSpc>
            </a:pPr>
            <a:r>
              <a:rPr lang="fi-FI" sz="4586" noProof="0" dirty="0">
                <a:solidFill>
                  <a:srgbClr val="0057A8"/>
                </a:solidFill>
                <a:latin typeface="Roboto"/>
                <a:ea typeface="Roboto"/>
                <a:cs typeface="Roboto"/>
                <a:sym typeface="Roboto"/>
              </a:rPr>
              <a:t>Suomalaiset ovat yksi eniten ilmastoa kuormittava kansa suhteessa asukaslukuun.</a:t>
            </a:r>
          </a:p>
        </p:txBody>
      </p:sp>
      <p:sp>
        <p:nvSpPr>
          <p:cNvPr id="8" name="TextBox 8"/>
          <p:cNvSpPr txBox="1"/>
          <p:nvPr/>
        </p:nvSpPr>
        <p:spPr>
          <a:xfrm>
            <a:off x="4508301" y="4971979"/>
            <a:ext cx="13779699" cy="2407633"/>
          </a:xfrm>
          <a:prstGeom prst="rect">
            <a:avLst/>
          </a:prstGeom>
        </p:spPr>
        <p:txBody>
          <a:bodyPr lIns="0" tIns="0" rIns="0" bIns="0" rtlCol="0" anchor="t">
            <a:spAutoFit/>
          </a:bodyPr>
          <a:lstStyle/>
          <a:p>
            <a:pPr algn="l">
              <a:lnSpc>
                <a:spcPts val="6420"/>
              </a:lnSpc>
            </a:pPr>
            <a:r>
              <a:rPr lang="fi-FI" sz="4586" noProof="0" dirty="0">
                <a:solidFill>
                  <a:srgbClr val="F04E30"/>
                </a:solidFill>
                <a:latin typeface="Roboto"/>
                <a:ea typeface="Roboto"/>
                <a:cs typeface="Roboto"/>
                <a:sym typeface="Roboto"/>
              </a:rPr>
              <a:t>Asuminen, ruoka ja </a:t>
            </a:r>
            <a:r>
              <a:rPr lang="fi-FI" sz="4586" b="1" noProof="0" dirty="0">
                <a:solidFill>
                  <a:srgbClr val="F04E30"/>
                </a:solidFill>
                <a:latin typeface="Roboto Bold"/>
                <a:ea typeface="Roboto Bold"/>
                <a:cs typeface="Roboto Bold"/>
                <a:sym typeface="Roboto Bold"/>
              </a:rPr>
              <a:t>liikkuminen</a:t>
            </a:r>
            <a:r>
              <a:rPr lang="fi-FI" sz="4586" noProof="0" dirty="0">
                <a:solidFill>
                  <a:srgbClr val="F04E30"/>
                </a:solidFill>
                <a:latin typeface="Roboto"/>
                <a:ea typeface="Roboto"/>
                <a:cs typeface="Roboto"/>
                <a:sym typeface="Roboto"/>
              </a:rPr>
              <a:t> ovat suurimmat yksityisen kulutuksen kasvihuonepäästöjen aiheuttajat.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1729</TotalTime>
  <Words>1825</Words>
  <Application>Microsoft Office PowerPoint</Application>
  <PresentationFormat>Mukautettu</PresentationFormat>
  <Paragraphs>300</Paragraphs>
  <Slides>44</Slides>
  <Notes>0</Notes>
  <HiddenSlides>0</HiddenSlides>
  <MMClips>0</MMClips>
  <ScaleCrop>false</ScaleCrop>
  <HeadingPairs>
    <vt:vector size="6" baseType="variant">
      <vt:variant>
        <vt:lpstr>Käytetyt fontit</vt:lpstr>
      </vt:variant>
      <vt:variant>
        <vt:i4>7</vt:i4>
      </vt:variant>
      <vt:variant>
        <vt:lpstr>Teema</vt:lpstr>
      </vt:variant>
      <vt:variant>
        <vt:i4>1</vt:i4>
      </vt:variant>
      <vt:variant>
        <vt:lpstr>Dian otsikot</vt:lpstr>
      </vt:variant>
      <vt:variant>
        <vt:i4>44</vt:i4>
      </vt:variant>
    </vt:vector>
  </HeadingPairs>
  <TitlesOfParts>
    <vt:vector size="52" baseType="lpstr">
      <vt:lpstr>Arial</vt:lpstr>
      <vt:lpstr>Rustic Printed Stamp</vt:lpstr>
      <vt:lpstr>Roboto Bold</vt:lpstr>
      <vt:lpstr>Open Sans</vt:lpstr>
      <vt:lpstr>Roboto</vt:lpstr>
      <vt:lpstr>Open Sans Light</vt:lpstr>
      <vt:lpstr>Calibri</vt:lpstr>
      <vt:lpstr>Office Theme</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Lihasvoimin kouluun!</dc:title>
  <dc:creator>Haapalainen Anna</dc:creator>
  <cp:lastModifiedBy>Haapalainen Anna</cp:lastModifiedBy>
  <cp:revision>5</cp:revision>
  <dcterms:created xsi:type="dcterms:W3CDTF">2006-08-16T00:00:00Z</dcterms:created>
  <dcterms:modified xsi:type="dcterms:W3CDTF">2026-08-16T19:25:52Z</dcterms:modified>
  <dc:identifier>DAGBLAwJSIw</dc:identifier>
</cp:coreProperties>
</file>