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0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95" r:id="rId29"/>
    <p:sldId id="296" r:id="rId30"/>
    <p:sldId id="298" r:id="rId31"/>
    <p:sldId id="297" r:id="rId32"/>
    <p:sldId id="299" r:id="rId33"/>
    <p:sldId id="300" r:id="rId34"/>
    <p:sldId id="303" r:id="rId35"/>
  </p:sldIdLst>
  <p:sldSz cx="18288000" cy="10287000"/>
  <p:notesSz cx="6858000" cy="9144000"/>
  <p:embeddedFontLst>
    <p:embeddedFont>
      <p:font typeface="Open Sans" panose="020B0606030504020204" pitchFamily="34" charset="0"/>
      <p:regular r:id="rId36"/>
      <p:bold r:id="rId37"/>
      <p:italic r:id="rId38"/>
      <p:boldItalic r:id="rId39"/>
    </p:embeddedFont>
    <p:embeddedFont>
      <p:font typeface="Open Sans Light" panose="020B0306030504020204" pitchFamily="34" charset="0"/>
      <p:regular r:id="rId40"/>
      <p:italic r:id="rId41"/>
    </p:embeddedFont>
    <p:embeddedFont>
      <p:font typeface="Roboto" panose="02000000000000000000" pitchFamily="2" charset="0"/>
      <p:regular r:id="rId42"/>
      <p:bold r:id="rId43"/>
      <p:italic r:id="rId44"/>
    </p:embeddedFont>
    <p:embeddedFont>
      <p:font typeface="Roboto Bold" panose="02000000000000000000" pitchFamily="2" charset="0"/>
      <p:regular r:id="rId45"/>
      <p:bold r:id="rId46"/>
    </p:embeddedFont>
    <p:embeddedFont>
      <p:font typeface="Rustic Printed Stamp"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199"/>
    <a:srgbClr val="F04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35.svg"/><Relationship Id="rId4" Type="http://schemas.openxmlformats.org/officeDocument/2006/relationships/image" Target="../media/image13.sv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7.sv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okm.fi/-/uusi-lasten-ja-nuorten-liikkumissuositus-monipuolista-reipasta-ja-rasittavaa-liikkumista-vahintaan-tunti-paivassa" TargetMode="External"/><Relationship Id="rId5" Type="http://schemas.openxmlformats.org/officeDocument/2006/relationships/image" Target="../media/image40.pn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5.svg"/><Relationship Id="rId12" Type="http://schemas.openxmlformats.org/officeDocument/2006/relationships/image" Target="../media/image4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svg"/><Relationship Id="rId10" Type="http://schemas.openxmlformats.org/officeDocument/2006/relationships/hyperlink" Target="https://www.liikuntaneuvosto.fi/wp-content/uploads/2023/03/Lasten-ja-nuorten-liikuntakayttaytyminen-Suomessa-2022-2.pdf" TargetMode="External"/><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png"/><Relationship Id="rId7" Type="http://schemas.openxmlformats.org/officeDocument/2006/relationships/image" Target="../media/image56.svg"/><Relationship Id="rId12" Type="http://schemas.openxmlformats.org/officeDocument/2006/relationships/hyperlink" Target="https://ukkinstituutti.fi/wp-content/uploads/2021/04/7-17_esimerkkipaiva_16_tayttyy_FI.jpg" TargetMode="External"/><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7.sv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ukkinstituutti.fi/liikkuminen/liikkumattomuuden-kustannukset/liikkumattomuuden-kustannukset-suomessa/"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liito.fi/liikunta-ja-terveystieto-materiaali/maksuttomat-materiaalit/lihasvoimin-kouluun/" TargetMode="Externa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ukkinstituutti.fi/wp-content/uploads/2022/05/liikkumattomuus-kustannukset-2022.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www.who.int/europe/news/item/07-06-2022-cycling-and-walking-can-help-reduce-physical-inactivity-and-air-pollution--save-lives-and-mitigate-climate-change"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7.sv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7.sv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6.svg"/><Relationship Id="rId4" Type="http://schemas.openxmlformats.org/officeDocument/2006/relationships/image" Target="../media/image71.sv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1.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7.sv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30.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31.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6.svg"/><Relationship Id="rId4" Type="http://schemas.openxmlformats.org/officeDocument/2006/relationships/image" Target="../media/image71.svg"/><Relationship Id="rId9"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1.sv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78.svg"/><Relationship Id="rId9" Type="http://schemas.openxmlformats.org/officeDocument/2006/relationships/hyperlink" Target="https://forms.gle/GJtxn8ajoKV2Prro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7.sv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4.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4368" r="-13432"/>
            </a:stretch>
          </a:blipFill>
        </p:spPr>
        <p:txBody>
          <a:bodyPr/>
          <a:lstStyle/>
          <a:p>
            <a:endParaRPr lang="fi-FI" noProof="0" dirty="0"/>
          </a:p>
        </p:txBody>
      </p:sp>
      <p:grpSp>
        <p:nvGrpSpPr>
          <p:cNvPr id="3" name="Group 3"/>
          <p:cNvGrpSpPr/>
          <p:nvPr/>
        </p:nvGrpSpPr>
        <p:grpSpPr>
          <a:xfrm rot="5400000">
            <a:off x="10330962" y="-1186962"/>
            <a:ext cx="10287000" cy="12660923"/>
            <a:chOff x="0" y="0"/>
            <a:chExt cx="660400" cy="812800"/>
          </a:xfrm>
        </p:grpSpPr>
        <p:sp>
          <p:nvSpPr>
            <p:cNvPr id="4" name="Freeform 4"/>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0057A8">
                <a:alpha val="89804"/>
              </a:srgbClr>
            </a:solidFill>
          </p:spPr>
          <p:txBody>
            <a:bodyPr/>
            <a:lstStyle/>
            <a:p>
              <a:endParaRPr lang="fi-FI" noProof="0" dirty="0"/>
            </a:p>
          </p:txBody>
        </p:sp>
        <p:sp>
          <p:nvSpPr>
            <p:cNvPr id="5" name="TextBox 5"/>
            <p:cNvSpPr txBox="1"/>
            <p:nvPr/>
          </p:nvSpPr>
          <p:spPr>
            <a:xfrm>
              <a:off x="0" y="-47625"/>
              <a:ext cx="660400" cy="733425"/>
            </a:xfrm>
            <a:prstGeom prst="rect">
              <a:avLst/>
            </a:prstGeom>
          </p:spPr>
          <p:txBody>
            <a:bodyPr lIns="50800" tIns="50800" rIns="50800" bIns="50800" rtlCol="0" anchor="ctr"/>
            <a:lstStyle/>
            <a:p>
              <a:pPr algn="ctr">
                <a:lnSpc>
                  <a:spcPts val="2659"/>
                </a:lnSpc>
              </a:pPr>
              <a:endParaRPr lang="fi-FI" noProof="0" dirty="0"/>
            </a:p>
          </p:txBody>
        </p:sp>
      </p:grpSp>
      <p:grpSp>
        <p:nvGrpSpPr>
          <p:cNvPr id="6" name="Group 6"/>
          <p:cNvGrpSpPr/>
          <p:nvPr/>
        </p:nvGrpSpPr>
        <p:grpSpPr>
          <a:xfrm>
            <a:off x="11882709" y="7327172"/>
            <a:ext cx="4610100" cy="1530350"/>
            <a:chOff x="0" y="0"/>
            <a:chExt cx="1214183" cy="403055"/>
          </a:xfrm>
        </p:grpSpPr>
        <p:sp>
          <p:nvSpPr>
            <p:cNvPr id="7" name="Freeform 7"/>
            <p:cNvSpPr/>
            <p:nvPr/>
          </p:nvSpPr>
          <p:spPr>
            <a:xfrm>
              <a:off x="0" y="0"/>
              <a:ext cx="1214183" cy="403055"/>
            </a:xfrm>
            <a:custGeom>
              <a:avLst/>
              <a:gdLst/>
              <a:ahLst/>
              <a:cxnLst/>
              <a:rect l="l" t="t" r="r" b="b"/>
              <a:pathLst>
                <a:path w="1214183" h="403055">
                  <a:moveTo>
                    <a:pt x="159537" y="0"/>
                  </a:moveTo>
                  <a:lnTo>
                    <a:pt x="1054646" y="0"/>
                  </a:lnTo>
                  <a:cubicBezTo>
                    <a:pt x="1142755" y="0"/>
                    <a:pt x="1214183" y="71427"/>
                    <a:pt x="1214183" y="159537"/>
                  </a:cubicBezTo>
                  <a:lnTo>
                    <a:pt x="1214183" y="243518"/>
                  </a:lnTo>
                  <a:cubicBezTo>
                    <a:pt x="1214183" y="285830"/>
                    <a:pt x="1197374" y="326409"/>
                    <a:pt x="1167455" y="356328"/>
                  </a:cubicBezTo>
                  <a:cubicBezTo>
                    <a:pt x="1137536" y="386247"/>
                    <a:pt x="1096957" y="403055"/>
                    <a:pt x="1054646" y="403055"/>
                  </a:cubicBezTo>
                  <a:lnTo>
                    <a:pt x="159537" y="403055"/>
                  </a:lnTo>
                  <a:cubicBezTo>
                    <a:pt x="117225" y="403055"/>
                    <a:pt x="76646" y="386247"/>
                    <a:pt x="46727" y="356328"/>
                  </a:cubicBezTo>
                  <a:cubicBezTo>
                    <a:pt x="16808" y="326409"/>
                    <a:pt x="0" y="285830"/>
                    <a:pt x="0" y="243518"/>
                  </a:cubicBezTo>
                  <a:lnTo>
                    <a:pt x="0" y="159537"/>
                  </a:lnTo>
                  <a:cubicBezTo>
                    <a:pt x="0" y="117225"/>
                    <a:pt x="16808" y="76646"/>
                    <a:pt x="46727" y="46727"/>
                  </a:cubicBezTo>
                  <a:cubicBezTo>
                    <a:pt x="76646" y="16808"/>
                    <a:pt x="117225" y="0"/>
                    <a:pt x="159537" y="0"/>
                  </a:cubicBezTo>
                  <a:close/>
                </a:path>
              </a:pathLst>
            </a:custGeom>
            <a:solidFill>
              <a:srgbClr val="FFFFFF"/>
            </a:solidFill>
          </p:spPr>
          <p:txBody>
            <a:bodyPr/>
            <a:lstStyle/>
            <a:p>
              <a:endParaRPr lang="fi-FI" noProof="0" dirty="0"/>
            </a:p>
          </p:txBody>
        </p:sp>
        <p:sp>
          <p:nvSpPr>
            <p:cNvPr id="8" name="TextBox 8"/>
            <p:cNvSpPr txBox="1"/>
            <p:nvPr/>
          </p:nvSpPr>
          <p:spPr>
            <a:xfrm>
              <a:off x="0" y="-47625"/>
              <a:ext cx="1214183" cy="450680"/>
            </a:xfrm>
            <a:prstGeom prst="rect">
              <a:avLst/>
            </a:prstGeom>
          </p:spPr>
          <p:txBody>
            <a:bodyPr lIns="50800" tIns="50800" rIns="50800" bIns="50800" rtlCol="0" anchor="ctr"/>
            <a:lstStyle/>
            <a:p>
              <a:pPr algn="ctr">
                <a:lnSpc>
                  <a:spcPts val="2659"/>
                </a:lnSpc>
              </a:pPr>
              <a:endParaRPr lang="fi-FI" noProof="0" dirty="0"/>
            </a:p>
          </p:txBody>
        </p:sp>
      </p:grpSp>
      <p:grpSp>
        <p:nvGrpSpPr>
          <p:cNvPr id="9" name="Group 9"/>
          <p:cNvGrpSpPr/>
          <p:nvPr/>
        </p:nvGrpSpPr>
        <p:grpSpPr>
          <a:xfrm>
            <a:off x="6453459" y="7327172"/>
            <a:ext cx="4610100" cy="1530350"/>
            <a:chOff x="0" y="0"/>
            <a:chExt cx="1214183" cy="403055"/>
          </a:xfrm>
        </p:grpSpPr>
        <p:sp>
          <p:nvSpPr>
            <p:cNvPr id="10" name="Freeform 10"/>
            <p:cNvSpPr/>
            <p:nvPr/>
          </p:nvSpPr>
          <p:spPr>
            <a:xfrm>
              <a:off x="0" y="0"/>
              <a:ext cx="1214183" cy="403055"/>
            </a:xfrm>
            <a:custGeom>
              <a:avLst/>
              <a:gdLst/>
              <a:ahLst/>
              <a:cxnLst/>
              <a:rect l="l" t="t" r="r" b="b"/>
              <a:pathLst>
                <a:path w="1214183" h="403055">
                  <a:moveTo>
                    <a:pt x="159537" y="0"/>
                  </a:moveTo>
                  <a:lnTo>
                    <a:pt x="1054646" y="0"/>
                  </a:lnTo>
                  <a:cubicBezTo>
                    <a:pt x="1142755" y="0"/>
                    <a:pt x="1214183" y="71427"/>
                    <a:pt x="1214183" y="159537"/>
                  </a:cubicBezTo>
                  <a:lnTo>
                    <a:pt x="1214183" y="243518"/>
                  </a:lnTo>
                  <a:cubicBezTo>
                    <a:pt x="1214183" y="285830"/>
                    <a:pt x="1197374" y="326409"/>
                    <a:pt x="1167455" y="356328"/>
                  </a:cubicBezTo>
                  <a:cubicBezTo>
                    <a:pt x="1137536" y="386247"/>
                    <a:pt x="1096957" y="403055"/>
                    <a:pt x="1054646" y="403055"/>
                  </a:cubicBezTo>
                  <a:lnTo>
                    <a:pt x="159537" y="403055"/>
                  </a:lnTo>
                  <a:cubicBezTo>
                    <a:pt x="117225" y="403055"/>
                    <a:pt x="76646" y="386247"/>
                    <a:pt x="46727" y="356328"/>
                  </a:cubicBezTo>
                  <a:cubicBezTo>
                    <a:pt x="16808" y="326409"/>
                    <a:pt x="0" y="285830"/>
                    <a:pt x="0" y="243518"/>
                  </a:cubicBezTo>
                  <a:lnTo>
                    <a:pt x="0" y="159537"/>
                  </a:lnTo>
                  <a:cubicBezTo>
                    <a:pt x="0" y="117225"/>
                    <a:pt x="16808" y="76646"/>
                    <a:pt x="46727" y="46727"/>
                  </a:cubicBezTo>
                  <a:cubicBezTo>
                    <a:pt x="76646" y="16808"/>
                    <a:pt x="117225" y="0"/>
                    <a:pt x="159537" y="0"/>
                  </a:cubicBezTo>
                  <a:close/>
                </a:path>
              </a:pathLst>
            </a:custGeom>
            <a:solidFill>
              <a:srgbClr val="FFFFFF"/>
            </a:solidFill>
          </p:spPr>
          <p:txBody>
            <a:bodyPr/>
            <a:lstStyle/>
            <a:p>
              <a:endParaRPr lang="fi-FI" noProof="0" dirty="0"/>
            </a:p>
          </p:txBody>
        </p:sp>
        <p:sp>
          <p:nvSpPr>
            <p:cNvPr id="11" name="TextBox 11"/>
            <p:cNvSpPr txBox="1"/>
            <p:nvPr/>
          </p:nvSpPr>
          <p:spPr>
            <a:xfrm>
              <a:off x="0" y="-47625"/>
              <a:ext cx="1214183" cy="450680"/>
            </a:xfrm>
            <a:prstGeom prst="rect">
              <a:avLst/>
            </a:prstGeom>
          </p:spPr>
          <p:txBody>
            <a:bodyPr lIns="50800" tIns="50800" rIns="50800" bIns="50800" rtlCol="0" anchor="ctr"/>
            <a:lstStyle/>
            <a:p>
              <a:pPr algn="ctr">
                <a:lnSpc>
                  <a:spcPts val="2659"/>
                </a:lnSpc>
              </a:pPr>
              <a:endParaRPr lang="fi-FI" noProof="0" dirty="0"/>
            </a:p>
          </p:txBody>
        </p:sp>
      </p:grpSp>
      <p:grpSp>
        <p:nvGrpSpPr>
          <p:cNvPr id="12" name="Group 12"/>
          <p:cNvGrpSpPr/>
          <p:nvPr/>
        </p:nvGrpSpPr>
        <p:grpSpPr>
          <a:xfrm>
            <a:off x="1024209" y="7327172"/>
            <a:ext cx="4610100" cy="1530350"/>
            <a:chOff x="0" y="0"/>
            <a:chExt cx="1214183" cy="403055"/>
          </a:xfrm>
        </p:grpSpPr>
        <p:sp>
          <p:nvSpPr>
            <p:cNvPr id="13" name="Freeform 13"/>
            <p:cNvSpPr/>
            <p:nvPr/>
          </p:nvSpPr>
          <p:spPr>
            <a:xfrm>
              <a:off x="0" y="0"/>
              <a:ext cx="1214183" cy="403055"/>
            </a:xfrm>
            <a:custGeom>
              <a:avLst/>
              <a:gdLst/>
              <a:ahLst/>
              <a:cxnLst/>
              <a:rect l="l" t="t" r="r" b="b"/>
              <a:pathLst>
                <a:path w="1214183" h="403055">
                  <a:moveTo>
                    <a:pt x="159537" y="0"/>
                  </a:moveTo>
                  <a:lnTo>
                    <a:pt x="1054646" y="0"/>
                  </a:lnTo>
                  <a:cubicBezTo>
                    <a:pt x="1142755" y="0"/>
                    <a:pt x="1214183" y="71427"/>
                    <a:pt x="1214183" y="159537"/>
                  </a:cubicBezTo>
                  <a:lnTo>
                    <a:pt x="1214183" y="243518"/>
                  </a:lnTo>
                  <a:cubicBezTo>
                    <a:pt x="1214183" y="285830"/>
                    <a:pt x="1197374" y="326409"/>
                    <a:pt x="1167455" y="356328"/>
                  </a:cubicBezTo>
                  <a:cubicBezTo>
                    <a:pt x="1137536" y="386247"/>
                    <a:pt x="1096957" y="403055"/>
                    <a:pt x="1054646" y="403055"/>
                  </a:cubicBezTo>
                  <a:lnTo>
                    <a:pt x="159537" y="403055"/>
                  </a:lnTo>
                  <a:cubicBezTo>
                    <a:pt x="117225" y="403055"/>
                    <a:pt x="76646" y="386247"/>
                    <a:pt x="46727" y="356328"/>
                  </a:cubicBezTo>
                  <a:cubicBezTo>
                    <a:pt x="16808" y="326409"/>
                    <a:pt x="0" y="285830"/>
                    <a:pt x="0" y="243518"/>
                  </a:cubicBezTo>
                  <a:lnTo>
                    <a:pt x="0" y="159537"/>
                  </a:lnTo>
                  <a:cubicBezTo>
                    <a:pt x="0" y="117225"/>
                    <a:pt x="16808" y="76646"/>
                    <a:pt x="46727" y="46727"/>
                  </a:cubicBezTo>
                  <a:cubicBezTo>
                    <a:pt x="76646" y="16808"/>
                    <a:pt x="117225" y="0"/>
                    <a:pt x="159537" y="0"/>
                  </a:cubicBezTo>
                  <a:close/>
                </a:path>
              </a:pathLst>
            </a:custGeom>
            <a:solidFill>
              <a:srgbClr val="FFFFFF"/>
            </a:solidFill>
          </p:spPr>
          <p:txBody>
            <a:bodyPr/>
            <a:lstStyle/>
            <a:p>
              <a:endParaRPr lang="fi-FI" noProof="0" dirty="0"/>
            </a:p>
          </p:txBody>
        </p:sp>
        <p:sp>
          <p:nvSpPr>
            <p:cNvPr id="14" name="TextBox 14"/>
            <p:cNvSpPr txBox="1"/>
            <p:nvPr/>
          </p:nvSpPr>
          <p:spPr>
            <a:xfrm>
              <a:off x="0" y="-47625"/>
              <a:ext cx="1214183" cy="450680"/>
            </a:xfrm>
            <a:prstGeom prst="rect">
              <a:avLst/>
            </a:prstGeom>
          </p:spPr>
          <p:txBody>
            <a:bodyPr lIns="50800" tIns="50800" rIns="50800" bIns="50800" rtlCol="0" anchor="ctr"/>
            <a:lstStyle/>
            <a:p>
              <a:pPr algn="ctr">
                <a:lnSpc>
                  <a:spcPts val="2659"/>
                </a:lnSpc>
              </a:pPr>
              <a:endParaRPr lang="fi-FI" noProof="0" dirty="0"/>
            </a:p>
          </p:txBody>
        </p:sp>
      </p:grpSp>
      <p:sp>
        <p:nvSpPr>
          <p:cNvPr id="15" name="Freeform 15"/>
          <p:cNvSpPr/>
          <p:nvPr/>
        </p:nvSpPr>
        <p:spPr>
          <a:xfrm>
            <a:off x="15788336" y="8597474"/>
            <a:ext cx="2316508" cy="1321651"/>
          </a:xfrm>
          <a:custGeom>
            <a:avLst/>
            <a:gdLst/>
            <a:ahLst/>
            <a:cxnLst/>
            <a:rect l="l" t="t" r="r" b="b"/>
            <a:pathLst>
              <a:path w="2316508" h="1321651">
                <a:moveTo>
                  <a:pt x="0" y="0"/>
                </a:moveTo>
                <a:lnTo>
                  <a:pt x="2316508" y="0"/>
                </a:lnTo>
                <a:lnTo>
                  <a:pt x="2316508" y="1321652"/>
                </a:lnTo>
                <a:lnTo>
                  <a:pt x="0" y="1321652"/>
                </a:lnTo>
                <a:lnTo>
                  <a:pt x="0" y="0"/>
                </a:lnTo>
                <a:close/>
              </a:path>
            </a:pathLst>
          </a:custGeom>
          <a:blipFill>
            <a:blip r:embed="rId3"/>
            <a:stretch>
              <a:fillRect/>
            </a:stretch>
          </a:blipFill>
        </p:spPr>
        <p:txBody>
          <a:bodyPr/>
          <a:lstStyle/>
          <a:p>
            <a:endParaRPr lang="fi-FI" noProof="0" dirty="0"/>
          </a:p>
        </p:txBody>
      </p:sp>
      <p:sp>
        <p:nvSpPr>
          <p:cNvPr id="16" name="TextBox 16"/>
          <p:cNvSpPr txBox="1"/>
          <p:nvPr/>
        </p:nvSpPr>
        <p:spPr>
          <a:xfrm>
            <a:off x="10031812" y="2371105"/>
            <a:ext cx="7752512" cy="844986"/>
          </a:xfrm>
          <a:prstGeom prst="rect">
            <a:avLst/>
          </a:prstGeom>
        </p:spPr>
        <p:txBody>
          <a:bodyPr lIns="0" tIns="0" rIns="0" bIns="0" rtlCol="0" anchor="t">
            <a:spAutoFit/>
          </a:bodyPr>
          <a:lstStyle/>
          <a:p>
            <a:pPr algn="ctr">
              <a:lnSpc>
                <a:spcPts val="6252"/>
              </a:lnSpc>
            </a:pPr>
            <a:r>
              <a:rPr lang="fi-FI" sz="6380" b="1" noProof="0" dirty="0">
                <a:solidFill>
                  <a:srgbClr val="FFFFFF"/>
                </a:solidFill>
                <a:latin typeface="Roboto Bold"/>
                <a:ea typeface="Roboto Bold"/>
                <a:cs typeface="Roboto Bold"/>
                <a:sym typeface="Roboto Bold"/>
              </a:rPr>
              <a:t>Lihasvoimin kouluun!</a:t>
            </a:r>
          </a:p>
        </p:txBody>
      </p:sp>
      <p:sp>
        <p:nvSpPr>
          <p:cNvPr id="17" name="TextBox 17"/>
          <p:cNvSpPr txBox="1"/>
          <p:nvPr/>
        </p:nvSpPr>
        <p:spPr>
          <a:xfrm>
            <a:off x="11428928" y="3863618"/>
            <a:ext cx="5517662" cy="2730301"/>
          </a:xfrm>
          <a:prstGeom prst="rect">
            <a:avLst/>
          </a:prstGeom>
        </p:spPr>
        <p:txBody>
          <a:bodyPr lIns="0" tIns="0" rIns="0" bIns="0" rtlCol="0" anchor="t">
            <a:spAutoFit/>
          </a:bodyPr>
          <a:lstStyle/>
          <a:p>
            <a:pPr algn="l">
              <a:lnSpc>
                <a:spcPts val="5416"/>
              </a:lnSpc>
            </a:pPr>
            <a:r>
              <a:rPr lang="fi-FI" sz="3868" noProof="0" dirty="0">
                <a:solidFill>
                  <a:srgbClr val="FFFFFF"/>
                </a:solidFill>
                <a:latin typeface="Roboto"/>
                <a:ea typeface="Roboto"/>
                <a:cs typeface="Roboto"/>
                <a:sym typeface="Roboto"/>
              </a:rPr>
              <a:t>Opetusmateriaali koulumatkaliikkumisesta yläkouluun ja toiselle asteelle</a:t>
            </a:r>
          </a:p>
        </p:txBody>
      </p:sp>
      <p:sp>
        <p:nvSpPr>
          <p:cNvPr id="18" name="TextBox 18"/>
          <p:cNvSpPr txBox="1"/>
          <p:nvPr/>
        </p:nvSpPr>
        <p:spPr>
          <a:xfrm>
            <a:off x="1552475" y="7566074"/>
            <a:ext cx="1434126" cy="938201"/>
          </a:xfrm>
          <a:prstGeom prst="rect">
            <a:avLst/>
          </a:prstGeom>
        </p:spPr>
        <p:txBody>
          <a:bodyPr wrap="square" lIns="0" tIns="0" rIns="0" bIns="0" rtlCol="0" anchor="t">
            <a:spAutoFit/>
          </a:bodyPr>
          <a:lstStyle/>
          <a:p>
            <a:pPr algn="l">
              <a:lnSpc>
                <a:spcPts val="7610"/>
              </a:lnSpc>
            </a:pPr>
            <a:r>
              <a:rPr lang="fi-FI" sz="5436" b="1" noProof="0" dirty="0">
                <a:solidFill>
                  <a:srgbClr val="183E66"/>
                </a:solidFill>
                <a:latin typeface="Roboto Bold"/>
                <a:ea typeface="Roboto Bold"/>
                <a:cs typeface="Roboto Bold"/>
                <a:sym typeface="Roboto Bold"/>
              </a:rPr>
              <a:t>400</a:t>
            </a:r>
          </a:p>
        </p:txBody>
      </p:sp>
      <p:sp>
        <p:nvSpPr>
          <p:cNvPr id="19" name="TextBox 19"/>
          <p:cNvSpPr txBox="1"/>
          <p:nvPr/>
        </p:nvSpPr>
        <p:spPr>
          <a:xfrm>
            <a:off x="2986601" y="7613699"/>
            <a:ext cx="2210373" cy="1021706"/>
          </a:xfrm>
          <a:prstGeom prst="rect">
            <a:avLst/>
          </a:prstGeom>
        </p:spPr>
        <p:txBody>
          <a:bodyPr lIns="0" tIns="0" rIns="0" bIns="0" rtlCol="0" anchor="t">
            <a:spAutoFit/>
          </a:bodyPr>
          <a:lstStyle/>
          <a:p>
            <a:pPr algn="l">
              <a:lnSpc>
                <a:spcPts val="4053"/>
              </a:lnSpc>
            </a:pPr>
            <a:r>
              <a:rPr lang="fi-FI" sz="2895" noProof="0" dirty="0">
                <a:solidFill>
                  <a:srgbClr val="183E66"/>
                </a:solidFill>
                <a:latin typeface="Roboto"/>
                <a:ea typeface="Roboto"/>
                <a:cs typeface="Roboto"/>
                <a:sym typeface="Roboto"/>
              </a:rPr>
              <a:t>koulumatkaa </a:t>
            </a:r>
          </a:p>
          <a:p>
            <a:pPr algn="l">
              <a:lnSpc>
                <a:spcPts val="4053"/>
              </a:lnSpc>
            </a:pPr>
            <a:r>
              <a:rPr lang="fi-FI" sz="2895" noProof="0" dirty="0">
                <a:solidFill>
                  <a:srgbClr val="183E66"/>
                </a:solidFill>
                <a:latin typeface="Roboto"/>
                <a:ea typeface="Roboto"/>
                <a:cs typeface="Roboto"/>
                <a:sym typeface="Roboto"/>
              </a:rPr>
              <a:t>vuodessa</a:t>
            </a:r>
          </a:p>
        </p:txBody>
      </p:sp>
      <p:sp>
        <p:nvSpPr>
          <p:cNvPr id="20" name="TextBox 20"/>
          <p:cNvSpPr txBox="1"/>
          <p:nvPr/>
        </p:nvSpPr>
        <p:spPr>
          <a:xfrm>
            <a:off x="7289796" y="7613699"/>
            <a:ext cx="2937426" cy="1021706"/>
          </a:xfrm>
          <a:prstGeom prst="rect">
            <a:avLst/>
          </a:prstGeom>
        </p:spPr>
        <p:txBody>
          <a:bodyPr lIns="0" tIns="0" rIns="0" bIns="0" rtlCol="0" anchor="t">
            <a:spAutoFit/>
          </a:bodyPr>
          <a:lstStyle/>
          <a:p>
            <a:pPr algn="l">
              <a:lnSpc>
                <a:spcPts val="4053"/>
              </a:lnSpc>
            </a:pPr>
            <a:r>
              <a:rPr lang="fi-FI" sz="2895" noProof="0" dirty="0">
                <a:solidFill>
                  <a:srgbClr val="183E66"/>
                </a:solidFill>
                <a:latin typeface="Roboto"/>
                <a:ea typeface="Roboto"/>
                <a:cs typeface="Roboto"/>
                <a:sym typeface="Roboto"/>
              </a:rPr>
              <a:t>lisää aktiivisuutta </a:t>
            </a:r>
          </a:p>
          <a:p>
            <a:pPr algn="l">
              <a:lnSpc>
                <a:spcPts val="4053"/>
              </a:lnSpc>
            </a:pPr>
            <a:r>
              <a:rPr lang="fi-FI" sz="2895" noProof="0" dirty="0">
                <a:solidFill>
                  <a:srgbClr val="183E66"/>
                </a:solidFill>
                <a:latin typeface="Roboto"/>
                <a:ea typeface="Roboto"/>
                <a:cs typeface="Roboto"/>
                <a:sym typeface="Roboto"/>
              </a:rPr>
              <a:t>koulupäivään</a:t>
            </a:r>
          </a:p>
        </p:txBody>
      </p:sp>
      <p:sp>
        <p:nvSpPr>
          <p:cNvPr id="21" name="TextBox 21"/>
          <p:cNvSpPr txBox="1"/>
          <p:nvPr/>
        </p:nvSpPr>
        <p:spPr>
          <a:xfrm>
            <a:off x="12320859" y="7613699"/>
            <a:ext cx="4171950" cy="1021706"/>
          </a:xfrm>
          <a:prstGeom prst="rect">
            <a:avLst/>
          </a:prstGeom>
        </p:spPr>
        <p:txBody>
          <a:bodyPr lIns="0" tIns="0" rIns="0" bIns="0" rtlCol="0" anchor="t">
            <a:spAutoFit/>
          </a:bodyPr>
          <a:lstStyle/>
          <a:p>
            <a:pPr algn="l">
              <a:lnSpc>
                <a:spcPts val="4053"/>
              </a:lnSpc>
            </a:pPr>
            <a:r>
              <a:rPr lang="fi-FI" sz="2895" noProof="0" dirty="0">
                <a:solidFill>
                  <a:srgbClr val="183E66"/>
                </a:solidFill>
                <a:latin typeface="Roboto"/>
                <a:ea typeface="Roboto"/>
                <a:cs typeface="Roboto"/>
                <a:sym typeface="Roboto"/>
              </a:rPr>
              <a:t>tehokas keino pienentää hiilijalanjälkeä</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3" name="TextBox 3"/>
          <p:cNvSpPr txBox="1"/>
          <p:nvPr/>
        </p:nvSpPr>
        <p:spPr>
          <a:xfrm>
            <a:off x="4508301" y="3826150"/>
            <a:ext cx="12144833" cy="3201566"/>
          </a:xfrm>
          <a:prstGeom prst="rect">
            <a:avLst/>
          </a:prstGeom>
        </p:spPr>
        <p:txBody>
          <a:bodyPr lIns="0" tIns="0" rIns="0" bIns="0" rtlCol="0" anchor="t">
            <a:spAutoFit/>
          </a:bodyPr>
          <a:lstStyle/>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Liikenne aiheuttaa </a:t>
            </a:r>
            <a:r>
              <a:rPr lang="fi-FI" sz="2579" b="1" spc="10" noProof="0" dirty="0">
                <a:solidFill>
                  <a:srgbClr val="000000"/>
                </a:solidFill>
                <a:latin typeface="Roboto Bold"/>
                <a:ea typeface="Roboto Bold"/>
                <a:cs typeface="Roboto Bold"/>
                <a:sym typeface="Roboto Bold"/>
              </a:rPr>
              <a:t>noin viidesosan Suomen kasvihuonekaasupäästöistä</a:t>
            </a:r>
            <a:r>
              <a:rPr lang="fi-FI" sz="2579" spc="10" noProof="0" dirty="0">
                <a:solidFill>
                  <a:srgbClr val="000000"/>
                </a:solidFill>
                <a:latin typeface="Roboto"/>
                <a:ea typeface="Roboto"/>
                <a:cs typeface="Roboto"/>
                <a:sym typeface="Roboto"/>
              </a:rPr>
              <a:t>.</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Vuonna 2022 noin </a:t>
            </a:r>
            <a:r>
              <a:rPr lang="fi-FI" sz="2579" b="1" spc="10" noProof="0" dirty="0">
                <a:solidFill>
                  <a:srgbClr val="000000"/>
                </a:solidFill>
                <a:latin typeface="Roboto Bold"/>
                <a:ea typeface="Roboto Bold"/>
                <a:cs typeface="Roboto Bold"/>
                <a:sym typeface="Roboto Bold"/>
              </a:rPr>
              <a:t>95 prosenttia maamme liikenteen kasvihuonekaasupäästöistä syntyi tieliikenteessä ja siitä noin puolet henkilöautoilusta.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Suomessa tavoitellaan liikenteen päästöjen puolittamista vuoteen 2030 mennessä verrattuna vuoden 2005 tasoon. </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Sanna Marinin hallitusohjelman mukaan Suomi on hiilineutraali vuonna 2035.</a:t>
            </a:r>
          </a:p>
        </p:txBody>
      </p:sp>
      <p:sp>
        <p:nvSpPr>
          <p:cNvPr id="4" name="Freeform 4"/>
          <p:cNvSpPr/>
          <p:nvPr/>
        </p:nvSpPr>
        <p:spPr>
          <a:xfrm>
            <a:off x="1959271" y="6067252"/>
            <a:ext cx="2170541" cy="960464"/>
          </a:xfrm>
          <a:custGeom>
            <a:avLst/>
            <a:gdLst/>
            <a:ahLst/>
            <a:cxnLst/>
            <a:rect l="l" t="t" r="r" b="b"/>
            <a:pathLst>
              <a:path w="2170541" h="960464">
                <a:moveTo>
                  <a:pt x="0" y="0"/>
                </a:moveTo>
                <a:lnTo>
                  <a:pt x="2170540" y="0"/>
                </a:lnTo>
                <a:lnTo>
                  <a:pt x="2170540" y="960464"/>
                </a:lnTo>
                <a:lnTo>
                  <a:pt x="0" y="9604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5" name="Freeform 5"/>
          <p:cNvSpPr/>
          <p:nvPr/>
        </p:nvSpPr>
        <p:spPr>
          <a:xfrm>
            <a:off x="2193003" y="3298711"/>
            <a:ext cx="1514269" cy="852682"/>
          </a:xfrm>
          <a:custGeom>
            <a:avLst/>
            <a:gdLst/>
            <a:ahLst/>
            <a:cxnLst/>
            <a:rect l="l" t="t" r="r" b="b"/>
            <a:pathLst>
              <a:path w="1514269" h="852682">
                <a:moveTo>
                  <a:pt x="0" y="0"/>
                </a:moveTo>
                <a:lnTo>
                  <a:pt x="1514269" y="0"/>
                </a:lnTo>
                <a:lnTo>
                  <a:pt x="1514269" y="852683"/>
                </a:lnTo>
                <a:lnTo>
                  <a:pt x="0" y="8526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6" name="Freeform 6"/>
          <p:cNvSpPr/>
          <p:nvPr/>
        </p:nvSpPr>
        <p:spPr>
          <a:xfrm>
            <a:off x="-767481" y="4698773"/>
            <a:ext cx="3573313" cy="1427745"/>
          </a:xfrm>
          <a:custGeom>
            <a:avLst/>
            <a:gdLst/>
            <a:ahLst/>
            <a:cxnLst/>
            <a:rect l="l" t="t" r="r" b="b"/>
            <a:pathLst>
              <a:path w="3573313" h="1427745">
                <a:moveTo>
                  <a:pt x="0" y="0"/>
                </a:moveTo>
                <a:lnTo>
                  <a:pt x="3573312" y="0"/>
                </a:lnTo>
                <a:lnTo>
                  <a:pt x="3573312" y="1427745"/>
                </a:lnTo>
                <a:lnTo>
                  <a:pt x="0" y="14277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sp>
        <p:nvSpPr>
          <p:cNvPr id="7" name="TextBox 7"/>
          <p:cNvSpPr txBox="1"/>
          <p:nvPr/>
        </p:nvSpPr>
        <p:spPr>
          <a:xfrm>
            <a:off x="4356646" y="2108780"/>
            <a:ext cx="9968954" cy="762581"/>
          </a:xfrm>
          <a:prstGeom prst="rect">
            <a:avLst/>
          </a:prstGeom>
        </p:spPr>
        <p:txBody>
          <a:bodyPr wrap="square"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ilmastonmuutoksen hillitsemisessä</a:t>
            </a:r>
          </a:p>
        </p:txBody>
      </p:sp>
      <p:sp>
        <p:nvSpPr>
          <p:cNvPr id="8" name="TextBox 8"/>
          <p:cNvSpPr txBox="1"/>
          <p:nvPr/>
        </p:nvSpPr>
        <p:spPr>
          <a:xfrm>
            <a:off x="3707272" y="815434"/>
            <a:ext cx="8292554"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Liikenteen osuus</a:t>
            </a:r>
          </a:p>
        </p:txBody>
      </p:sp>
      <p:grpSp>
        <p:nvGrpSpPr>
          <p:cNvPr id="9" name="Group 9"/>
          <p:cNvGrpSpPr/>
          <p:nvPr/>
        </p:nvGrpSpPr>
        <p:grpSpPr>
          <a:xfrm>
            <a:off x="14821535" y="338508"/>
            <a:ext cx="2437765" cy="1380384"/>
            <a:chOff x="0" y="0"/>
            <a:chExt cx="3250353" cy="1840513"/>
          </a:xfrm>
        </p:grpSpPr>
        <p:sp>
          <p:nvSpPr>
            <p:cNvPr id="10" name="Freeform 10"/>
            <p:cNvSpPr/>
            <p:nvPr/>
          </p:nvSpPr>
          <p:spPr>
            <a:xfrm flipH="1">
              <a:off x="0" y="0"/>
              <a:ext cx="3250353" cy="1840513"/>
            </a:xfrm>
            <a:custGeom>
              <a:avLst/>
              <a:gdLst/>
              <a:ahLst/>
              <a:cxnLst/>
              <a:rect l="l" t="t" r="r" b="b"/>
              <a:pathLst>
                <a:path w="3250353" h="1840513">
                  <a:moveTo>
                    <a:pt x="3250353" y="0"/>
                  </a:moveTo>
                  <a:lnTo>
                    <a:pt x="0" y="0"/>
                  </a:lnTo>
                  <a:lnTo>
                    <a:pt x="0" y="1840513"/>
                  </a:lnTo>
                  <a:lnTo>
                    <a:pt x="3250353" y="1840513"/>
                  </a:lnTo>
                  <a:lnTo>
                    <a:pt x="325035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i-FI" noProof="0" dirty="0"/>
            </a:p>
          </p:txBody>
        </p:sp>
        <p:sp>
          <p:nvSpPr>
            <p:cNvPr id="11" name="TextBox 11"/>
            <p:cNvSpPr txBox="1"/>
            <p:nvPr/>
          </p:nvSpPr>
          <p:spPr>
            <a:xfrm rot="905461">
              <a:off x="298921" y="503284"/>
              <a:ext cx="2771919" cy="700341"/>
            </a:xfrm>
            <a:prstGeom prst="rect">
              <a:avLst/>
            </a:prstGeom>
          </p:spPr>
          <p:txBody>
            <a:bodyPr lIns="0" tIns="0" rIns="0" bIns="0" rtlCol="0" anchor="t">
              <a:spAutoFit/>
            </a:bodyPr>
            <a:lstStyle/>
            <a:p>
              <a:pPr algn="ctr">
                <a:lnSpc>
                  <a:spcPts val="3937"/>
                </a:lnSpc>
                <a:spcBef>
                  <a:spcPct val="0"/>
                </a:spcBef>
              </a:pPr>
              <a:r>
                <a:rPr lang="fi-FI" sz="2812" spc="11" noProof="0" dirty="0">
                  <a:solidFill>
                    <a:srgbClr val="000000"/>
                  </a:solidFill>
                  <a:latin typeface="Rustic Printed Stamp"/>
                  <a:ea typeface="Rustic Printed Stamp"/>
                  <a:cs typeface="Rustic Printed Stamp"/>
                  <a:sym typeface="Rustic Printed Stamp"/>
                </a:rPr>
                <a:t>Nice to Know</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5965" y="3752773"/>
            <a:ext cx="2656383" cy="2523564"/>
          </a:xfrm>
          <a:custGeom>
            <a:avLst/>
            <a:gdLst/>
            <a:ahLst/>
            <a:cxnLst/>
            <a:rect l="l" t="t" r="r" b="b"/>
            <a:pathLst>
              <a:path w="2656383" h="2523564">
                <a:moveTo>
                  <a:pt x="0" y="0"/>
                </a:moveTo>
                <a:lnTo>
                  <a:pt x="2656383" y="0"/>
                </a:lnTo>
                <a:lnTo>
                  <a:pt x="2656383" y="2523564"/>
                </a:lnTo>
                <a:lnTo>
                  <a:pt x="0" y="25235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noProof="0" dirty="0"/>
          </a:p>
        </p:txBody>
      </p:sp>
      <p:sp>
        <p:nvSpPr>
          <p:cNvPr id="3" name="TextBox 3"/>
          <p:cNvSpPr txBox="1"/>
          <p:nvPr/>
        </p:nvSpPr>
        <p:spPr>
          <a:xfrm>
            <a:off x="2596968" y="1651151"/>
            <a:ext cx="10492780" cy="1337255"/>
          </a:xfrm>
          <a:prstGeom prst="rect">
            <a:avLst/>
          </a:prstGeom>
        </p:spPr>
        <p:txBody>
          <a:bodyPr lIns="0" tIns="0" rIns="0" bIns="0" rtlCol="0" anchor="t">
            <a:spAutoFit/>
          </a:bodyPr>
          <a:lstStyle/>
          <a:p>
            <a:pPr algn="ctr">
              <a:lnSpc>
                <a:spcPts val="10818"/>
              </a:lnSpc>
            </a:pPr>
            <a:r>
              <a:rPr lang="fi-FI" sz="7727" noProof="0" dirty="0">
                <a:solidFill>
                  <a:srgbClr val="000000"/>
                </a:solidFill>
                <a:latin typeface="Roboto"/>
                <a:ea typeface="Roboto"/>
                <a:cs typeface="Roboto"/>
                <a:sym typeface="Roboto"/>
              </a:rPr>
              <a:t>Terveyttä ja hyvinvointia</a:t>
            </a:r>
          </a:p>
        </p:txBody>
      </p:sp>
      <p:sp>
        <p:nvSpPr>
          <p:cNvPr id="4" name="TextBox 4"/>
          <p:cNvSpPr txBox="1"/>
          <p:nvPr/>
        </p:nvSpPr>
        <p:spPr>
          <a:xfrm>
            <a:off x="9296400" y="2826481"/>
            <a:ext cx="4742359" cy="1337255"/>
          </a:xfrm>
          <a:prstGeom prst="rect">
            <a:avLst/>
          </a:prstGeom>
        </p:spPr>
        <p:txBody>
          <a:bodyPr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edistävää?</a:t>
            </a:r>
          </a:p>
        </p:txBody>
      </p:sp>
      <p:sp>
        <p:nvSpPr>
          <p:cNvPr id="5" name="Freeform 5"/>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4"/>
            <a:stretch>
              <a:fillRect/>
            </a:stretch>
          </a:blipFill>
        </p:spPr>
        <p:txBody>
          <a:bodyPr/>
          <a:lstStyle/>
          <a:p>
            <a:endParaRPr lang="fi-FI" noProof="0" dirty="0"/>
          </a:p>
        </p:txBody>
      </p:sp>
      <p:sp>
        <p:nvSpPr>
          <p:cNvPr id="6" name="Freeform 6"/>
          <p:cNvSpPr/>
          <p:nvPr/>
        </p:nvSpPr>
        <p:spPr>
          <a:xfrm>
            <a:off x="2232588" y="4534334"/>
            <a:ext cx="1275455" cy="2515286"/>
          </a:xfrm>
          <a:custGeom>
            <a:avLst/>
            <a:gdLst/>
            <a:ahLst/>
            <a:cxnLst/>
            <a:rect l="l" t="t" r="r" b="b"/>
            <a:pathLst>
              <a:path w="1275455" h="2515286">
                <a:moveTo>
                  <a:pt x="0" y="0"/>
                </a:moveTo>
                <a:lnTo>
                  <a:pt x="1275455" y="0"/>
                </a:lnTo>
                <a:lnTo>
                  <a:pt x="1275455" y="2515286"/>
                </a:lnTo>
                <a:lnTo>
                  <a:pt x="0" y="2515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7" name="Freeform 7"/>
          <p:cNvSpPr/>
          <p:nvPr/>
        </p:nvSpPr>
        <p:spPr>
          <a:xfrm>
            <a:off x="3508043" y="5791977"/>
            <a:ext cx="1446799" cy="2411332"/>
          </a:xfrm>
          <a:custGeom>
            <a:avLst/>
            <a:gdLst/>
            <a:ahLst/>
            <a:cxnLst/>
            <a:rect l="l" t="t" r="r" b="b"/>
            <a:pathLst>
              <a:path w="1446799" h="2411332">
                <a:moveTo>
                  <a:pt x="0" y="0"/>
                </a:moveTo>
                <a:lnTo>
                  <a:pt x="1446799" y="0"/>
                </a:lnTo>
                <a:lnTo>
                  <a:pt x="1446799" y="2411331"/>
                </a:lnTo>
                <a:lnTo>
                  <a:pt x="0" y="24113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sp>
        <p:nvSpPr>
          <p:cNvPr id="8" name="Freeform 8"/>
          <p:cNvSpPr/>
          <p:nvPr/>
        </p:nvSpPr>
        <p:spPr>
          <a:xfrm flipH="1">
            <a:off x="11235018" y="7758706"/>
            <a:ext cx="3958552" cy="1751659"/>
          </a:xfrm>
          <a:custGeom>
            <a:avLst/>
            <a:gdLst/>
            <a:ahLst/>
            <a:cxnLst/>
            <a:rect l="l" t="t" r="r" b="b"/>
            <a:pathLst>
              <a:path w="3958552" h="1751659">
                <a:moveTo>
                  <a:pt x="3958552" y="0"/>
                </a:moveTo>
                <a:lnTo>
                  <a:pt x="0" y="0"/>
                </a:lnTo>
                <a:lnTo>
                  <a:pt x="0" y="1751660"/>
                </a:lnTo>
                <a:lnTo>
                  <a:pt x="3958552" y="1751660"/>
                </a:lnTo>
                <a:lnTo>
                  <a:pt x="3958552"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i-FI" noProof="0" dirty="0"/>
          </a:p>
        </p:txBody>
      </p:sp>
      <p:sp>
        <p:nvSpPr>
          <p:cNvPr id="9" name="Freeform 9"/>
          <p:cNvSpPr/>
          <p:nvPr/>
        </p:nvSpPr>
        <p:spPr>
          <a:xfrm>
            <a:off x="14731055" y="1028700"/>
            <a:ext cx="1839431" cy="1035781"/>
          </a:xfrm>
          <a:custGeom>
            <a:avLst/>
            <a:gdLst/>
            <a:ahLst/>
            <a:cxnLst/>
            <a:rect l="l" t="t" r="r" b="b"/>
            <a:pathLst>
              <a:path w="1839431" h="1035781">
                <a:moveTo>
                  <a:pt x="0" y="0"/>
                </a:moveTo>
                <a:lnTo>
                  <a:pt x="1839431" y="0"/>
                </a:lnTo>
                <a:lnTo>
                  <a:pt x="1839431" y="1035781"/>
                </a:lnTo>
                <a:lnTo>
                  <a:pt x="0" y="10357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i-FI" noProof="0" dirty="0"/>
          </a:p>
        </p:txBody>
      </p:sp>
      <p:sp>
        <p:nvSpPr>
          <p:cNvPr id="10" name="Freeform 10"/>
          <p:cNvSpPr/>
          <p:nvPr/>
        </p:nvSpPr>
        <p:spPr>
          <a:xfrm flipH="1">
            <a:off x="12207681" y="5086689"/>
            <a:ext cx="6681727" cy="2669737"/>
          </a:xfrm>
          <a:custGeom>
            <a:avLst/>
            <a:gdLst/>
            <a:ahLst/>
            <a:cxnLst/>
            <a:rect l="l" t="t" r="r" b="b"/>
            <a:pathLst>
              <a:path w="6681727" h="2669737">
                <a:moveTo>
                  <a:pt x="6681728" y="0"/>
                </a:moveTo>
                <a:lnTo>
                  <a:pt x="0" y="0"/>
                </a:lnTo>
                <a:lnTo>
                  <a:pt x="0" y="2669737"/>
                </a:lnTo>
                <a:lnTo>
                  <a:pt x="6681728" y="2669737"/>
                </a:lnTo>
                <a:lnTo>
                  <a:pt x="6681728"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noProof="0" dirty="0"/>
          </a:p>
        </p:txBody>
      </p:sp>
      <p:sp>
        <p:nvSpPr>
          <p:cNvPr id="11" name="Freeform 11"/>
          <p:cNvSpPr/>
          <p:nvPr/>
        </p:nvSpPr>
        <p:spPr>
          <a:xfrm>
            <a:off x="5508500" y="6421557"/>
            <a:ext cx="2388809" cy="2158886"/>
          </a:xfrm>
          <a:custGeom>
            <a:avLst/>
            <a:gdLst/>
            <a:ahLst/>
            <a:cxnLst/>
            <a:rect l="l" t="t" r="r" b="b"/>
            <a:pathLst>
              <a:path w="2388809" h="2158886">
                <a:moveTo>
                  <a:pt x="0" y="0"/>
                </a:moveTo>
                <a:lnTo>
                  <a:pt x="2388809" y="0"/>
                </a:lnTo>
                <a:lnTo>
                  <a:pt x="2388809" y="2158886"/>
                </a:lnTo>
                <a:lnTo>
                  <a:pt x="0" y="21588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i-FI" noProof="0" dirty="0"/>
          </a:p>
        </p:txBody>
      </p:sp>
      <p:sp>
        <p:nvSpPr>
          <p:cNvPr id="12" name="Freeform 12"/>
          <p:cNvSpPr/>
          <p:nvPr/>
        </p:nvSpPr>
        <p:spPr>
          <a:xfrm>
            <a:off x="7000028" y="7595365"/>
            <a:ext cx="1241360" cy="2158886"/>
          </a:xfrm>
          <a:custGeom>
            <a:avLst/>
            <a:gdLst/>
            <a:ahLst/>
            <a:cxnLst/>
            <a:rect l="l" t="t" r="r" b="b"/>
            <a:pathLst>
              <a:path w="1241360" h="2158886">
                <a:moveTo>
                  <a:pt x="0" y="0"/>
                </a:moveTo>
                <a:lnTo>
                  <a:pt x="1241359" y="0"/>
                </a:lnTo>
                <a:lnTo>
                  <a:pt x="1241359" y="2158887"/>
                </a:lnTo>
                <a:lnTo>
                  <a:pt x="0" y="21588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i-FI" noProof="0" dirty="0"/>
          </a:p>
        </p:txBody>
      </p:sp>
      <p:sp>
        <p:nvSpPr>
          <p:cNvPr id="13" name="Freeform 13"/>
          <p:cNvSpPr/>
          <p:nvPr/>
        </p:nvSpPr>
        <p:spPr>
          <a:xfrm flipH="1">
            <a:off x="462333" y="6421557"/>
            <a:ext cx="1844271" cy="2078052"/>
          </a:xfrm>
          <a:custGeom>
            <a:avLst/>
            <a:gdLst/>
            <a:ahLst/>
            <a:cxnLst/>
            <a:rect l="l" t="t" r="r" b="b"/>
            <a:pathLst>
              <a:path w="1844271" h="2078052">
                <a:moveTo>
                  <a:pt x="1844270" y="0"/>
                </a:moveTo>
                <a:lnTo>
                  <a:pt x="0" y="0"/>
                </a:lnTo>
                <a:lnTo>
                  <a:pt x="0" y="2078052"/>
                </a:lnTo>
                <a:lnTo>
                  <a:pt x="1844270" y="2078052"/>
                </a:lnTo>
                <a:lnTo>
                  <a:pt x="184427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fi-FI" noProof="0" dirty="0"/>
          </a:p>
        </p:txBody>
      </p:sp>
      <p:sp>
        <p:nvSpPr>
          <p:cNvPr id="14" name="Freeform 14"/>
          <p:cNvSpPr/>
          <p:nvPr/>
        </p:nvSpPr>
        <p:spPr>
          <a:xfrm flipH="1">
            <a:off x="4076109" y="8079618"/>
            <a:ext cx="1432391" cy="2024580"/>
          </a:xfrm>
          <a:custGeom>
            <a:avLst/>
            <a:gdLst/>
            <a:ahLst/>
            <a:cxnLst/>
            <a:rect l="l" t="t" r="r" b="b"/>
            <a:pathLst>
              <a:path w="1432391" h="2024580">
                <a:moveTo>
                  <a:pt x="1432391" y="0"/>
                </a:moveTo>
                <a:lnTo>
                  <a:pt x="0" y="0"/>
                </a:lnTo>
                <a:lnTo>
                  <a:pt x="0" y="2024581"/>
                </a:lnTo>
                <a:lnTo>
                  <a:pt x="1432391" y="2024581"/>
                </a:lnTo>
                <a:lnTo>
                  <a:pt x="1432391"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fi-FI" noProof="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258097" y="3253816"/>
            <a:ext cx="3529464" cy="4988642"/>
          </a:xfrm>
          <a:custGeom>
            <a:avLst/>
            <a:gdLst/>
            <a:ahLst/>
            <a:cxnLst/>
            <a:rect l="l" t="t" r="r" b="b"/>
            <a:pathLst>
              <a:path w="3529464" h="4988642">
                <a:moveTo>
                  <a:pt x="3529465" y="0"/>
                </a:moveTo>
                <a:lnTo>
                  <a:pt x="0" y="0"/>
                </a:lnTo>
                <a:lnTo>
                  <a:pt x="0" y="4988642"/>
                </a:lnTo>
                <a:lnTo>
                  <a:pt x="3529465" y="4988642"/>
                </a:lnTo>
                <a:lnTo>
                  <a:pt x="352946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noProof="0" dirty="0"/>
          </a:p>
        </p:txBody>
      </p:sp>
      <p:sp>
        <p:nvSpPr>
          <p:cNvPr id="3" name="Freeform 3"/>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4"/>
            <a:stretch>
              <a:fillRect/>
            </a:stretch>
          </a:blipFill>
        </p:spPr>
        <p:txBody>
          <a:bodyPr/>
          <a:lstStyle/>
          <a:p>
            <a:endParaRPr lang="fi-FI" noProof="0" dirty="0"/>
          </a:p>
        </p:txBody>
      </p:sp>
      <p:sp>
        <p:nvSpPr>
          <p:cNvPr id="4" name="TextBox 4"/>
          <p:cNvSpPr txBox="1"/>
          <p:nvPr/>
        </p:nvSpPr>
        <p:spPr>
          <a:xfrm>
            <a:off x="4508301" y="3816625"/>
            <a:ext cx="12144833" cy="5944766"/>
          </a:xfrm>
          <a:prstGeom prst="rect">
            <a:avLst/>
          </a:prstGeom>
        </p:spPr>
        <p:txBody>
          <a:bodyPr lIns="0" tIns="0" rIns="0" bIns="0" rtlCol="0" anchor="t">
            <a:spAutoFit/>
          </a:bodyPr>
          <a:lstStyle/>
          <a:p>
            <a:pPr algn="l">
              <a:lnSpc>
                <a:spcPts val="3610"/>
              </a:lnSpc>
            </a:pPr>
            <a:r>
              <a:rPr lang="fi-FI" sz="2579" b="1" spc="10" noProof="0" dirty="0">
                <a:solidFill>
                  <a:srgbClr val="000000"/>
                </a:solidFill>
                <a:latin typeface="Roboto Bold"/>
                <a:ea typeface="Roboto Bold"/>
                <a:cs typeface="Roboto Bold"/>
                <a:sym typeface="Roboto Bold"/>
              </a:rPr>
              <a:t>Omin lihasvoimin liikkuminen</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ylläpitää fyysistä kuntoa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auttaa painonhallinnassa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näkyy parempana jaksamisena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ennaltaehkäisee sairauksia ja terveysongelmia: esim. pienentää tuki- ja liikuntaelinsairauksien, sydän- ja verisunnisairauksien, diabeteksen ja korkean verenpaineen riskiä</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vähentää stressiä ja ahdistusta, parantaa mielialaa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parantaa unen laatua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lisää vuorovaikutusta ja vahvistaa sosiaalisia suhteita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vaikuttaa kognitiivisiin kykyihin, kuten keskittyminen, tarkkaavaisuus, muisti ja oppiminen</a:t>
            </a:r>
          </a:p>
          <a:p>
            <a:pPr algn="l">
              <a:lnSpc>
                <a:spcPts val="3610"/>
              </a:lnSpc>
            </a:pPr>
            <a:endParaRPr lang="fi-FI" sz="2579" spc="10" noProof="0" dirty="0">
              <a:solidFill>
                <a:srgbClr val="000000"/>
              </a:solidFill>
              <a:latin typeface="Roboto"/>
              <a:ea typeface="Roboto"/>
              <a:cs typeface="Roboto"/>
              <a:sym typeface="Roboto"/>
            </a:endParaRPr>
          </a:p>
        </p:txBody>
      </p:sp>
      <p:sp>
        <p:nvSpPr>
          <p:cNvPr id="5" name="TextBox 5"/>
          <p:cNvSpPr txBox="1"/>
          <p:nvPr/>
        </p:nvSpPr>
        <p:spPr>
          <a:xfrm>
            <a:off x="4508300" y="2782429"/>
            <a:ext cx="9283899" cy="762581"/>
          </a:xfrm>
          <a:prstGeom prst="rect">
            <a:avLst/>
          </a:prstGeom>
        </p:spPr>
        <p:txBody>
          <a:bodyPr wrap="square"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Arkiaktiivisuuden lisääntyminen</a:t>
            </a:r>
          </a:p>
        </p:txBody>
      </p:sp>
      <p:sp>
        <p:nvSpPr>
          <p:cNvPr id="6" name="TextBox 6"/>
          <p:cNvSpPr txBox="1"/>
          <p:nvPr/>
        </p:nvSpPr>
        <p:spPr>
          <a:xfrm>
            <a:off x="1957239" y="866775"/>
            <a:ext cx="15416361"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Terveyttä ja hyvinvointia edistävää</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grpSp>
        <p:nvGrpSpPr>
          <p:cNvPr id="3" name="Group 3"/>
          <p:cNvGrpSpPr/>
          <p:nvPr/>
        </p:nvGrpSpPr>
        <p:grpSpPr>
          <a:xfrm>
            <a:off x="779423" y="3115491"/>
            <a:ext cx="3017539" cy="3946591"/>
            <a:chOff x="0" y="0"/>
            <a:chExt cx="4023385" cy="5262122"/>
          </a:xfrm>
        </p:grpSpPr>
        <p:sp>
          <p:nvSpPr>
            <p:cNvPr id="4" name="Freeform 4"/>
            <p:cNvSpPr/>
            <p:nvPr/>
          </p:nvSpPr>
          <p:spPr>
            <a:xfrm>
              <a:off x="332369" y="145903"/>
              <a:ext cx="3395890" cy="5116218"/>
            </a:xfrm>
            <a:custGeom>
              <a:avLst/>
              <a:gdLst/>
              <a:ahLst/>
              <a:cxnLst/>
              <a:rect l="l" t="t" r="r" b="b"/>
              <a:pathLst>
                <a:path w="3395890" h="5116218">
                  <a:moveTo>
                    <a:pt x="0" y="0"/>
                  </a:moveTo>
                  <a:lnTo>
                    <a:pt x="3395890" y="0"/>
                  </a:lnTo>
                  <a:lnTo>
                    <a:pt x="3395890" y="5116219"/>
                  </a:lnTo>
                  <a:lnTo>
                    <a:pt x="0" y="51162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5" name="Freeform 5"/>
            <p:cNvSpPr/>
            <p:nvPr/>
          </p:nvSpPr>
          <p:spPr>
            <a:xfrm>
              <a:off x="0" y="0"/>
              <a:ext cx="4023385" cy="4023385"/>
            </a:xfrm>
            <a:custGeom>
              <a:avLst/>
              <a:gdLst/>
              <a:ahLst/>
              <a:cxnLst/>
              <a:rect l="l" t="t" r="r" b="b"/>
              <a:pathLst>
                <a:path w="4023385" h="4023385">
                  <a:moveTo>
                    <a:pt x="0" y="0"/>
                  </a:moveTo>
                  <a:lnTo>
                    <a:pt x="4023385" y="0"/>
                  </a:lnTo>
                  <a:lnTo>
                    <a:pt x="4023385" y="4023385"/>
                  </a:lnTo>
                  <a:lnTo>
                    <a:pt x="0" y="4023385"/>
                  </a:lnTo>
                  <a:lnTo>
                    <a:pt x="0" y="0"/>
                  </a:lnTo>
                  <a:close/>
                </a:path>
              </a:pathLst>
            </a:custGeom>
            <a:blipFill>
              <a:blip r:embed="rId5"/>
              <a:stretch>
                <a:fillRect/>
              </a:stretch>
            </a:blipFill>
          </p:spPr>
          <p:txBody>
            <a:bodyPr/>
            <a:lstStyle/>
            <a:p>
              <a:endParaRPr lang="fi-FI" noProof="0" dirty="0"/>
            </a:p>
          </p:txBody>
        </p:sp>
      </p:grpSp>
      <p:sp>
        <p:nvSpPr>
          <p:cNvPr id="6" name="TextBox 6"/>
          <p:cNvSpPr txBox="1"/>
          <p:nvPr/>
        </p:nvSpPr>
        <p:spPr>
          <a:xfrm>
            <a:off x="4508301" y="3193813"/>
            <a:ext cx="13144824" cy="1598008"/>
          </a:xfrm>
          <a:prstGeom prst="rect">
            <a:avLst/>
          </a:prstGeom>
        </p:spPr>
        <p:txBody>
          <a:bodyPr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Kansallinen liikkumissuositus 7–17-vuotiaille lapsille ja nuorille suosittaa:</a:t>
            </a:r>
          </a:p>
        </p:txBody>
      </p:sp>
      <p:sp>
        <p:nvSpPr>
          <p:cNvPr id="7" name="TextBox 7"/>
          <p:cNvSpPr txBox="1"/>
          <p:nvPr/>
        </p:nvSpPr>
        <p:spPr>
          <a:xfrm>
            <a:off x="4115686" y="866775"/>
            <a:ext cx="4428530" cy="1337255"/>
          </a:xfrm>
          <a:prstGeom prst="rect">
            <a:avLst/>
          </a:prstGeom>
        </p:spPr>
        <p:txBody>
          <a:bodyPr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Tiesitkö...</a:t>
            </a:r>
          </a:p>
        </p:txBody>
      </p:sp>
      <p:sp>
        <p:nvSpPr>
          <p:cNvPr id="8" name="TextBox 8"/>
          <p:cNvSpPr txBox="1"/>
          <p:nvPr/>
        </p:nvSpPr>
        <p:spPr>
          <a:xfrm>
            <a:off x="4508301" y="5398422"/>
            <a:ext cx="12750999" cy="3850353"/>
          </a:xfrm>
          <a:prstGeom prst="rect">
            <a:avLst/>
          </a:prstGeom>
        </p:spPr>
        <p:txBody>
          <a:bodyPr lIns="0" tIns="0" rIns="0" bIns="0" rtlCol="0" anchor="t">
            <a:spAutoFit/>
          </a:bodyPr>
          <a:lstStyle/>
          <a:p>
            <a:pPr algn="l">
              <a:lnSpc>
                <a:spcPts val="6420"/>
              </a:lnSpc>
            </a:pPr>
            <a:r>
              <a:rPr lang="fi-FI" sz="4586" noProof="0" dirty="0">
                <a:solidFill>
                  <a:srgbClr val="F04E30"/>
                </a:solidFill>
                <a:latin typeface="Roboto"/>
                <a:ea typeface="Roboto"/>
                <a:cs typeface="Roboto"/>
                <a:sym typeface="Roboto"/>
              </a:rPr>
              <a:t>Monipuolista, reipasta ja rasittavaa liikkumista </a:t>
            </a:r>
            <a:r>
              <a:rPr lang="fi-FI" sz="4586" b="1" noProof="0" dirty="0">
                <a:solidFill>
                  <a:srgbClr val="F04E30"/>
                </a:solidFill>
                <a:latin typeface="Roboto Bold"/>
                <a:ea typeface="Roboto Bold"/>
                <a:cs typeface="Roboto Bold"/>
                <a:sym typeface="Roboto Bold"/>
              </a:rPr>
              <a:t>vähintään 60 minuuttia</a:t>
            </a:r>
            <a:r>
              <a:rPr lang="fi-FI" sz="4586" noProof="0" dirty="0">
                <a:solidFill>
                  <a:srgbClr val="F04E30"/>
                </a:solidFill>
                <a:latin typeface="Roboto"/>
                <a:ea typeface="Roboto"/>
                <a:cs typeface="Roboto"/>
                <a:sym typeface="Roboto"/>
              </a:rPr>
              <a:t> päivässä yksilölle sopivalla tavalla, ikä huomioiden.</a:t>
            </a:r>
          </a:p>
          <a:p>
            <a:pPr algn="l">
              <a:lnSpc>
                <a:spcPts val="6420"/>
              </a:lnSpc>
            </a:pPr>
            <a:endParaRPr lang="fi-FI" sz="4586" noProof="0" dirty="0">
              <a:solidFill>
                <a:srgbClr val="F04E30"/>
              </a:solidFill>
              <a:latin typeface="Roboto"/>
              <a:ea typeface="Roboto"/>
              <a:cs typeface="Roboto"/>
              <a:sym typeface="Roboto"/>
            </a:endParaRPr>
          </a:p>
          <a:p>
            <a:pPr algn="l">
              <a:lnSpc>
                <a:spcPts val="4880"/>
              </a:lnSpc>
            </a:pPr>
            <a:r>
              <a:rPr lang="fi-FI" sz="3486" noProof="0" dirty="0">
                <a:solidFill>
                  <a:srgbClr val="000000"/>
                </a:solidFill>
                <a:latin typeface="Roboto"/>
                <a:ea typeface="Roboto"/>
                <a:cs typeface="Roboto"/>
                <a:sym typeface="Roboto"/>
              </a:rPr>
              <a:t>Lähde: </a:t>
            </a:r>
            <a:r>
              <a:rPr lang="fi-FI" sz="3486" u="sng" noProof="0" dirty="0">
                <a:solidFill>
                  <a:srgbClr val="000000"/>
                </a:solidFill>
                <a:latin typeface="Roboto"/>
                <a:ea typeface="Roboto"/>
                <a:cs typeface="Roboto"/>
                <a:sym typeface="Roboto"/>
                <a:hlinkClick r:id="rId6" tooltip="https://okm.fi/-/uusi-lasten-ja-nuorten-liikkumissuositus-monipuolista-reipasta-ja-rasittavaa-liikkumista-vahintaan-tunti-paivassa"/>
              </a:rPr>
              <a:t>Opetus- ja kulttuuriminsteriö, 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pic>
        <p:nvPicPr>
          <p:cNvPr id="3" name="Picture 3"/>
          <p:cNvPicPr>
            <a:picLocks noChangeAspect="1"/>
          </p:cNvPicPr>
          <p:nvPr/>
        </p:nvPicPr>
        <p:blipFill>
          <a:blip r:embed="rId3"/>
          <a:stretch>
            <a:fillRect/>
          </a:stretch>
        </p:blipFill>
        <p:spPr>
          <a:xfrm>
            <a:off x="3630542" y="3729816"/>
            <a:ext cx="10533102" cy="5099463"/>
          </a:xfrm>
          <a:prstGeom prst="rect">
            <a:avLst/>
          </a:prstGeom>
        </p:spPr>
      </p:pic>
      <p:sp>
        <p:nvSpPr>
          <p:cNvPr id="4" name="Freeform 4"/>
          <p:cNvSpPr/>
          <p:nvPr/>
        </p:nvSpPr>
        <p:spPr>
          <a:xfrm flipH="1">
            <a:off x="1536971" y="4264544"/>
            <a:ext cx="2350755" cy="2156818"/>
          </a:xfrm>
          <a:custGeom>
            <a:avLst/>
            <a:gdLst/>
            <a:ahLst/>
            <a:cxnLst/>
            <a:rect l="l" t="t" r="r" b="b"/>
            <a:pathLst>
              <a:path w="2350755" h="2156818">
                <a:moveTo>
                  <a:pt x="2350755" y="0"/>
                </a:moveTo>
                <a:lnTo>
                  <a:pt x="0" y="0"/>
                </a:lnTo>
                <a:lnTo>
                  <a:pt x="0" y="2156818"/>
                </a:lnTo>
                <a:lnTo>
                  <a:pt x="2350755" y="2156818"/>
                </a:lnTo>
                <a:lnTo>
                  <a:pt x="235075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noProof="0" dirty="0"/>
          </a:p>
        </p:txBody>
      </p:sp>
      <p:sp>
        <p:nvSpPr>
          <p:cNvPr id="5" name="Freeform 5"/>
          <p:cNvSpPr/>
          <p:nvPr/>
        </p:nvSpPr>
        <p:spPr>
          <a:xfrm>
            <a:off x="301662" y="3190898"/>
            <a:ext cx="2045664" cy="2147291"/>
          </a:xfrm>
          <a:custGeom>
            <a:avLst/>
            <a:gdLst/>
            <a:ahLst/>
            <a:cxnLst/>
            <a:rect l="l" t="t" r="r" b="b"/>
            <a:pathLst>
              <a:path w="2045664" h="2147291">
                <a:moveTo>
                  <a:pt x="0" y="0"/>
                </a:moveTo>
                <a:lnTo>
                  <a:pt x="2045664" y="0"/>
                </a:lnTo>
                <a:lnTo>
                  <a:pt x="2045664" y="2147291"/>
                </a:lnTo>
                <a:lnTo>
                  <a:pt x="0" y="21472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i-FI" noProof="0" dirty="0"/>
          </a:p>
        </p:txBody>
      </p:sp>
      <p:sp>
        <p:nvSpPr>
          <p:cNvPr id="6" name="Freeform 6"/>
          <p:cNvSpPr/>
          <p:nvPr/>
        </p:nvSpPr>
        <p:spPr>
          <a:xfrm>
            <a:off x="-1257068" y="5591765"/>
            <a:ext cx="4588713" cy="2693871"/>
          </a:xfrm>
          <a:custGeom>
            <a:avLst/>
            <a:gdLst/>
            <a:ahLst/>
            <a:cxnLst/>
            <a:rect l="l" t="t" r="r" b="b"/>
            <a:pathLst>
              <a:path w="4588713" h="2693871">
                <a:moveTo>
                  <a:pt x="0" y="0"/>
                </a:moveTo>
                <a:lnTo>
                  <a:pt x="4588713" y="0"/>
                </a:lnTo>
                <a:lnTo>
                  <a:pt x="4588713" y="2693871"/>
                </a:lnTo>
                <a:lnTo>
                  <a:pt x="0" y="26938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i-FI" noProof="0" dirty="0"/>
          </a:p>
        </p:txBody>
      </p:sp>
      <p:grpSp>
        <p:nvGrpSpPr>
          <p:cNvPr id="7" name="Group 7"/>
          <p:cNvGrpSpPr/>
          <p:nvPr/>
        </p:nvGrpSpPr>
        <p:grpSpPr>
          <a:xfrm>
            <a:off x="5254676" y="5738267"/>
            <a:ext cx="8031211" cy="2422617"/>
            <a:chOff x="0" y="0"/>
            <a:chExt cx="10708281" cy="3230156"/>
          </a:xfrm>
        </p:grpSpPr>
        <p:grpSp>
          <p:nvGrpSpPr>
            <p:cNvPr id="8" name="Group 8"/>
            <p:cNvGrpSpPr/>
            <p:nvPr/>
          </p:nvGrpSpPr>
          <p:grpSpPr>
            <a:xfrm>
              <a:off x="0" y="2506120"/>
              <a:ext cx="10708281" cy="724035"/>
              <a:chOff x="0" y="0"/>
              <a:chExt cx="2115216" cy="143019"/>
            </a:xfrm>
          </p:grpSpPr>
          <p:sp>
            <p:nvSpPr>
              <p:cNvPr id="9" name="Freeform 9"/>
              <p:cNvSpPr/>
              <p:nvPr/>
            </p:nvSpPr>
            <p:spPr>
              <a:xfrm>
                <a:off x="0" y="0"/>
                <a:ext cx="2115216" cy="143019"/>
              </a:xfrm>
              <a:custGeom>
                <a:avLst/>
                <a:gdLst/>
                <a:ahLst/>
                <a:cxnLst/>
                <a:rect l="l" t="t" r="r" b="b"/>
                <a:pathLst>
                  <a:path w="2115216" h="143019">
                    <a:moveTo>
                      <a:pt x="0" y="0"/>
                    </a:moveTo>
                    <a:lnTo>
                      <a:pt x="2115216" y="0"/>
                    </a:lnTo>
                    <a:lnTo>
                      <a:pt x="2115216" y="143019"/>
                    </a:lnTo>
                    <a:lnTo>
                      <a:pt x="0" y="143019"/>
                    </a:lnTo>
                    <a:close/>
                  </a:path>
                </a:pathLst>
              </a:custGeom>
              <a:solidFill>
                <a:srgbClr val="FFFFFF"/>
              </a:solidFill>
            </p:spPr>
            <p:txBody>
              <a:bodyPr/>
              <a:lstStyle/>
              <a:p>
                <a:endParaRPr lang="fi-FI" noProof="0" dirty="0"/>
              </a:p>
            </p:txBody>
          </p:sp>
          <p:sp>
            <p:nvSpPr>
              <p:cNvPr id="10" name="TextBox 10"/>
              <p:cNvSpPr txBox="1"/>
              <p:nvPr/>
            </p:nvSpPr>
            <p:spPr>
              <a:xfrm>
                <a:off x="0" y="-47625"/>
                <a:ext cx="2115216" cy="190644"/>
              </a:xfrm>
              <a:prstGeom prst="rect">
                <a:avLst/>
              </a:prstGeom>
            </p:spPr>
            <p:txBody>
              <a:bodyPr lIns="50800" tIns="50800" rIns="50800" bIns="50800" rtlCol="0" anchor="ctr"/>
              <a:lstStyle/>
              <a:p>
                <a:pPr algn="ctr">
                  <a:lnSpc>
                    <a:spcPts val="2659"/>
                  </a:lnSpc>
                </a:pPr>
                <a:endParaRPr lang="fi-FI" noProof="0" dirty="0"/>
              </a:p>
            </p:txBody>
          </p:sp>
        </p:grpSp>
        <p:sp>
          <p:nvSpPr>
            <p:cNvPr id="11" name="TextBox 11"/>
            <p:cNvSpPr txBox="1"/>
            <p:nvPr/>
          </p:nvSpPr>
          <p:spPr>
            <a:xfrm>
              <a:off x="931192" y="-114300"/>
              <a:ext cx="699421" cy="1048512"/>
            </a:xfrm>
            <a:prstGeom prst="rect">
              <a:avLst/>
            </a:prstGeom>
          </p:spPr>
          <p:txBody>
            <a:bodyPr lIns="0" tIns="0" rIns="0" bIns="0" rtlCol="0" anchor="t">
              <a:spAutoFit/>
            </a:bodyPr>
            <a:lstStyle/>
            <a:p>
              <a:pPr algn="ctr">
                <a:lnSpc>
                  <a:spcPts val="3362"/>
                </a:lnSpc>
              </a:pPr>
              <a:r>
                <a:rPr lang="fi-FI" sz="1899" b="1" spc="7" noProof="0" dirty="0">
                  <a:solidFill>
                    <a:srgbClr val="FFFFFF"/>
                  </a:solidFill>
                  <a:latin typeface="Roboto Bold"/>
                  <a:ea typeface="Roboto Bold"/>
                  <a:cs typeface="Roboto Bold"/>
                  <a:sym typeface="Roboto Bold"/>
                </a:rPr>
                <a:t>42%</a:t>
              </a:r>
            </a:p>
            <a:p>
              <a:pPr algn="ctr">
                <a:lnSpc>
                  <a:spcPts val="3362"/>
                </a:lnSpc>
              </a:pPr>
              <a:r>
                <a:rPr lang="fi-FI" sz="1899" b="1" spc="7" noProof="0" dirty="0">
                  <a:solidFill>
                    <a:srgbClr val="000000"/>
                  </a:solidFill>
                  <a:latin typeface="Roboto Bold"/>
                  <a:ea typeface="Roboto Bold"/>
                  <a:cs typeface="Roboto Bold"/>
                  <a:sym typeface="Roboto Bold"/>
                </a:rPr>
                <a:t>25%</a:t>
              </a:r>
            </a:p>
          </p:txBody>
        </p:sp>
      </p:grpSp>
      <p:sp>
        <p:nvSpPr>
          <p:cNvPr id="12" name="TextBox 12"/>
          <p:cNvSpPr txBox="1"/>
          <p:nvPr/>
        </p:nvSpPr>
        <p:spPr>
          <a:xfrm>
            <a:off x="4115686" y="866775"/>
            <a:ext cx="4428530" cy="1337255"/>
          </a:xfrm>
          <a:prstGeom prst="rect">
            <a:avLst/>
          </a:prstGeom>
        </p:spPr>
        <p:txBody>
          <a:bodyPr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Tiesitkö...</a:t>
            </a:r>
          </a:p>
        </p:txBody>
      </p:sp>
      <p:sp>
        <p:nvSpPr>
          <p:cNvPr id="13" name="TextBox 13"/>
          <p:cNvSpPr txBox="1"/>
          <p:nvPr/>
        </p:nvSpPr>
        <p:spPr>
          <a:xfrm>
            <a:off x="4508301" y="2860438"/>
            <a:ext cx="8777585" cy="788383"/>
          </a:xfrm>
          <a:prstGeom prst="rect">
            <a:avLst/>
          </a:prstGeom>
        </p:spPr>
        <p:txBody>
          <a:bodyPr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Liikkumissuosituksen täyttyminen</a:t>
            </a:r>
          </a:p>
        </p:txBody>
      </p:sp>
      <p:sp>
        <p:nvSpPr>
          <p:cNvPr id="14" name="TextBox 14"/>
          <p:cNvSpPr txBox="1"/>
          <p:nvPr/>
        </p:nvSpPr>
        <p:spPr>
          <a:xfrm>
            <a:off x="5953070" y="4575978"/>
            <a:ext cx="524565" cy="814959"/>
          </a:xfrm>
          <a:prstGeom prst="rect">
            <a:avLst/>
          </a:prstGeom>
        </p:spPr>
        <p:txBody>
          <a:bodyPr lIns="0" tIns="0" rIns="0" bIns="0" rtlCol="0" anchor="t">
            <a:spAutoFit/>
          </a:bodyPr>
          <a:lstStyle/>
          <a:p>
            <a:pPr algn="ctr">
              <a:lnSpc>
                <a:spcPts val="3362"/>
              </a:lnSpc>
            </a:pPr>
            <a:r>
              <a:rPr lang="fi-FI" sz="1899" b="1" spc="7" noProof="0" dirty="0">
                <a:solidFill>
                  <a:srgbClr val="FFFFFF"/>
                </a:solidFill>
                <a:latin typeface="Roboto Bold"/>
                <a:ea typeface="Roboto Bold"/>
                <a:cs typeface="Roboto Bold"/>
                <a:sym typeface="Roboto Bold"/>
              </a:rPr>
              <a:t>16%</a:t>
            </a:r>
          </a:p>
          <a:p>
            <a:pPr algn="ctr">
              <a:lnSpc>
                <a:spcPts val="3362"/>
              </a:lnSpc>
            </a:pPr>
            <a:r>
              <a:rPr lang="fi-FI" sz="1899" b="1" spc="7" noProof="0" dirty="0">
                <a:solidFill>
                  <a:srgbClr val="000000"/>
                </a:solidFill>
                <a:latin typeface="Roboto Bold"/>
                <a:ea typeface="Roboto Bold"/>
                <a:cs typeface="Roboto Bold"/>
                <a:sym typeface="Roboto Bold"/>
              </a:rPr>
              <a:t>3%</a:t>
            </a:r>
          </a:p>
        </p:txBody>
      </p:sp>
      <p:sp>
        <p:nvSpPr>
          <p:cNvPr id="15" name="TextBox 15"/>
          <p:cNvSpPr txBox="1"/>
          <p:nvPr/>
        </p:nvSpPr>
        <p:spPr>
          <a:xfrm>
            <a:off x="5953070" y="6677051"/>
            <a:ext cx="524565" cy="814959"/>
          </a:xfrm>
          <a:prstGeom prst="rect">
            <a:avLst/>
          </a:prstGeom>
        </p:spPr>
        <p:txBody>
          <a:bodyPr lIns="0" tIns="0" rIns="0" bIns="0" rtlCol="0" anchor="t">
            <a:spAutoFit/>
          </a:bodyPr>
          <a:lstStyle/>
          <a:p>
            <a:pPr algn="ctr">
              <a:lnSpc>
                <a:spcPts val="3362"/>
              </a:lnSpc>
            </a:pPr>
            <a:r>
              <a:rPr lang="fi-FI" sz="1899" b="1" spc="7" noProof="0" dirty="0">
                <a:solidFill>
                  <a:srgbClr val="FFFFFF"/>
                </a:solidFill>
                <a:latin typeface="Roboto Bold"/>
                <a:ea typeface="Roboto Bold"/>
                <a:cs typeface="Roboto Bold"/>
                <a:sym typeface="Roboto Bold"/>
              </a:rPr>
              <a:t>70%</a:t>
            </a:r>
          </a:p>
          <a:p>
            <a:pPr algn="ctr">
              <a:lnSpc>
                <a:spcPts val="3362"/>
              </a:lnSpc>
            </a:pPr>
            <a:r>
              <a:rPr lang="fi-FI" sz="1899" b="1" spc="7" noProof="0" dirty="0">
                <a:solidFill>
                  <a:srgbClr val="000000"/>
                </a:solidFill>
                <a:latin typeface="Roboto Bold"/>
                <a:ea typeface="Roboto Bold"/>
                <a:cs typeface="Roboto Bold"/>
                <a:sym typeface="Roboto Bold"/>
              </a:rPr>
              <a:t>40%</a:t>
            </a:r>
          </a:p>
        </p:txBody>
      </p:sp>
      <p:sp>
        <p:nvSpPr>
          <p:cNvPr id="16" name="TextBox 16"/>
          <p:cNvSpPr txBox="1"/>
          <p:nvPr/>
        </p:nvSpPr>
        <p:spPr>
          <a:xfrm>
            <a:off x="4508301" y="8799957"/>
            <a:ext cx="4083646" cy="458343"/>
          </a:xfrm>
          <a:prstGeom prst="rect">
            <a:avLst/>
          </a:prstGeom>
        </p:spPr>
        <p:txBody>
          <a:bodyPr lIns="0" tIns="0" rIns="0" bIns="0" rtlCol="0" anchor="t">
            <a:spAutoFit/>
          </a:bodyPr>
          <a:lstStyle/>
          <a:p>
            <a:pPr algn="ctr">
              <a:lnSpc>
                <a:spcPts val="3611"/>
              </a:lnSpc>
            </a:pPr>
            <a:r>
              <a:rPr lang="fi-FI" sz="2579" b="1" noProof="0" dirty="0">
                <a:solidFill>
                  <a:srgbClr val="000000"/>
                </a:solidFill>
                <a:latin typeface="Roboto Bold"/>
                <a:ea typeface="Roboto Bold"/>
                <a:cs typeface="Roboto Bold"/>
                <a:sym typeface="Roboto Bold"/>
              </a:rPr>
              <a:t>Lähde: </a:t>
            </a:r>
            <a:r>
              <a:rPr lang="fi-FI" sz="2579" u="sng" noProof="0" dirty="0">
                <a:solidFill>
                  <a:srgbClr val="000000"/>
                </a:solidFill>
                <a:latin typeface="Roboto"/>
                <a:ea typeface="Roboto"/>
                <a:cs typeface="Roboto"/>
                <a:sym typeface="Roboto"/>
                <a:hlinkClick r:id="rId10" tooltip="https://www.liikuntaneuvosto.fi/wp-content/uploads/2023/03/Lasten-ja-nuorten-liikuntakayttaytyminen-Suomessa-2022-2.pdf"/>
              </a:rPr>
              <a:t>LIITU-tutkimus, 2022</a:t>
            </a:r>
          </a:p>
        </p:txBody>
      </p:sp>
      <p:sp>
        <p:nvSpPr>
          <p:cNvPr id="17" name="TextBox 17"/>
          <p:cNvSpPr txBox="1"/>
          <p:nvPr/>
        </p:nvSpPr>
        <p:spPr>
          <a:xfrm>
            <a:off x="13516260" y="5001368"/>
            <a:ext cx="3622484" cy="2193507"/>
          </a:xfrm>
          <a:prstGeom prst="rect">
            <a:avLst/>
          </a:prstGeom>
        </p:spPr>
        <p:txBody>
          <a:bodyPr lIns="0" tIns="0" rIns="0" bIns="0" rtlCol="0" anchor="t">
            <a:spAutoFit/>
          </a:bodyPr>
          <a:lstStyle/>
          <a:p>
            <a:pPr algn="ctr">
              <a:lnSpc>
                <a:spcPts val="2895"/>
              </a:lnSpc>
            </a:pPr>
            <a:r>
              <a:rPr lang="fi-FI" sz="2680" b="1" noProof="0" dirty="0">
                <a:solidFill>
                  <a:srgbClr val="F04E30"/>
                </a:solidFill>
                <a:latin typeface="Roboto Bold"/>
                <a:ea typeface="Roboto Bold"/>
                <a:cs typeface="Roboto Bold"/>
                <a:sym typeface="Roboto Bold"/>
              </a:rPr>
              <a:t>Joka kolmas</a:t>
            </a:r>
          </a:p>
          <a:p>
            <a:pPr algn="ctr">
              <a:lnSpc>
                <a:spcPts val="2895"/>
              </a:lnSpc>
            </a:pPr>
            <a:r>
              <a:rPr lang="fi-FI" sz="2680" noProof="0" dirty="0">
                <a:solidFill>
                  <a:srgbClr val="F04E30"/>
                </a:solidFill>
                <a:latin typeface="Roboto"/>
                <a:ea typeface="Roboto"/>
                <a:cs typeface="Roboto"/>
                <a:sym typeface="Roboto"/>
              </a:rPr>
              <a:t> saavutti suosituksen </a:t>
            </a:r>
          </a:p>
          <a:p>
            <a:pPr algn="ctr">
              <a:lnSpc>
                <a:spcPts val="2895"/>
              </a:lnSpc>
            </a:pPr>
            <a:r>
              <a:rPr lang="fi-FI" sz="2680" noProof="0" dirty="0">
                <a:solidFill>
                  <a:srgbClr val="F04E30"/>
                </a:solidFill>
                <a:latin typeface="Roboto"/>
                <a:ea typeface="Roboto"/>
                <a:cs typeface="Roboto"/>
                <a:sym typeface="Roboto"/>
              </a:rPr>
              <a:t>eli </a:t>
            </a:r>
          </a:p>
          <a:p>
            <a:pPr algn="ctr">
              <a:lnSpc>
                <a:spcPts val="2895"/>
              </a:lnSpc>
            </a:pPr>
            <a:r>
              <a:rPr lang="fi-FI" sz="2680" noProof="0" dirty="0">
                <a:solidFill>
                  <a:srgbClr val="F04E30"/>
                </a:solidFill>
                <a:latin typeface="Roboto"/>
                <a:ea typeface="Roboto"/>
                <a:cs typeface="Roboto"/>
                <a:sym typeface="Roboto"/>
              </a:rPr>
              <a:t>liikkui </a:t>
            </a:r>
            <a:r>
              <a:rPr lang="fi-FI" sz="2680" b="1" noProof="0" dirty="0">
                <a:solidFill>
                  <a:srgbClr val="F04E30"/>
                </a:solidFill>
                <a:latin typeface="Roboto Bold"/>
                <a:ea typeface="Roboto Bold"/>
                <a:cs typeface="Roboto Bold"/>
                <a:sym typeface="Roboto Bold"/>
              </a:rPr>
              <a:t>reippaasti</a:t>
            </a:r>
            <a:r>
              <a:rPr lang="fi-FI" sz="2680" noProof="0" dirty="0">
                <a:solidFill>
                  <a:srgbClr val="F04E30"/>
                </a:solidFill>
                <a:latin typeface="Roboto"/>
                <a:ea typeface="Roboto"/>
                <a:cs typeface="Roboto"/>
                <a:sym typeface="Roboto"/>
              </a:rPr>
              <a:t> tai </a:t>
            </a:r>
            <a:r>
              <a:rPr lang="fi-FI" sz="2680" b="1" noProof="0" dirty="0">
                <a:solidFill>
                  <a:srgbClr val="F04E30"/>
                </a:solidFill>
                <a:latin typeface="Roboto Bold"/>
                <a:ea typeface="Roboto Bold"/>
                <a:cs typeface="Roboto Bold"/>
                <a:sym typeface="Roboto Bold"/>
              </a:rPr>
              <a:t>rasittavasti</a:t>
            </a:r>
            <a:r>
              <a:rPr lang="fi-FI" sz="2680" noProof="0" dirty="0">
                <a:solidFill>
                  <a:srgbClr val="F04E30"/>
                </a:solidFill>
                <a:latin typeface="Roboto"/>
                <a:ea typeface="Roboto"/>
                <a:cs typeface="Roboto"/>
                <a:sym typeface="Roboto"/>
              </a:rPr>
              <a:t> vähintään </a:t>
            </a:r>
            <a:r>
              <a:rPr lang="fi-FI" sz="2680" b="1" noProof="0" dirty="0">
                <a:solidFill>
                  <a:srgbClr val="F04E30"/>
                </a:solidFill>
                <a:latin typeface="Roboto Bold"/>
                <a:ea typeface="Roboto Bold"/>
                <a:cs typeface="Roboto Bold"/>
                <a:sym typeface="Roboto Bold"/>
              </a:rPr>
              <a:t>60 min</a:t>
            </a:r>
            <a:r>
              <a:rPr lang="fi-FI" sz="2680" noProof="0" dirty="0">
                <a:solidFill>
                  <a:srgbClr val="F04E30"/>
                </a:solidFill>
                <a:latin typeface="Roboto"/>
                <a:ea typeface="Roboto"/>
                <a:cs typeface="Roboto"/>
                <a:sym typeface="Roboto"/>
              </a:rPr>
              <a:t> </a:t>
            </a:r>
            <a:r>
              <a:rPr lang="fi-FI" sz="2680" b="1" noProof="0" dirty="0">
                <a:solidFill>
                  <a:srgbClr val="F04E30"/>
                </a:solidFill>
                <a:latin typeface="Roboto Bold"/>
                <a:ea typeface="Roboto Bold"/>
                <a:cs typeface="Roboto Bold"/>
                <a:sym typeface="Roboto Bold"/>
              </a:rPr>
              <a:t>joka päivä.</a:t>
            </a:r>
          </a:p>
        </p:txBody>
      </p:sp>
      <p:grpSp>
        <p:nvGrpSpPr>
          <p:cNvPr id="18" name="Group 18"/>
          <p:cNvGrpSpPr/>
          <p:nvPr/>
        </p:nvGrpSpPr>
        <p:grpSpPr>
          <a:xfrm>
            <a:off x="10317490" y="8222344"/>
            <a:ext cx="422389" cy="422389"/>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4E30"/>
            </a:solidFill>
          </p:spPr>
          <p:txBody>
            <a:bodyPr/>
            <a:lstStyle/>
            <a:p>
              <a:endParaRPr lang="fi-FI" noProof="0" dirty="0"/>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fi-FI" noProof="0" dirty="0"/>
            </a:p>
          </p:txBody>
        </p:sp>
      </p:grpSp>
      <p:grpSp>
        <p:nvGrpSpPr>
          <p:cNvPr id="21" name="Group 21"/>
          <p:cNvGrpSpPr/>
          <p:nvPr/>
        </p:nvGrpSpPr>
        <p:grpSpPr>
          <a:xfrm>
            <a:off x="10317490" y="7677034"/>
            <a:ext cx="5010012" cy="967699"/>
            <a:chOff x="0" y="0"/>
            <a:chExt cx="6680016" cy="1290265"/>
          </a:xfrm>
        </p:grpSpPr>
        <p:grpSp>
          <p:nvGrpSpPr>
            <p:cNvPr id="22" name="Group 22"/>
            <p:cNvGrpSpPr/>
            <p:nvPr/>
          </p:nvGrpSpPr>
          <p:grpSpPr>
            <a:xfrm>
              <a:off x="0" y="0"/>
              <a:ext cx="563185" cy="56318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5199"/>
              </a:solidFill>
            </p:spPr>
            <p:txBody>
              <a:bodyPr/>
              <a:lstStyle/>
              <a:p>
                <a:endParaRPr lang="fi-FI" noProof="0" dirty="0"/>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fi-FI" noProof="0" dirty="0"/>
              </a:p>
            </p:txBody>
          </p:sp>
        </p:grpSp>
        <p:sp>
          <p:nvSpPr>
            <p:cNvPr id="25" name="TextBox 25"/>
            <p:cNvSpPr txBox="1"/>
            <p:nvPr/>
          </p:nvSpPr>
          <p:spPr>
            <a:xfrm>
              <a:off x="833657" y="-47625"/>
              <a:ext cx="5846359" cy="547158"/>
            </a:xfrm>
            <a:prstGeom prst="rect">
              <a:avLst/>
            </a:prstGeom>
          </p:spPr>
          <p:txBody>
            <a:bodyPr lIns="0" tIns="0" rIns="0" bIns="0" rtlCol="0" anchor="t">
              <a:spAutoFit/>
            </a:bodyPr>
            <a:lstStyle/>
            <a:p>
              <a:pPr algn="l">
                <a:lnSpc>
                  <a:spcPts val="3499"/>
                </a:lnSpc>
              </a:pPr>
              <a:r>
                <a:rPr lang="fi-FI" sz="2499" b="1" noProof="0" dirty="0">
                  <a:solidFill>
                    <a:srgbClr val="000000"/>
                  </a:solidFill>
                  <a:latin typeface="Roboto Bold"/>
                  <a:ea typeface="Roboto Bold"/>
                  <a:cs typeface="Roboto Bold"/>
                  <a:sym typeface="Roboto Bold"/>
                </a:rPr>
                <a:t>pojat</a:t>
              </a:r>
            </a:p>
          </p:txBody>
        </p:sp>
        <p:sp>
          <p:nvSpPr>
            <p:cNvPr id="26" name="TextBox 26"/>
            <p:cNvSpPr txBox="1"/>
            <p:nvPr/>
          </p:nvSpPr>
          <p:spPr>
            <a:xfrm>
              <a:off x="833657" y="743107"/>
              <a:ext cx="5846359" cy="547158"/>
            </a:xfrm>
            <a:prstGeom prst="rect">
              <a:avLst/>
            </a:prstGeom>
          </p:spPr>
          <p:txBody>
            <a:bodyPr lIns="0" tIns="0" rIns="0" bIns="0" rtlCol="0" anchor="t">
              <a:spAutoFit/>
            </a:bodyPr>
            <a:lstStyle/>
            <a:p>
              <a:pPr algn="l">
                <a:lnSpc>
                  <a:spcPts val="3499"/>
                </a:lnSpc>
              </a:pPr>
              <a:r>
                <a:rPr lang="fi-FI" sz="2499" b="1" noProof="0" dirty="0">
                  <a:solidFill>
                    <a:srgbClr val="000000"/>
                  </a:solidFill>
                  <a:latin typeface="Roboto Bold"/>
                  <a:ea typeface="Roboto Bold"/>
                  <a:cs typeface="Roboto Bold"/>
                  <a:sym typeface="Roboto Bold"/>
                </a:rPr>
                <a:t>tytöt</a:t>
              </a:r>
            </a:p>
          </p:txBody>
        </p:sp>
      </p:grpSp>
      <p:sp>
        <p:nvSpPr>
          <p:cNvPr id="27" name="Freeform 27"/>
          <p:cNvSpPr/>
          <p:nvPr/>
        </p:nvSpPr>
        <p:spPr>
          <a:xfrm>
            <a:off x="14664229" y="3776077"/>
            <a:ext cx="333378" cy="976933"/>
          </a:xfrm>
          <a:custGeom>
            <a:avLst/>
            <a:gdLst/>
            <a:ahLst/>
            <a:cxnLst/>
            <a:rect l="l" t="t" r="r" b="b"/>
            <a:pathLst>
              <a:path w="333378" h="976933">
                <a:moveTo>
                  <a:pt x="0" y="0"/>
                </a:moveTo>
                <a:lnTo>
                  <a:pt x="333378" y="0"/>
                </a:lnTo>
                <a:lnTo>
                  <a:pt x="333378" y="976933"/>
                </a:lnTo>
                <a:lnTo>
                  <a:pt x="0" y="97693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fi-FI" noProof="0" dirty="0"/>
          </a:p>
        </p:txBody>
      </p:sp>
      <p:sp>
        <p:nvSpPr>
          <p:cNvPr id="28" name="Freeform 28"/>
          <p:cNvSpPr/>
          <p:nvPr/>
        </p:nvSpPr>
        <p:spPr>
          <a:xfrm>
            <a:off x="15160813" y="3776077"/>
            <a:ext cx="333378" cy="976933"/>
          </a:xfrm>
          <a:custGeom>
            <a:avLst/>
            <a:gdLst/>
            <a:ahLst/>
            <a:cxnLst/>
            <a:rect l="l" t="t" r="r" b="b"/>
            <a:pathLst>
              <a:path w="333378" h="976933">
                <a:moveTo>
                  <a:pt x="0" y="0"/>
                </a:moveTo>
                <a:lnTo>
                  <a:pt x="333379" y="0"/>
                </a:lnTo>
                <a:lnTo>
                  <a:pt x="333379" y="976933"/>
                </a:lnTo>
                <a:lnTo>
                  <a:pt x="0" y="97693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fi-FI" noProof="0" dirty="0"/>
          </a:p>
        </p:txBody>
      </p:sp>
      <p:sp>
        <p:nvSpPr>
          <p:cNvPr id="29" name="Freeform 29"/>
          <p:cNvSpPr/>
          <p:nvPr/>
        </p:nvSpPr>
        <p:spPr>
          <a:xfrm>
            <a:off x="15657398" y="3776077"/>
            <a:ext cx="333378" cy="976933"/>
          </a:xfrm>
          <a:custGeom>
            <a:avLst/>
            <a:gdLst/>
            <a:ahLst/>
            <a:cxnLst/>
            <a:rect l="l" t="t" r="r" b="b"/>
            <a:pathLst>
              <a:path w="333378" h="976933">
                <a:moveTo>
                  <a:pt x="0" y="0"/>
                </a:moveTo>
                <a:lnTo>
                  <a:pt x="333378" y="0"/>
                </a:lnTo>
                <a:lnTo>
                  <a:pt x="333378" y="976933"/>
                </a:lnTo>
                <a:lnTo>
                  <a:pt x="0" y="97693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noProof="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9255" y="985889"/>
            <a:ext cx="16110045" cy="8055022"/>
          </a:xfrm>
          <a:custGeom>
            <a:avLst/>
            <a:gdLst/>
            <a:ahLst/>
            <a:cxnLst/>
            <a:rect l="l" t="t" r="r" b="b"/>
            <a:pathLst>
              <a:path w="16110045" h="8055022">
                <a:moveTo>
                  <a:pt x="0" y="0"/>
                </a:moveTo>
                <a:lnTo>
                  <a:pt x="16110045" y="0"/>
                </a:lnTo>
                <a:lnTo>
                  <a:pt x="16110045" y="8055022"/>
                </a:lnTo>
                <a:lnTo>
                  <a:pt x="0" y="8055022"/>
                </a:lnTo>
                <a:lnTo>
                  <a:pt x="0" y="0"/>
                </a:lnTo>
                <a:close/>
              </a:path>
            </a:pathLst>
          </a:custGeom>
          <a:blipFill>
            <a:blip r:embed="rId2"/>
            <a:stretch>
              <a:fillRect/>
            </a:stretch>
          </a:blipFill>
        </p:spPr>
        <p:txBody>
          <a:bodyPr/>
          <a:lstStyle/>
          <a:p>
            <a:endParaRPr lang="fi-FI" noProof="0" dirty="0"/>
          </a:p>
        </p:txBody>
      </p:sp>
      <p:sp>
        <p:nvSpPr>
          <p:cNvPr id="3" name="Freeform 3"/>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3"/>
            <a:stretch>
              <a:fillRect/>
            </a:stretch>
          </a:blipFill>
        </p:spPr>
        <p:txBody>
          <a:bodyPr/>
          <a:lstStyle/>
          <a:p>
            <a:endParaRPr lang="fi-FI" noProof="0" dirty="0"/>
          </a:p>
        </p:txBody>
      </p:sp>
      <p:sp>
        <p:nvSpPr>
          <p:cNvPr id="4" name="Freeform 4"/>
          <p:cNvSpPr/>
          <p:nvPr/>
        </p:nvSpPr>
        <p:spPr>
          <a:xfrm>
            <a:off x="10839636" y="5177688"/>
            <a:ext cx="2159239" cy="1639222"/>
          </a:xfrm>
          <a:custGeom>
            <a:avLst/>
            <a:gdLst/>
            <a:ahLst/>
            <a:cxnLst/>
            <a:rect l="l" t="t" r="r" b="b"/>
            <a:pathLst>
              <a:path w="2159239" h="1639222">
                <a:moveTo>
                  <a:pt x="0" y="0"/>
                </a:moveTo>
                <a:lnTo>
                  <a:pt x="2159239" y="0"/>
                </a:lnTo>
                <a:lnTo>
                  <a:pt x="2159239" y="1639222"/>
                </a:lnTo>
                <a:lnTo>
                  <a:pt x="0" y="1639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noProof="0" dirty="0"/>
          </a:p>
        </p:txBody>
      </p:sp>
      <p:sp>
        <p:nvSpPr>
          <p:cNvPr id="5" name="Freeform 5"/>
          <p:cNvSpPr/>
          <p:nvPr/>
        </p:nvSpPr>
        <p:spPr>
          <a:xfrm rot="1949965">
            <a:off x="13370675" y="7310704"/>
            <a:ext cx="2335997" cy="2194864"/>
          </a:xfrm>
          <a:custGeom>
            <a:avLst/>
            <a:gdLst/>
            <a:ahLst/>
            <a:cxnLst/>
            <a:rect l="l" t="t" r="r" b="b"/>
            <a:pathLst>
              <a:path w="2335997" h="2194864">
                <a:moveTo>
                  <a:pt x="0" y="0"/>
                </a:moveTo>
                <a:lnTo>
                  <a:pt x="2335997" y="0"/>
                </a:lnTo>
                <a:lnTo>
                  <a:pt x="2335997" y="2194864"/>
                </a:lnTo>
                <a:lnTo>
                  <a:pt x="0" y="2194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i-FI" noProof="0" dirty="0"/>
          </a:p>
        </p:txBody>
      </p:sp>
      <p:sp>
        <p:nvSpPr>
          <p:cNvPr id="6" name="Freeform 6"/>
          <p:cNvSpPr/>
          <p:nvPr/>
        </p:nvSpPr>
        <p:spPr>
          <a:xfrm rot="2923063">
            <a:off x="1086229" y="5027458"/>
            <a:ext cx="1889688" cy="2015667"/>
          </a:xfrm>
          <a:custGeom>
            <a:avLst/>
            <a:gdLst/>
            <a:ahLst/>
            <a:cxnLst/>
            <a:rect l="l" t="t" r="r" b="b"/>
            <a:pathLst>
              <a:path w="1889688" h="2015667">
                <a:moveTo>
                  <a:pt x="0" y="0"/>
                </a:moveTo>
                <a:lnTo>
                  <a:pt x="1889688" y="0"/>
                </a:lnTo>
                <a:lnTo>
                  <a:pt x="1889688" y="2015667"/>
                </a:lnTo>
                <a:lnTo>
                  <a:pt x="0" y="20156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i-FI" noProof="0" dirty="0"/>
          </a:p>
        </p:txBody>
      </p:sp>
      <p:sp>
        <p:nvSpPr>
          <p:cNvPr id="7" name="Freeform 7"/>
          <p:cNvSpPr/>
          <p:nvPr/>
        </p:nvSpPr>
        <p:spPr>
          <a:xfrm rot="5400000">
            <a:off x="12709683" y="1903506"/>
            <a:ext cx="1074265" cy="1775644"/>
          </a:xfrm>
          <a:custGeom>
            <a:avLst/>
            <a:gdLst/>
            <a:ahLst/>
            <a:cxnLst/>
            <a:rect l="l" t="t" r="r" b="b"/>
            <a:pathLst>
              <a:path w="1074265" h="1775644">
                <a:moveTo>
                  <a:pt x="0" y="0"/>
                </a:moveTo>
                <a:lnTo>
                  <a:pt x="1074265" y="0"/>
                </a:lnTo>
                <a:lnTo>
                  <a:pt x="1074265" y="1775644"/>
                </a:lnTo>
                <a:lnTo>
                  <a:pt x="0" y="17756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i-FI" noProof="0" dirty="0"/>
          </a:p>
        </p:txBody>
      </p:sp>
      <p:sp>
        <p:nvSpPr>
          <p:cNvPr id="8" name="TextBox 8"/>
          <p:cNvSpPr txBox="1"/>
          <p:nvPr/>
        </p:nvSpPr>
        <p:spPr>
          <a:xfrm>
            <a:off x="1028700" y="9191625"/>
            <a:ext cx="13982153" cy="458366"/>
          </a:xfrm>
          <a:prstGeom prst="rect">
            <a:avLst/>
          </a:prstGeom>
        </p:spPr>
        <p:txBody>
          <a:bodyPr lIns="0" tIns="0" rIns="0" bIns="0" rtlCol="0" anchor="t">
            <a:spAutoFit/>
          </a:bodyPr>
          <a:lstStyle/>
          <a:p>
            <a:pPr algn="l">
              <a:lnSpc>
                <a:spcPts val="3610"/>
              </a:lnSpc>
            </a:pPr>
            <a:r>
              <a:rPr lang="fi-FI" sz="2579" b="1" spc="10" noProof="0" dirty="0">
                <a:solidFill>
                  <a:srgbClr val="000000"/>
                </a:solidFill>
                <a:latin typeface="Roboto Bold"/>
                <a:ea typeface="Roboto Bold"/>
                <a:cs typeface="Roboto Bold"/>
                <a:sym typeface="Roboto Bold"/>
              </a:rPr>
              <a:t>Lähde: </a:t>
            </a:r>
            <a:r>
              <a:rPr lang="fi-FI" sz="2579" u="sng" spc="10" noProof="0" dirty="0">
                <a:solidFill>
                  <a:srgbClr val="000000"/>
                </a:solidFill>
                <a:latin typeface="Roboto"/>
                <a:ea typeface="Roboto"/>
                <a:cs typeface="Roboto"/>
                <a:sym typeface="Roboto"/>
                <a:hlinkClick r:id="rId12" tooltip="https://ukkinstituutti.fi/wp-content/uploads/2021/04/7-17_esimerkkipaiva_16_tayttyy_FI.jpg"/>
              </a:rPr>
              <a:t>16-vuotiaan nuoren arkipäivä, kun liikkumissuositus täyttyy</a:t>
            </a:r>
            <a:r>
              <a:rPr lang="fi-FI" sz="2579" spc="10" noProof="0" dirty="0">
                <a:solidFill>
                  <a:srgbClr val="000000"/>
                </a:solidFill>
                <a:latin typeface="Roboto"/>
                <a:ea typeface="Roboto"/>
                <a:cs typeface="Roboto"/>
                <a:sym typeface="Roboto"/>
              </a:rPr>
              <a:t> (www.ukkinstituutti.fi)</a:t>
            </a:r>
          </a:p>
        </p:txBody>
      </p:sp>
      <p:sp>
        <p:nvSpPr>
          <p:cNvPr id="9" name="TextBox 9"/>
          <p:cNvSpPr txBox="1"/>
          <p:nvPr/>
        </p:nvSpPr>
        <p:spPr>
          <a:xfrm>
            <a:off x="13449735" y="8225336"/>
            <a:ext cx="2496145" cy="695652"/>
          </a:xfrm>
          <a:prstGeom prst="rect">
            <a:avLst/>
          </a:prstGeom>
        </p:spPr>
        <p:txBody>
          <a:bodyPr lIns="0" tIns="0" rIns="0" bIns="0" rtlCol="0" anchor="t">
            <a:spAutoFit/>
          </a:bodyPr>
          <a:lstStyle/>
          <a:p>
            <a:pPr algn="l">
              <a:lnSpc>
                <a:spcPts val="2637"/>
              </a:lnSpc>
            </a:pPr>
            <a:r>
              <a:rPr lang="fi-FI" sz="2637" b="1" noProof="0" dirty="0">
                <a:solidFill>
                  <a:srgbClr val="F04E30"/>
                </a:solidFill>
                <a:latin typeface="Roboto Bold"/>
                <a:ea typeface="Roboto Bold"/>
                <a:cs typeface="Roboto Bold"/>
                <a:sym typeface="Roboto Bold"/>
              </a:rPr>
              <a:t>Koulumatkasta kertyy 40 min</a:t>
            </a:r>
          </a:p>
        </p:txBody>
      </p:sp>
      <p:sp>
        <p:nvSpPr>
          <p:cNvPr id="10" name="TextBox 10"/>
          <p:cNvSpPr txBox="1"/>
          <p:nvPr/>
        </p:nvSpPr>
        <p:spPr>
          <a:xfrm>
            <a:off x="13831002" y="1890867"/>
            <a:ext cx="3622484" cy="745707"/>
          </a:xfrm>
          <a:prstGeom prst="rect">
            <a:avLst/>
          </a:prstGeom>
        </p:spPr>
        <p:txBody>
          <a:bodyPr lIns="0" tIns="0" rIns="0" bIns="0" rtlCol="0" anchor="t">
            <a:spAutoFit/>
          </a:bodyPr>
          <a:lstStyle/>
          <a:p>
            <a:pPr algn="ctr">
              <a:lnSpc>
                <a:spcPts val="2895"/>
              </a:lnSpc>
            </a:pPr>
            <a:r>
              <a:rPr lang="fi-FI" sz="2680" b="1" noProof="0" dirty="0">
                <a:solidFill>
                  <a:srgbClr val="F04E30"/>
                </a:solidFill>
                <a:latin typeface="Roboto Bold"/>
                <a:ea typeface="Roboto Bold"/>
                <a:cs typeface="Roboto Bold"/>
                <a:sym typeface="Roboto Bold"/>
              </a:rPr>
              <a:t>Pyöräily </a:t>
            </a:r>
            <a:r>
              <a:rPr lang="fi-FI" sz="2680" noProof="0" dirty="0">
                <a:solidFill>
                  <a:srgbClr val="F04E30"/>
                </a:solidFill>
                <a:latin typeface="Roboto"/>
                <a:ea typeface="Roboto"/>
                <a:cs typeface="Roboto"/>
                <a:sym typeface="Roboto"/>
              </a:rPr>
              <a:t>on kävelyä intensiivisempää.</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3" name="TextBox 3"/>
          <p:cNvSpPr txBox="1"/>
          <p:nvPr/>
        </p:nvSpPr>
        <p:spPr>
          <a:xfrm>
            <a:off x="3075094" y="866775"/>
            <a:ext cx="10902951" cy="1337255"/>
          </a:xfrm>
          <a:prstGeom prst="rect">
            <a:avLst/>
          </a:prstGeom>
        </p:spPr>
        <p:txBody>
          <a:bodyPr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Entä se joukkoliikenne?</a:t>
            </a:r>
          </a:p>
        </p:txBody>
      </p:sp>
      <p:sp>
        <p:nvSpPr>
          <p:cNvPr id="4" name="TextBox 4"/>
          <p:cNvSpPr txBox="1"/>
          <p:nvPr/>
        </p:nvSpPr>
        <p:spPr>
          <a:xfrm>
            <a:off x="4508301" y="4599623"/>
            <a:ext cx="12036451" cy="2744343"/>
          </a:xfrm>
          <a:prstGeom prst="rect">
            <a:avLst/>
          </a:prstGeom>
        </p:spPr>
        <p:txBody>
          <a:bodyPr lIns="0" tIns="0" rIns="0" bIns="0" rtlCol="0" anchor="t">
            <a:spAutoFit/>
          </a:bodyPr>
          <a:lstStyle/>
          <a:p>
            <a:pPr marL="557022" lvl="1" indent="-278511" algn="l">
              <a:lnSpc>
                <a:spcPts val="3611"/>
              </a:lnSpc>
              <a:buFont typeface="Arial"/>
              <a:buChar char="•"/>
            </a:pPr>
            <a:r>
              <a:rPr lang="fi-FI" sz="2579" noProof="0" dirty="0">
                <a:solidFill>
                  <a:srgbClr val="000000"/>
                </a:solidFill>
                <a:latin typeface="Roboto"/>
                <a:ea typeface="Roboto"/>
                <a:cs typeface="Roboto"/>
                <a:sym typeface="Roboto"/>
              </a:rPr>
              <a:t>Joukkoliikenteen käyttäjät siirtyvät aktiivisesti pysäkille ja sieltä kohteeseen.</a:t>
            </a:r>
          </a:p>
          <a:p>
            <a:pPr marL="557022" lvl="1" indent="-278511" algn="l">
              <a:lnSpc>
                <a:spcPts val="3611"/>
              </a:lnSpc>
              <a:buFont typeface="Arial"/>
              <a:buChar char="•"/>
            </a:pPr>
            <a:r>
              <a:rPr lang="fi-FI" sz="2579" noProof="0" dirty="0">
                <a:solidFill>
                  <a:srgbClr val="000000"/>
                </a:solidFill>
                <a:latin typeface="Roboto"/>
                <a:ea typeface="Roboto"/>
                <a:cs typeface="Roboto"/>
                <a:sym typeface="Roboto"/>
              </a:rPr>
              <a:t>Fiksusti kouluun -ohjelman selvityksen mukaan joukkoliikennettä käyttävän </a:t>
            </a:r>
            <a:r>
              <a:rPr lang="fi-FI" sz="2579" b="1" noProof="0" dirty="0">
                <a:solidFill>
                  <a:srgbClr val="000000"/>
                </a:solidFill>
                <a:latin typeface="Roboto Bold"/>
                <a:ea typeface="Roboto Bold"/>
                <a:cs typeface="Roboto Bold"/>
                <a:sym typeface="Roboto Bold"/>
              </a:rPr>
              <a:t>oppilaan edestakaisten pysäkkimatkojen pituus on noin 1 km</a:t>
            </a:r>
            <a:r>
              <a:rPr lang="fi-FI" sz="2579" noProof="0" dirty="0">
                <a:solidFill>
                  <a:srgbClr val="000000"/>
                </a:solidFill>
                <a:latin typeface="Roboto"/>
                <a:ea typeface="Roboto"/>
                <a:cs typeface="Roboto"/>
                <a:sym typeface="Roboto"/>
              </a:rPr>
              <a:t> ja </a:t>
            </a:r>
            <a:r>
              <a:rPr lang="fi-FI" sz="2579" b="1" noProof="0" dirty="0">
                <a:solidFill>
                  <a:srgbClr val="000000"/>
                </a:solidFill>
                <a:latin typeface="Roboto Bold"/>
                <a:ea typeface="Roboto Bold"/>
                <a:cs typeface="Roboto Bold"/>
                <a:sym typeface="Roboto Bold"/>
              </a:rPr>
              <a:t>vuodessa yhteenlaskettuna kokonaismatka on keskimäärin 200 km</a:t>
            </a:r>
            <a:r>
              <a:rPr lang="fi-FI" sz="2579" noProof="0" dirty="0">
                <a:solidFill>
                  <a:srgbClr val="000000"/>
                </a:solidFill>
                <a:latin typeface="Roboto"/>
                <a:ea typeface="Roboto"/>
                <a:cs typeface="Roboto"/>
                <a:sym typeface="Roboto"/>
              </a:rPr>
              <a:t>.</a:t>
            </a:r>
          </a:p>
          <a:p>
            <a:pPr marL="557022" lvl="1" indent="-278511" algn="l">
              <a:lnSpc>
                <a:spcPts val="3611"/>
              </a:lnSpc>
              <a:buFont typeface="Arial"/>
              <a:buChar char="•"/>
            </a:pPr>
            <a:r>
              <a:rPr lang="fi-FI" sz="2579" noProof="0" dirty="0">
                <a:solidFill>
                  <a:srgbClr val="000000"/>
                </a:solidFill>
                <a:latin typeface="Roboto"/>
                <a:ea typeface="Roboto"/>
                <a:cs typeface="Roboto"/>
                <a:sym typeface="Roboto"/>
              </a:rPr>
              <a:t>Joukkoliikenteen käyttäjä ottaa päivässä keskimäärin 2000 askelta enemmän kuin yksitysautoilija.</a:t>
            </a:r>
          </a:p>
        </p:txBody>
      </p:sp>
      <p:sp>
        <p:nvSpPr>
          <p:cNvPr id="5" name="TextBox 5"/>
          <p:cNvSpPr txBox="1"/>
          <p:nvPr/>
        </p:nvSpPr>
        <p:spPr>
          <a:xfrm>
            <a:off x="4508301" y="2782429"/>
            <a:ext cx="13779699" cy="1608525"/>
          </a:xfrm>
          <a:prstGeom prst="rect">
            <a:avLst/>
          </a:prstGeom>
        </p:spPr>
        <p:txBody>
          <a:bodyPr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Koulukuljetukset autokyydin sijaan edistävät arkiaktiivisuutta</a:t>
            </a:r>
          </a:p>
        </p:txBody>
      </p:sp>
      <p:sp>
        <p:nvSpPr>
          <p:cNvPr id="6" name="Freeform 6"/>
          <p:cNvSpPr/>
          <p:nvPr/>
        </p:nvSpPr>
        <p:spPr>
          <a:xfrm>
            <a:off x="-1031689" y="5434543"/>
            <a:ext cx="5092034" cy="1871322"/>
          </a:xfrm>
          <a:custGeom>
            <a:avLst/>
            <a:gdLst/>
            <a:ahLst/>
            <a:cxnLst/>
            <a:rect l="l" t="t" r="r" b="b"/>
            <a:pathLst>
              <a:path w="5092034" h="1871322">
                <a:moveTo>
                  <a:pt x="0" y="0"/>
                </a:moveTo>
                <a:lnTo>
                  <a:pt x="5092034" y="0"/>
                </a:lnTo>
                <a:lnTo>
                  <a:pt x="5092034" y="1871323"/>
                </a:lnTo>
                <a:lnTo>
                  <a:pt x="0" y="18713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7" name="Freeform 7"/>
          <p:cNvSpPr/>
          <p:nvPr/>
        </p:nvSpPr>
        <p:spPr>
          <a:xfrm>
            <a:off x="-5599886" y="2358674"/>
            <a:ext cx="8674980" cy="2665585"/>
          </a:xfrm>
          <a:custGeom>
            <a:avLst/>
            <a:gdLst/>
            <a:ahLst/>
            <a:cxnLst/>
            <a:rect l="l" t="t" r="r" b="b"/>
            <a:pathLst>
              <a:path w="8674980" h="2665585">
                <a:moveTo>
                  <a:pt x="0" y="0"/>
                </a:moveTo>
                <a:lnTo>
                  <a:pt x="8674980" y="0"/>
                </a:lnTo>
                <a:lnTo>
                  <a:pt x="8674980" y="2665585"/>
                </a:lnTo>
                <a:lnTo>
                  <a:pt x="0" y="26655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5965" y="3752773"/>
            <a:ext cx="2656383" cy="2523564"/>
          </a:xfrm>
          <a:custGeom>
            <a:avLst/>
            <a:gdLst/>
            <a:ahLst/>
            <a:cxnLst/>
            <a:rect l="l" t="t" r="r" b="b"/>
            <a:pathLst>
              <a:path w="2656383" h="2523564">
                <a:moveTo>
                  <a:pt x="0" y="0"/>
                </a:moveTo>
                <a:lnTo>
                  <a:pt x="2656383" y="0"/>
                </a:lnTo>
                <a:lnTo>
                  <a:pt x="2656383" y="2523564"/>
                </a:lnTo>
                <a:lnTo>
                  <a:pt x="0" y="25235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noProof="0" dirty="0"/>
          </a:p>
        </p:txBody>
      </p:sp>
      <p:sp>
        <p:nvSpPr>
          <p:cNvPr id="3" name="TextBox 3"/>
          <p:cNvSpPr txBox="1"/>
          <p:nvPr/>
        </p:nvSpPr>
        <p:spPr>
          <a:xfrm>
            <a:off x="4783402" y="1651151"/>
            <a:ext cx="6451616" cy="1337255"/>
          </a:xfrm>
          <a:prstGeom prst="rect">
            <a:avLst/>
          </a:prstGeom>
        </p:spPr>
        <p:txBody>
          <a:bodyPr wrap="square" lIns="0" tIns="0" rIns="0" bIns="0" rtlCol="0" anchor="t">
            <a:spAutoFit/>
          </a:bodyPr>
          <a:lstStyle/>
          <a:p>
            <a:pPr algn="ctr">
              <a:lnSpc>
                <a:spcPts val="10818"/>
              </a:lnSpc>
            </a:pPr>
            <a:r>
              <a:rPr lang="fi-FI" sz="7727" noProof="0" dirty="0">
                <a:solidFill>
                  <a:srgbClr val="000000"/>
                </a:solidFill>
                <a:latin typeface="Roboto"/>
                <a:ea typeface="Roboto"/>
                <a:cs typeface="Roboto"/>
                <a:sym typeface="Roboto"/>
              </a:rPr>
              <a:t>Taloudellista -</a:t>
            </a:r>
          </a:p>
        </p:txBody>
      </p:sp>
      <p:sp>
        <p:nvSpPr>
          <p:cNvPr id="4" name="TextBox 4"/>
          <p:cNvSpPr txBox="1"/>
          <p:nvPr/>
        </p:nvSpPr>
        <p:spPr>
          <a:xfrm>
            <a:off x="6519664" y="2826481"/>
            <a:ext cx="10295831" cy="1337255"/>
          </a:xfrm>
          <a:prstGeom prst="rect">
            <a:avLst/>
          </a:prstGeom>
        </p:spPr>
        <p:txBody>
          <a:bodyPr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säästää aikaa ja rahaa?</a:t>
            </a:r>
          </a:p>
        </p:txBody>
      </p:sp>
      <p:sp>
        <p:nvSpPr>
          <p:cNvPr id="5" name="Freeform 5"/>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4"/>
            <a:stretch>
              <a:fillRect/>
            </a:stretch>
          </a:blipFill>
        </p:spPr>
        <p:txBody>
          <a:bodyPr/>
          <a:lstStyle/>
          <a:p>
            <a:endParaRPr lang="fi-FI" noProof="0" dirty="0"/>
          </a:p>
        </p:txBody>
      </p:sp>
      <p:sp>
        <p:nvSpPr>
          <p:cNvPr id="6" name="Freeform 6"/>
          <p:cNvSpPr/>
          <p:nvPr/>
        </p:nvSpPr>
        <p:spPr>
          <a:xfrm>
            <a:off x="2232588" y="4534334"/>
            <a:ext cx="1275455" cy="2515286"/>
          </a:xfrm>
          <a:custGeom>
            <a:avLst/>
            <a:gdLst/>
            <a:ahLst/>
            <a:cxnLst/>
            <a:rect l="l" t="t" r="r" b="b"/>
            <a:pathLst>
              <a:path w="1275455" h="2515286">
                <a:moveTo>
                  <a:pt x="0" y="0"/>
                </a:moveTo>
                <a:lnTo>
                  <a:pt x="1275455" y="0"/>
                </a:lnTo>
                <a:lnTo>
                  <a:pt x="1275455" y="2515286"/>
                </a:lnTo>
                <a:lnTo>
                  <a:pt x="0" y="2515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7" name="Freeform 7"/>
          <p:cNvSpPr/>
          <p:nvPr/>
        </p:nvSpPr>
        <p:spPr>
          <a:xfrm>
            <a:off x="3508043" y="5791977"/>
            <a:ext cx="1446799" cy="2411332"/>
          </a:xfrm>
          <a:custGeom>
            <a:avLst/>
            <a:gdLst/>
            <a:ahLst/>
            <a:cxnLst/>
            <a:rect l="l" t="t" r="r" b="b"/>
            <a:pathLst>
              <a:path w="1446799" h="2411332">
                <a:moveTo>
                  <a:pt x="0" y="0"/>
                </a:moveTo>
                <a:lnTo>
                  <a:pt x="1446799" y="0"/>
                </a:lnTo>
                <a:lnTo>
                  <a:pt x="1446799" y="2411331"/>
                </a:lnTo>
                <a:lnTo>
                  <a:pt x="0" y="24113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sp>
        <p:nvSpPr>
          <p:cNvPr id="8" name="Freeform 8"/>
          <p:cNvSpPr/>
          <p:nvPr/>
        </p:nvSpPr>
        <p:spPr>
          <a:xfrm flipH="1">
            <a:off x="11235018" y="7758706"/>
            <a:ext cx="3958552" cy="1751659"/>
          </a:xfrm>
          <a:custGeom>
            <a:avLst/>
            <a:gdLst/>
            <a:ahLst/>
            <a:cxnLst/>
            <a:rect l="l" t="t" r="r" b="b"/>
            <a:pathLst>
              <a:path w="3958552" h="1751659">
                <a:moveTo>
                  <a:pt x="3958552" y="0"/>
                </a:moveTo>
                <a:lnTo>
                  <a:pt x="0" y="0"/>
                </a:lnTo>
                <a:lnTo>
                  <a:pt x="0" y="1751660"/>
                </a:lnTo>
                <a:lnTo>
                  <a:pt x="3958552" y="1751660"/>
                </a:lnTo>
                <a:lnTo>
                  <a:pt x="3958552"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i-FI" noProof="0" dirty="0"/>
          </a:p>
        </p:txBody>
      </p:sp>
      <p:sp>
        <p:nvSpPr>
          <p:cNvPr id="9" name="Freeform 9"/>
          <p:cNvSpPr/>
          <p:nvPr/>
        </p:nvSpPr>
        <p:spPr>
          <a:xfrm>
            <a:off x="14731055" y="1028700"/>
            <a:ext cx="1839431" cy="1035781"/>
          </a:xfrm>
          <a:custGeom>
            <a:avLst/>
            <a:gdLst/>
            <a:ahLst/>
            <a:cxnLst/>
            <a:rect l="l" t="t" r="r" b="b"/>
            <a:pathLst>
              <a:path w="1839431" h="1035781">
                <a:moveTo>
                  <a:pt x="0" y="0"/>
                </a:moveTo>
                <a:lnTo>
                  <a:pt x="1839431" y="0"/>
                </a:lnTo>
                <a:lnTo>
                  <a:pt x="1839431" y="1035781"/>
                </a:lnTo>
                <a:lnTo>
                  <a:pt x="0" y="10357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i-FI" noProof="0" dirty="0"/>
          </a:p>
        </p:txBody>
      </p:sp>
      <p:sp>
        <p:nvSpPr>
          <p:cNvPr id="10" name="Freeform 10"/>
          <p:cNvSpPr/>
          <p:nvPr/>
        </p:nvSpPr>
        <p:spPr>
          <a:xfrm flipH="1">
            <a:off x="12207681" y="5086689"/>
            <a:ext cx="6681727" cy="2669737"/>
          </a:xfrm>
          <a:custGeom>
            <a:avLst/>
            <a:gdLst/>
            <a:ahLst/>
            <a:cxnLst/>
            <a:rect l="l" t="t" r="r" b="b"/>
            <a:pathLst>
              <a:path w="6681727" h="2669737">
                <a:moveTo>
                  <a:pt x="6681728" y="0"/>
                </a:moveTo>
                <a:lnTo>
                  <a:pt x="0" y="0"/>
                </a:lnTo>
                <a:lnTo>
                  <a:pt x="0" y="2669737"/>
                </a:lnTo>
                <a:lnTo>
                  <a:pt x="6681728" y="2669737"/>
                </a:lnTo>
                <a:lnTo>
                  <a:pt x="6681728"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noProof="0" dirty="0"/>
          </a:p>
        </p:txBody>
      </p:sp>
      <p:sp>
        <p:nvSpPr>
          <p:cNvPr id="11" name="Freeform 11"/>
          <p:cNvSpPr/>
          <p:nvPr/>
        </p:nvSpPr>
        <p:spPr>
          <a:xfrm>
            <a:off x="5508500" y="6421557"/>
            <a:ext cx="2388809" cy="2158886"/>
          </a:xfrm>
          <a:custGeom>
            <a:avLst/>
            <a:gdLst/>
            <a:ahLst/>
            <a:cxnLst/>
            <a:rect l="l" t="t" r="r" b="b"/>
            <a:pathLst>
              <a:path w="2388809" h="2158886">
                <a:moveTo>
                  <a:pt x="0" y="0"/>
                </a:moveTo>
                <a:lnTo>
                  <a:pt x="2388809" y="0"/>
                </a:lnTo>
                <a:lnTo>
                  <a:pt x="2388809" y="2158886"/>
                </a:lnTo>
                <a:lnTo>
                  <a:pt x="0" y="21588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i-FI" noProof="0" dirty="0"/>
          </a:p>
        </p:txBody>
      </p:sp>
      <p:sp>
        <p:nvSpPr>
          <p:cNvPr id="12" name="Freeform 12"/>
          <p:cNvSpPr/>
          <p:nvPr/>
        </p:nvSpPr>
        <p:spPr>
          <a:xfrm>
            <a:off x="7000028" y="7595365"/>
            <a:ext cx="1241360" cy="2158886"/>
          </a:xfrm>
          <a:custGeom>
            <a:avLst/>
            <a:gdLst/>
            <a:ahLst/>
            <a:cxnLst/>
            <a:rect l="l" t="t" r="r" b="b"/>
            <a:pathLst>
              <a:path w="1241360" h="2158886">
                <a:moveTo>
                  <a:pt x="0" y="0"/>
                </a:moveTo>
                <a:lnTo>
                  <a:pt x="1241359" y="0"/>
                </a:lnTo>
                <a:lnTo>
                  <a:pt x="1241359" y="2158887"/>
                </a:lnTo>
                <a:lnTo>
                  <a:pt x="0" y="21588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i-FI" noProof="0" dirty="0"/>
          </a:p>
        </p:txBody>
      </p:sp>
      <p:sp>
        <p:nvSpPr>
          <p:cNvPr id="13" name="Freeform 13"/>
          <p:cNvSpPr/>
          <p:nvPr/>
        </p:nvSpPr>
        <p:spPr>
          <a:xfrm flipH="1">
            <a:off x="462333" y="6421557"/>
            <a:ext cx="1844271" cy="2078052"/>
          </a:xfrm>
          <a:custGeom>
            <a:avLst/>
            <a:gdLst/>
            <a:ahLst/>
            <a:cxnLst/>
            <a:rect l="l" t="t" r="r" b="b"/>
            <a:pathLst>
              <a:path w="1844271" h="2078052">
                <a:moveTo>
                  <a:pt x="1844270" y="0"/>
                </a:moveTo>
                <a:lnTo>
                  <a:pt x="0" y="0"/>
                </a:lnTo>
                <a:lnTo>
                  <a:pt x="0" y="2078052"/>
                </a:lnTo>
                <a:lnTo>
                  <a:pt x="1844270" y="2078052"/>
                </a:lnTo>
                <a:lnTo>
                  <a:pt x="184427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fi-FI" noProof="0" dirty="0"/>
          </a:p>
        </p:txBody>
      </p:sp>
      <p:sp>
        <p:nvSpPr>
          <p:cNvPr id="14" name="Freeform 14"/>
          <p:cNvSpPr/>
          <p:nvPr/>
        </p:nvSpPr>
        <p:spPr>
          <a:xfrm flipH="1">
            <a:off x="4076109" y="8079618"/>
            <a:ext cx="1432391" cy="2024580"/>
          </a:xfrm>
          <a:custGeom>
            <a:avLst/>
            <a:gdLst/>
            <a:ahLst/>
            <a:cxnLst/>
            <a:rect l="l" t="t" r="r" b="b"/>
            <a:pathLst>
              <a:path w="1432391" h="2024580">
                <a:moveTo>
                  <a:pt x="1432391" y="0"/>
                </a:moveTo>
                <a:lnTo>
                  <a:pt x="0" y="0"/>
                </a:lnTo>
                <a:lnTo>
                  <a:pt x="0" y="2024581"/>
                </a:lnTo>
                <a:lnTo>
                  <a:pt x="1432391" y="2024581"/>
                </a:lnTo>
                <a:lnTo>
                  <a:pt x="1432391"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fi-FI" noProof="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3" name="TextBox 3"/>
          <p:cNvSpPr txBox="1"/>
          <p:nvPr/>
        </p:nvSpPr>
        <p:spPr>
          <a:xfrm>
            <a:off x="4508301" y="3826150"/>
            <a:ext cx="12383041" cy="5045612"/>
          </a:xfrm>
          <a:prstGeom prst="rect">
            <a:avLst/>
          </a:prstGeom>
        </p:spPr>
        <p:txBody>
          <a:bodyPr lIns="0" tIns="0" rIns="0" bIns="0" rtlCol="0" anchor="t">
            <a:spAutoFit/>
          </a:bodyPr>
          <a:lstStyle/>
          <a:p>
            <a:pPr algn="l">
              <a:lnSpc>
                <a:spcPts val="3610"/>
              </a:lnSpc>
            </a:pPr>
            <a:r>
              <a:rPr lang="fi-FI" sz="2579" b="1" spc="10" noProof="0" dirty="0">
                <a:solidFill>
                  <a:srgbClr val="000000"/>
                </a:solidFill>
                <a:latin typeface="Roboto Bold"/>
                <a:ea typeface="Roboto Bold"/>
                <a:cs typeface="Roboto Bold"/>
                <a:sym typeface="Roboto Bold"/>
              </a:rPr>
              <a:t>Omin lihasvoimin liikkuminen on</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edullista (matkaliput, polttoaine, pysäköintimaksut)</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kansantaloudellisesti kannattavaa: vähentää sairastumisriskiä, lisää elinvuosia (hoitokustannukset, sairauspoissaolot)</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lyhyillä matkoilla nopeaa: pyöräily on usein autoa tai bussia nopeampi kulkutapa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riippumaton aikatauluista ja ruuhkista</a:t>
            </a:r>
          </a:p>
          <a:p>
            <a:pPr marL="556829" lvl="1" indent="-278415" algn="l">
              <a:lnSpc>
                <a:spcPts val="3610"/>
              </a:lnSpc>
              <a:buFont typeface="Arial"/>
              <a:buChar char="•"/>
            </a:pPr>
            <a:r>
              <a:rPr lang="fi-FI" sz="2579" spc="10" dirty="0">
                <a:solidFill>
                  <a:srgbClr val="000000"/>
                </a:solidFill>
                <a:latin typeface="Roboto"/>
                <a:ea typeface="Roboto"/>
                <a:cs typeface="Roboto"/>
                <a:sym typeface="Roboto"/>
              </a:rPr>
              <a:t>koulu- tai työmatkapyöräily on liikuntaa siinä missä kuntoilukin </a:t>
            </a:r>
            <a:r>
              <a:rPr lang="fi-FI" sz="2579" spc="10" dirty="0">
                <a:solidFill>
                  <a:srgbClr val="000000"/>
                </a:solidFill>
                <a:latin typeface="Roboto"/>
                <a:ea typeface="Roboto"/>
                <a:cs typeface="Roboto"/>
                <a:sym typeface="Wingdings" panose="05000000000000000000" pitchFamily="2" charset="2"/>
              </a:rPr>
              <a:t> kotiin päästyä </a:t>
            </a:r>
            <a:r>
              <a:rPr lang="fi-FI" sz="2579" spc="10" dirty="0">
                <a:solidFill>
                  <a:srgbClr val="000000"/>
                </a:solidFill>
                <a:latin typeface="Roboto"/>
                <a:ea typeface="Roboto"/>
                <a:cs typeface="Roboto"/>
                <a:sym typeface="Roboto"/>
              </a:rPr>
              <a:t>ei tarvitse lähteä kuntoilemaan tai ulkoilemaan</a:t>
            </a:r>
            <a:endParaRPr lang="fi-FI" sz="2579" spc="10" noProof="0" dirty="0">
              <a:solidFill>
                <a:srgbClr val="000000"/>
              </a:solidFill>
              <a:latin typeface="Roboto"/>
              <a:ea typeface="Roboto"/>
              <a:cs typeface="Roboto"/>
              <a:sym typeface="Roboto"/>
            </a:endParaRPr>
          </a:p>
          <a:p>
            <a:pPr algn="l">
              <a:lnSpc>
                <a:spcPts val="3610"/>
              </a:lnSpc>
            </a:pPr>
            <a:r>
              <a:rPr lang="fi-FI" sz="2579" b="1" spc="10" noProof="0" dirty="0">
                <a:solidFill>
                  <a:srgbClr val="000000"/>
                </a:solidFill>
                <a:latin typeface="Roboto Bold"/>
                <a:ea typeface="Roboto Bold"/>
                <a:cs typeface="Roboto Bold"/>
                <a:sym typeface="Roboto Bold"/>
              </a:rPr>
              <a:t>Kimppakyydit ja joukkoliikenne vs. yksityisautoilu</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edullisempaa (polttoaine, pysäköintimaksut)</a:t>
            </a:r>
          </a:p>
          <a:p>
            <a:pPr algn="l">
              <a:lnSpc>
                <a:spcPts val="3610"/>
              </a:lnSpc>
            </a:pPr>
            <a:endParaRPr lang="fi-FI" sz="2579" spc="10" noProof="0" dirty="0">
              <a:solidFill>
                <a:srgbClr val="000000"/>
              </a:solidFill>
              <a:latin typeface="Roboto"/>
              <a:ea typeface="Roboto"/>
              <a:cs typeface="Roboto"/>
              <a:sym typeface="Roboto"/>
            </a:endParaRPr>
          </a:p>
        </p:txBody>
      </p:sp>
      <p:sp>
        <p:nvSpPr>
          <p:cNvPr id="4" name="TextBox 4"/>
          <p:cNvSpPr txBox="1"/>
          <p:nvPr/>
        </p:nvSpPr>
        <p:spPr>
          <a:xfrm>
            <a:off x="4508300" y="2782429"/>
            <a:ext cx="7378899" cy="762581"/>
          </a:xfrm>
          <a:prstGeom prst="rect">
            <a:avLst/>
          </a:prstGeom>
        </p:spPr>
        <p:txBody>
          <a:bodyPr wrap="square"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Säästää aikaa ja rahaa</a:t>
            </a:r>
          </a:p>
        </p:txBody>
      </p:sp>
      <p:sp>
        <p:nvSpPr>
          <p:cNvPr id="5" name="TextBox 5"/>
          <p:cNvSpPr txBox="1"/>
          <p:nvPr/>
        </p:nvSpPr>
        <p:spPr>
          <a:xfrm>
            <a:off x="4106902" y="866775"/>
            <a:ext cx="5723632" cy="1337255"/>
          </a:xfrm>
          <a:prstGeom prst="rect">
            <a:avLst/>
          </a:prstGeom>
        </p:spPr>
        <p:txBody>
          <a:bodyPr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Taloudellista</a:t>
            </a:r>
          </a:p>
        </p:txBody>
      </p:sp>
      <p:sp>
        <p:nvSpPr>
          <p:cNvPr id="6" name="Freeform 6"/>
          <p:cNvSpPr/>
          <p:nvPr/>
        </p:nvSpPr>
        <p:spPr>
          <a:xfrm>
            <a:off x="-1436898" y="3226875"/>
            <a:ext cx="4553029" cy="4114800"/>
          </a:xfrm>
          <a:custGeom>
            <a:avLst/>
            <a:gdLst/>
            <a:ahLst/>
            <a:cxnLst/>
            <a:rect l="l" t="t" r="r" b="b"/>
            <a:pathLst>
              <a:path w="4553029" h="4114800">
                <a:moveTo>
                  <a:pt x="0" y="0"/>
                </a:moveTo>
                <a:lnTo>
                  <a:pt x="4553029" y="0"/>
                </a:lnTo>
                <a:lnTo>
                  <a:pt x="455302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7" name="Freeform 7"/>
          <p:cNvSpPr/>
          <p:nvPr/>
        </p:nvSpPr>
        <p:spPr>
          <a:xfrm>
            <a:off x="1405930" y="5464133"/>
            <a:ext cx="2366010" cy="4114800"/>
          </a:xfrm>
          <a:custGeom>
            <a:avLst/>
            <a:gdLst/>
            <a:ahLst/>
            <a:cxnLst/>
            <a:rect l="l" t="t" r="r" b="b"/>
            <a:pathLst>
              <a:path w="2366010" h="4114800">
                <a:moveTo>
                  <a:pt x="0" y="0"/>
                </a:moveTo>
                <a:lnTo>
                  <a:pt x="2366010" y="0"/>
                </a:lnTo>
                <a:lnTo>
                  <a:pt x="236601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grpSp>
        <p:nvGrpSpPr>
          <p:cNvPr id="3" name="Group 3"/>
          <p:cNvGrpSpPr/>
          <p:nvPr/>
        </p:nvGrpSpPr>
        <p:grpSpPr>
          <a:xfrm>
            <a:off x="5254676" y="7617858"/>
            <a:ext cx="8031211" cy="543026"/>
            <a:chOff x="0" y="0"/>
            <a:chExt cx="2115216" cy="143019"/>
          </a:xfrm>
        </p:grpSpPr>
        <p:sp>
          <p:nvSpPr>
            <p:cNvPr id="4" name="Freeform 4"/>
            <p:cNvSpPr/>
            <p:nvPr/>
          </p:nvSpPr>
          <p:spPr>
            <a:xfrm>
              <a:off x="0" y="0"/>
              <a:ext cx="2115216" cy="143019"/>
            </a:xfrm>
            <a:custGeom>
              <a:avLst/>
              <a:gdLst/>
              <a:ahLst/>
              <a:cxnLst/>
              <a:rect l="l" t="t" r="r" b="b"/>
              <a:pathLst>
                <a:path w="2115216" h="143019">
                  <a:moveTo>
                    <a:pt x="0" y="0"/>
                  </a:moveTo>
                  <a:lnTo>
                    <a:pt x="2115216" y="0"/>
                  </a:lnTo>
                  <a:lnTo>
                    <a:pt x="2115216" y="143019"/>
                  </a:lnTo>
                  <a:lnTo>
                    <a:pt x="0" y="143019"/>
                  </a:lnTo>
                  <a:close/>
                </a:path>
              </a:pathLst>
            </a:custGeom>
            <a:solidFill>
              <a:srgbClr val="FFFFFF"/>
            </a:solidFill>
          </p:spPr>
          <p:txBody>
            <a:bodyPr/>
            <a:lstStyle/>
            <a:p>
              <a:endParaRPr lang="fi-FI" noProof="0" dirty="0"/>
            </a:p>
          </p:txBody>
        </p:sp>
        <p:sp>
          <p:nvSpPr>
            <p:cNvPr id="5" name="TextBox 5"/>
            <p:cNvSpPr txBox="1"/>
            <p:nvPr/>
          </p:nvSpPr>
          <p:spPr>
            <a:xfrm>
              <a:off x="0" y="-47625"/>
              <a:ext cx="2115216" cy="190644"/>
            </a:xfrm>
            <a:prstGeom prst="rect">
              <a:avLst/>
            </a:prstGeom>
          </p:spPr>
          <p:txBody>
            <a:bodyPr lIns="50800" tIns="50800" rIns="50800" bIns="50800" rtlCol="0" anchor="ctr"/>
            <a:lstStyle/>
            <a:p>
              <a:pPr algn="ctr">
                <a:lnSpc>
                  <a:spcPts val="2659"/>
                </a:lnSpc>
              </a:pPr>
              <a:endParaRPr lang="fi-FI" noProof="0" dirty="0"/>
            </a:p>
          </p:txBody>
        </p:sp>
      </p:grpSp>
      <p:sp>
        <p:nvSpPr>
          <p:cNvPr id="6" name="Freeform 6"/>
          <p:cNvSpPr/>
          <p:nvPr/>
        </p:nvSpPr>
        <p:spPr>
          <a:xfrm>
            <a:off x="1028700" y="3224918"/>
            <a:ext cx="2546917" cy="3837164"/>
          </a:xfrm>
          <a:custGeom>
            <a:avLst/>
            <a:gdLst/>
            <a:ahLst/>
            <a:cxnLst/>
            <a:rect l="l" t="t" r="r" b="b"/>
            <a:pathLst>
              <a:path w="2546917" h="3837164">
                <a:moveTo>
                  <a:pt x="0" y="0"/>
                </a:moveTo>
                <a:lnTo>
                  <a:pt x="2546917" y="0"/>
                </a:lnTo>
                <a:lnTo>
                  <a:pt x="2546917" y="3837164"/>
                </a:lnTo>
                <a:lnTo>
                  <a:pt x="0" y="3837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7" name="Freeform 7"/>
          <p:cNvSpPr/>
          <p:nvPr/>
        </p:nvSpPr>
        <p:spPr>
          <a:xfrm>
            <a:off x="1493301" y="3648821"/>
            <a:ext cx="1617716" cy="1617716"/>
          </a:xfrm>
          <a:custGeom>
            <a:avLst/>
            <a:gdLst/>
            <a:ahLst/>
            <a:cxnLst/>
            <a:rect l="l" t="t" r="r" b="b"/>
            <a:pathLst>
              <a:path w="1617716" h="1617716">
                <a:moveTo>
                  <a:pt x="0" y="0"/>
                </a:moveTo>
                <a:lnTo>
                  <a:pt x="1617715" y="0"/>
                </a:lnTo>
                <a:lnTo>
                  <a:pt x="1617715" y="1617716"/>
                </a:lnTo>
                <a:lnTo>
                  <a:pt x="0" y="16177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8" name="TextBox 8"/>
          <p:cNvSpPr txBox="1"/>
          <p:nvPr/>
        </p:nvSpPr>
        <p:spPr>
          <a:xfrm>
            <a:off x="4115686" y="866775"/>
            <a:ext cx="4428530" cy="1337255"/>
          </a:xfrm>
          <a:prstGeom prst="rect">
            <a:avLst/>
          </a:prstGeom>
        </p:spPr>
        <p:txBody>
          <a:bodyPr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Tiesitkö...</a:t>
            </a:r>
          </a:p>
        </p:txBody>
      </p:sp>
      <p:sp>
        <p:nvSpPr>
          <p:cNvPr id="9" name="TextBox 9"/>
          <p:cNvSpPr txBox="1"/>
          <p:nvPr/>
        </p:nvSpPr>
        <p:spPr>
          <a:xfrm>
            <a:off x="4508301" y="2860438"/>
            <a:ext cx="12750999" cy="4836508"/>
          </a:xfrm>
          <a:prstGeom prst="rect">
            <a:avLst/>
          </a:prstGeom>
        </p:spPr>
        <p:txBody>
          <a:bodyPr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Suositusta vähäisempi reippaan ja rasittavan liikkumisen määrä eli </a:t>
            </a:r>
            <a:r>
              <a:rPr lang="fi-FI" sz="4586" b="1" noProof="0" dirty="0">
                <a:solidFill>
                  <a:srgbClr val="035199"/>
                </a:solidFill>
                <a:latin typeface="Roboto Bold"/>
                <a:ea typeface="Roboto Bold"/>
                <a:cs typeface="Roboto Bold"/>
                <a:sym typeface="Roboto Bold"/>
              </a:rPr>
              <a:t>liikkumattomuus aiheuttaa Suomessa vuosittain yli 3 miljardin euron kustannukset.</a:t>
            </a:r>
            <a:r>
              <a:rPr lang="fi-FI" sz="4586" noProof="0" dirty="0">
                <a:solidFill>
                  <a:srgbClr val="035199"/>
                </a:solidFill>
                <a:latin typeface="Roboto"/>
                <a:ea typeface="Roboto"/>
                <a:cs typeface="Roboto"/>
                <a:sym typeface="Roboto"/>
              </a:rPr>
              <a:t> Liikkumattomuus lisää riskiä useille kansansairauksille, kuten tyypin 2 diabetekselle ja sydän- ja verisuonisairauksille.</a:t>
            </a:r>
          </a:p>
        </p:txBody>
      </p:sp>
      <p:sp>
        <p:nvSpPr>
          <p:cNvPr id="10" name="TextBox 10"/>
          <p:cNvSpPr txBox="1"/>
          <p:nvPr/>
        </p:nvSpPr>
        <p:spPr>
          <a:xfrm>
            <a:off x="4508301" y="8799957"/>
            <a:ext cx="9984979" cy="428964"/>
          </a:xfrm>
          <a:prstGeom prst="rect">
            <a:avLst/>
          </a:prstGeom>
        </p:spPr>
        <p:txBody>
          <a:bodyPr lIns="0" tIns="0" rIns="0" bIns="0" rtlCol="0" anchor="t">
            <a:spAutoFit/>
          </a:bodyPr>
          <a:lstStyle/>
          <a:p>
            <a:pPr algn="ctr">
              <a:lnSpc>
                <a:spcPts val="3611"/>
              </a:lnSpc>
            </a:pPr>
            <a:r>
              <a:rPr lang="fi-FI" sz="2579" b="1" noProof="0" dirty="0">
                <a:solidFill>
                  <a:srgbClr val="000000"/>
                </a:solidFill>
                <a:latin typeface="Roboto Bold"/>
                <a:ea typeface="Roboto Bold"/>
                <a:cs typeface="Roboto Bold"/>
                <a:sym typeface="Roboto Bold"/>
              </a:rPr>
              <a:t>Lähde: </a:t>
            </a:r>
            <a:r>
              <a:rPr lang="fi-FI" sz="2579" u="sng" noProof="0" dirty="0">
                <a:solidFill>
                  <a:srgbClr val="000000"/>
                </a:solidFill>
                <a:latin typeface="Roboto"/>
                <a:ea typeface="Roboto"/>
                <a:cs typeface="Roboto"/>
                <a:sym typeface="Roboto"/>
                <a:hlinkClick r:id="rId7" tooltip="https://ukkinstituutti.fi/liikkuminen/liikkumattomuuden-kustannukset/liikkumattomuuden-kustannukset-suomessa/"/>
              </a:rPr>
              <a:t>Liikkumattomuuden kustannukset Suomessa</a:t>
            </a:r>
            <a:r>
              <a:rPr lang="fi-FI" sz="2579" noProof="0" dirty="0">
                <a:solidFill>
                  <a:srgbClr val="000000"/>
                </a:solidFill>
                <a:latin typeface="Roboto"/>
                <a:ea typeface="Roboto"/>
                <a:cs typeface="Roboto"/>
                <a:sym typeface="Roboto"/>
              </a:rPr>
              <a:t>, UKK-instituutti)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3" name="Freeform 3"/>
          <p:cNvSpPr/>
          <p:nvPr/>
        </p:nvSpPr>
        <p:spPr>
          <a:xfrm>
            <a:off x="659649" y="3226875"/>
            <a:ext cx="2482408" cy="4927858"/>
          </a:xfrm>
          <a:custGeom>
            <a:avLst/>
            <a:gdLst/>
            <a:ahLst/>
            <a:cxnLst/>
            <a:rect l="l" t="t" r="r" b="b"/>
            <a:pathLst>
              <a:path w="2482408" h="4927858">
                <a:moveTo>
                  <a:pt x="0" y="0"/>
                </a:moveTo>
                <a:lnTo>
                  <a:pt x="2482409" y="0"/>
                </a:lnTo>
                <a:lnTo>
                  <a:pt x="2482409" y="4927858"/>
                </a:lnTo>
                <a:lnTo>
                  <a:pt x="0" y="49278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4" name="TextBox 4"/>
          <p:cNvSpPr txBox="1"/>
          <p:nvPr/>
        </p:nvSpPr>
        <p:spPr>
          <a:xfrm>
            <a:off x="3581400" y="876300"/>
            <a:ext cx="5331024"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Saatesanat</a:t>
            </a:r>
          </a:p>
        </p:txBody>
      </p:sp>
      <p:sp>
        <p:nvSpPr>
          <p:cNvPr id="5" name="TextBox 5"/>
          <p:cNvSpPr txBox="1"/>
          <p:nvPr/>
        </p:nvSpPr>
        <p:spPr>
          <a:xfrm>
            <a:off x="4498776" y="2942059"/>
            <a:ext cx="12383041" cy="6892271"/>
          </a:xfrm>
          <a:prstGeom prst="rect">
            <a:avLst/>
          </a:prstGeom>
        </p:spPr>
        <p:txBody>
          <a:bodyPr lIns="0" tIns="0" rIns="0" bIns="0" rtlCol="0" anchor="t">
            <a:spAutoFit/>
          </a:bodyPr>
          <a:lstStyle/>
          <a:p>
            <a:pPr algn="l">
              <a:lnSpc>
                <a:spcPts val="3610"/>
              </a:lnSpc>
            </a:pPr>
            <a:r>
              <a:rPr lang="fi-FI" sz="2579" spc="10" noProof="0" dirty="0">
                <a:solidFill>
                  <a:srgbClr val="000000"/>
                </a:solidFill>
                <a:latin typeface="Roboto"/>
                <a:ea typeface="Roboto"/>
                <a:cs typeface="Roboto"/>
                <a:sym typeface="Roboto"/>
              </a:rPr>
              <a:t>Tämä oppimateriaali on osa Liito ry:n ympäristösuunitelmaa. Haluamme liittona sitoutua kestävän kehityksen periaatteisiin ja tuoda niitä näkyviksi toiminnassamme. Tuottamalla valmista oppituntimateriaalia koulumatkaliikunnasta haluamme edistää jäsentemme ja yleisesti opettajien valmiuksia käsitellä oppilaiden kanssa koulumatkaliikunnan hyötyjä sekä kannustaa aktiivisiin koulumatkoihin.</a:t>
            </a:r>
          </a:p>
          <a:p>
            <a:pPr algn="l">
              <a:lnSpc>
                <a:spcPts val="3610"/>
              </a:lnSpc>
            </a:pPr>
            <a:endParaRPr lang="fi-FI" sz="2579" spc="10" noProof="0" dirty="0">
              <a:solidFill>
                <a:srgbClr val="000000"/>
              </a:solidFill>
              <a:latin typeface="Roboto"/>
              <a:ea typeface="Roboto"/>
              <a:cs typeface="Roboto"/>
              <a:sym typeface="Roboto"/>
            </a:endParaRPr>
          </a:p>
          <a:p>
            <a:pPr algn="l">
              <a:lnSpc>
                <a:spcPts val="3610"/>
              </a:lnSpc>
            </a:pPr>
            <a:r>
              <a:rPr lang="fi-FI" sz="2579" spc="10" noProof="0" dirty="0">
                <a:solidFill>
                  <a:srgbClr val="000000"/>
                </a:solidFill>
                <a:latin typeface="Roboto"/>
                <a:ea typeface="Roboto"/>
                <a:cs typeface="Roboto"/>
                <a:sym typeface="Roboto"/>
              </a:rPr>
              <a:t>Koulumatkaliikkuminen on erinomainen keino lisätä terveyttä edistävää liikuntaa koulupäiviin ja sen lisäksi liikkuminen lihasvoimin on ympäristöteko.</a:t>
            </a:r>
          </a:p>
          <a:p>
            <a:pPr algn="l">
              <a:lnSpc>
                <a:spcPts val="3610"/>
              </a:lnSpc>
            </a:pPr>
            <a:endParaRPr lang="fi-FI" sz="2579" spc="10" noProof="0" dirty="0">
              <a:solidFill>
                <a:srgbClr val="000000"/>
              </a:solidFill>
              <a:latin typeface="Roboto"/>
              <a:ea typeface="Roboto"/>
              <a:cs typeface="Roboto"/>
              <a:sym typeface="Roboto"/>
            </a:endParaRPr>
          </a:p>
          <a:p>
            <a:pPr algn="l">
              <a:lnSpc>
                <a:spcPts val="3610"/>
              </a:lnSpc>
            </a:pPr>
            <a:r>
              <a:rPr lang="fi-FI" sz="2579" b="1" spc="10" noProof="0" dirty="0">
                <a:solidFill>
                  <a:srgbClr val="000000"/>
                </a:solidFill>
                <a:latin typeface="Roboto Bold"/>
                <a:ea typeface="Roboto Bold"/>
                <a:cs typeface="Roboto Bold"/>
                <a:sym typeface="Roboto Bold"/>
              </a:rPr>
              <a:t>Mukavia hetkiä koulumatkaliikkumisen parissa!</a:t>
            </a:r>
          </a:p>
          <a:p>
            <a:pPr algn="l">
              <a:lnSpc>
                <a:spcPts val="3610"/>
              </a:lnSpc>
            </a:pPr>
            <a:endParaRPr lang="fi-FI" sz="2579" b="1" spc="10" noProof="0" dirty="0">
              <a:solidFill>
                <a:srgbClr val="000000"/>
              </a:solidFill>
              <a:latin typeface="Roboto Bold"/>
              <a:ea typeface="Roboto Bold"/>
              <a:cs typeface="Roboto Bold"/>
              <a:sym typeface="Roboto Bold"/>
            </a:endParaRPr>
          </a:p>
          <a:p>
            <a:pPr algn="l">
              <a:lnSpc>
                <a:spcPts val="3610"/>
              </a:lnSpc>
            </a:pPr>
            <a:r>
              <a:rPr lang="fi-FI" sz="2579" spc="10" noProof="0" dirty="0">
                <a:solidFill>
                  <a:srgbClr val="000000"/>
                </a:solidFill>
                <a:latin typeface="Roboto"/>
                <a:ea typeface="Roboto"/>
                <a:cs typeface="Roboto"/>
                <a:sym typeface="Roboto"/>
              </a:rPr>
              <a:t>Anna Haapalainen / LIITO ry</a:t>
            </a:r>
          </a:p>
          <a:p>
            <a:pPr algn="l">
              <a:lnSpc>
                <a:spcPts val="3610"/>
              </a:lnSpc>
            </a:pPr>
            <a:endParaRPr lang="fi-FI" sz="2000" spc="10" noProof="0" dirty="0">
              <a:solidFill>
                <a:srgbClr val="000000"/>
              </a:solidFill>
              <a:latin typeface="Roboto"/>
              <a:ea typeface="Roboto"/>
              <a:cs typeface="Roboto"/>
              <a:sym typeface="Roboto"/>
            </a:endParaRPr>
          </a:p>
          <a:p>
            <a:pPr algn="l">
              <a:lnSpc>
                <a:spcPts val="3610"/>
              </a:lnSpc>
            </a:pPr>
            <a:r>
              <a:rPr lang="fi-FI" sz="2000" b="1" spc="10" noProof="0" dirty="0">
                <a:solidFill>
                  <a:srgbClr val="000000"/>
                </a:solidFill>
                <a:latin typeface="Roboto Bold"/>
                <a:ea typeface="Roboto Bold"/>
                <a:cs typeface="Roboto Bold"/>
                <a:sym typeface="Roboto Bold"/>
              </a:rPr>
              <a:t>Lue lisää:</a:t>
            </a:r>
            <a:r>
              <a:rPr lang="fi-FI" sz="2000" spc="10" noProof="0" dirty="0">
                <a:solidFill>
                  <a:srgbClr val="000000"/>
                </a:solidFill>
                <a:latin typeface="Roboto"/>
                <a:ea typeface="Roboto"/>
                <a:cs typeface="Roboto"/>
                <a:sym typeface="Roboto"/>
              </a:rPr>
              <a:t> </a:t>
            </a:r>
            <a:r>
              <a:rPr lang="fi-FI" sz="2000" u="sng" spc="10" noProof="0" dirty="0">
                <a:solidFill>
                  <a:srgbClr val="000000"/>
                </a:solidFill>
                <a:latin typeface="Roboto"/>
                <a:ea typeface="Roboto"/>
                <a:cs typeface="Roboto"/>
                <a:sym typeface="Roboto"/>
                <a:hlinkClick r:id="rId5"/>
              </a:rPr>
              <a:t>Lihasvoimin kouluun! - oppimateriaali koulumatkaliikkumisesta yläkouluun ja toiselle asteelle</a:t>
            </a:r>
            <a:endParaRPr lang="fi-FI" sz="2000" u="sng" spc="10" noProof="0" dirty="0">
              <a:solidFill>
                <a:srgbClr val="000000"/>
              </a:solidFill>
              <a:latin typeface="Roboto"/>
              <a:ea typeface="Roboto"/>
              <a:cs typeface="Roboto"/>
              <a:sym typeface="Roboto"/>
              <a:hlinkClick r:id="rId5" tooltip="https://www.liito.fi/liikunta-ja-terveystieto-materiaali/maksuttomat-materiaalit/lihasvoimin-kouluun/"/>
            </a:endParaRPr>
          </a:p>
          <a:p>
            <a:pPr algn="l">
              <a:lnSpc>
                <a:spcPts val="3610"/>
              </a:lnSpc>
            </a:pPr>
            <a:endParaRPr lang="fi-FI" sz="2579" u="sng" spc="10" noProof="0" dirty="0">
              <a:solidFill>
                <a:srgbClr val="000000"/>
              </a:solidFill>
              <a:latin typeface="Roboto"/>
              <a:ea typeface="Roboto"/>
              <a:cs typeface="Roboto"/>
              <a:sym typeface="Roboto"/>
              <a:hlinkClick r:id="rId5" tooltip="https://www.liito.fi/liikunta-ja-terveystieto-materiaali/maksuttomat-materiaalit/lihasvoimin-kouluu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3" name="Freeform 3"/>
          <p:cNvSpPr/>
          <p:nvPr/>
        </p:nvSpPr>
        <p:spPr>
          <a:xfrm>
            <a:off x="4324023" y="1363975"/>
            <a:ext cx="9639955" cy="7559051"/>
          </a:xfrm>
          <a:custGeom>
            <a:avLst/>
            <a:gdLst/>
            <a:ahLst/>
            <a:cxnLst/>
            <a:rect l="l" t="t" r="r" b="b"/>
            <a:pathLst>
              <a:path w="9639955" h="7559051">
                <a:moveTo>
                  <a:pt x="0" y="0"/>
                </a:moveTo>
                <a:lnTo>
                  <a:pt x="9639954" y="0"/>
                </a:lnTo>
                <a:lnTo>
                  <a:pt x="9639954" y="7559050"/>
                </a:lnTo>
                <a:lnTo>
                  <a:pt x="0" y="7559050"/>
                </a:lnTo>
                <a:lnTo>
                  <a:pt x="0" y="0"/>
                </a:lnTo>
                <a:close/>
              </a:path>
            </a:pathLst>
          </a:custGeom>
          <a:blipFill>
            <a:blip r:embed="rId3"/>
            <a:stretch>
              <a:fillRect l="-2333" t="-3261"/>
            </a:stretch>
          </a:blipFill>
        </p:spPr>
        <p:txBody>
          <a:bodyPr/>
          <a:lstStyle/>
          <a:p>
            <a:endParaRPr lang="fi-FI" noProof="0" dirty="0"/>
          </a:p>
        </p:txBody>
      </p:sp>
      <p:sp>
        <p:nvSpPr>
          <p:cNvPr id="4" name="TextBox 4"/>
          <p:cNvSpPr txBox="1"/>
          <p:nvPr/>
        </p:nvSpPr>
        <p:spPr>
          <a:xfrm>
            <a:off x="4324022" y="8856350"/>
            <a:ext cx="9925377" cy="428964"/>
          </a:xfrm>
          <a:prstGeom prst="rect">
            <a:avLst/>
          </a:prstGeom>
        </p:spPr>
        <p:txBody>
          <a:bodyPr wrap="square" lIns="0" tIns="0" rIns="0" bIns="0" rtlCol="0" anchor="t">
            <a:spAutoFit/>
          </a:bodyPr>
          <a:lstStyle/>
          <a:p>
            <a:pPr algn="ctr">
              <a:lnSpc>
                <a:spcPts val="3611"/>
              </a:lnSpc>
            </a:pPr>
            <a:r>
              <a:rPr lang="fi-FI" sz="2579" b="1" noProof="0" dirty="0">
                <a:solidFill>
                  <a:srgbClr val="000000"/>
                </a:solidFill>
                <a:latin typeface="Roboto Bold"/>
                <a:ea typeface="Roboto Bold"/>
                <a:cs typeface="Roboto Bold"/>
                <a:sym typeface="Roboto Bold"/>
              </a:rPr>
              <a:t>Lähde:</a:t>
            </a:r>
            <a:r>
              <a:rPr lang="fi-FI" sz="2579" noProof="0" dirty="0">
                <a:solidFill>
                  <a:srgbClr val="000000"/>
                </a:solidFill>
                <a:latin typeface="Roboto"/>
                <a:ea typeface="Roboto"/>
                <a:cs typeface="Roboto"/>
                <a:sym typeface="Roboto"/>
              </a:rPr>
              <a:t> </a:t>
            </a:r>
            <a:r>
              <a:rPr lang="fi-FI" sz="2579" u="sng" noProof="0" dirty="0">
                <a:solidFill>
                  <a:srgbClr val="000000"/>
                </a:solidFill>
                <a:latin typeface="Roboto"/>
                <a:ea typeface="Roboto"/>
                <a:cs typeface="Roboto"/>
                <a:sym typeface="Roboto"/>
                <a:hlinkClick r:id="rId4" tooltip="https://ukkinstituutti.fi/wp-content/uploads/2022/05/liikkumattomuus-kustannukset-2022.pdf"/>
              </a:rPr>
              <a:t>Liikkumattomuuden kustannukset Suomessa</a:t>
            </a:r>
            <a:r>
              <a:rPr lang="fi-FI" sz="2579" noProof="0" dirty="0">
                <a:solidFill>
                  <a:srgbClr val="000000"/>
                </a:solidFill>
                <a:latin typeface="Roboto"/>
                <a:ea typeface="Roboto"/>
                <a:cs typeface="Roboto"/>
                <a:sym typeface="Roboto"/>
              </a:rPr>
              <a:t>, UKK-instituutti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grpSp>
        <p:nvGrpSpPr>
          <p:cNvPr id="3" name="Group 3"/>
          <p:cNvGrpSpPr/>
          <p:nvPr/>
        </p:nvGrpSpPr>
        <p:grpSpPr>
          <a:xfrm>
            <a:off x="5254676" y="7617858"/>
            <a:ext cx="8031211" cy="543026"/>
            <a:chOff x="0" y="0"/>
            <a:chExt cx="2115216" cy="143019"/>
          </a:xfrm>
        </p:grpSpPr>
        <p:sp>
          <p:nvSpPr>
            <p:cNvPr id="4" name="Freeform 4"/>
            <p:cNvSpPr/>
            <p:nvPr/>
          </p:nvSpPr>
          <p:spPr>
            <a:xfrm>
              <a:off x="0" y="0"/>
              <a:ext cx="2115216" cy="143019"/>
            </a:xfrm>
            <a:custGeom>
              <a:avLst/>
              <a:gdLst/>
              <a:ahLst/>
              <a:cxnLst/>
              <a:rect l="l" t="t" r="r" b="b"/>
              <a:pathLst>
                <a:path w="2115216" h="143019">
                  <a:moveTo>
                    <a:pt x="0" y="0"/>
                  </a:moveTo>
                  <a:lnTo>
                    <a:pt x="2115216" y="0"/>
                  </a:lnTo>
                  <a:lnTo>
                    <a:pt x="2115216" y="143019"/>
                  </a:lnTo>
                  <a:lnTo>
                    <a:pt x="0" y="143019"/>
                  </a:lnTo>
                  <a:close/>
                </a:path>
              </a:pathLst>
            </a:custGeom>
            <a:solidFill>
              <a:srgbClr val="FFFFFF"/>
            </a:solidFill>
          </p:spPr>
          <p:txBody>
            <a:bodyPr/>
            <a:lstStyle/>
            <a:p>
              <a:endParaRPr lang="fi-FI" noProof="0" dirty="0"/>
            </a:p>
          </p:txBody>
        </p:sp>
        <p:sp>
          <p:nvSpPr>
            <p:cNvPr id="5" name="TextBox 5"/>
            <p:cNvSpPr txBox="1"/>
            <p:nvPr/>
          </p:nvSpPr>
          <p:spPr>
            <a:xfrm>
              <a:off x="0" y="-47625"/>
              <a:ext cx="2115216" cy="190644"/>
            </a:xfrm>
            <a:prstGeom prst="rect">
              <a:avLst/>
            </a:prstGeom>
          </p:spPr>
          <p:txBody>
            <a:bodyPr lIns="50800" tIns="50800" rIns="50800" bIns="50800" rtlCol="0" anchor="ctr"/>
            <a:lstStyle/>
            <a:p>
              <a:pPr algn="ctr">
                <a:lnSpc>
                  <a:spcPts val="2659"/>
                </a:lnSpc>
              </a:pPr>
              <a:endParaRPr lang="fi-FI" noProof="0" dirty="0"/>
            </a:p>
          </p:txBody>
        </p:sp>
      </p:grpSp>
      <p:sp>
        <p:nvSpPr>
          <p:cNvPr id="6" name="Freeform 6"/>
          <p:cNvSpPr/>
          <p:nvPr/>
        </p:nvSpPr>
        <p:spPr>
          <a:xfrm>
            <a:off x="1028700" y="3224918"/>
            <a:ext cx="2546917" cy="3837164"/>
          </a:xfrm>
          <a:custGeom>
            <a:avLst/>
            <a:gdLst/>
            <a:ahLst/>
            <a:cxnLst/>
            <a:rect l="l" t="t" r="r" b="b"/>
            <a:pathLst>
              <a:path w="2546917" h="3837164">
                <a:moveTo>
                  <a:pt x="0" y="0"/>
                </a:moveTo>
                <a:lnTo>
                  <a:pt x="2546917" y="0"/>
                </a:lnTo>
                <a:lnTo>
                  <a:pt x="2546917" y="3837164"/>
                </a:lnTo>
                <a:lnTo>
                  <a:pt x="0" y="3837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7" name="TextBox 7"/>
          <p:cNvSpPr txBox="1"/>
          <p:nvPr/>
        </p:nvSpPr>
        <p:spPr>
          <a:xfrm>
            <a:off x="4508301" y="2860438"/>
            <a:ext cx="12750999" cy="4836508"/>
          </a:xfrm>
          <a:prstGeom prst="rect">
            <a:avLst/>
          </a:prstGeom>
        </p:spPr>
        <p:txBody>
          <a:bodyPr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Maailman terveysjärjestö WHO on raportoinut, että jokainen uusi aikaisemmin passiivinen pyöräilijä voi tuottaa yhteiskunnalle säästöjä noin 0,7 € / pyöräily kilometri terveyshyötyjen ansioista.</a:t>
            </a:r>
          </a:p>
          <a:p>
            <a:pPr algn="l">
              <a:lnSpc>
                <a:spcPts val="6420"/>
              </a:lnSpc>
            </a:pPr>
            <a:endParaRPr lang="fi-FI" sz="4586" noProof="0" dirty="0">
              <a:solidFill>
                <a:srgbClr val="035199"/>
              </a:solidFill>
              <a:latin typeface="Roboto"/>
              <a:ea typeface="Roboto"/>
              <a:cs typeface="Roboto"/>
              <a:sym typeface="Roboto"/>
            </a:endParaRPr>
          </a:p>
        </p:txBody>
      </p:sp>
      <p:sp>
        <p:nvSpPr>
          <p:cNvPr id="8" name="Freeform 8"/>
          <p:cNvSpPr/>
          <p:nvPr/>
        </p:nvSpPr>
        <p:spPr>
          <a:xfrm flipH="1">
            <a:off x="1519929" y="3675318"/>
            <a:ext cx="1648063" cy="1849158"/>
          </a:xfrm>
          <a:custGeom>
            <a:avLst/>
            <a:gdLst/>
            <a:ahLst/>
            <a:cxnLst/>
            <a:rect l="l" t="t" r="r" b="b"/>
            <a:pathLst>
              <a:path w="1648063" h="1849158">
                <a:moveTo>
                  <a:pt x="1648063" y="0"/>
                </a:moveTo>
                <a:lnTo>
                  <a:pt x="0" y="0"/>
                </a:lnTo>
                <a:lnTo>
                  <a:pt x="0" y="1849159"/>
                </a:lnTo>
                <a:lnTo>
                  <a:pt x="1648063" y="1849159"/>
                </a:lnTo>
                <a:lnTo>
                  <a:pt x="1648063"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9" name="TextBox 9"/>
          <p:cNvSpPr txBox="1"/>
          <p:nvPr/>
        </p:nvSpPr>
        <p:spPr>
          <a:xfrm>
            <a:off x="4115686" y="866775"/>
            <a:ext cx="4428530" cy="1337255"/>
          </a:xfrm>
          <a:prstGeom prst="rect">
            <a:avLst/>
          </a:prstGeom>
        </p:spPr>
        <p:txBody>
          <a:bodyPr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Tiesitkö...</a:t>
            </a:r>
          </a:p>
        </p:txBody>
      </p:sp>
      <p:sp>
        <p:nvSpPr>
          <p:cNvPr id="10" name="TextBox 10"/>
          <p:cNvSpPr txBox="1"/>
          <p:nvPr/>
        </p:nvSpPr>
        <p:spPr>
          <a:xfrm>
            <a:off x="4508301" y="8549802"/>
            <a:ext cx="9704487" cy="915543"/>
          </a:xfrm>
          <a:prstGeom prst="rect">
            <a:avLst/>
          </a:prstGeom>
        </p:spPr>
        <p:txBody>
          <a:bodyPr lIns="0" tIns="0" rIns="0" bIns="0" rtlCol="0" anchor="t">
            <a:spAutoFit/>
          </a:bodyPr>
          <a:lstStyle/>
          <a:p>
            <a:pPr algn="ctr">
              <a:lnSpc>
                <a:spcPts val="3611"/>
              </a:lnSpc>
            </a:pPr>
            <a:r>
              <a:rPr lang="fi-FI" sz="2579" b="1" noProof="0" dirty="0">
                <a:solidFill>
                  <a:srgbClr val="000000"/>
                </a:solidFill>
                <a:latin typeface="Roboto Bold"/>
                <a:ea typeface="Roboto Bold"/>
                <a:cs typeface="Roboto Bold"/>
                <a:sym typeface="Roboto Bold"/>
              </a:rPr>
              <a:t>Lähde: </a:t>
            </a:r>
            <a:r>
              <a:rPr lang="fi-FI" sz="2579" u="sng" noProof="0" dirty="0">
                <a:solidFill>
                  <a:srgbClr val="000000"/>
                </a:solidFill>
                <a:latin typeface="Roboto"/>
                <a:ea typeface="Roboto"/>
                <a:cs typeface="Roboto"/>
                <a:sym typeface="Roboto"/>
                <a:hlinkClick r:id="rId7" tooltip="https://www.who.int/europe/news/item/07-06-2022-cycling-and-walking-can-help-reduce-physical-inactivity-and-air-pollution--save-lives-and-mitigate-climate-change"/>
              </a:rPr>
              <a:t>Cycling and walking can help reduce physical inactivity and </a:t>
            </a:r>
          </a:p>
          <a:p>
            <a:pPr algn="l">
              <a:lnSpc>
                <a:spcPts val="3611"/>
              </a:lnSpc>
            </a:pPr>
            <a:r>
              <a:rPr lang="fi-FI" sz="2579" u="sng" noProof="0" dirty="0">
                <a:solidFill>
                  <a:srgbClr val="000000"/>
                </a:solidFill>
                <a:latin typeface="Roboto"/>
                <a:ea typeface="Roboto"/>
                <a:cs typeface="Roboto"/>
                <a:sym typeface="Roboto"/>
                <a:hlinkClick r:id="rId7" tooltip="https://www.who.int/europe/news/item/07-06-2022-cycling-and-walking-can-help-reduce-physical-inactivity-and-air-pollution--save-lives-and-mitigate-climate-change"/>
              </a:rPr>
              <a:t>air pollution, save lives and mitigate climate change</a:t>
            </a:r>
            <a:r>
              <a:rPr lang="fi-FI" sz="2579" noProof="0" dirty="0">
                <a:solidFill>
                  <a:srgbClr val="000000"/>
                </a:solidFill>
                <a:latin typeface="Roboto"/>
                <a:ea typeface="Roboto"/>
                <a:cs typeface="Roboto"/>
                <a:sym typeface="Roboto"/>
              </a:rPr>
              <a:t> (WHO)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grpSp>
        <p:nvGrpSpPr>
          <p:cNvPr id="3" name="Group 3"/>
          <p:cNvGrpSpPr/>
          <p:nvPr/>
        </p:nvGrpSpPr>
        <p:grpSpPr>
          <a:xfrm>
            <a:off x="5254676" y="7617858"/>
            <a:ext cx="8031211" cy="543026"/>
            <a:chOff x="0" y="0"/>
            <a:chExt cx="2115216" cy="143019"/>
          </a:xfrm>
        </p:grpSpPr>
        <p:sp>
          <p:nvSpPr>
            <p:cNvPr id="4" name="Freeform 4"/>
            <p:cNvSpPr/>
            <p:nvPr/>
          </p:nvSpPr>
          <p:spPr>
            <a:xfrm>
              <a:off x="0" y="0"/>
              <a:ext cx="2115216" cy="143019"/>
            </a:xfrm>
            <a:custGeom>
              <a:avLst/>
              <a:gdLst/>
              <a:ahLst/>
              <a:cxnLst/>
              <a:rect l="l" t="t" r="r" b="b"/>
              <a:pathLst>
                <a:path w="2115216" h="143019">
                  <a:moveTo>
                    <a:pt x="0" y="0"/>
                  </a:moveTo>
                  <a:lnTo>
                    <a:pt x="2115216" y="0"/>
                  </a:lnTo>
                  <a:lnTo>
                    <a:pt x="2115216" y="143019"/>
                  </a:lnTo>
                  <a:lnTo>
                    <a:pt x="0" y="143019"/>
                  </a:lnTo>
                  <a:close/>
                </a:path>
              </a:pathLst>
            </a:custGeom>
            <a:solidFill>
              <a:srgbClr val="FFFFFF"/>
            </a:solidFill>
          </p:spPr>
          <p:txBody>
            <a:bodyPr/>
            <a:lstStyle/>
            <a:p>
              <a:endParaRPr lang="fi-FI" noProof="0" dirty="0"/>
            </a:p>
          </p:txBody>
        </p:sp>
        <p:sp>
          <p:nvSpPr>
            <p:cNvPr id="5" name="TextBox 5"/>
            <p:cNvSpPr txBox="1"/>
            <p:nvPr/>
          </p:nvSpPr>
          <p:spPr>
            <a:xfrm>
              <a:off x="0" y="-47625"/>
              <a:ext cx="2115216" cy="190644"/>
            </a:xfrm>
            <a:prstGeom prst="rect">
              <a:avLst/>
            </a:prstGeom>
          </p:spPr>
          <p:txBody>
            <a:bodyPr lIns="50800" tIns="50800" rIns="50800" bIns="50800" rtlCol="0" anchor="ctr"/>
            <a:lstStyle/>
            <a:p>
              <a:pPr algn="ctr">
                <a:lnSpc>
                  <a:spcPts val="2659"/>
                </a:lnSpc>
              </a:pPr>
              <a:endParaRPr lang="fi-FI" noProof="0" dirty="0"/>
            </a:p>
          </p:txBody>
        </p:sp>
      </p:grpSp>
      <p:sp>
        <p:nvSpPr>
          <p:cNvPr id="6" name="Freeform 6"/>
          <p:cNvSpPr/>
          <p:nvPr/>
        </p:nvSpPr>
        <p:spPr>
          <a:xfrm>
            <a:off x="1028700" y="3224918"/>
            <a:ext cx="2546917" cy="3837164"/>
          </a:xfrm>
          <a:custGeom>
            <a:avLst/>
            <a:gdLst/>
            <a:ahLst/>
            <a:cxnLst/>
            <a:rect l="l" t="t" r="r" b="b"/>
            <a:pathLst>
              <a:path w="2546917" h="3837164">
                <a:moveTo>
                  <a:pt x="0" y="0"/>
                </a:moveTo>
                <a:lnTo>
                  <a:pt x="2546917" y="0"/>
                </a:lnTo>
                <a:lnTo>
                  <a:pt x="2546917" y="3837164"/>
                </a:lnTo>
                <a:lnTo>
                  <a:pt x="0" y="3837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7" name="TextBox 7"/>
          <p:cNvSpPr txBox="1"/>
          <p:nvPr/>
        </p:nvSpPr>
        <p:spPr>
          <a:xfrm>
            <a:off x="4508301" y="2860438"/>
            <a:ext cx="12750999" cy="3934079"/>
          </a:xfrm>
          <a:prstGeom prst="rect">
            <a:avLst/>
          </a:prstGeom>
        </p:spPr>
        <p:txBody>
          <a:bodyPr lIns="0" tIns="0" rIns="0" bIns="0" rtlCol="0" anchor="t">
            <a:spAutoFit/>
          </a:bodyPr>
          <a:lstStyle/>
          <a:p>
            <a:pPr algn="l">
              <a:lnSpc>
                <a:spcPts val="6286"/>
              </a:lnSpc>
            </a:pPr>
            <a:r>
              <a:rPr lang="fi-FI" sz="4490" b="1" noProof="0" dirty="0">
                <a:solidFill>
                  <a:srgbClr val="035199"/>
                </a:solidFill>
                <a:latin typeface="Roboto Bold"/>
                <a:ea typeface="Roboto Bold"/>
                <a:cs typeface="Roboto Bold"/>
                <a:sym typeface="Roboto Bold"/>
              </a:rPr>
              <a:t>Tanska:</a:t>
            </a:r>
            <a:r>
              <a:rPr lang="fi-FI" sz="4490" noProof="0" dirty="0">
                <a:solidFill>
                  <a:srgbClr val="035199"/>
                </a:solidFill>
                <a:latin typeface="Roboto"/>
                <a:ea typeface="Roboto"/>
                <a:cs typeface="Roboto"/>
                <a:sym typeface="Roboto"/>
              </a:rPr>
              <a:t> Yhteiskunta hyötyy noin 0,64 € (4,79 DKK) per pyöräilty kilometri, kun taas autoilu maksaa yhteiskunnalle noin 0,71 € (5,29 DKK) per kilometri.</a:t>
            </a:r>
          </a:p>
          <a:p>
            <a:pPr algn="l">
              <a:lnSpc>
                <a:spcPts val="6286"/>
              </a:lnSpc>
            </a:pPr>
            <a:endParaRPr lang="fi-FI" sz="4490" noProof="0" dirty="0">
              <a:solidFill>
                <a:srgbClr val="035199"/>
              </a:solidFill>
              <a:latin typeface="Roboto"/>
              <a:ea typeface="Roboto"/>
              <a:cs typeface="Roboto"/>
              <a:sym typeface="Roboto"/>
            </a:endParaRPr>
          </a:p>
        </p:txBody>
      </p:sp>
      <p:sp>
        <p:nvSpPr>
          <p:cNvPr id="8" name="Freeform 8"/>
          <p:cNvSpPr/>
          <p:nvPr/>
        </p:nvSpPr>
        <p:spPr>
          <a:xfrm flipH="1">
            <a:off x="1519929" y="3675318"/>
            <a:ext cx="1648063" cy="1849158"/>
          </a:xfrm>
          <a:custGeom>
            <a:avLst/>
            <a:gdLst/>
            <a:ahLst/>
            <a:cxnLst/>
            <a:rect l="l" t="t" r="r" b="b"/>
            <a:pathLst>
              <a:path w="1648063" h="1849158">
                <a:moveTo>
                  <a:pt x="1648063" y="0"/>
                </a:moveTo>
                <a:lnTo>
                  <a:pt x="0" y="0"/>
                </a:lnTo>
                <a:lnTo>
                  <a:pt x="0" y="1849159"/>
                </a:lnTo>
                <a:lnTo>
                  <a:pt x="1648063" y="1849159"/>
                </a:lnTo>
                <a:lnTo>
                  <a:pt x="1648063"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9" name="TextBox 9"/>
          <p:cNvSpPr txBox="1"/>
          <p:nvPr/>
        </p:nvSpPr>
        <p:spPr>
          <a:xfrm>
            <a:off x="4115686" y="866775"/>
            <a:ext cx="4428530" cy="1337255"/>
          </a:xfrm>
          <a:prstGeom prst="rect">
            <a:avLst/>
          </a:prstGeom>
        </p:spPr>
        <p:txBody>
          <a:bodyPr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Tiesitkö...</a:t>
            </a:r>
          </a:p>
        </p:txBody>
      </p:sp>
      <p:sp>
        <p:nvSpPr>
          <p:cNvPr id="10" name="TextBox 10"/>
          <p:cNvSpPr txBox="1"/>
          <p:nvPr/>
        </p:nvSpPr>
        <p:spPr>
          <a:xfrm>
            <a:off x="4387746" y="6421026"/>
            <a:ext cx="12750999" cy="2298413"/>
          </a:xfrm>
          <a:prstGeom prst="rect">
            <a:avLst/>
          </a:prstGeom>
        </p:spPr>
        <p:txBody>
          <a:bodyPr lIns="0" tIns="0" rIns="0" bIns="0" rtlCol="0" anchor="t">
            <a:spAutoFit/>
          </a:bodyPr>
          <a:lstStyle/>
          <a:p>
            <a:pPr algn="l">
              <a:lnSpc>
                <a:spcPts val="6140"/>
              </a:lnSpc>
            </a:pPr>
            <a:r>
              <a:rPr lang="fi-FI" sz="4386" b="1" noProof="0" dirty="0">
                <a:solidFill>
                  <a:srgbClr val="F04E30"/>
                </a:solidFill>
                <a:latin typeface="Roboto Bold"/>
                <a:ea typeface="Roboto Bold"/>
                <a:cs typeface="Roboto Bold"/>
                <a:sym typeface="Roboto Bold"/>
              </a:rPr>
              <a:t>Ranska:</a:t>
            </a:r>
            <a:r>
              <a:rPr lang="fi-FI" sz="4386" noProof="0" dirty="0">
                <a:solidFill>
                  <a:srgbClr val="F04E30"/>
                </a:solidFill>
                <a:latin typeface="Roboto"/>
                <a:ea typeface="Roboto"/>
                <a:cs typeface="Roboto"/>
                <a:sym typeface="Roboto"/>
              </a:rPr>
              <a:t> Jokainen työmatkapyöräilijä säästää keskimäärin 1200 € vuodessa terveydenhoitokuluissa.</a:t>
            </a:r>
          </a:p>
        </p:txBody>
      </p:sp>
      <p:grpSp>
        <p:nvGrpSpPr>
          <p:cNvPr id="11" name="Group 11"/>
          <p:cNvGrpSpPr/>
          <p:nvPr/>
        </p:nvGrpSpPr>
        <p:grpSpPr>
          <a:xfrm>
            <a:off x="14821535" y="338508"/>
            <a:ext cx="2437765" cy="1380384"/>
            <a:chOff x="0" y="0"/>
            <a:chExt cx="3250353" cy="1840513"/>
          </a:xfrm>
        </p:grpSpPr>
        <p:sp>
          <p:nvSpPr>
            <p:cNvPr id="12" name="Freeform 12"/>
            <p:cNvSpPr/>
            <p:nvPr/>
          </p:nvSpPr>
          <p:spPr>
            <a:xfrm flipH="1">
              <a:off x="0" y="0"/>
              <a:ext cx="3250353" cy="1840513"/>
            </a:xfrm>
            <a:custGeom>
              <a:avLst/>
              <a:gdLst/>
              <a:ahLst/>
              <a:cxnLst/>
              <a:rect l="l" t="t" r="r" b="b"/>
              <a:pathLst>
                <a:path w="3250353" h="1840513">
                  <a:moveTo>
                    <a:pt x="3250353" y="0"/>
                  </a:moveTo>
                  <a:lnTo>
                    <a:pt x="0" y="0"/>
                  </a:lnTo>
                  <a:lnTo>
                    <a:pt x="0" y="1840513"/>
                  </a:lnTo>
                  <a:lnTo>
                    <a:pt x="3250353" y="1840513"/>
                  </a:lnTo>
                  <a:lnTo>
                    <a:pt x="325035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sp>
          <p:nvSpPr>
            <p:cNvPr id="13" name="TextBox 13"/>
            <p:cNvSpPr txBox="1"/>
            <p:nvPr/>
          </p:nvSpPr>
          <p:spPr>
            <a:xfrm rot="905461">
              <a:off x="298921" y="503284"/>
              <a:ext cx="2771919" cy="700341"/>
            </a:xfrm>
            <a:prstGeom prst="rect">
              <a:avLst/>
            </a:prstGeom>
          </p:spPr>
          <p:txBody>
            <a:bodyPr lIns="0" tIns="0" rIns="0" bIns="0" rtlCol="0" anchor="t">
              <a:spAutoFit/>
            </a:bodyPr>
            <a:lstStyle/>
            <a:p>
              <a:pPr algn="ctr">
                <a:lnSpc>
                  <a:spcPts val="3937"/>
                </a:lnSpc>
                <a:spcBef>
                  <a:spcPct val="0"/>
                </a:spcBef>
              </a:pPr>
              <a:r>
                <a:rPr lang="fi-FI" sz="2812" spc="11" noProof="0" dirty="0">
                  <a:solidFill>
                    <a:srgbClr val="000000"/>
                  </a:solidFill>
                  <a:latin typeface="Rustic Printed Stamp"/>
                  <a:ea typeface="Rustic Printed Stamp"/>
                  <a:cs typeface="Rustic Printed Stamp"/>
                  <a:sym typeface="Rustic Printed Stamp"/>
                </a:rPr>
                <a:t>Nice to Know</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5965" y="3752773"/>
            <a:ext cx="2656383" cy="2523564"/>
          </a:xfrm>
          <a:custGeom>
            <a:avLst/>
            <a:gdLst/>
            <a:ahLst/>
            <a:cxnLst/>
            <a:rect l="l" t="t" r="r" b="b"/>
            <a:pathLst>
              <a:path w="2656383" h="2523564">
                <a:moveTo>
                  <a:pt x="0" y="0"/>
                </a:moveTo>
                <a:lnTo>
                  <a:pt x="2656383" y="0"/>
                </a:lnTo>
                <a:lnTo>
                  <a:pt x="2656383" y="2523564"/>
                </a:lnTo>
                <a:lnTo>
                  <a:pt x="0" y="25235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noProof="0" dirty="0"/>
          </a:p>
        </p:txBody>
      </p:sp>
      <p:sp>
        <p:nvSpPr>
          <p:cNvPr id="3" name="TextBox 3"/>
          <p:cNvSpPr txBox="1"/>
          <p:nvPr/>
        </p:nvSpPr>
        <p:spPr>
          <a:xfrm>
            <a:off x="6221578" y="1651151"/>
            <a:ext cx="3243560" cy="1337255"/>
          </a:xfrm>
          <a:prstGeom prst="rect">
            <a:avLst/>
          </a:prstGeom>
        </p:spPr>
        <p:txBody>
          <a:bodyPr lIns="0" tIns="0" rIns="0" bIns="0" rtlCol="0" anchor="t">
            <a:spAutoFit/>
          </a:bodyPr>
          <a:lstStyle/>
          <a:p>
            <a:pPr algn="ctr">
              <a:lnSpc>
                <a:spcPts val="10818"/>
              </a:lnSpc>
            </a:pPr>
            <a:r>
              <a:rPr lang="fi-FI" sz="7727" noProof="0" dirty="0">
                <a:solidFill>
                  <a:srgbClr val="000000"/>
                </a:solidFill>
                <a:latin typeface="Roboto"/>
                <a:ea typeface="Roboto"/>
                <a:cs typeface="Roboto"/>
                <a:sym typeface="Roboto"/>
              </a:rPr>
              <a:t>Edistää</a:t>
            </a:r>
          </a:p>
        </p:txBody>
      </p:sp>
      <p:sp>
        <p:nvSpPr>
          <p:cNvPr id="4" name="TextBox 4"/>
          <p:cNvSpPr txBox="1"/>
          <p:nvPr/>
        </p:nvSpPr>
        <p:spPr>
          <a:xfrm>
            <a:off x="8043862" y="2826481"/>
            <a:ext cx="7424738"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yhteisöllisyyttä?</a:t>
            </a:r>
          </a:p>
        </p:txBody>
      </p:sp>
      <p:sp>
        <p:nvSpPr>
          <p:cNvPr id="5" name="Freeform 5"/>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4"/>
            <a:stretch>
              <a:fillRect/>
            </a:stretch>
          </a:blipFill>
        </p:spPr>
        <p:txBody>
          <a:bodyPr/>
          <a:lstStyle/>
          <a:p>
            <a:endParaRPr lang="fi-FI" noProof="0" dirty="0"/>
          </a:p>
        </p:txBody>
      </p:sp>
      <p:sp>
        <p:nvSpPr>
          <p:cNvPr id="6" name="Freeform 6"/>
          <p:cNvSpPr/>
          <p:nvPr/>
        </p:nvSpPr>
        <p:spPr>
          <a:xfrm>
            <a:off x="2232588" y="4534334"/>
            <a:ext cx="1275455" cy="2515286"/>
          </a:xfrm>
          <a:custGeom>
            <a:avLst/>
            <a:gdLst/>
            <a:ahLst/>
            <a:cxnLst/>
            <a:rect l="l" t="t" r="r" b="b"/>
            <a:pathLst>
              <a:path w="1275455" h="2515286">
                <a:moveTo>
                  <a:pt x="0" y="0"/>
                </a:moveTo>
                <a:lnTo>
                  <a:pt x="1275455" y="0"/>
                </a:lnTo>
                <a:lnTo>
                  <a:pt x="1275455" y="2515286"/>
                </a:lnTo>
                <a:lnTo>
                  <a:pt x="0" y="2515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7" name="Freeform 7"/>
          <p:cNvSpPr/>
          <p:nvPr/>
        </p:nvSpPr>
        <p:spPr>
          <a:xfrm>
            <a:off x="3508043" y="5791977"/>
            <a:ext cx="1446799" cy="2411332"/>
          </a:xfrm>
          <a:custGeom>
            <a:avLst/>
            <a:gdLst/>
            <a:ahLst/>
            <a:cxnLst/>
            <a:rect l="l" t="t" r="r" b="b"/>
            <a:pathLst>
              <a:path w="1446799" h="2411332">
                <a:moveTo>
                  <a:pt x="0" y="0"/>
                </a:moveTo>
                <a:lnTo>
                  <a:pt x="1446799" y="0"/>
                </a:lnTo>
                <a:lnTo>
                  <a:pt x="1446799" y="2411331"/>
                </a:lnTo>
                <a:lnTo>
                  <a:pt x="0" y="24113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sp>
        <p:nvSpPr>
          <p:cNvPr id="8" name="Freeform 8"/>
          <p:cNvSpPr/>
          <p:nvPr/>
        </p:nvSpPr>
        <p:spPr>
          <a:xfrm flipH="1">
            <a:off x="11235018" y="7758706"/>
            <a:ext cx="3958552" cy="1751659"/>
          </a:xfrm>
          <a:custGeom>
            <a:avLst/>
            <a:gdLst/>
            <a:ahLst/>
            <a:cxnLst/>
            <a:rect l="l" t="t" r="r" b="b"/>
            <a:pathLst>
              <a:path w="3958552" h="1751659">
                <a:moveTo>
                  <a:pt x="3958552" y="0"/>
                </a:moveTo>
                <a:lnTo>
                  <a:pt x="0" y="0"/>
                </a:lnTo>
                <a:lnTo>
                  <a:pt x="0" y="1751660"/>
                </a:lnTo>
                <a:lnTo>
                  <a:pt x="3958552" y="1751660"/>
                </a:lnTo>
                <a:lnTo>
                  <a:pt x="3958552"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i-FI" noProof="0" dirty="0"/>
          </a:p>
        </p:txBody>
      </p:sp>
      <p:sp>
        <p:nvSpPr>
          <p:cNvPr id="9" name="Freeform 9"/>
          <p:cNvSpPr/>
          <p:nvPr/>
        </p:nvSpPr>
        <p:spPr>
          <a:xfrm>
            <a:off x="14731055" y="1028700"/>
            <a:ext cx="1839431" cy="1035781"/>
          </a:xfrm>
          <a:custGeom>
            <a:avLst/>
            <a:gdLst/>
            <a:ahLst/>
            <a:cxnLst/>
            <a:rect l="l" t="t" r="r" b="b"/>
            <a:pathLst>
              <a:path w="1839431" h="1035781">
                <a:moveTo>
                  <a:pt x="0" y="0"/>
                </a:moveTo>
                <a:lnTo>
                  <a:pt x="1839431" y="0"/>
                </a:lnTo>
                <a:lnTo>
                  <a:pt x="1839431" y="1035781"/>
                </a:lnTo>
                <a:lnTo>
                  <a:pt x="0" y="10357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i-FI" noProof="0" dirty="0"/>
          </a:p>
        </p:txBody>
      </p:sp>
      <p:sp>
        <p:nvSpPr>
          <p:cNvPr id="10" name="Freeform 10"/>
          <p:cNvSpPr/>
          <p:nvPr/>
        </p:nvSpPr>
        <p:spPr>
          <a:xfrm flipH="1">
            <a:off x="12207681" y="5086689"/>
            <a:ext cx="6681727" cy="2669737"/>
          </a:xfrm>
          <a:custGeom>
            <a:avLst/>
            <a:gdLst/>
            <a:ahLst/>
            <a:cxnLst/>
            <a:rect l="l" t="t" r="r" b="b"/>
            <a:pathLst>
              <a:path w="6681727" h="2669737">
                <a:moveTo>
                  <a:pt x="6681728" y="0"/>
                </a:moveTo>
                <a:lnTo>
                  <a:pt x="0" y="0"/>
                </a:lnTo>
                <a:lnTo>
                  <a:pt x="0" y="2669737"/>
                </a:lnTo>
                <a:lnTo>
                  <a:pt x="6681728" y="2669737"/>
                </a:lnTo>
                <a:lnTo>
                  <a:pt x="6681728"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noProof="0" dirty="0"/>
          </a:p>
        </p:txBody>
      </p:sp>
      <p:sp>
        <p:nvSpPr>
          <p:cNvPr id="11" name="Freeform 11"/>
          <p:cNvSpPr/>
          <p:nvPr/>
        </p:nvSpPr>
        <p:spPr>
          <a:xfrm>
            <a:off x="5508500" y="6421557"/>
            <a:ext cx="2388809" cy="2158886"/>
          </a:xfrm>
          <a:custGeom>
            <a:avLst/>
            <a:gdLst/>
            <a:ahLst/>
            <a:cxnLst/>
            <a:rect l="l" t="t" r="r" b="b"/>
            <a:pathLst>
              <a:path w="2388809" h="2158886">
                <a:moveTo>
                  <a:pt x="0" y="0"/>
                </a:moveTo>
                <a:lnTo>
                  <a:pt x="2388809" y="0"/>
                </a:lnTo>
                <a:lnTo>
                  <a:pt x="2388809" y="2158886"/>
                </a:lnTo>
                <a:lnTo>
                  <a:pt x="0" y="21588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i-FI" noProof="0" dirty="0"/>
          </a:p>
        </p:txBody>
      </p:sp>
      <p:sp>
        <p:nvSpPr>
          <p:cNvPr id="12" name="Freeform 12"/>
          <p:cNvSpPr/>
          <p:nvPr/>
        </p:nvSpPr>
        <p:spPr>
          <a:xfrm>
            <a:off x="7000028" y="7595365"/>
            <a:ext cx="1241360" cy="2158886"/>
          </a:xfrm>
          <a:custGeom>
            <a:avLst/>
            <a:gdLst/>
            <a:ahLst/>
            <a:cxnLst/>
            <a:rect l="l" t="t" r="r" b="b"/>
            <a:pathLst>
              <a:path w="1241360" h="2158886">
                <a:moveTo>
                  <a:pt x="0" y="0"/>
                </a:moveTo>
                <a:lnTo>
                  <a:pt x="1241359" y="0"/>
                </a:lnTo>
                <a:lnTo>
                  <a:pt x="1241359" y="2158887"/>
                </a:lnTo>
                <a:lnTo>
                  <a:pt x="0" y="21588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i-FI" noProof="0" dirty="0"/>
          </a:p>
        </p:txBody>
      </p:sp>
      <p:sp>
        <p:nvSpPr>
          <p:cNvPr id="13" name="Freeform 13"/>
          <p:cNvSpPr/>
          <p:nvPr/>
        </p:nvSpPr>
        <p:spPr>
          <a:xfrm flipH="1">
            <a:off x="462333" y="6421557"/>
            <a:ext cx="1844271" cy="2078052"/>
          </a:xfrm>
          <a:custGeom>
            <a:avLst/>
            <a:gdLst/>
            <a:ahLst/>
            <a:cxnLst/>
            <a:rect l="l" t="t" r="r" b="b"/>
            <a:pathLst>
              <a:path w="1844271" h="2078052">
                <a:moveTo>
                  <a:pt x="1844270" y="0"/>
                </a:moveTo>
                <a:lnTo>
                  <a:pt x="0" y="0"/>
                </a:lnTo>
                <a:lnTo>
                  <a:pt x="0" y="2078052"/>
                </a:lnTo>
                <a:lnTo>
                  <a:pt x="1844270" y="2078052"/>
                </a:lnTo>
                <a:lnTo>
                  <a:pt x="184427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fi-FI" noProof="0" dirty="0"/>
          </a:p>
        </p:txBody>
      </p:sp>
      <p:sp>
        <p:nvSpPr>
          <p:cNvPr id="14" name="Freeform 14"/>
          <p:cNvSpPr/>
          <p:nvPr/>
        </p:nvSpPr>
        <p:spPr>
          <a:xfrm flipH="1">
            <a:off x="4076109" y="8079618"/>
            <a:ext cx="1432391" cy="2024580"/>
          </a:xfrm>
          <a:custGeom>
            <a:avLst/>
            <a:gdLst/>
            <a:ahLst/>
            <a:cxnLst/>
            <a:rect l="l" t="t" r="r" b="b"/>
            <a:pathLst>
              <a:path w="1432391" h="2024580">
                <a:moveTo>
                  <a:pt x="1432391" y="0"/>
                </a:moveTo>
                <a:lnTo>
                  <a:pt x="0" y="0"/>
                </a:lnTo>
                <a:lnTo>
                  <a:pt x="0" y="2024581"/>
                </a:lnTo>
                <a:lnTo>
                  <a:pt x="1432391" y="2024581"/>
                </a:lnTo>
                <a:lnTo>
                  <a:pt x="1432391"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fi-FI" noProof="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08301" y="3826150"/>
            <a:ext cx="12383041" cy="4115966"/>
          </a:xfrm>
          <a:prstGeom prst="rect">
            <a:avLst/>
          </a:prstGeom>
        </p:spPr>
        <p:txBody>
          <a:bodyPr lIns="0" tIns="0" rIns="0" bIns="0" rtlCol="0" anchor="t">
            <a:spAutoFit/>
          </a:bodyPr>
          <a:lstStyle/>
          <a:p>
            <a:pPr algn="l">
              <a:lnSpc>
                <a:spcPts val="3610"/>
              </a:lnSpc>
            </a:pPr>
            <a:r>
              <a:rPr lang="fi-FI" sz="2579" b="1" spc="10" noProof="0" dirty="0">
                <a:solidFill>
                  <a:srgbClr val="000000"/>
                </a:solidFill>
                <a:latin typeface="Roboto Bold"/>
                <a:ea typeface="Roboto Bold"/>
                <a:cs typeface="Roboto Bold"/>
                <a:sym typeface="Roboto Bold"/>
              </a:rPr>
              <a:t>Lihasvoimin liikkuminen</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yhteiset koulumatkat kävellen tai pyöräillen edistävät yhteisöllisyyttä ja sosiaalista vuorovaikutusta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ihmisten kohtaaminen matkalla (tervehtiminen, keskustelut)</a:t>
            </a:r>
          </a:p>
          <a:p>
            <a:pPr algn="l">
              <a:lnSpc>
                <a:spcPts val="3610"/>
              </a:lnSpc>
            </a:pPr>
            <a:r>
              <a:rPr lang="fi-FI" sz="2579" b="1" spc="10" noProof="0" dirty="0">
                <a:solidFill>
                  <a:srgbClr val="000000"/>
                </a:solidFill>
                <a:latin typeface="Roboto Bold"/>
                <a:ea typeface="Roboto Bold"/>
                <a:cs typeface="Roboto Bold"/>
                <a:sym typeface="Roboto Bold"/>
              </a:rPr>
              <a:t>Julkinen liikenne</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eri-ikäisten ihmisten kohtaaminen</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yhteisten tilojen jakaminen ja kunnioittaminen</a:t>
            </a:r>
          </a:p>
          <a:p>
            <a:pPr algn="l">
              <a:lnSpc>
                <a:spcPts val="3610"/>
              </a:lnSpc>
            </a:pPr>
            <a:r>
              <a:rPr lang="fi-FI" sz="2579" b="1" spc="10" noProof="0" dirty="0">
                <a:solidFill>
                  <a:srgbClr val="000000"/>
                </a:solidFill>
                <a:latin typeface="Roboto Bold"/>
                <a:ea typeface="Roboto Bold"/>
                <a:cs typeface="Roboto Bold"/>
                <a:sym typeface="Roboto Bold"/>
              </a:rPr>
              <a:t>Kimppakyydit</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edistävät yhteisöllisyyttä ja sosiaalista vuorovaikutusta</a:t>
            </a:r>
          </a:p>
        </p:txBody>
      </p:sp>
      <p:sp>
        <p:nvSpPr>
          <p:cNvPr id="3" name="TextBox 3"/>
          <p:cNvSpPr txBox="1"/>
          <p:nvPr/>
        </p:nvSpPr>
        <p:spPr>
          <a:xfrm>
            <a:off x="4508301" y="2782429"/>
            <a:ext cx="5789419" cy="793642"/>
          </a:xfrm>
          <a:prstGeom prst="rect">
            <a:avLst/>
          </a:prstGeom>
        </p:spPr>
        <p:txBody>
          <a:bodyPr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Yhteiset koulu-matkat </a:t>
            </a:r>
          </a:p>
        </p:txBody>
      </p:sp>
      <p:sp>
        <p:nvSpPr>
          <p:cNvPr id="4" name="TextBox 4"/>
          <p:cNvSpPr txBox="1"/>
          <p:nvPr/>
        </p:nvSpPr>
        <p:spPr>
          <a:xfrm>
            <a:off x="3807138" y="883199"/>
            <a:ext cx="10747062"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Edistää yhteisöllisyyttä</a:t>
            </a:r>
          </a:p>
        </p:txBody>
      </p:sp>
      <p:sp>
        <p:nvSpPr>
          <p:cNvPr id="5" name="Freeform 5"/>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6" name="Freeform 6"/>
          <p:cNvSpPr/>
          <p:nvPr/>
        </p:nvSpPr>
        <p:spPr>
          <a:xfrm flipH="1">
            <a:off x="399220" y="3916967"/>
            <a:ext cx="3529464" cy="4988642"/>
          </a:xfrm>
          <a:custGeom>
            <a:avLst/>
            <a:gdLst/>
            <a:ahLst/>
            <a:cxnLst/>
            <a:rect l="l" t="t" r="r" b="b"/>
            <a:pathLst>
              <a:path w="3529464" h="4988642">
                <a:moveTo>
                  <a:pt x="3529464" y="0"/>
                </a:moveTo>
                <a:lnTo>
                  <a:pt x="0" y="0"/>
                </a:lnTo>
                <a:lnTo>
                  <a:pt x="0" y="4988642"/>
                </a:lnTo>
                <a:lnTo>
                  <a:pt x="3529464" y="4988642"/>
                </a:lnTo>
                <a:lnTo>
                  <a:pt x="352946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5965" y="3752773"/>
            <a:ext cx="2656383" cy="2523564"/>
          </a:xfrm>
          <a:custGeom>
            <a:avLst/>
            <a:gdLst/>
            <a:ahLst/>
            <a:cxnLst/>
            <a:rect l="l" t="t" r="r" b="b"/>
            <a:pathLst>
              <a:path w="2656383" h="2523564">
                <a:moveTo>
                  <a:pt x="0" y="0"/>
                </a:moveTo>
                <a:lnTo>
                  <a:pt x="2656383" y="0"/>
                </a:lnTo>
                <a:lnTo>
                  <a:pt x="2656383" y="2523564"/>
                </a:lnTo>
                <a:lnTo>
                  <a:pt x="0" y="25235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noProof="0" dirty="0"/>
          </a:p>
        </p:txBody>
      </p:sp>
      <p:sp>
        <p:nvSpPr>
          <p:cNvPr id="3" name="TextBox 3"/>
          <p:cNvSpPr txBox="1"/>
          <p:nvPr/>
        </p:nvSpPr>
        <p:spPr>
          <a:xfrm>
            <a:off x="5572092" y="1651151"/>
            <a:ext cx="4542532" cy="1337255"/>
          </a:xfrm>
          <a:prstGeom prst="rect">
            <a:avLst/>
          </a:prstGeom>
        </p:spPr>
        <p:txBody>
          <a:bodyPr lIns="0" tIns="0" rIns="0" bIns="0" rtlCol="0" anchor="t">
            <a:spAutoFit/>
          </a:bodyPr>
          <a:lstStyle/>
          <a:p>
            <a:pPr algn="ctr">
              <a:lnSpc>
                <a:spcPts val="10818"/>
              </a:lnSpc>
            </a:pPr>
            <a:r>
              <a:rPr lang="fi-FI" sz="7727" noProof="0" dirty="0">
                <a:solidFill>
                  <a:srgbClr val="000000"/>
                </a:solidFill>
                <a:latin typeface="Roboto"/>
                <a:ea typeface="Roboto"/>
                <a:cs typeface="Roboto"/>
                <a:sym typeface="Roboto"/>
              </a:rPr>
              <a:t>Turvallista</a:t>
            </a:r>
          </a:p>
        </p:txBody>
      </p:sp>
      <p:sp>
        <p:nvSpPr>
          <p:cNvPr id="4" name="TextBox 4"/>
          <p:cNvSpPr txBox="1"/>
          <p:nvPr/>
        </p:nvSpPr>
        <p:spPr>
          <a:xfrm>
            <a:off x="8294632" y="2826481"/>
            <a:ext cx="5573768"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ja sujuvaa?</a:t>
            </a:r>
          </a:p>
        </p:txBody>
      </p:sp>
      <p:sp>
        <p:nvSpPr>
          <p:cNvPr id="5" name="Freeform 5"/>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4"/>
            <a:stretch>
              <a:fillRect/>
            </a:stretch>
          </a:blipFill>
        </p:spPr>
        <p:txBody>
          <a:bodyPr/>
          <a:lstStyle/>
          <a:p>
            <a:endParaRPr lang="fi-FI" noProof="0" dirty="0"/>
          </a:p>
        </p:txBody>
      </p:sp>
      <p:sp>
        <p:nvSpPr>
          <p:cNvPr id="6" name="Freeform 6"/>
          <p:cNvSpPr/>
          <p:nvPr/>
        </p:nvSpPr>
        <p:spPr>
          <a:xfrm>
            <a:off x="2232588" y="4534334"/>
            <a:ext cx="1275455" cy="2515286"/>
          </a:xfrm>
          <a:custGeom>
            <a:avLst/>
            <a:gdLst/>
            <a:ahLst/>
            <a:cxnLst/>
            <a:rect l="l" t="t" r="r" b="b"/>
            <a:pathLst>
              <a:path w="1275455" h="2515286">
                <a:moveTo>
                  <a:pt x="0" y="0"/>
                </a:moveTo>
                <a:lnTo>
                  <a:pt x="1275455" y="0"/>
                </a:lnTo>
                <a:lnTo>
                  <a:pt x="1275455" y="2515286"/>
                </a:lnTo>
                <a:lnTo>
                  <a:pt x="0" y="2515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7" name="Freeform 7"/>
          <p:cNvSpPr/>
          <p:nvPr/>
        </p:nvSpPr>
        <p:spPr>
          <a:xfrm>
            <a:off x="3508043" y="5791977"/>
            <a:ext cx="1446799" cy="2411332"/>
          </a:xfrm>
          <a:custGeom>
            <a:avLst/>
            <a:gdLst/>
            <a:ahLst/>
            <a:cxnLst/>
            <a:rect l="l" t="t" r="r" b="b"/>
            <a:pathLst>
              <a:path w="1446799" h="2411332">
                <a:moveTo>
                  <a:pt x="0" y="0"/>
                </a:moveTo>
                <a:lnTo>
                  <a:pt x="1446799" y="0"/>
                </a:lnTo>
                <a:lnTo>
                  <a:pt x="1446799" y="2411331"/>
                </a:lnTo>
                <a:lnTo>
                  <a:pt x="0" y="24113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sp>
        <p:nvSpPr>
          <p:cNvPr id="8" name="Freeform 8"/>
          <p:cNvSpPr/>
          <p:nvPr/>
        </p:nvSpPr>
        <p:spPr>
          <a:xfrm flipH="1">
            <a:off x="11235018" y="7758706"/>
            <a:ext cx="3958552" cy="1751659"/>
          </a:xfrm>
          <a:custGeom>
            <a:avLst/>
            <a:gdLst/>
            <a:ahLst/>
            <a:cxnLst/>
            <a:rect l="l" t="t" r="r" b="b"/>
            <a:pathLst>
              <a:path w="3958552" h="1751659">
                <a:moveTo>
                  <a:pt x="3958552" y="0"/>
                </a:moveTo>
                <a:lnTo>
                  <a:pt x="0" y="0"/>
                </a:lnTo>
                <a:lnTo>
                  <a:pt x="0" y="1751660"/>
                </a:lnTo>
                <a:lnTo>
                  <a:pt x="3958552" y="1751660"/>
                </a:lnTo>
                <a:lnTo>
                  <a:pt x="3958552"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i-FI" noProof="0" dirty="0"/>
          </a:p>
        </p:txBody>
      </p:sp>
      <p:sp>
        <p:nvSpPr>
          <p:cNvPr id="9" name="Freeform 9"/>
          <p:cNvSpPr/>
          <p:nvPr/>
        </p:nvSpPr>
        <p:spPr>
          <a:xfrm>
            <a:off x="14731055" y="1028700"/>
            <a:ext cx="1839431" cy="1035781"/>
          </a:xfrm>
          <a:custGeom>
            <a:avLst/>
            <a:gdLst/>
            <a:ahLst/>
            <a:cxnLst/>
            <a:rect l="l" t="t" r="r" b="b"/>
            <a:pathLst>
              <a:path w="1839431" h="1035781">
                <a:moveTo>
                  <a:pt x="0" y="0"/>
                </a:moveTo>
                <a:lnTo>
                  <a:pt x="1839431" y="0"/>
                </a:lnTo>
                <a:lnTo>
                  <a:pt x="1839431" y="1035781"/>
                </a:lnTo>
                <a:lnTo>
                  <a:pt x="0" y="10357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i-FI" noProof="0" dirty="0"/>
          </a:p>
        </p:txBody>
      </p:sp>
      <p:sp>
        <p:nvSpPr>
          <p:cNvPr id="10" name="Freeform 10"/>
          <p:cNvSpPr/>
          <p:nvPr/>
        </p:nvSpPr>
        <p:spPr>
          <a:xfrm flipH="1">
            <a:off x="12207681" y="5086689"/>
            <a:ext cx="6681727" cy="2669737"/>
          </a:xfrm>
          <a:custGeom>
            <a:avLst/>
            <a:gdLst/>
            <a:ahLst/>
            <a:cxnLst/>
            <a:rect l="l" t="t" r="r" b="b"/>
            <a:pathLst>
              <a:path w="6681727" h="2669737">
                <a:moveTo>
                  <a:pt x="6681728" y="0"/>
                </a:moveTo>
                <a:lnTo>
                  <a:pt x="0" y="0"/>
                </a:lnTo>
                <a:lnTo>
                  <a:pt x="0" y="2669737"/>
                </a:lnTo>
                <a:lnTo>
                  <a:pt x="6681728" y="2669737"/>
                </a:lnTo>
                <a:lnTo>
                  <a:pt x="6681728"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noProof="0" dirty="0"/>
          </a:p>
        </p:txBody>
      </p:sp>
      <p:sp>
        <p:nvSpPr>
          <p:cNvPr id="11" name="Freeform 11"/>
          <p:cNvSpPr/>
          <p:nvPr/>
        </p:nvSpPr>
        <p:spPr>
          <a:xfrm>
            <a:off x="5508500" y="6421557"/>
            <a:ext cx="2388809" cy="2158886"/>
          </a:xfrm>
          <a:custGeom>
            <a:avLst/>
            <a:gdLst/>
            <a:ahLst/>
            <a:cxnLst/>
            <a:rect l="l" t="t" r="r" b="b"/>
            <a:pathLst>
              <a:path w="2388809" h="2158886">
                <a:moveTo>
                  <a:pt x="0" y="0"/>
                </a:moveTo>
                <a:lnTo>
                  <a:pt x="2388809" y="0"/>
                </a:lnTo>
                <a:lnTo>
                  <a:pt x="2388809" y="2158886"/>
                </a:lnTo>
                <a:lnTo>
                  <a:pt x="0" y="21588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i-FI" noProof="0" dirty="0"/>
          </a:p>
        </p:txBody>
      </p:sp>
      <p:sp>
        <p:nvSpPr>
          <p:cNvPr id="12" name="Freeform 12"/>
          <p:cNvSpPr/>
          <p:nvPr/>
        </p:nvSpPr>
        <p:spPr>
          <a:xfrm>
            <a:off x="7000028" y="7595365"/>
            <a:ext cx="1241360" cy="2158886"/>
          </a:xfrm>
          <a:custGeom>
            <a:avLst/>
            <a:gdLst/>
            <a:ahLst/>
            <a:cxnLst/>
            <a:rect l="l" t="t" r="r" b="b"/>
            <a:pathLst>
              <a:path w="1241360" h="2158886">
                <a:moveTo>
                  <a:pt x="0" y="0"/>
                </a:moveTo>
                <a:lnTo>
                  <a:pt x="1241359" y="0"/>
                </a:lnTo>
                <a:lnTo>
                  <a:pt x="1241359" y="2158887"/>
                </a:lnTo>
                <a:lnTo>
                  <a:pt x="0" y="21588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i-FI" noProof="0" dirty="0"/>
          </a:p>
        </p:txBody>
      </p:sp>
      <p:sp>
        <p:nvSpPr>
          <p:cNvPr id="13" name="Freeform 13"/>
          <p:cNvSpPr/>
          <p:nvPr/>
        </p:nvSpPr>
        <p:spPr>
          <a:xfrm flipH="1">
            <a:off x="462333" y="6421557"/>
            <a:ext cx="1844271" cy="2078052"/>
          </a:xfrm>
          <a:custGeom>
            <a:avLst/>
            <a:gdLst/>
            <a:ahLst/>
            <a:cxnLst/>
            <a:rect l="l" t="t" r="r" b="b"/>
            <a:pathLst>
              <a:path w="1844271" h="2078052">
                <a:moveTo>
                  <a:pt x="1844270" y="0"/>
                </a:moveTo>
                <a:lnTo>
                  <a:pt x="0" y="0"/>
                </a:lnTo>
                <a:lnTo>
                  <a:pt x="0" y="2078052"/>
                </a:lnTo>
                <a:lnTo>
                  <a:pt x="1844270" y="2078052"/>
                </a:lnTo>
                <a:lnTo>
                  <a:pt x="184427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fi-FI" noProof="0" dirty="0"/>
          </a:p>
        </p:txBody>
      </p:sp>
      <p:sp>
        <p:nvSpPr>
          <p:cNvPr id="14" name="Freeform 14"/>
          <p:cNvSpPr/>
          <p:nvPr/>
        </p:nvSpPr>
        <p:spPr>
          <a:xfrm flipH="1">
            <a:off x="4076109" y="8079618"/>
            <a:ext cx="1432391" cy="2024580"/>
          </a:xfrm>
          <a:custGeom>
            <a:avLst/>
            <a:gdLst/>
            <a:ahLst/>
            <a:cxnLst/>
            <a:rect l="l" t="t" r="r" b="b"/>
            <a:pathLst>
              <a:path w="1432391" h="2024580">
                <a:moveTo>
                  <a:pt x="1432391" y="0"/>
                </a:moveTo>
                <a:lnTo>
                  <a:pt x="0" y="0"/>
                </a:lnTo>
                <a:lnTo>
                  <a:pt x="0" y="2024581"/>
                </a:lnTo>
                <a:lnTo>
                  <a:pt x="1432391" y="2024581"/>
                </a:lnTo>
                <a:lnTo>
                  <a:pt x="1432391"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fi-FI" noProof="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34560" y="3014989"/>
            <a:ext cx="12383041" cy="3201566"/>
          </a:xfrm>
          <a:prstGeom prst="rect">
            <a:avLst/>
          </a:prstGeom>
        </p:spPr>
        <p:txBody>
          <a:bodyPr lIns="0" tIns="0" rIns="0" bIns="0" rtlCol="0" anchor="t">
            <a:spAutoFit/>
          </a:bodyPr>
          <a:lstStyle/>
          <a:p>
            <a:pPr algn="l">
              <a:lnSpc>
                <a:spcPts val="3610"/>
              </a:lnSpc>
            </a:pPr>
            <a:r>
              <a:rPr lang="fi-FI" sz="2579" b="1" spc="10" noProof="0" dirty="0">
                <a:solidFill>
                  <a:srgbClr val="000000"/>
                </a:solidFill>
                <a:latin typeface="Roboto Bold"/>
                <a:ea typeface="Roboto Bold"/>
                <a:cs typeface="Roboto Bold"/>
                <a:sym typeface="Roboto Bold"/>
              </a:rPr>
              <a:t>Yksityisautoilun väheneminen</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lisää asuinalueiden ja kouluympäristön moottoriliikennettä ja siitä aiheutuvia viihtyvyys- ja turvallisuushaittoja.</a:t>
            </a:r>
          </a:p>
          <a:p>
            <a:pPr algn="l">
              <a:lnSpc>
                <a:spcPts val="3610"/>
              </a:lnSpc>
            </a:pPr>
            <a:r>
              <a:rPr lang="fi-FI" sz="2579" b="1" spc="10" noProof="0" dirty="0">
                <a:solidFill>
                  <a:srgbClr val="000000"/>
                </a:solidFill>
                <a:latin typeface="Roboto Bold"/>
                <a:ea typeface="Roboto Bold"/>
                <a:cs typeface="Roboto Bold"/>
                <a:sym typeface="Roboto Bold"/>
              </a:rPr>
              <a:t>Lihasvoimin liikkuminen</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lisää itsenäisyyttä ja vastuullisuutta: itsenäisesti liikkuvat lapset ja nuoret oppivat huolehtimaan omasta turvallisuudestaan ja liikkumaan itsenäisesti.</a:t>
            </a:r>
          </a:p>
          <a:p>
            <a:pPr algn="l">
              <a:lnSpc>
                <a:spcPts val="3610"/>
              </a:lnSpc>
            </a:pPr>
            <a:endParaRPr lang="fi-FI" sz="2579" spc="10" noProof="0" dirty="0">
              <a:solidFill>
                <a:srgbClr val="000000"/>
              </a:solidFill>
              <a:latin typeface="Roboto"/>
              <a:ea typeface="Roboto"/>
              <a:cs typeface="Roboto"/>
              <a:sym typeface="Roboto"/>
            </a:endParaRPr>
          </a:p>
        </p:txBody>
      </p:sp>
      <p:sp>
        <p:nvSpPr>
          <p:cNvPr id="3" name="Freeform 3"/>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4" name="TextBox 4"/>
          <p:cNvSpPr txBox="1"/>
          <p:nvPr/>
        </p:nvSpPr>
        <p:spPr>
          <a:xfrm>
            <a:off x="3529464" y="1015733"/>
            <a:ext cx="9920748"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Turvallista ja sujuvaa</a:t>
            </a:r>
          </a:p>
        </p:txBody>
      </p:sp>
      <p:sp>
        <p:nvSpPr>
          <p:cNvPr id="5" name="Freeform 5"/>
          <p:cNvSpPr/>
          <p:nvPr/>
        </p:nvSpPr>
        <p:spPr>
          <a:xfrm flipH="1">
            <a:off x="-405581" y="3371683"/>
            <a:ext cx="3935045" cy="4433853"/>
          </a:xfrm>
          <a:custGeom>
            <a:avLst/>
            <a:gdLst/>
            <a:ahLst/>
            <a:cxnLst/>
            <a:rect l="l" t="t" r="r" b="b"/>
            <a:pathLst>
              <a:path w="3935045" h="4433853">
                <a:moveTo>
                  <a:pt x="3935045" y="0"/>
                </a:moveTo>
                <a:lnTo>
                  <a:pt x="0" y="0"/>
                </a:lnTo>
                <a:lnTo>
                  <a:pt x="0" y="4433854"/>
                </a:lnTo>
                <a:lnTo>
                  <a:pt x="3935045" y="4433854"/>
                </a:lnTo>
                <a:lnTo>
                  <a:pt x="393504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6" name="TextBox 6"/>
          <p:cNvSpPr txBox="1"/>
          <p:nvPr/>
        </p:nvSpPr>
        <p:spPr>
          <a:xfrm>
            <a:off x="4447543" y="6140355"/>
            <a:ext cx="12370058" cy="2410249"/>
          </a:xfrm>
          <a:prstGeom prst="rect">
            <a:avLst/>
          </a:prstGeom>
        </p:spPr>
        <p:txBody>
          <a:bodyPr lIns="0" tIns="0" rIns="0" bIns="0" rtlCol="0" anchor="t">
            <a:spAutoFit/>
          </a:bodyPr>
          <a:lstStyle/>
          <a:p>
            <a:pPr algn="l">
              <a:lnSpc>
                <a:spcPts val="4768"/>
              </a:lnSpc>
            </a:pPr>
            <a:r>
              <a:rPr lang="fi-FI" sz="3405" noProof="0" dirty="0">
                <a:solidFill>
                  <a:srgbClr val="F04E30"/>
                </a:solidFill>
                <a:latin typeface="Roboto"/>
                <a:ea typeface="Roboto"/>
                <a:cs typeface="Roboto"/>
                <a:sym typeface="Roboto"/>
              </a:rPr>
              <a:t>Viisaaseen liikkumiseen perustuvat yhdyskunnat koetaan myös sosiaalisesti turvallisiksi, viihtyisiksi ja tasa-arvoisiksi. Lihasvoimin tapahtuva liikkuminen tukee myös keskustojen elävöitymistä ja lähipalveluiden käyttöä.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93127" y="2100982"/>
            <a:ext cx="1428364" cy="1920887"/>
          </a:xfrm>
          <a:prstGeom prst="line">
            <a:avLst/>
          </a:prstGeom>
          <a:ln w="47625" cap="flat">
            <a:solidFill>
              <a:srgbClr val="EF928D"/>
            </a:solidFill>
            <a:prstDash val="solid"/>
            <a:headEnd type="none" w="sm" len="sm"/>
            <a:tailEnd type="none" w="sm" len="sm"/>
          </a:ln>
        </p:spPr>
        <p:txBody>
          <a:bodyPr/>
          <a:lstStyle/>
          <a:p>
            <a:endParaRPr lang="fi-FI" noProof="0" dirty="0"/>
          </a:p>
        </p:txBody>
      </p:sp>
      <p:grpSp>
        <p:nvGrpSpPr>
          <p:cNvPr id="3" name="Group 3"/>
          <p:cNvGrpSpPr/>
          <p:nvPr/>
        </p:nvGrpSpPr>
        <p:grpSpPr>
          <a:xfrm>
            <a:off x="1028700" y="1225413"/>
            <a:ext cx="5645090" cy="1648435"/>
            <a:chOff x="0" y="0"/>
            <a:chExt cx="1382579" cy="403730"/>
          </a:xfrm>
        </p:grpSpPr>
        <p:sp>
          <p:nvSpPr>
            <p:cNvPr id="4" name="Freeform 4"/>
            <p:cNvSpPr/>
            <p:nvPr/>
          </p:nvSpPr>
          <p:spPr>
            <a:xfrm>
              <a:off x="0" y="0"/>
              <a:ext cx="1382579" cy="403730"/>
            </a:xfrm>
            <a:custGeom>
              <a:avLst/>
              <a:gdLst/>
              <a:ahLst/>
              <a:cxnLst/>
              <a:rect l="l" t="t" r="r" b="b"/>
              <a:pathLst>
                <a:path w="1382579" h="403730">
                  <a:moveTo>
                    <a:pt x="49372" y="0"/>
                  </a:moveTo>
                  <a:lnTo>
                    <a:pt x="1333207" y="0"/>
                  </a:lnTo>
                  <a:cubicBezTo>
                    <a:pt x="1346301" y="0"/>
                    <a:pt x="1358859" y="5202"/>
                    <a:pt x="1368118" y="14461"/>
                  </a:cubicBezTo>
                  <a:cubicBezTo>
                    <a:pt x="1377377" y="23720"/>
                    <a:pt x="1382579" y="36278"/>
                    <a:pt x="1382579" y="49372"/>
                  </a:cubicBezTo>
                  <a:lnTo>
                    <a:pt x="1382579" y="354358"/>
                  </a:lnTo>
                  <a:cubicBezTo>
                    <a:pt x="1382579" y="367452"/>
                    <a:pt x="1377377" y="380010"/>
                    <a:pt x="1368118" y="389269"/>
                  </a:cubicBezTo>
                  <a:cubicBezTo>
                    <a:pt x="1358859" y="398528"/>
                    <a:pt x="1346301" y="403730"/>
                    <a:pt x="1333207" y="403730"/>
                  </a:cubicBezTo>
                  <a:lnTo>
                    <a:pt x="49372" y="403730"/>
                  </a:lnTo>
                  <a:cubicBezTo>
                    <a:pt x="36278" y="403730"/>
                    <a:pt x="23720" y="398528"/>
                    <a:pt x="14461" y="389269"/>
                  </a:cubicBezTo>
                  <a:cubicBezTo>
                    <a:pt x="5202" y="380010"/>
                    <a:pt x="0" y="367452"/>
                    <a:pt x="0" y="354358"/>
                  </a:cubicBezTo>
                  <a:lnTo>
                    <a:pt x="0" y="49372"/>
                  </a:lnTo>
                  <a:cubicBezTo>
                    <a:pt x="0" y="36278"/>
                    <a:pt x="5202" y="23720"/>
                    <a:pt x="14461" y="14461"/>
                  </a:cubicBezTo>
                  <a:cubicBezTo>
                    <a:pt x="23720" y="5202"/>
                    <a:pt x="36278" y="0"/>
                    <a:pt x="49372" y="0"/>
                  </a:cubicBezTo>
                  <a:close/>
                </a:path>
              </a:pathLst>
            </a:custGeom>
            <a:solidFill>
              <a:srgbClr val="FAFAFA"/>
            </a:solidFill>
            <a:ln w="28575" cap="rnd">
              <a:solidFill>
                <a:srgbClr val="EF928D"/>
              </a:solidFill>
              <a:prstDash val="solid"/>
              <a:round/>
            </a:ln>
          </p:spPr>
          <p:txBody>
            <a:bodyPr/>
            <a:lstStyle/>
            <a:p>
              <a:endParaRPr lang="fi-FI" noProof="0" dirty="0"/>
            </a:p>
          </p:txBody>
        </p:sp>
        <p:sp>
          <p:nvSpPr>
            <p:cNvPr id="5" name="TextBox 5"/>
            <p:cNvSpPr txBox="1"/>
            <p:nvPr/>
          </p:nvSpPr>
          <p:spPr>
            <a:xfrm>
              <a:off x="0" y="-28575"/>
              <a:ext cx="1382579" cy="432305"/>
            </a:xfrm>
            <a:prstGeom prst="rect">
              <a:avLst/>
            </a:prstGeom>
          </p:spPr>
          <p:txBody>
            <a:bodyPr lIns="50800" tIns="50800" rIns="50800" bIns="50800" rtlCol="0" anchor="ctr"/>
            <a:lstStyle/>
            <a:p>
              <a:pPr algn="ctr">
                <a:lnSpc>
                  <a:spcPts val="1960"/>
                </a:lnSpc>
              </a:pPr>
              <a:endParaRPr lang="fi-FI" noProof="0" dirty="0"/>
            </a:p>
          </p:txBody>
        </p:sp>
      </p:grpSp>
      <p:sp>
        <p:nvSpPr>
          <p:cNvPr id="6" name="AutoShape 6"/>
          <p:cNvSpPr/>
          <p:nvPr/>
        </p:nvSpPr>
        <p:spPr>
          <a:xfrm flipV="1">
            <a:off x="9145188" y="1358989"/>
            <a:ext cx="294120" cy="2315590"/>
          </a:xfrm>
          <a:prstGeom prst="line">
            <a:avLst/>
          </a:prstGeom>
          <a:ln w="47625" cap="flat">
            <a:solidFill>
              <a:srgbClr val="E6C451"/>
            </a:solidFill>
            <a:prstDash val="solid"/>
            <a:headEnd type="none" w="sm" len="sm"/>
            <a:tailEnd type="none" w="sm" len="sm"/>
          </a:ln>
        </p:spPr>
        <p:txBody>
          <a:bodyPr/>
          <a:lstStyle/>
          <a:p>
            <a:endParaRPr lang="fi-FI" noProof="0" dirty="0"/>
          </a:p>
        </p:txBody>
      </p:sp>
      <p:grpSp>
        <p:nvGrpSpPr>
          <p:cNvPr id="7" name="Group 7"/>
          <p:cNvGrpSpPr/>
          <p:nvPr/>
        </p:nvGrpSpPr>
        <p:grpSpPr>
          <a:xfrm>
            <a:off x="9115175" y="616770"/>
            <a:ext cx="5645090" cy="1389763"/>
            <a:chOff x="0" y="0"/>
            <a:chExt cx="1382579" cy="340377"/>
          </a:xfrm>
        </p:grpSpPr>
        <p:sp>
          <p:nvSpPr>
            <p:cNvPr id="8" name="Freeform 8"/>
            <p:cNvSpPr/>
            <p:nvPr/>
          </p:nvSpPr>
          <p:spPr>
            <a:xfrm>
              <a:off x="0" y="0"/>
              <a:ext cx="1382579" cy="340377"/>
            </a:xfrm>
            <a:custGeom>
              <a:avLst/>
              <a:gdLst/>
              <a:ahLst/>
              <a:cxnLst/>
              <a:rect l="l" t="t" r="r" b="b"/>
              <a:pathLst>
                <a:path w="1382579" h="340377">
                  <a:moveTo>
                    <a:pt x="49372" y="0"/>
                  </a:moveTo>
                  <a:lnTo>
                    <a:pt x="1333207" y="0"/>
                  </a:lnTo>
                  <a:cubicBezTo>
                    <a:pt x="1346301" y="0"/>
                    <a:pt x="1358859" y="5202"/>
                    <a:pt x="1368118" y="14461"/>
                  </a:cubicBezTo>
                  <a:cubicBezTo>
                    <a:pt x="1377377" y="23720"/>
                    <a:pt x="1382579" y="36278"/>
                    <a:pt x="1382579" y="49372"/>
                  </a:cubicBezTo>
                  <a:lnTo>
                    <a:pt x="1382579" y="291005"/>
                  </a:lnTo>
                  <a:cubicBezTo>
                    <a:pt x="1382579" y="304099"/>
                    <a:pt x="1377377" y="316657"/>
                    <a:pt x="1368118" y="325916"/>
                  </a:cubicBezTo>
                  <a:cubicBezTo>
                    <a:pt x="1358859" y="335175"/>
                    <a:pt x="1346301" y="340377"/>
                    <a:pt x="1333207" y="340377"/>
                  </a:cubicBezTo>
                  <a:lnTo>
                    <a:pt x="49372" y="340377"/>
                  </a:lnTo>
                  <a:cubicBezTo>
                    <a:pt x="36278" y="340377"/>
                    <a:pt x="23720" y="335175"/>
                    <a:pt x="14461" y="325916"/>
                  </a:cubicBezTo>
                  <a:cubicBezTo>
                    <a:pt x="5202" y="316657"/>
                    <a:pt x="0" y="304099"/>
                    <a:pt x="0" y="291005"/>
                  </a:cubicBezTo>
                  <a:lnTo>
                    <a:pt x="0" y="49372"/>
                  </a:lnTo>
                  <a:cubicBezTo>
                    <a:pt x="0" y="36278"/>
                    <a:pt x="5202" y="23720"/>
                    <a:pt x="14461" y="14461"/>
                  </a:cubicBezTo>
                  <a:cubicBezTo>
                    <a:pt x="23720" y="5202"/>
                    <a:pt x="36278" y="0"/>
                    <a:pt x="49372" y="0"/>
                  </a:cubicBezTo>
                  <a:close/>
                </a:path>
              </a:pathLst>
            </a:custGeom>
            <a:solidFill>
              <a:srgbClr val="FAFAFA"/>
            </a:solidFill>
            <a:ln w="28575" cap="rnd">
              <a:solidFill>
                <a:srgbClr val="E6C451"/>
              </a:solidFill>
              <a:prstDash val="solid"/>
              <a:round/>
            </a:ln>
          </p:spPr>
          <p:txBody>
            <a:bodyPr/>
            <a:lstStyle/>
            <a:p>
              <a:endParaRPr lang="fi-FI" noProof="0" dirty="0"/>
            </a:p>
          </p:txBody>
        </p:sp>
        <p:sp>
          <p:nvSpPr>
            <p:cNvPr id="9" name="TextBox 9"/>
            <p:cNvSpPr txBox="1"/>
            <p:nvPr/>
          </p:nvSpPr>
          <p:spPr>
            <a:xfrm>
              <a:off x="0" y="-28575"/>
              <a:ext cx="1382579" cy="368952"/>
            </a:xfrm>
            <a:prstGeom prst="rect">
              <a:avLst/>
            </a:prstGeom>
          </p:spPr>
          <p:txBody>
            <a:bodyPr lIns="50800" tIns="50800" rIns="50800" bIns="50800" rtlCol="0" anchor="ctr"/>
            <a:lstStyle/>
            <a:p>
              <a:pPr algn="ctr">
                <a:lnSpc>
                  <a:spcPts val="1960"/>
                </a:lnSpc>
              </a:pPr>
              <a:endParaRPr lang="fi-FI" noProof="0" dirty="0"/>
            </a:p>
          </p:txBody>
        </p:sp>
      </p:grpSp>
      <p:grpSp>
        <p:nvGrpSpPr>
          <p:cNvPr id="10" name="Group 10"/>
          <p:cNvGrpSpPr/>
          <p:nvPr/>
        </p:nvGrpSpPr>
        <p:grpSpPr>
          <a:xfrm>
            <a:off x="858527" y="5548250"/>
            <a:ext cx="5573165" cy="3303411"/>
            <a:chOff x="0" y="0"/>
            <a:chExt cx="1364963" cy="809062"/>
          </a:xfrm>
        </p:grpSpPr>
        <p:sp>
          <p:nvSpPr>
            <p:cNvPr id="11" name="Freeform 11"/>
            <p:cNvSpPr/>
            <p:nvPr/>
          </p:nvSpPr>
          <p:spPr>
            <a:xfrm>
              <a:off x="0" y="0"/>
              <a:ext cx="1364963" cy="809062"/>
            </a:xfrm>
            <a:custGeom>
              <a:avLst/>
              <a:gdLst/>
              <a:ahLst/>
              <a:cxnLst/>
              <a:rect l="l" t="t" r="r" b="b"/>
              <a:pathLst>
                <a:path w="1364963" h="809062">
                  <a:moveTo>
                    <a:pt x="50009" y="0"/>
                  </a:moveTo>
                  <a:lnTo>
                    <a:pt x="1314954" y="0"/>
                  </a:lnTo>
                  <a:cubicBezTo>
                    <a:pt x="1342573" y="0"/>
                    <a:pt x="1364963" y="22390"/>
                    <a:pt x="1364963" y="50009"/>
                  </a:cubicBezTo>
                  <a:lnTo>
                    <a:pt x="1364963" y="759053"/>
                  </a:lnTo>
                  <a:cubicBezTo>
                    <a:pt x="1364963" y="772316"/>
                    <a:pt x="1359694" y="785036"/>
                    <a:pt x="1350316" y="794414"/>
                  </a:cubicBezTo>
                  <a:cubicBezTo>
                    <a:pt x="1340937" y="803793"/>
                    <a:pt x="1328217" y="809062"/>
                    <a:pt x="1314954" y="809062"/>
                  </a:cubicBezTo>
                  <a:lnTo>
                    <a:pt x="50009" y="809062"/>
                  </a:lnTo>
                  <a:cubicBezTo>
                    <a:pt x="22390" y="809062"/>
                    <a:pt x="0" y="786672"/>
                    <a:pt x="0" y="759053"/>
                  </a:cubicBezTo>
                  <a:lnTo>
                    <a:pt x="0" y="50009"/>
                  </a:lnTo>
                  <a:cubicBezTo>
                    <a:pt x="0" y="22390"/>
                    <a:pt x="22390" y="0"/>
                    <a:pt x="50009" y="0"/>
                  </a:cubicBezTo>
                  <a:close/>
                </a:path>
              </a:pathLst>
            </a:custGeom>
            <a:solidFill>
              <a:srgbClr val="FAFAFA"/>
            </a:solidFill>
            <a:ln w="28575" cap="rnd">
              <a:solidFill>
                <a:srgbClr val="E15454"/>
              </a:solidFill>
              <a:prstDash val="solid"/>
              <a:round/>
            </a:ln>
          </p:spPr>
          <p:txBody>
            <a:bodyPr/>
            <a:lstStyle/>
            <a:p>
              <a:endParaRPr lang="fi-FI" noProof="0" dirty="0"/>
            </a:p>
          </p:txBody>
        </p:sp>
        <p:sp>
          <p:nvSpPr>
            <p:cNvPr id="12" name="TextBox 12"/>
            <p:cNvSpPr txBox="1"/>
            <p:nvPr/>
          </p:nvSpPr>
          <p:spPr>
            <a:xfrm>
              <a:off x="0" y="-28575"/>
              <a:ext cx="1364963" cy="837637"/>
            </a:xfrm>
            <a:prstGeom prst="rect">
              <a:avLst/>
            </a:prstGeom>
          </p:spPr>
          <p:txBody>
            <a:bodyPr lIns="50800" tIns="50800" rIns="50800" bIns="50800" rtlCol="0" anchor="ctr"/>
            <a:lstStyle/>
            <a:p>
              <a:pPr algn="ctr">
                <a:lnSpc>
                  <a:spcPts val="1960"/>
                </a:lnSpc>
              </a:pPr>
              <a:endParaRPr lang="fi-FI" noProof="0" dirty="0"/>
            </a:p>
          </p:txBody>
        </p:sp>
      </p:grpSp>
      <p:sp>
        <p:nvSpPr>
          <p:cNvPr id="13" name="AutoShape 13"/>
          <p:cNvSpPr/>
          <p:nvPr/>
        </p:nvSpPr>
        <p:spPr>
          <a:xfrm flipV="1">
            <a:off x="10681649" y="4662306"/>
            <a:ext cx="1271139" cy="346951"/>
          </a:xfrm>
          <a:prstGeom prst="line">
            <a:avLst/>
          </a:prstGeom>
          <a:ln w="47625" cap="flat">
            <a:solidFill>
              <a:srgbClr val="80C87D"/>
            </a:solidFill>
            <a:prstDash val="solid"/>
            <a:headEnd type="none" w="sm" len="sm"/>
            <a:tailEnd type="none" w="sm" len="sm"/>
          </a:ln>
        </p:spPr>
        <p:txBody>
          <a:bodyPr/>
          <a:lstStyle/>
          <a:p>
            <a:endParaRPr lang="fi-FI" noProof="0" dirty="0"/>
          </a:p>
        </p:txBody>
      </p:sp>
      <p:grpSp>
        <p:nvGrpSpPr>
          <p:cNvPr id="14" name="Group 14"/>
          <p:cNvGrpSpPr/>
          <p:nvPr/>
        </p:nvGrpSpPr>
        <p:grpSpPr>
          <a:xfrm>
            <a:off x="11574512" y="3235164"/>
            <a:ext cx="6032381" cy="2606910"/>
            <a:chOff x="0" y="0"/>
            <a:chExt cx="1477433" cy="638477"/>
          </a:xfrm>
        </p:grpSpPr>
        <p:sp>
          <p:nvSpPr>
            <p:cNvPr id="15" name="Freeform 15"/>
            <p:cNvSpPr/>
            <p:nvPr/>
          </p:nvSpPr>
          <p:spPr>
            <a:xfrm>
              <a:off x="0" y="0"/>
              <a:ext cx="1477433" cy="638477"/>
            </a:xfrm>
            <a:custGeom>
              <a:avLst/>
              <a:gdLst/>
              <a:ahLst/>
              <a:cxnLst/>
              <a:rect l="l" t="t" r="r" b="b"/>
              <a:pathLst>
                <a:path w="1477433" h="638477">
                  <a:moveTo>
                    <a:pt x="46202" y="0"/>
                  </a:moveTo>
                  <a:lnTo>
                    <a:pt x="1431231" y="0"/>
                  </a:lnTo>
                  <a:cubicBezTo>
                    <a:pt x="1443484" y="0"/>
                    <a:pt x="1455236" y="4868"/>
                    <a:pt x="1463900" y="13532"/>
                  </a:cubicBezTo>
                  <a:cubicBezTo>
                    <a:pt x="1472565" y="22197"/>
                    <a:pt x="1477433" y="33949"/>
                    <a:pt x="1477433" y="46202"/>
                  </a:cubicBezTo>
                  <a:lnTo>
                    <a:pt x="1477433" y="592274"/>
                  </a:lnTo>
                  <a:cubicBezTo>
                    <a:pt x="1477433" y="604528"/>
                    <a:pt x="1472565" y="616280"/>
                    <a:pt x="1463900" y="624944"/>
                  </a:cubicBezTo>
                  <a:cubicBezTo>
                    <a:pt x="1455236" y="633609"/>
                    <a:pt x="1443484" y="638477"/>
                    <a:pt x="1431231" y="638477"/>
                  </a:cubicBezTo>
                  <a:lnTo>
                    <a:pt x="46202" y="638477"/>
                  </a:lnTo>
                  <a:cubicBezTo>
                    <a:pt x="33949" y="638477"/>
                    <a:pt x="22197" y="633609"/>
                    <a:pt x="13532" y="624944"/>
                  </a:cubicBezTo>
                  <a:cubicBezTo>
                    <a:pt x="4868" y="616280"/>
                    <a:pt x="0" y="604528"/>
                    <a:pt x="0" y="592274"/>
                  </a:cubicBezTo>
                  <a:lnTo>
                    <a:pt x="0" y="46202"/>
                  </a:lnTo>
                  <a:cubicBezTo>
                    <a:pt x="0" y="33949"/>
                    <a:pt x="4868" y="22197"/>
                    <a:pt x="13532" y="13532"/>
                  </a:cubicBezTo>
                  <a:cubicBezTo>
                    <a:pt x="22197" y="4868"/>
                    <a:pt x="33949" y="0"/>
                    <a:pt x="46202" y="0"/>
                  </a:cubicBezTo>
                  <a:close/>
                </a:path>
              </a:pathLst>
            </a:custGeom>
            <a:solidFill>
              <a:srgbClr val="FAFAFA"/>
            </a:solidFill>
            <a:ln w="28575" cap="rnd">
              <a:solidFill>
                <a:srgbClr val="80C87D"/>
              </a:solidFill>
              <a:prstDash val="solid"/>
              <a:round/>
            </a:ln>
          </p:spPr>
          <p:txBody>
            <a:bodyPr/>
            <a:lstStyle/>
            <a:p>
              <a:endParaRPr lang="fi-FI" noProof="0" dirty="0"/>
            </a:p>
          </p:txBody>
        </p:sp>
        <p:sp>
          <p:nvSpPr>
            <p:cNvPr id="16" name="TextBox 16"/>
            <p:cNvSpPr txBox="1"/>
            <p:nvPr/>
          </p:nvSpPr>
          <p:spPr>
            <a:xfrm>
              <a:off x="0" y="-28575"/>
              <a:ext cx="1477433" cy="667052"/>
            </a:xfrm>
            <a:prstGeom prst="rect">
              <a:avLst/>
            </a:prstGeom>
          </p:spPr>
          <p:txBody>
            <a:bodyPr lIns="50800" tIns="50800" rIns="50800" bIns="50800" rtlCol="0" anchor="ctr"/>
            <a:lstStyle/>
            <a:p>
              <a:pPr algn="ctr">
                <a:lnSpc>
                  <a:spcPts val="1960"/>
                </a:lnSpc>
              </a:pPr>
              <a:endParaRPr lang="fi-FI" noProof="0" dirty="0"/>
            </a:p>
          </p:txBody>
        </p:sp>
      </p:grpSp>
      <p:sp>
        <p:nvSpPr>
          <p:cNvPr id="17" name="AutoShape 17"/>
          <p:cNvSpPr/>
          <p:nvPr/>
        </p:nvSpPr>
        <p:spPr>
          <a:xfrm>
            <a:off x="10301864" y="6687122"/>
            <a:ext cx="1713783" cy="1476664"/>
          </a:xfrm>
          <a:prstGeom prst="line">
            <a:avLst/>
          </a:prstGeom>
          <a:ln w="47625" cap="flat">
            <a:solidFill>
              <a:srgbClr val="99BDDB"/>
            </a:solidFill>
            <a:prstDash val="solid"/>
            <a:headEnd type="none" w="sm" len="sm"/>
            <a:tailEnd type="none" w="sm" len="sm"/>
          </a:ln>
        </p:spPr>
        <p:txBody>
          <a:bodyPr/>
          <a:lstStyle/>
          <a:p>
            <a:endParaRPr lang="fi-FI" noProof="0" dirty="0"/>
          </a:p>
        </p:txBody>
      </p:sp>
      <p:grpSp>
        <p:nvGrpSpPr>
          <p:cNvPr id="18" name="Group 18"/>
          <p:cNvGrpSpPr/>
          <p:nvPr/>
        </p:nvGrpSpPr>
        <p:grpSpPr>
          <a:xfrm>
            <a:off x="11745962" y="7270158"/>
            <a:ext cx="4220754" cy="1970678"/>
            <a:chOff x="0" y="0"/>
            <a:chExt cx="1033735" cy="482653"/>
          </a:xfrm>
        </p:grpSpPr>
        <p:sp>
          <p:nvSpPr>
            <p:cNvPr id="19" name="Freeform 19"/>
            <p:cNvSpPr/>
            <p:nvPr/>
          </p:nvSpPr>
          <p:spPr>
            <a:xfrm>
              <a:off x="0" y="0"/>
              <a:ext cx="1033735" cy="482653"/>
            </a:xfrm>
            <a:custGeom>
              <a:avLst/>
              <a:gdLst/>
              <a:ahLst/>
              <a:cxnLst/>
              <a:rect l="l" t="t" r="r" b="b"/>
              <a:pathLst>
                <a:path w="1033735" h="482653">
                  <a:moveTo>
                    <a:pt x="66033" y="0"/>
                  </a:moveTo>
                  <a:lnTo>
                    <a:pt x="967702" y="0"/>
                  </a:lnTo>
                  <a:cubicBezTo>
                    <a:pt x="1004171" y="0"/>
                    <a:pt x="1033735" y="29564"/>
                    <a:pt x="1033735" y="66033"/>
                  </a:cubicBezTo>
                  <a:lnTo>
                    <a:pt x="1033735" y="416620"/>
                  </a:lnTo>
                  <a:cubicBezTo>
                    <a:pt x="1033735" y="453089"/>
                    <a:pt x="1004171" y="482653"/>
                    <a:pt x="967702" y="482653"/>
                  </a:cubicBezTo>
                  <a:lnTo>
                    <a:pt x="66033" y="482653"/>
                  </a:lnTo>
                  <a:cubicBezTo>
                    <a:pt x="29564" y="482653"/>
                    <a:pt x="0" y="453089"/>
                    <a:pt x="0" y="416620"/>
                  </a:cubicBezTo>
                  <a:lnTo>
                    <a:pt x="0" y="66033"/>
                  </a:lnTo>
                  <a:cubicBezTo>
                    <a:pt x="0" y="29564"/>
                    <a:pt x="29564" y="0"/>
                    <a:pt x="66033" y="0"/>
                  </a:cubicBezTo>
                  <a:close/>
                </a:path>
              </a:pathLst>
            </a:custGeom>
            <a:solidFill>
              <a:srgbClr val="FAFAFA"/>
            </a:solidFill>
            <a:ln w="28575" cap="rnd">
              <a:solidFill>
                <a:srgbClr val="99BDDB"/>
              </a:solidFill>
              <a:prstDash val="solid"/>
              <a:round/>
            </a:ln>
          </p:spPr>
          <p:txBody>
            <a:bodyPr/>
            <a:lstStyle/>
            <a:p>
              <a:endParaRPr lang="fi-FI" noProof="0" dirty="0"/>
            </a:p>
          </p:txBody>
        </p:sp>
        <p:sp>
          <p:nvSpPr>
            <p:cNvPr id="20" name="TextBox 20"/>
            <p:cNvSpPr txBox="1"/>
            <p:nvPr/>
          </p:nvSpPr>
          <p:spPr>
            <a:xfrm>
              <a:off x="0" y="-28575"/>
              <a:ext cx="1033735" cy="511228"/>
            </a:xfrm>
            <a:prstGeom prst="rect">
              <a:avLst/>
            </a:prstGeom>
          </p:spPr>
          <p:txBody>
            <a:bodyPr lIns="50800" tIns="50800" rIns="50800" bIns="50800" rtlCol="0" anchor="ctr"/>
            <a:lstStyle/>
            <a:p>
              <a:pPr algn="ctr">
                <a:lnSpc>
                  <a:spcPts val="1960"/>
                </a:lnSpc>
              </a:pPr>
              <a:endParaRPr lang="fi-FI" noProof="0" dirty="0"/>
            </a:p>
          </p:txBody>
        </p:sp>
      </p:grpSp>
      <p:grpSp>
        <p:nvGrpSpPr>
          <p:cNvPr id="21" name="Group 21"/>
          <p:cNvGrpSpPr/>
          <p:nvPr/>
        </p:nvGrpSpPr>
        <p:grpSpPr>
          <a:xfrm>
            <a:off x="7082947" y="3660176"/>
            <a:ext cx="3662889" cy="366288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5199"/>
            </a:solidFill>
          </p:spPr>
          <p:txBody>
            <a:bodyPr/>
            <a:lstStyle/>
            <a:p>
              <a:endParaRPr lang="fi-FI" noProof="0" dirty="0"/>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lang="fi-FI" noProof="0" dirty="0"/>
            </a:p>
          </p:txBody>
        </p:sp>
      </p:grpSp>
      <p:grpSp>
        <p:nvGrpSpPr>
          <p:cNvPr id="24" name="Group 24"/>
          <p:cNvGrpSpPr/>
          <p:nvPr/>
        </p:nvGrpSpPr>
        <p:grpSpPr>
          <a:xfrm>
            <a:off x="2333240" y="966968"/>
            <a:ext cx="2958744" cy="516891"/>
            <a:chOff x="0" y="0"/>
            <a:chExt cx="724647" cy="126595"/>
          </a:xfrm>
        </p:grpSpPr>
        <p:sp>
          <p:nvSpPr>
            <p:cNvPr id="25" name="Freeform 25"/>
            <p:cNvSpPr/>
            <p:nvPr/>
          </p:nvSpPr>
          <p:spPr>
            <a:xfrm>
              <a:off x="0" y="0"/>
              <a:ext cx="724647" cy="126595"/>
            </a:xfrm>
            <a:custGeom>
              <a:avLst/>
              <a:gdLst/>
              <a:ahLst/>
              <a:cxnLst/>
              <a:rect l="l" t="t" r="r" b="b"/>
              <a:pathLst>
                <a:path w="724647" h="126595">
                  <a:moveTo>
                    <a:pt x="63298" y="0"/>
                  </a:moveTo>
                  <a:lnTo>
                    <a:pt x="661349" y="0"/>
                  </a:lnTo>
                  <a:cubicBezTo>
                    <a:pt x="696307" y="0"/>
                    <a:pt x="724647" y="28339"/>
                    <a:pt x="724647" y="63298"/>
                  </a:cubicBezTo>
                  <a:lnTo>
                    <a:pt x="724647" y="63298"/>
                  </a:lnTo>
                  <a:cubicBezTo>
                    <a:pt x="724647" y="80085"/>
                    <a:pt x="717978" y="96185"/>
                    <a:pt x="706107" y="108056"/>
                  </a:cubicBezTo>
                  <a:cubicBezTo>
                    <a:pt x="694237" y="119927"/>
                    <a:pt x="678137" y="126595"/>
                    <a:pt x="661349" y="126595"/>
                  </a:cubicBezTo>
                  <a:lnTo>
                    <a:pt x="63298" y="126595"/>
                  </a:lnTo>
                  <a:cubicBezTo>
                    <a:pt x="46510" y="126595"/>
                    <a:pt x="30410" y="119927"/>
                    <a:pt x="18539" y="108056"/>
                  </a:cubicBezTo>
                  <a:cubicBezTo>
                    <a:pt x="6669" y="96185"/>
                    <a:pt x="0" y="80085"/>
                    <a:pt x="0" y="63298"/>
                  </a:cubicBezTo>
                  <a:lnTo>
                    <a:pt x="0" y="63298"/>
                  </a:lnTo>
                  <a:cubicBezTo>
                    <a:pt x="0" y="46510"/>
                    <a:pt x="6669" y="30410"/>
                    <a:pt x="18539" y="18539"/>
                  </a:cubicBezTo>
                  <a:cubicBezTo>
                    <a:pt x="30410" y="6669"/>
                    <a:pt x="46510" y="0"/>
                    <a:pt x="63298" y="0"/>
                  </a:cubicBezTo>
                  <a:close/>
                </a:path>
              </a:pathLst>
            </a:custGeom>
            <a:solidFill>
              <a:srgbClr val="EF928D"/>
            </a:solidFill>
          </p:spPr>
          <p:txBody>
            <a:bodyPr/>
            <a:lstStyle/>
            <a:p>
              <a:endParaRPr lang="fi-FI" noProof="0" dirty="0"/>
            </a:p>
          </p:txBody>
        </p:sp>
        <p:sp>
          <p:nvSpPr>
            <p:cNvPr id="26" name="TextBox 26"/>
            <p:cNvSpPr txBox="1"/>
            <p:nvPr/>
          </p:nvSpPr>
          <p:spPr>
            <a:xfrm>
              <a:off x="0" y="-38100"/>
              <a:ext cx="724647" cy="164695"/>
            </a:xfrm>
            <a:prstGeom prst="rect">
              <a:avLst/>
            </a:prstGeom>
          </p:spPr>
          <p:txBody>
            <a:bodyPr lIns="50800" tIns="50800" rIns="50800" bIns="50800" rtlCol="0" anchor="ctr"/>
            <a:lstStyle/>
            <a:p>
              <a:pPr algn="ctr">
                <a:lnSpc>
                  <a:spcPts val="1960"/>
                </a:lnSpc>
              </a:pPr>
              <a:r>
                <a:rPr lang="fi-FI" sz="1400" b="1" noProof="0" dirty="0">
                  <a:solidFill>
                    <a:srgbClr val="FAFAFA"/>
                  </a:solidFill>
                  <a:latin typeface="Roboto Bold"/>
                  <a:ea typeface="Roboto Bold"/>
                  <a:cs typeface="Roboto Bold"/>
                  <a:sym typeface="Roboto Bold"/>
                </a:rPr>
                <a:t>YMPÄRISTÖYSTÄVÄLLISYYS</a:t>
              </a:r>
            </a:p>
          </p:txBody>
        </p:sp>
      </p:grpSp>
      <p:grpSp>
        <p:nvGrpSpPr>
          <p:cNvPr id="27" name="Group 27"/>
          <p:cNvGrpSpPr/>
          <p:nvPr/>
        </p:nvGrpSpPr>
        <p:grpSpPr>
          <a:xfrm>
            <a:off x="10489839" y="374830"/>
            <a:ext cx="2979320" cy="516891"/>
            <a:chOff x="0" y="0"/>
            <a:chExt cx="729686" cy="126595"/>
          </a:xfrm>
        </p:grpSpPr>
        <p:sp>
          <p:nvSpPr>
            <p:cNvPr id="28" name="Freeform 28"/>
            <p:cNvSpPr/>
            <p:nvPr/>
          </p:nvSpPr>
          <p:spPr>
            <a:xfrm>
              <a:off x="0" y="0"/>
              <a:ext cx="729686" cy="126595"/>
            </a:xfrm>
            <a:custGeom>
              <a:avLst/>
              <a:gdLst/>
              <a:ahLst/>
              <a:cxnLst/>
              <a:rect l="l" t="t" r="r" b="b"/>
              <a:pathLst>
                <a:path w="729686" h="126595">
                  <a:moveTo>
                    <a:pt x="63298" y="0"/>
                  </a:moveTo>
                  <a:lnTo>
                    <a:pt x="666388" y="0"/>
                  </a:lnTo>
                  <a:cubicBezTo>
                    <a:pt x="683176" y="0"/>
                    <a:pt x="699276" y="6669"/>
                    <a:pt x="711147" y="18539"/>
                  </a:cubicBezTo>
                  <a:cubicBezTo>
                    <a:pt x="723017" y="30410"/>
                    <a:pt x="729686" y="46510"/>
                    <a:pt x="729686" y="63298"/>
                  </a:cubicBezTo>
                  <a:lnTo>
                    <a:pt x="729686" y="63298"/>
                  </a:lnTo>
                  <a:cubicBezTo>
                    <a:pt x="729686" y="80085"/>
                    <a:pt x="723017" y="96185"/>
                    <a:pt x="711147" y="108056"/>
                  </a:cubicBezTo>
                  <a:cubicBezTo>
                    <a:pt x="699276" y="119927"/>
                    <a:pt x="683176" y="126595"/>
                    <a:pt x="666388" y="126595"/>
                  </a:cubicBezTo>
                  <a:lnTo>
                    <a:pt x="63298" y="126595"/>
                  </a:lnTo>
                  <a:cubicBezTo>
                    <a:pt x="46510" y="126595"/>
                    <a:pt x="30410" y="119927"/>
                    <a:pt x="18539" y="108056"/>
                  </a:cubicBezTo>
                  <a:cubicBezTo>
                    <a:pt x="6669" y="96185"/>
                    <a:pt x="0" y="80085"/>
                    <a:pt x="0" y="63298"/>
                  </a:cubicBezTo>
                  <a:lnTo>
                    <a:pt x="0" y="63298"/>
                  </a:lnTo>
                  <a:cubicBezTo>
                    <a:pt x="0" y="46510"/>
                    <a:pt x="6669" y="30410"/>
                    <a:pt x="18539" y="18539"/>
                  </a:cubicBezTo>
                  <a:cubicBezTo>
                    <a:pt x="30410" y="6669"/>
                    <a:pt x="46510" y="0"/>
                    <a:pt x="63298" y="0"/>
                  </a:cubicBezTo>
                  <a:close/>
                </a:path>
              </a:pathLst>
            </a:custGeom>
            <a:solidFill>
              <a:srgbClr val="E6C451"/>
            </a:solidFill>
          </p:spPr>
          <p:txBody>
            <a:bodyPr/>
            <a:lstStyle/>
            <a:p>
              <a:endParaRPr lang="fi-FI" noProof="0" dirty="0"/>
            </a:p>
          </p:txBody>
        </p:sp>
        <p:sp>
          <p:nvSpPr>
            <p:cNvPr id="29" name="TextBox 29"/>
            <p:cNvSpPr txBox="1"/>
            <p:nvPr/>
          </p:nvSpPr>
          <p:spPr>
            <a:xfrm>
              <a:off x="0" y="-38100"/>
              <a:ext cx="729686" cy="164695"/>
            </a:xfrm>
            <a:prstGeom prst="rect">
              <a:avLst/>
            </a:prstGeom>
          </p:spPr>
          <p:txBody>
            <a:bodyPr lIns="50800" tIns="50800" rIns="50800" bIns="50800" rtlCol="0" anchor="ctr"/>
            <a:lstStyle/>
            <a:p>
              <a:pPr algn="ctr">
                <a:lnSpc>
                  <a:spcPts val="1960"/>
                </a:lnSpc>
              </a:pPr>
              <a:r>
                <a:rPr lang="fi-FI" sz="1400" b="1" noProof="0" dirty="0">
                  <a:solidFill>
                    <a:srgbClr val="FAFAFA"/>
                  </a:solidFill>
                  <a:latin typeface="Roboto Bold"/>
                  <a:ea typeface="Roboto Bold"/>
                  <a:cs typeface="Roboto Bold"/>
                  <a:sym typeface="Roboto Bold"/>
                </a:rPr>
                <a:t>YHTEISÖLLISYYS</a:t>
              </a:r>
            </a:p>
          </p:txBody>
        </p:sp>
      </p:grpSp>
      <p:grpSp>
        <p:nvGrpSpPr>
          <p:cNvPr id="30" name="Group 30"/>
          <p:cNvGrpSpPr/>
          <p:nvPr/>
        </p:nvGrpSpPr>
        <p:grpSpPr>
          <a:xfrm>
            <a:off x="12469057" y="2924501"/>
            <a:ext cx="4243289" cy="621326"/>
            <a:chOff x="0" y="0"/>
            <a:chExt cx="1039254" cy="152173"/>
          </a:xfrm>
        </p:grpSpPr>
        <p:sp>
          <p:nvSpPr>
            <p:cNvPr id="31" name="Freeform 31"/>
            <p:cNvSpPr/>
            <p:nvPr/>
          </p:nvSpPr>
          <p:spPr>
            <a:xfrm>
              <a:off x="0" y="0"/>
              <a:ext cx="1039254" cy="152173"/>
            </a:xfrm>
            <a:custGeom>
              <a:avLst/>
              <a:gdLst/>
              <a:ahLst/>
              <a:cxnLst/>
              <a:rect l="l" t="t" r="r" b="b"/>
              <a:pathLst>
                <a:path w="1039254" h="152173">
                  <a:moveTo>
                    <a:pt x="65682" y="0"/>
                  </a:moveTo>
                  <a:lnTo>
                    <a:pt x="973571" y="0"/>
                  </a:lnTo>
                  <a:cubicBezTo>
                    <a:pt x="1009847" y="0"/>
                    <a:pt x="1039254" y="29407"/>
                    <a:pt x="1039254" y="65682"/>
                  </a:cubicBezTo>
                  <a:lnTo>
                    <a:pt x="1039254" y="86491"/>
                  </a:lnTo>
                  <a:cubicBezTo>
                    <a:pt x="1039254" y="122766"/>
                    <a:pt x="1009847" y="152173"/>
                    <a:pt x="973571" y="152173"/>
                  </a:cubicBezTo>
                  <a:lnTo>
                    <a:pt x="65682" y="152173"/>
                  </a:lnTo>
                  <a:cubicBezTo>
                    <a:pt x="29407" y="152173"/>
                    <a:pt x="0" y="122766"/>
                    <a:pt x="0" y="86491"/>
                  </a:cubicBezTo>
                  <a:lnTo>
                    <a:pt x="0" y="65682"/>
                  </a:lnTo>
                  <a:cubicBezTo>
                    <a:pt x="0" y="29407"/>
                    <a:pt x="29407" y="0"/>
                    <a:pt x="65682" y="0"/>
                  </a:cubicBezTo>
                  <a:close/>
                </a:path>
              </a:pathLst>
            </a:custGeom>
            <a:solidFill>
              <a:srgbClr val="80C87D"/>
            </a:solidFill>
          </p:spPr>
          <p:txBody>
            <a:bodyPr/>
            <a:lstStyle/>
            <a:p>
              <a:endParaRPr lang="fi-FI" noProof="0" dirty="0"/>
            </a:p>
          </p:txBody>
        </p:sp>
        <p:sp>
          <p:nvSpPr>
            <p:cNvPr id="32" name="TextBox 32"/>
            <p:cNvSpPr txBox="1"/>
            <p:nvPr/>
          </p:nvSpPr>
          <p:spPr>
            <a:xfrm>
              <a:off x="0" y="-38100"/>
              <a:ext cx="1039254" cy="190273"/>
            </a:xfrm>
            <a:prstGeom prst="rect">
              <a:avLst/>
            </a:prstGeom>
          </p:spPr>
          <p:txBody>
            <a:bodyPr lIns="50800" tIns="50800" rIns="50800" bIns="50800" rtlCol="0" anchor="ctr"/>
            <a:lstStyle/>
            <a:p>
              <a:pPr algn="ctr">
                <a:lnSpc>
                  <a:spcPts val="1960"/>
                </a:lnSpc>
              </a:pPr>
              <a:r>
                <a:rPr lang="fi-FI" sz="1400" b="1" noProof="0" dirty="0">
                  <a:solidFill>
                    <a:srgbClr val="FAFAFA"/>
                  </a:solidFill>
                  <a:latin typeface="Roboto Bold"/>
                  <a:ea typeface="Roboto Bold"/>
                  <a:cs typeface="Roboto Bold"/>
                  <a:sym typeface="Roboto Bold"/>
                </a:rPr>
                <a:t>TERVEYTTÄ JA HYVINVOINTIA EDISTÄVÄÄ</a:t>
              </a:r>
            </a:p>
          </p:txBody>
        </p:sp>
      </p:grpSp>
      <p:grpSp>
        <p:nvGrpSpPr>
          <p:cNvPr id="33" name="Group 33"/>
          <p:cNvGrpSpPr/>
          <p:nvPr/>
        </p:nvGrpSpPr>
        <p:grpSpPr>
          <a:xfrm>
            <a:off x="12430229" y="7070799"/>
            <a:ext cx="2852220" cy="417413"/>
            <a:chOff x="0" y="0"/>
            <a:chExt cx="698557" cy="102231"/>
          </a:xfrm>
        </p:grpSpPr>
        <p:sp>
          <p:nvSpPr>
            <p:cNvPr id="34" name="Freeform 34"/>
            <p:cNvSpPr/>
            <p:nvPr/>
          </p:nvSpPr>
          <p:spPr>
            <a:xfrm>
              <a:off x="0" y="0"/>
              <a:ext cx="698557" cy="102231"/>
            </a:xfrm>
            <a:custGeom>
              <a:avLst/>
              <a:gdLst/>
              <a:ahLst/>
              <a:cxnLst/>
              <a:rect l="l" t="t" r="r" b="b"/>
              <a:pathLst>
                <a:path w="698557" h="102231">
                  <a:moveTo>
                    <a:pt x="51116" y="0"/>
                  </a:moveTo>
                  <a:lnTo>
                    <a:pt x="647442" y="0"/>
                  </a:lnTo>
                  <a:cubicBezTo>
                    <a:pt x="660998" y="0"/>
                    <a:pt x="674000" y="5385"/>
                    <a:pt x="683586" y="14971"/>
                  </a:cubicBezTo>
                  <a:cubicBezTo>
                    <a:pt x="693172" y="24558"/>
                    <a:pt x="698557" y="37559"/>
                    <a:pt x="698557" y="51116"/>
                  </a:cubicBezTo>
                  <a:lnTo>
                    <a:pt x="698557" y="51116"/>
                  </a:lnTo>
                  <a:cubicBezTo>
                    <a:pt x="698557" y="64672"/>
                    <a:pt x="693172" y="77674"/>
                    <a:pt x="683586" y="87260"/>
                  </a:cubicBezTo>
                  <a:cubicBezTo>
                    <a:pt x="674000" y="96846"/>
                    <a:pt x="660998" y="102231"/>
                    <a:pt x="647442" y="102231"/>
                  </a:cubicBezTo>
                  <a:lnTo>
                    <a:pt x="51116" y="102231"/>
                  </a:lnTo>
                  <a:cubicBezTo>
                    <a:pt x="37559" y="102231"/>
                    <a:pt x="24558" y="96846"/>
                    <a:pt x="14971" y="87260"/>
                  </a:cubicBezTo>
                  <a:cubicBezTo>
                    <a:pt x="5385" y="77674"/>
                    <a:pt x="0" y="64672"/>
                    <a:pt x="0" y="51116"/>
                  </a:cubicBezTo>
                  <a:lnTo>
                    <a:pt x="0" y="51116"/>
                  </a:lnTo>
                  <a:cubicBezTo>
                    <a:pt x="0" y="37559"/>
                    <a:pt x="5385" y="24558"/>
                    <a:pt x="14971" y="14971"/>
                  </a:cubicBezTo>
                  <a:cubicBezTo>
                    <a:pt x="24558" y="5385"/>
                    <a:pt x="37559" y="0"/>
                    <a:pt x="51116" y="0"/>
                  </a:cubicBezTo>
                  <a:close/>
                </a:path>
              </a:pathLst>
            </a:custGeom>
            <a:solidFill>
              <a:srgbClr val="99BDDB"/>
            </a:solidFill>
          </p:spPr>
          <p:txBody>
            <a:bodyPr/>
            <a:lstStyle/>
            <a:p>
              <a:endParaRPr lang="fi-FI" noProof="0" dirty="0"/>
            </a:p>
          </p:txBody>
        </p:sp>
        <p:sp>
          <p:nvSpPr>
            <p:cNvPr id="35" name="TextBox 35"/>
            <p:cNvSpPr txBox="1"/>
            <p:nvPr/>
          </p:nvSpPr>
          <p:spPr>
            <a:xfrm>
              <a:off x="0" y="-38100"/>
              <a:ext cx="698557" cy="140331"/>
            </a:xfrm>
            <a:prstGeom prst="rect">
              <a:avLst/>
            </a:prstGeom>
          </p:spPr>
          <p:txBody>
            <a:bodyPr lIns="50800" tIns="50800" rIns="50800" bIns="50800" rtlCol="0" anchor="ctr"/>
            <a:lstStyle/>
            <a:p>
              <a:pPr algn="ctr">
                <a:lnSpc>
                  <a:spcPts val="1960"/>
                </a:lnSpc>
              </a:pPr>
              <a:r>
                <a:rPr lang="fi-FI" sz="1400" b="1" noProof="0" dirty="0">
                  <a:solidFill>
                    <a:srgbClr val="FAFAFA"/>
                  </a:solidFill>
                  <a:latin typeface="Roboto Bold"/>
                  <a:ea typeface="Roboto Bold"/>
                  <a:cs typeface="Roboto Bold"/>
                  <a:sym typeface="Roboto Bold"/>
                </a:rPr>
                <a:t>TURVALLISTA JA SUJUVAA</a:t>
              </a:r>
            </a:p>
          </p:txBody>
        </p:sp>
      </p:grpSp>
      <p:grpSp>
        <p:nvGrpSpPr>
          <p:cNvPr id="36" name="Group 36"/>
          <p:cNvGrpSpPr/>
          <p:nvPr/>
        </p:nvGrpSpPr>
        <p:grpSpPr>
          <a:xfrm>
            <a:off x="1671781" y="5223505"/>
            <a:ext cx="3870058" cy="618569"/>
            <a:chOff x="0" y="0"/>
            <a:chExt cx="947843" cy="151498"/>
          </a:xfrm>
        </p:grpSpPr>
        <p:sp>
          <p:nvSpPr>
            <p:cNvPr id="37" name="Freeform 37"/>
            <p:cNvSpPr/>
            <p:nvPr/>
          </p:nvSpPr>
          <p:spPr>
            <a:xfrm>
              <a:off x="0" y="0"/>
              <a:ext cx="947843" cy="151498"/>
            </a:xfrm>
            <a:custGeom>
              <a:avLst/>
              <a:gdLst/>
              <a:ahLst/>
              <a:cxnLst/>
              <a:rect l="l" t="t" r="r" b="b"/>
              <a:pathLst>
                <a:path w="947843" h="151498">
                  <a:moveTo>
                    <a:pt x="72017" y="0"/>
                  </a:moveTo>
                  <a:lnTo>
                    <a:pt x="875826" y="0"/>
                  </a:lnTo>
                  <a:cubicBezTo>
                    <a:pt x="894926" y="0"/>
                    <a:pt x="913244" y="7587"/>
                    <a:pt x="926750" y="21093"/>
                  </a:cubicBezTo>
                  <a:cubicBezTo>
                    <a:pt x="940256" y="34599"/>
                    <a:pt x="947843" y="52917"/>
                    <a:pt x="947843" y="72017"/>
                  </a:cubicBezTo>
                  <a:lnTo>
                    <a:pt x="947843" y="79481"/>
                  </a:lnTo>
                  <a:cubicBezTo>
                    <a:pt x="947843" y="98581"/>
                    <a:pt x="940256" y="116899"/>
                    <a:pt x="926750" y="130405"/>
                  </a:cubicBezTo>
                  <a:cubicBezTo>
                    <a:pt x="913244" y="143911"/>
                    <a:pt x="894926" y="151498"/>
                    <a:pt x="875826" y="151498"/>
                  </a:cubicBezTo>
                  <a:lnTo>
                    <a:pt x="72017" y="151498"/>
                  </a:lnTo>
                  <a:cubicBezTo>
                    <a:pt x="52917" y="151498"/>
                    <a:pt x="34599" y="143911"/>
                    <a:pt x="21093" y="130405"/>
                  </a:cubicBezTo>
                  <a:cubicBezTo>
                    <a:pt x="7587" y="116899"/>
                    <a:pt x="0" y="98581"/>
                    <a:pt x="0" y="79481"/>
                  </a:cubicBezTo>
                  <a:lnTo>
                    <a:pt x="0" y="72017"/>
                  </a:lnTo>
                  <a:cubicBezTo>
                    <a:pt x="0" y="52917"/>
                    <a:pt x="7587" y="34599"/>
                    <a:pt x="21093" y="21093"/>
                  </a:cubicBezTo>
                  <a:cubicBezTo>
                    <a:pt x="34599" y="7587"/>
                    <a:pt x="52917" y="0"/>
                    <a:pt x="72017" y="0"/>
                  </a:cubicBezTo>
                  <a:close/>
                </a:path>
              </a:pathLst>
            </a:custGeom>
            <a:solidFill>
              <a:srgbClr val="E15454"/>
            </a:solidFill>
          </p:spPr>
          <p:txBody>
            <a:bodyPr/>
            <a:lstStyle/>
            <a:p>
              <a:endParaRPr lang="fi-FI" noProof="0" dirty="0"/>
            </a:p>
          </p:txBody>
        </p:sp>
        <p:sp>
          <p:nvSpPr>
            <p:cNvPr id="38" name="TextBox 38"/>
            <p:cNvSpPr txBox="1"/>
            <p:nvPr/>
          </p:nvSpPr>
          <p:spPr>
            <a:xfrm>
              <a:off x="0" y="-38100"/>
              <a:ext cx="947843" cy="189598"/>
            </a:xfrm>
            <a:prstGeom prst="rect">
              <a:avLst/>
            </a:prstGeom>
          </p:spPr>
          <p:txBody>
            <a:bodyPr lIns="50800" tIns="50800" rIns="50800" bIns="50800" rtlCol="0" anchor="ctr"/>
            <a:lstStyle/>
            <a:p>
              <a:pPr algn="ctr">
                <a:lnSpc>
                  <a:spcPts val="1960"/>
                </a:lnSpc>
              </a:pPr>
              <a:r>
                <a:rPr lang="fi-FI" sz="1400" b="1" noProof="0" dirty="0">
                  <a:solidFill>
                    <a:srgbClr val="FAFAFA"/>
                  </a:solidFill>
                  <a:latin typeface="Roboto Bold"/>
                  <a:ea typeface="Roboto Bold"/>
                  <a:cs typeface="Roboto Bold"/>
                  <a:sym typeface="Roboto Bold"/>
                </a:rPr>
                <a:t>TALOUDELLISUUS (KUSTANNUKSET JA AIKA)</a:t>
              </a:r>
            </a:p>
          </p:txBody>
        </p:sp>
      </p:grpSp>
      <p:sp>
        <p:nvSpPr>
          <p:cNvPr id="39" name="AutoShape 39"/>
          <p:cNvSpPr/>
          <p:nvPr/>
        </p:nvSpPr>
        <p:spPr>
          <a:xfrm flipV="1">
            <a:off x="6431691" y="6529893"/>
            <a:ext cx="973793" cy="670063"/>
          </a:xfrm>
          <a:prstGeom prst="line">
            <a:avLst/>
          </a:prstGeom>
          <a:ln w="47625" cap="flat">
            <a:solidFill>
              <a:srgbClr val="E15454"/>
            </a:solidFill>
            <a:prstDash val="solid"/>
            <a:headEnd type="none" w="sm" len="sm"/>
            <a:tailEnd type="none" w="sm" len="sm"/>
          </a:ln>
        </p:spPr>
        <p:txBody>
          <a:bodyPr/>
          <a:lstStyle/>
          <a:p>
            <a:endParaRPr lang="fi-FI" noProof="0" dirty="0"/>
          </a:p>
        </p:txBody>
      </p:sp>
      <p:sp>
        <p:nvSpPr>
          <p:cNvPr id="40" name="Freeform 40"/>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41" name="TextBox 41"/>
          <p:cNvSpPr txBox="1"/>
          <p:nvPr/>
        </p:nvSpPr>
        <p:spPr>
          <a:xfrm>
            <a:off x="1396302" y="1558214"/>
            <a:ext cx="4996825" cy="1056963"/>
          </a:xfrm>
          <a:prstGeom prst="rect">
            <a:avLst/>
          </a:prstGeom>
        </p:spPr>
        <p:txBody>
          <a:bodyPr lIns="0" tIns="0" rIns="0" bIns="0" rtlCol="0" anchor="t">
            <a:spAutoFit/>
          </a:bodyPr>
          <a:lstStyle/>
          <a:p>
            <a:pPr marL="326506" lvl="1" indent="-163253" algn="just">
              <a:lnSpc>
                <a:spcPts val="2117"/>
              </a:lnSpc>
              <a:buFont typeface="Arial"/>
              <a:buChar char="•"/>
            </a:pPr>
            <a:r>
              <a:rPr lang="fi-FI" sz="1512" noProof="0" dirty="0">
                <a:solidFill>
                  <a:srgbClr val="000000"/>
                </a:solidFill>
                <a:latin typeface="Open Sans"/>
                <a:ea typeface="Open Sans"/>
                <a:cs typeface="Open Sans"/>
                <a:sym typeface="Open Sans"/>
              </a:rPr>
              <a:t>hillitsee ilmastonmuutosta (hiilijalanjälki)</a:t>
            </a:r>
          </a:p>
          <a:p>
            <a:pPr marL="326506" lvl="1" indent="-163253" algn="just">
              <a:lnSpc>
                <a:spcPts val="2117"/>
              </a:lnSpc>
              <a:buFont typeface="Arial"/>
              <a:buChar char="•"/>
            </a:pPr>
            <a:r>
              <a:rPr lang="fi-FI" sz="1512" noProof="0" dirty="0">
                <a:solidFill>
                  <a:srgbClr val="000000"/>
                </a:solidFill>
                <a:latin typeface="Open Sans"/>
                <a:ea typeface="Open Sans"/>
                <a:cs typeface="Open Sans"/>
                <a:sym typeface="Open Sans"/>
              </a:rPr>
              <a:t>vähentää liikenteen päästöjä, parantaa ilmanlaatua</a:t>
            </a:r>
          </a:p>
          <a:p>
            <a:pPr marL="326506" lvl="1" indent="-163253" algn="just">
              <a:lnSpc>
                <a:spcPts val="2117"/>
              </a:lnSpc>
              <a:buFont typeface="Arial"/>
              <a:buChar char="•"/>
            </a:pPr>
            <a:r>
              <a:rPr lang="fi-FI" sz="1512" noProof="0" dirty="0">
                <a:solidFill>
                  <a:srgbClr val="000000"/>
                </a:solidFill>
                <a:latin typeface="Open Sans"/>
                <a:ea typeface="Open Sans"/>
                <a:cs typeface="Open Sans"/>
                <a:sym typeface="Open Sans"/>
              </a:rPr>
              <a:t>vähentää meluhaittoja</a:t>
            </a:r>
          </a:p>
          <a:p>
            <a:pPr marL="326506" lvl="1" indent="-163253" algn="just">
              <a:lnSpc>
                <a:spcPts val="2117"/>
              </a:lnSpc>
              <a:buFont typeface="Arial"/>
              <a:buChar char="•"/>
            </a:pPr>
            <a:r>
              <a:rPr lang="fi-FI" sz="1512" noProof="0" dirty="0">
                <a:solidFill>
                  <a:srgbClr val="000000"/>
                </a:solidFill>
                <a:latin typeface="Open Sans"/>
                <a:ea typeface="Open Sans"/>
                <a:cs typeface="Open Sans"/>
                <a:sym typeface="Open Sans"/>
              </a:rPr>
              <a:t>vähentää mikromuovin määrää</a:t>
            </a:r>
          </a:p>
        </p:txBody>
      </p:sp>
      <p:sp>
        <p:nvSpPr>
          <p:cNvPr id="42" name="TextBox 42"/>
          <p:cNvSpPr txBox="1"/>
          <p:nvPr/>
        </p:nvSpPr>
        <p:spPr>
          <a:xfrm>
            <a:off x="12015647" y="7621018"/>
            <a:ext cx="3691407" cy="1056963"/>
          </a:xfrm>
          <a:prstGeom prst="rect">
            <a:avLst/>
          </a:prstGeom>
        </p:spPr>
        <p:txBody>
          <a:bodyPr lIns="0" tIns="0" rIns="0" bIns="0" rtlCol="0" anchor="t">
            <a:spAutoFit/>
          </a:bodyPr>
          <a:lstStyle/>
          <a:p>
            <a:pPr marL="326506" lvl="1" indent="-163253" algn="just">
              <a:lnSpc>
                <a:spcPts val="2117"/>
              </a:lnSpc>
              <a:buFont typeface="Arial"/>
              <a:buChar char="•"/>
            </a:pPr>
            <a:r>
              <a:rPr lang="fi-FI" sz="1512" noProof="0" dirty="0">
                <a:solidFill>
                  <a:srgbClr val="000000"/>
                </a:solidFill>
                <a:latin typeface="Open Sans Light"/>
                <a:ea typeface="Open Sans Light"/>
                <a:cs typeface="Open Sans Light"/>
                <a:sym typeface="Open Sans Light"/>
              </a:rPr>
              <a:t>lisää viihtyvyyttä</a:t>
            </a:r>
          </a:p>
          <a:p>
            <a:pPr marL="326506" lvl="1" indent="-163253" algn="just">
              <a:lnSpc>
                <a:spcPts val="2117"/>
              </a:lnSpc>
              <a:buFont typeface="Arial"/>
              <a:buChar char="•"/>
            </a:pPr>
            <a:r>
              <a:rPr lang="fi-FI" sz="1512" noProof="0" dirty="0">
                <a:solidFill>
                  <a:srgbClr val="000000"/>
                </a:solidFill>
                <a:latin typeface="Open Sans Light"/>
                <a:ea typeface="Open Sans Light"/>
                <a:cs typeface="Open Sans Light"/>
                <a:sym typeface="Open Sans Light"/>
              </a:rPr>
              <a:t>lisää turvallisuutta</a:t>
            </a:r>
          </a:p>
          <a:p>
            <a:pPr marL="326506" lvl="1" indent="-163253" algn="just">
              <a:lnSpc>
                <a:spcPts val="2117"/>
              </a:lnSpc>
              <a:buFont typeface="Arial"/>
              <a:buChar char="•"/>
            </a:pPr>
            <a:r>
              <a:rPr lang="fi-FI" sz="1512" noProof="0" dirty="0">
                <a:solidFill>
                  <a:srgbClr val="000000"/>
                </a:solidFill>
                <a:latin typeface="Open Sans Light"/>
                <a:ea typeface="Open Sans Light"/>
                <a:cs typeface="Open Sans Light"/>
                <a:sym typeface="Open Sans Light"/>
              </a:rPr>
              <a:t>lisää lasten ja nuorten itsenäisyyttä ja vastuullisuutta</a:t>
            </a:r>
          </a:p>
        </p:txBody>
      </p:sp>
      <p:sp>
        <p:nvSpPr>
          <p:cNvPr id="43" name="TextBox 43"/>
          <p:cNvSpPr txBox="1"/>
          <p:nvPr/>
        </p:nvSpPr>
        <p:spPr>
          <a:xfrm>
            <a:off x="11952788" y="3586137"/>
            <a:ext cx="5275828" cy="2123763"/>
          </a:xfrm>
          <a:prstGeom prst="rect">
            <a:avLst/>
          </a:prstGeom>
        </p:spPr>
        <p:txBody>
          <a:bodyPr lIns="0" tIns="0" rIns="0" bIns="0" rtlCol="0" anchor="t">
            <a:spAutoFit/>
          </a:bodyPr>
          <a:lstStyle/>
          <a:p>
            <a:pPr marL="326506" lvl="1" indent="-163253" algn="l">
              <a:lnSpc>
                <a:spcPts val="2117"/>
              </a:lnSpc>
              <a:buFont typeface="Arial"/>
              <a:buChar char="•"/>
            </a:pPr>
            <a:r>
              <a:rPr lang="fi-FI" sz="1512" noProof="0" dirty="0">
                <a:solidFill>
                  <a:srgbClr val="000000"/>
                </a:solidFill>
                <a:latin typeface="Open Sans Light"/>
                <a:ea typeface="Open Sans Light"/>
                <a:cs typeface="Open Sans Light"/>
                <a:sym typeface="Open Sans Light"/>
              </a:rPr>
              <a:t>ylläpitää fyysistä kuntoa</a:t>
            </a:r>
          </a:p>
          <a:p>
            <a:pPr marL="326506" lvl="1" indent="-163253" algn="l">
              <a:lnSpc>
                <a:spcPts val="2117"/>
              </a:lnSpc>
              <a:buFont typeface="Arial"/>
              <a:buChar char="•"/>
            </a:pPr>
            <a:r>
              <a:rPr lang="fi-FI" sz="1512" noProof="0" dirty="0">
                <a:solidFill>
                  <a:srgbClr val="000000"/>
                </a:solidFill>
                <a:latin typeface="Open Sans Light"/>
                <a:ea typeface="Open Sans Light"/>
                <a:cs typeface="Open Sans Light"/>
                <a:sym typeface="Open Sans Light"/>
              </a:rPr>
              <a:t>auttaa painonhallinnassa</a:t>
            </a:r>
          </a:p>
          <a:p>
            <a:pPr marL="326506" lvl="1" indent="-163253" algn="l">
              <a:lnSpc>
                <a:spcPts val="2117"/>
              </a:lnSpc>
              <a:buFont typeface="Arial"/>
              <a:buChar char="•"/>
            </a:pPr>
            <a:r>
              <a:rPr lang="fi-FI" sz="1512" noProof="0" dirty="0">
                <a:solidFill>
                  <a:srgbClr val="000000"/>
                </a:solidFill>
                <a:latin typeface="Open Sans Light"/>
                <a:ea typeface="Open Sans Light"/>
                <a:cs typeface="Open Sans Light"/>
                <a:sym typeface="Open Sans Light"/>
              </a:rPr>
              <a:t>vähentää sairastumisriskiä</a:t>
            </a:r>
          </a:p>
          <a:p>
            <a:pPr marL="326506" lvl="1" indent="-163253" algn="l">
              <a:lnSpc>
                <a:spcPts val="2117"/>
              </a:lnSpc>
              <a:buFont typeface="Arial"/>
              <a:buChar char="•"/>
            </a:pPr>
            <a:r>
              <a:rPr lang="fi-FI" sz="1512" noProof="0" dirty="0">
                <a:solidFill>
                  <a:srgbClr val="000000"/>
                </a:solidFill>
                <a:latin typeface="Open Sans Light"/>
                <a:ea typeface="Open Sans Light"/>
                <a:cs typeface="Open Sans Light"/>
                <a:sym typeface="Open Sans Light"/>
              </a:rPr>
              <a:t>vähentää stressiä ja ahdistusta, parantaa mielialaa</a:t>
            </a:r>
          </a:p>
          <a:p>
            <a:pPr marL="326506" lvl="1" indent="-163253" algn="l">
              <a:lnSpc>
                <a:spcPts val="2117"/>
              </a:lnSpc>
              <a:buFont typeface="Arial"/>
              <a:buChar char="•"/>
            </a:pPr>
            <a:r>
              <a:rPr lang="fi-FI" sz="1512" noProof="0" dirty="0">
                <a:solidFill>
                  <a:srgbClr val="000000"/>
                </a:solidFill>
                <a:latin typeface="Open Sans Light"/>
                <a:ea typeface="Open Sans Light"/>
                <a:cs typeface="Open Sans Light"/>
                <a:sym typeface="Open Sans Light"/>
              </a:rPr>
              <a:t>lisää vuorovaikutusta ja vahvistaa sosiaalisia suhteita</a:t>
            </a:r>
          </a:p>
          <a:p>
            <a:pPr marL="326506" lvl="1" indent="-163253" algn="l">
              <a:lnSpc>
                <a:spcPts val="2117"/>
              </a:lnSpc>
              <a:buFont typeface="Arial"/>
              <a:buChar char="•"/>
            </a:pPr>
            <a:r>
              <a:rPr lang="fi-FI" sz="1512" noProof="0" dirty="0">
                <a:solidFill>
                  <a:srgbClr val="000000"/>
                </a:solidFill>
                <a:latin typeface="Open Sans Light"/>
                <a:ea typeface="Open Sans Light"/>
                <a:cs typeface="Open Sans Light"/>
                <a:sym typeface="Open Sans Light"/>
              </a:rPr>
              <a:t>vaikutukset kognitiivisiin kykyihin, kuten keskittyminen, tarkkaavaisuus,, muisti ja oppiminen</a:t>
            </a:r>
          </a:p>
          <a:p>
            <a:pPr algn="l">
              <a:lnSpc>
                <a:spcPts val="2117"/>
              </a:lnSpc>
            </a:pPr>
            <a:endParaRPr lang="fi-FI" sz="1512" noProof="0" dirty="0">
              <a:solidFill>
                <a:srgbClr val="000000"/>
              </a:solidFill>
              <a:latin typeface="Open Sans Light"/>
              <a:ea typeface="Open Sans Light"/>
              <a:cs typeface="Open Sans Light"/>
              <a:sym typeface="Open Sans Light"/>
            </a:endParaRPr>
          </a:p>
        </p:txBody>
      </p:sp>
      <p:sp>
        <p:nvSpPr>
          <p:cNvPr id="44" name="TextBox 44"/>
          <p:cNvSpPr txBox="1"/>
          <p:nvPr/>
        </p:nvSpPr>
        <p:spPr>
          <a:xfrm>
            <a:off x="1208007" y="5918274"/>
            <a:ext cx="4874204" cy="2657163"/>
          </a:xfrm>
          <a:prstGeom prst="rect">
            <a:avLst/>
          </a:prstGeom>
        </p:spPr>
        <p:txBody>
          <a:bodyPr lIns="0" tIns="0" rIns="0" bIns="0" rtlCol="0" anchor="t">
            <a:spAutoFit/>
          </a:bodyPr>
          <a:lstStyle/>
          <a:p>
            <a:pPr marL="326506" lvl="1" indent="-163253" algn="l">
              <a:lnSpc>
                <a:spcPts val="2117"/>
              </a:lnSpc>
              <a:buFont typeface="Arial"/>
              <a:buChar char="•"/>
            </a:pPr>
            <a:r>
              <a:rPr lang="fi-FI" sz="1512" noProof="0" dirty="0">
                <a:solidFill>
                  <a:srgbClr val="000000"/>
                </a:solidFill>
                <a:latin typeface="Open Sans"/>
                <a:ea typeface="Open Sans"/>
                <a:cs typeface="Open Sans"/>
                <a:sym typeface="Open Sans"/>
              </a:rPr>
              <a:t>lihasvoimin liikkuminen on edullista</a:t>
            </a:r>
          </a:p>
          <a:p>
            <a:pPr marL="326506" lvl="1" indent="-163253" algn="l">
              <a:lnSpc>
                <a:spcPts val="2117"/>
              </a:lnSpc>
              <a:buFont typeface="Arial"/>
              <a:buChar char="•"/>
            </a:pPr>
            <a:r>
              <a:rPr lang="fi-FI" sz="1512" noProof="0" dirty="0">
                <a:solidFill>
                  <a:srgbClr val="000000"/>
                </a:solidFill>
                <a:latin typeface="Open Sans"/>
                <a:ea typeface="Open Sans"/>
                <a:cs typeface="Open Sans"/>
                <a:sym typeface="Open Sans"/>
              </a:rPr>
              <a:t>joukkoliikenne ja kimppakyydit ovat yksitysiautoilua edullisempaa</a:t>
            </a:r>
          </a:p>
          <a:p>
            <a:pPr marL="326506" lvl="1" indent="-163253" algn="l">
              <a:lnSpc>
                <a:spcPts val="2117"/>
              </a:lnSpc>
              <a:buFont typeface="Arial"/>
              <a:buChar char="•"/>
            </a:pPr>
            <a:r>
              <a:rPr lang="fi-FI" sz="1512" noProof="0" dirty="0">
                <a:solidFill>
                  <a:srgbClr val="000000"/>
                </a:solidFill>
                <a:latin typeface="Open Sans"/>
                <a:ea typeface="Open Sans"/>
                <a:cs typeface="Open Sans"/>
                <a:sym typeface="Open Sans"/>
              </a:rPr>
              <a:t>lihasvoimin liikkuminen vähentää sairastumisriskiä ja lisää elinvuosia (hoitokustannukset, sairauspoissaolot) </a:t>
            </a:r>
          </a:p>
          <a:p>
            <a:pPr marL="326506" lvl="1" indent="-163253" algn="l">
              <a:lnSpc>
                <a:spcPts val="2117"/>
              </a:lnSpc>
              <a:buFont typeface="Arial"/>
              <a:buChar char="•"/>
            </a:pPr>
            <a:r>
              <a:rPr lang="fi-FI" sz="1512" noProof="0" dirty="0">
                <a:solidFill>
                  <a:srgbClr val="000000"/>
                </a:solidFill>
                <a:latin typeface="Open Sans"/>
                <a:ea typeface="Open Sans"/>
                <a:cs typeface="Open Sans"/>
                <a:sym typeface="Open Sans"/>
              </a:rPr>
              <a:t>lyhyillä matkoilla pyörä on usein nopein liikkumismuoto</a:t>
            </a:r>
          </a:p>
          <a:p>
            <a:pPr marL="326506" lvl="1" indent="-163253" algn="l">
              <a:lnSpc>
                <a:spcPts val="2117"/>
              </a:lnSpc>
              <a:buFont typeface="Arial"/>
              <a:buChar char="•"/>
            </a:pPr>
            <a:r>
              <a:rPr lang="fi-FI" sz="1512" noProof="0" dirty="0">
                <a:solidFill>
                  <a:srgbClr val="000000"/>
                </a:solidFill>
                <a:latin typeface="Open Sans"/>
                <a:ea typeface="Open Sans"/>
                <a:cs typeface="Open Sans"/>
                <a:sym typeface="Open Sans"/>
              </a:rPr>
              <a:t>lihasvoimin liikkuva on vapaa aikatauluista ja ruuhkista</a:t>
            </a:r>
          </a:p>
        </p:txBody>
      </p:sp>
      <p:sp>
        <p:nvSpPr>
          <p:cNvPr id="45" name="TextBox 45"/>
          <p:cNvSpPr txBox="1"/>
          <p:nvPr/>
        </p:nvSpPr>
        <p:spPr>
          <a:xfrm>
            <a:off x="9439307" y="949570"/>
            <a:ext cx="4996825" cy="790263"/>
          </a:xfrm>
          <a:prstGeom prst="rect">
            <a:avLst/>
          </a:prstGeom>
        </p:spPr>
        <p:txBody>
          <a:bodyPr lIns="0" tIns="0" rIns="0" bIns="0" rtlCol="0" anchor="t">
            <a:spAutoFit/>
          </a:bodyPr>
          <a:lstStyle/>
          <a:p>
            <a:pPr marL="326506" lvl="1" indent="-163253" algn="just">
              <a:lnSpc>
                <a:spcPts val="2117"/>
              </a:lnSpc>
              <a:buFont typeface="Arial"/>
              <a:buChar char="•"/>
            </a:pPr>
            <a:r>
              <a:rPr lang="fi-FI" sz="1512" noProof="0" dirty="0">
                <a:solidFill>
                  <a:srgbClr val="000000"/>
                </a:solidFill>
                <a:latin typeface="Open Sans"/>
                <a:ea typeface="Open Sans"/>
                <a:cs typeface="Open Sans"/>
                <a:sym typeface="Open Sans"/>
              </a:rPr>
              <a:t>yhdessä aktiivisesti liikutut koulu- tai työmatkat</a:t>
            </a:r>
          </a:p>
          <a:p>
            <a:pPr marL="326506" lvl="1" indent="-163253" algn="l">
              <a:lnSpc>
                <a:spcPts val="2117"/>
              </a:lnSpc>
              <a:buFont typeface="Arial"/>
              <a:buChar char="•"/>
            </a:pPr>
            <a:r>
              <a:rPr lang="fi-FI" sz="1512" noProof="0" dirty="0">
                <a:solidFill>
                  <a:srgbClr val="000000"/>
                </a:solidFill>
                <a:latin typeface="Open Sans"/>
                <a:ea typeface="Open Sans"/>
                <a:cs typeface="Open Sans"/>
                <a:sym typeface="Open Sans"/>
              </a:rPr>
              <a:t>joukkoliikenteessä yhteisöllisyys eri ikäryhmien välillä</a:t>
            </a:r>
          </a:p>
        </p:txBody>
      </p:sp>
      <p:sp>
        <p:nvSpPr>
          <p:cNvPr id="46" name="TextBox 46"/>
          <p:cNvSpPr txBox="1"/>
          <p:nvPr/>
        </p:nvSpPr>
        <p:spPr>
          <a:xfrm>
            <a:off x="7457687" y="5006469"/>
            <a:ext cx="2913410" cy="997361"/>
          </a:xfrm>
          <a:prstGeom prst="rect">
            <a:avLst/>
          </a:prstGeom>
        </p:spPr>
        <p:txBody>
          <a:bodyPr lIns="0" tIns="0" rIns="0" bIns="0" rtlCol="0" anchor="t">
            <a:spAutoFit/>
          </a:bodyPr>
          <a:lstStyle/>
          <a:p>
            <a:pPr algn="ctr">
              <a:lnSpc>
                <a:spcPts val="3893"/>
              </a:lnSpc>
            </a:pPr>
            <a:r>
              <a:rPr lang="fi-FI" sz="3539" b="1" noProof="0" dirty="0">
                <a:solidFill>
                  <a:srgbClr val="FAFAFA"/>
                </a:solidFill>
                <a:latin typeface="Roboto Bold"/>
                <a:ea typeface="Roboto Bold"/>
                <a:cs typeface="Roboto Bold"/>
                <a:sym typeface="Roboto Bold"/>
              </a:rPr>
              <a:t>VIISAS LIIKKUMINEN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3" name="Freeform 3"/>
          <p:cNvSpPr/>
          <p:nvPr/>
        </p:nvSpPr>
        <p:spPr>
          <a:xfrm>
            <a:off x="1263352" y="3343599"/>
            <a:ext cx="2088261" cy="4114800"/>
          </a:xfrm>
          <a:custGeom>
            <a:avLst/>
            <a:gdLst/>
            <a:ahLst/>
            <a:cxnLst/>
            <a:rect l="l" t="t" r="r" b="b"/>
            <a:pathLst>
              <a:path w="2088261" h="4114800">
                <a:moveTo>
                  <a:pt x="0" y="0"/>
                </a:moveTo>
                <a:lnTo>
                  <a:pt x="2088261" y="0"/>
                </a:lnTo>
                <a:lnTo>
                  <a:pt x="208826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grpSp>
        <p:nvGrpSpPr>
          <p:cNvPr id="4" name="Group 4"/>
          <p:cNvGrpSpPr/>
          <p:nvPr/>
        </p:nvGrpSpPr>
        <p:grpSpPr>
          <a:xfrm>
            <a:off x="12901152" y="5143500"/>
            <a:ext cx="2561463" cy="4114800"/>
            <a:chOff x="0" y="0"/>
            <a:chExt cx="3415284" cy="5486400"/>
          </a:xfrm>
        </p:grpSpPr>
        <p:sp>
          <p:nvSpPr>
            <p:cNvPr id="5" name="Freeform 5"/>
            <p:cNvSpPr/>
            <p:nvPr/>
          </p:nvSpPr>
          <p:spPr>
            <a:xfrm>
              <a:off x="0" y="0"/>
              <a:ext cx="1179576" cy="5486400"/>
            </a:xfrm>
            <a:custGeom>
              <a:avLst/>
              <a:gdLst/>
              <a:ahLst/>
              <a:cxnLst/>
              <a:rect l="l" t="t" r="r" b="b"/>
              <a:pathLst>
                <a:path w="1179576" h="5486400">
                  <a:moveTo>
                    <a:pt x="0" y="0"/>
                  </a:moveTo>
                  <a:lnTo>
                    <a:pt x="1179576" y="0"/>
                  </a:lnTo>
                  <a:lnTo>
                    <a:pt x="1179576" y="5486400"/>
                  </a:lnTo>
                  <a:lnTo>
                    <a:pt x="0" y="5486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6" name="Freeform 6"/>
            <p:cNvSpPr/>
            <p:nvPr/>
          </p:nvSpPr>
          <p:spPr>
            <a:xfrm>
              <a:off x="1179576" y="0"/>
              <a:ext cx="2235708" cy="5486400"/>
            </a:xfrm>
            <a:custGeom>
              <a:avLst/>
              <a:gdLst/>
              <a:ahLst/>
              <a:cxnLst/>
              <a:rect l="l" t="t" r="r" b="b"/>
              <a:pathLst>
                <a:path w="2235708" h="5486400">
                  <a:moveTo>
                    <a:pt x="0" y="0"/>
                  </a:moveTo>
                  <a:lnTo>
                    <a:pt x="2235708" y="0"/>
                  </a:lnTo>
                  <a:lnTo>
                    <a:pt x="2235708"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grpSp>
      <p:sp>
        <p:nvSpPr>
          <p:cNvPr id="7" name="TextBox 7"/>
          <p:cNvSpPr txBox="1"/>
          <p:nvPr/>
        </p:nvSpPr>
        <p:spPr>
          <a:xfrm>
            <a:off x="4508301" y="2683199"/>
            <a:ext cx="12308149" cy="3711575"/>
          </a:xfrm>
          <a:prstGeom prst="rect">
            <a:avLst/>
          </a:prstGeom>
        </p:spPr>
        <p:txBody>
          <a:bodyPr lIns="0" tIns="0" rIns="0" bIns="0" rtlCol="0" anchor="t">
            <a:spAutoFit/>
          </a:bodyPr>
          <a:lstStyle/>
          <a:p>
            <a:pPr algn="l">
              <a:lnSpc>
                <a:spcPts val="4900"/>
              </a:lnSpc>
            </a:pPr>
            <a:r>
              <a:rPr lang="fi-FI" sz="3500" noProof="0" dirty="0">
                <a:solidFill>
                  <a:srgbClr val="0057A8"/>
                </a:solidFill>
                <a:latin typeface="Roboto"/>
                <a:ea typeface="Roboto"/>
                <a:cs typeface="Roboto"/>
                <a:sym typeface="Roboto"/>
              </a:rPr>
              <a:t>Säännöllisellä liikunnalla on kauaskantoisia myönteisiä seurauksia niin yksilölle kuin yhteiskunnalle. Millaisia myönteisiä vaikutuksia säännöllisellä, aktiivisella koulu- ja työmatkaliikkumisella on</a:t>
            </a:r>
          </a:p>
          <a:p>
            <a:pPr algn="l">
              <a:lnSpc>
                <a:spcPts val="4900"/>
              </a:lnSpc>
            </a:pPr>
            <a:r>
              <a:rPr lang="fi-FI" sz="3500" noProof="0" dirty="0">
                <a:solidFill>
                  <a:srgbClr val="0057A8"/>
                </a:solidFill>
                <a:latin typeface="Roboto"/>
                <a:ea typeface="Roboto"/>
                <a:cs typeface="Roboto"/>
                <a:sym typeface="Roboto"/>
              </a:rPr>
              <a:t>a) yksilön</a:t>
            </a:r>
          </a:p>
          <a:p>
            <a:pPr algn="l">
              <a:lnSpc>
                <a:spcPts val="4900"/>
              </a:lnSpc>
            </a:pPr>
            <a:r>
              <a:rPr lang="fi-FI" sz="3500" noProof="0" dirty="0">
                <a:solidFill>
                  <a:srgbClr val="0057A8"/>
                </a:solidFill>
                <a:latin typeface="Roboto"/>
                <a:ea typeface="Roboto"/>
                <a:cs typeface="Roboto"/>
                <a:sym typeface="Roboto"/>
              </a:rPr>
              <a:t>b) yhteiskunnan näkökulmasta?</a:t>
            </a:r>
          </a:p>
        </p:txBody>
      </p:sp>
      <p:sp>
        <p:nvSpPr>
          <p:cNvPr id="8" name="TextBox 8"/>
          <p:cNvSpPr txBox="1"/>
          <p:nvPr/>
        </p:nvSpPr>
        <p:spPr>
          <a:xfrm>
            <a:off x="4508301" y="866775"/>
            <a:ext cx="4483299" cy="1286442"/>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Tehtävä 1</a:t>
            </a:r>
          </a:p>
        </p:txBody>
      </p:sp>
      <p:grpSp>
        <p:nvGrpSpPr>
          <p:cNvPr id="9" name="Group 9"/>
          <p:cNvGrpSpPr/>
          <p:nvPr/>
        </p:nvGrpSpPr>
        <p:grpSpPr>
          <a:xfrm>
            <a:off x="14977891" y="1184147"/>
            <a:ext cx="2418395" cy="1308553"/>
            <a:chOff x="0" y="0"/>
            <a:chExt cx="3224527" cy="1744737"/>
          </a:xfrm>
        </p:grpSpPr>
        <p:sp>
          <p:nvSpPr>
            <p:cNvPr id="10" name="Freeform 10"/>
            <p:cNvSpPr/>
            <p:nvPr/>
          </p:nvSpPr>
          <p:spPr>
            <a:xfrm flipH="1">
              <a:off x="0" y="0"/>
              <a:ext cx="3224527" cy="1744737"/>
            </a:xfrm>
            <a:custGeom>
              <a:avLst/>
              <a:gdLst/>
              <a:ahLst/>
              <a:cxnLst/>
              <a:rect l="l" t="t" r="r" b="b"/>
              <a:pathLst>
                <a:path w="3224527" h="1744737">
                  <a:moveTo>
                    <a:pt x="3224527" y="0"/>
                  </a:moveTo>
                  <a:lnTo>
                    <a:pt x="0" y="0"/>
                  </a:lnTo>
                  <a:lnTo>
                    <a:pt x="0" y="1744737"/>
                  </a:lnTo>
                  <a:lnTo>
                    <a:pt x="3224527" y="1744737"/>
                  </a:lnTo>
                  <a:lnTo>
                    <a:pt x="3224527" y="0"/>
                  </a:lnTo>
                  <a:close/>
                </a:path>
              </a:pathLst>
            </a:custGeom>
            <a:blipFill>
              <a:blip r:embed="rId9">
                <a:extLst>
                  <a:ext uri="{96DAC541-7B7A-43D3-8B79-37D633B846F1}">
                    <asvg:svgBlip xmlns:asvg="http://schemas.microsoft.com/office/drawing/2016/SVG/main" r:embed="rId10"/>
                  </a:ext>
                </a:extLst>
              </a:blip>
              <a:stretch>
                <a:fillRect t="-2325" b="-2325"/>
              </a:stretch>
            </a:blipFill>
          </p:spPr>
          <p:txBody>
            <a:bodyPr/>
            <a:lstStyle/>
            <a:p>
              <a:endParaRPr lang="fi-FI" noProof="0" dirty="0"/>
            </a:p>
          </p:txBody>
        </p:sp>
        <p:sp>
          <p:nvSpPr>
            <p:cNvPr id="11" name="TextBox 11"/>
            <p:cNvSpPr txBox="1"/>
            <p:nvPr/>
          </p:nvSpPr>
          <p:spPr>
            <a:xfrm rot="905461">
              <a:off x="282288" y="533078"/>
              <a:ext cx="2771919" cy="572570"/>
            </a:xfrm>
            <a:prstGeom prst="rect">
              <a:avLst/>
            </a:prstGeom>
          </p:spPr>
          <p:txBody>
            <a:bodyPr lIns="0" tIns="0" rIns="0" bIns="0" rtlCol="0" anchor="t">
              <a:spAutoFit/>
            </a:bodyPr>
            <a:lstStyle/>
            <a:p>
              <a:pPr algn="ctr">
                <a:lnSpc>
                  <a:spcPts val="3237"/>
                </a:lnSpc>
                <a:spcBef>
                  <a:spcPct val="0"/>
                </a:spcBef>
              </a:pPr>
              <a:r>
                <a:rPr lang="fi-FI" sz="2312" spc="9" noProof="0" dirty="0">
                  <a:solidFill>
                    <a:srgbClr val="000000"/>
                  </a:solidFill>
                  <a:latin typeface="Rustic Printed Stamp"/>
                  <a:ea typeface="Rustic Printed Stamp"/>
                  <a:cs typeface="Rustic Printed Stamp"/>
                  <a:sym typeface="Rustic Printed Stamp"/>
                </a:rPr>
                <a:t>Tee posteri</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3" name="Freeform 3"/>
          <p:cNvSpPr/>
          <p:nvPr/>
        </p:nvSpPr>
        <p:spPr>
          <a:xfrm>
            <a:off x="1263352" y="3343599"/>
            <a:ext cx="2088261" cy="4114800"/>
          </a:xfrm>
          <a:custGeom>
            <a:avLst/>
            <a:gdLst/>
            <a:ahLst/>
            <a:cxnLst/>
            <a:rect l="l" t="t" r="r" b="b"/>
            <a:pathLst>
              <a:path w="2088261" h="4114800">
                <a:moveTo>
                  <a:pt x="0" y="0"/>
                </a:moveTo>
                <a:lnTo>
                  <a:pt x="2088261" y="0"/>
                </a:lnTo>
                <a:lnTo>
                  <a:pt x="208826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4" name="TextBox 4"/>
          <p:cNvSpPr txBox="1"/>
          <p:nvPr/>
        </p:nvSpPr>
        <p:spPr>
          <a:xfrm>
            <a:off x="4508301" y="2683199"/>
            <a:ext cx="13144824" cy="5818759"/>
          </a:xfrm>
          <a:prstGeom prst="rect">
            <a:avLst/>
          </a:prstGeom>
        </p:spPr>
        <p:txBody>
          <a:bodyPr lIns="0" tIns="0" rIns="0" bIns="0" rtlCol="0" anchor="t">
            <a:spAutoFit/>
          </a:bodyPr>
          <a:lstStyle/>
          <a:p>
            <a:pPr algn="l">
              <a:lnSpc>
                <a:spcPts val="4900"/>
              </a:lnSpc>
            </a:pPr>
            <a:r>
              <a:rPr lang="fi-FI" sz="3500" noProof="0" dirty="0">
                <a:solidFill>
                  <a:srgbClr val="0057A8"/>
                </a:solidFill>
                <a:latin typeface="Roboto"/>
                <a:ea typeface="Roboto"/>
                <a:cs typeface="Roboto"/>
                <a:sym typeface="Roboto"/>
              </a:rPr>
              <a:t>Ideoikaa valitsemallenne kouluasteelle (alakoulu, yläkoulu, toinen aste) kävelyä- ja pyöräilyä edistävä kampanjaviikko.</a:t>
            </a:r>
          </a:p>
          <a:p>
            <a:pPr algn="l">
              <a:lnSpc>
                <a:spcPts val="3611"/>
              </a:lnSpc>
            </a:pPr>
            <a:endParaRPr lang="fi-FI" sz="3500" noProof="0" dirty="0">
              <a:solidFill>
                <a:srgbClr val="0057A8"/>
              </a:solidFill>
              <a:latin typeface="Roboto"/>
              <a:ea typeface="Roboto"/>
              <a:cs typeface="Roboto"/>
              <a:sym typeface="Roboto"/>
            </a:endParaRPr>
          </a:p>
          <a:p>
            <a:pPr algn="l">
              <a:lnSpc>
                <a:spcPts val="3611"/>
              </a:lnSpc>
            </a:pPr>
            <a:r>
              <a:rPr lang="fi-FI" sz="2579" noProof="0" dirty="0">
                <a:solidFill>
                  <a:srgbClr val="000000"/>
                </a:solidFill>
                <a:latin typeface="Roboto"/>
                <a:ea typeface="Roboto"/>
                <a:cs typeface="Roboto"/>
                <a:sym typeface="Roboto"/>
              </a:rPr>
              <a:t>Käyttäkää seuraavia ohjeita suunnittelun tukena:</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Määritelkää kampanjan tavoitteet ja kohderyhmä.</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Suunnitelkaa viikon ohjelma ja aktiviteetit.</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Pohtikaa, miten kampanja motivoi oppilaita osallistumaan.</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Sisällyttäkää kampanjaan yhteisöllisyyttä edistäviä elementtejä.</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Korostakaa turvallisuuden merkitystä.</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Näyttäkää kampanjan ympäristövaikutukset.</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Seuratkaa kampanjan edistymistä ja kerätkää palautetta.</a:t>
            </a:r>
          </a:p>
          <a:p>
            <a:pPr algn="l">
              <a:lnSpc>
                <a:spcPts val="3611"/>
              </a:lnSpc>
            </a:pPr>
            <a:endParaRPr lang="fi-FI" sz="2579" noProof="0" dirty="0">
              <a:solidFill>
                <a:srgbClr val="000000"/>
              </a:solidFill>
              <a:latin typeface="Roboto"/>
              <a:ea typeface="Roboto"/>
              <a:cs typeface="Roboto"/>
              <a:sym typeface="Roboto"/>
            </a:endParaRPr>
          </a:p>
        </p:txBody>
      </p:sp>
      <p:sp>
        <p:nvSpPr>
          <p:cNvPr id="5" name="TextBox 5"/>
          <p:cNvSpPr txBox="1"/>
          <p:nvPr/>
        </p:nvSpPr>
        <p:spPr>
          <a:xfrm>
            <a:off x="4508301" y="866775"/>
            <a:ext cx="4635699" cy="1286442"/>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Tehtävä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5965" y="3752773"/>
            <a:ext cx="2656383" cy="2523564"/>
          </a:xfrm>
          <a:custGeom>
            <a:avLst/>
            <a:gdLst/>
            <a:ahLst/>
            <a:cxnLst/>
            <a:rect l="l" t="t" r="r" b="b"/>
            <a:pathLst>
              <a:path w="2656383" h="2523564">
                <a:moveTo>
                  <a:pt x="0" y="0"/>
                </a:moveTo>
                <a:lnTo>
                  <a:pt x="2656383" y="0"/>
                </a:lnTo>
                <a:lnTo>
                  <a:pt x="2656383" y="2523564"/>
                </a:lnTo>
                <a:lnTo>
                  <a:pt x="0" y="25235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noProof="0" dirty="0"/>
          </a:p>
        </p:txBody>
      </p:sp>
      <p:sp>
        <p:nvSpPr>
          <p:cNvPr id="3" name="TextBox 3"/>
          <p:cNvSpPr txBox="1"/>
          <p:nvPr/>
        </p:nvSpPr>
        <p:spPr>
          <a:xfrm>
            <a:off x="4741250" y="1651151"/>
            <a:ext cx="3869350" cy="1337255"/>
          </a:xfrm>
          <a:prstGeom prst="rect">
            <a:avLst/>
          </a:prstGeom>
        </p:spPr>
        <p:txBody>
          <a:bodyPr wrap="square" lIns="0" tIns="0" rIns="0" bIns="0" rtlCol="0" anchor="t">
            <a:spAutoFit/>
          </a:bodyPr>
          <a:lstStyle/>
          <a:p>
            <a:pPr algn="ctr">
              <a:lnSpc>
                <a:spcPts val="10818"/>
              </a:lnSpc>
            </a:pPr>
            <a:r>
              <a:rPr lang="fi-FI" sz="7727" noProof="0" dirty="0">
                <a:solidFill>
                  <a:srgbClr val="000000"/>
                </a:solidFill>
                <a:latin typeface="Roboto"/>
                <a:ea typeface="Roboto"/>
                <a:cs typeface="Roboto"/>
                <a:sym typeface="Roboto"/>
              </a:rPr>
              <a:t>Mitä on</a:t>
            </a:r>
          </a:p>
        </p:txBody>
      </p:sp>
      <p:sp>
        <p:nvSpPr>
          <p:cNvPr id="4" name="TextBox 4"/>
          <p:cNvSpPr txBox="1"/>
          <p:nvPr/>
        </p:nvSpPr>
        <p:spPr>
          <a:xfrm>
            <a:off x="6921085" y="2826481"/>
            <a:ext cx="8623715"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viisas liikkuminen?</a:t>
            </a:r>
          </a:p>
        </p:txBody>
      </p:sp>
      <p:sp>
        <p:nvSpPr>
          <p:cNvPr id="5" name="Freeform 5"/>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4"/>
            <a:stretch>
              <a:fillRect/>
            </a:stretch>
          </a:blipFill>
        </p:spPr>
        <p:txBody>
          <a:bodyPr/>
          <a:lstStyle/>
          <a:p>
            <a:endParaRPr lang="fi-FI" noProof="0" dirty="0"/>
          </a:p>
        </p:txBody>
      </p:sp>
      <p:sp>
        <p:nvSpPr>
          <p:cNvPr id="6" name="Freeform 6"/>
          <p:cNvSpPr/>
          <p:nvPr/>
        </p:nvSpPr>
        <p:spPr>
          <a:xfrm>
            <a:off x="2232588" y="4534334"/>
            <a:ext cx="1275455" cy="2515286"/>
          </a:xfrm>
          <a:custGeom>
            <a:avLst/>
            <a:gdLst/>
            <a:ahLst/>
            <a:cxnLst/>
            <a:rect l="l" t="t" r="r" b="b"/>
            <a:pathLst>
              <a:path w="1275455" h="2515286">
                <a:moveTo>
                  <a:pt x="0" y="0"/>
                </a:moveTo>
                <a:lnTo>
                  <a:pt x="1275455" y="0"/>
                </a:lnTo>
                <a:lnTo>
                  <a:pt x="1275455" y="2515286"/>
                </a:lnTo>
                <a:lnTo>
                  <a:pt x="0" y="2515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7" name="Freeform 7"/>
          <p:cNvSpPr/>
          <p:nvPr/>
        </p:nvSpPr>
        <p:spPr>
          <a:xfrm>
            <a:off x="3508043" y="5791977"/>
            <a:ext cx="1446799" cy="2411332"/>
          </a:xfrm>
          <a:custGeom>
            <a:avLst/>
            <a:gdLst/>
            <a:ahLst/>
            <a:cxnLst/>
            <a:rect l="l" t="t" r="r" b="b"/>
            <a:pathLst>
              <a:path w="1446799" h="2411332">
                <a:moveTo>
                  <a:pt x="0" y="0"/>
                </a:moveTo>
                <a:lnTo>
                  <a:pt x="1446799" y="0"/>
                </a:lnTo>
                <a:lnTo>
                  <a:pt x="1446799" y="2411331"/>
                </a:lnTo>
                <a:lnTo>
                  <a:pt x="0" y="24113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sp>
        <p:nvSpPr>
          <p:cNvPr id="8" name="Freeform 8"/>
          <p:cNvSpPr/>
          <p:nvPr/>
        </p:nvSpPr>
        <p:spPr>
          <a:xfrm flipH="1">
            <a:off x="11235018" y="7758706"/>
            <a:ext cx="3958552" cy="1751659"/>
          </a:xfrm>
          <a:custGeom>
            <a:avLst/>
            <a:gdLst/>
            <a:ahLst/>
            <a:cxnLst/>
            <a:rect l="l" t="t" r="r" b="b"/>
            <a:pathLst>
              <a:path w="3958552" h="1751659">
                <a:moveTo>
                  <a:pt x="3958552" y="0"/>
                </a:moveTo>
                <a:lnTo>
                  <a:pt x="0" y="0"/>
                </a:lnTo>
                <a:lnTo>
                  <a:pt x="0" y="1751660"/>
                </a:lnTo>
                <a:lnTo>
                  <a:pt x="3958552" y="1751660"/>
                </a:lnTo>
                <a:lnTo>
                  <a:pt x="3958552"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i-FI" noProof="0" dirty="0"/>
          </a:p>
        </p:txBody>
      </p:sp>
      <p:sp>
        <p:nvSpPr>
          <p:cNvPr id="9" name="Freeform 9"/>
          <p:cNvSpPr/>
          <p:nvPr/>
        </p:nvSpPr>
        <p:spPr>
          <a:xfrm>
            <a:off x="14731055" y="1028700"/>
            <a:ext cx="1839431" cy="1035781"/>
          </a:xfrm>
          <a:custGeom>
            <a:avLst/>
            <a:gdLst/>
            <a:ahLst/>
            <a:cxnLst/>
            <a:rect l="l" t="t" r="r" b="b"/>
            <a:pathLst>
              <a:path w="1839431" h="1035781">
                <a:moveTo>
                  <a:pt x="0" y="0"/>
                </a:moveTo>
                <a:lnTo>
                  <a:pt x="1839431" y="0"/>
                </a:lnTo>
                <a:lnTo>
                  <a:pt x="1839431" y="1035781"/>
                </a:lnTo>
                <a:lnTo>
                  <a:pt x="0" y="10357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i-FI" noProof="0" dirty="0"/>
          </a:p>
        </p:txBody>
      </p:sp>
      <p:sp>
        <p:nvSpPr>
          <p:cNvPr id="10" name="Freeform 10"/>
          <p:cNvSpPr/>
          <p:nvPr/>
        </p:nvSpPr>
        <p:spPr>
          <a:xfrm flipH="1">
            <a:off x="12207681" y="5086689"/>
            <a:ext cx="6681727" cy="2669737"/>
          </a:xfrm>
          <a:custGeom>
            <a:avLst/>
            <a:gdLst/>
            <a:ahLst/>
            <a:cxnLst/>
            <a:rect l="l" t="t" r="r" b="b"/>
            <a:pathLst>
              <a:path w="6681727" h="2669737">
                <a:moveTo>
                  <a:pt x="6681728" y="0"/>
                </a:moveTo>
                <a:lnTo>
                  <a:pt x="0" y="0"/>
                </a:lnTo>
                <a:lnTo>
                  <a:pt x="0" y="2669737"/>
                </a:lnTo>
                <a:lnTo>
                  <a:pt x="6681728" y="2669737"/>
                </a:lnTo>
                <a:lnTo>
                  <a:pt x="6681728"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noProof="0" dirty="0"/>
          </a:p>
        </p:txBody>
      </p:sp>
      <p:sp>
        <p:nvSpPr>
          <p:cNvPr id="11" name="Freeform 11"/>
          <p:cNvSpPr/>
          <p:nvPr/>
        </p:nvSpPr>
        <p:spPr>
          <a:xfrm>
            <a:off x="5508500" y="6421557"/>
            <a:ext cx="2388809" cy="2158886"/>
          </a:xfrm>
          <a:custGeom>
            <a:avLst/>
            <a:gdLst/>
            <a:ahLst/>
            <a:cxnLst/>
            <a:rect l="l" t="t" r="r" b="b"/>
            <a:pathLst>
              <a:path w="2388809" h="2158886">
                <a:moveTo>
                  <a:pt x="0" y="0"/>
                </a:moveTo>
                <a:lnTo>
                  <a:pt x="2388809" y="0"/>
                </a:lnTo>
                <a:lnTo>
                  <a:pt x="2388809" y="2158886"/>
                </a:lnTo>
                <a:lnTo>
                  <a:pt x="0" y="21588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i-FI" noProof="0" dirty="0"/>
          </a:p>
        </p:txBody>
      </p:sp>
      <p:sp>
        <p:nvSpPr>
          <p:cNvPr id="12" name="Freeform 12"/>
          <p:cNvSpPr/>
          <p:nvPr/>
        </p:nvSpPr>
        <p:spPr>
          <a:xfrm>
            <a:off x="7000028" y="7595365"/>
            <a:ext cx="1241360" cy="2158886"/>
          </a:xfrm>
          <a:custGeom>
            <a:avLst/>
            <a:gdLst/>
            <a:ahLst/>
            <a:cxnLst/>
            <a:rect l="l" t="t" r="r" b="b"/>
            <a:pathLst>
              <a:path w="1241360" h="2158886">
                <a:moveTo>
                  <a:pt x="0" y="0"/>
                </a:moveTo>
                <a:lnTo>
                  <a:pt x="1241359" y="0"/>
                </a:lnTo>
                <a:lnTo>
                  <a:pt x="1241359" y="2158887"/>
                </a:lnTo>
                <a:lnTo>
                  <a:pt x="0" y="21588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i-FI" noProof="0" dirty="0"/>
          </a:p>
        </p:txBody>
      </p:sp>
      <p:sp>
        <p:nvSpPr>
          <p:cNvPr id="13" name="Freeform 13"/>
          <p:cNvSpPr/>
          <p:nvPr/>
        </p:nvSpPr>
        <p:spPr>
          <a:xfrm flipH="1">
            <a:off x="462333" y="6421557"/>
            <a:ext cx="1844271" cy="2078052"/>
          </a:xfrm>
          <a:custGeom>
            <a:avLst/>
            <a:gdLst/>
            <a:ahLst/>
            <a:cxnLst/>
            <a:rect l="l" t="t" r="r" b="b"/>
            <a:pathLst>
              <a:path w="1844271" h="2078052">
                <a:moveTo>
                  <a:pt x="1844270" y="0"/>
                </a:moveTo>
                <a:lnTo>
                  <a:pt x="0" y="0"/>
                </a:lnTo>
                <a:lnTo>
                  <a:pt x="0" y="2078052"/>
                </a:lnTo>
                <a:lnTo>
                  <a:pt x="1844270" y="2078052"/>
                </a:lnTo>
                <a:lnTo>
                  <a:pt x="184427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fi-FI" noProof="0" dirty="0"/>
          </a:p>
        </p:txBody>
      </p:sp>
      <p:sp>
        <p:nvSpPr>
          <p:cNvPr id="14" name="Freeform 14"/>
          <p:cNvSpPr/>
          <p:nvPr/>
        </p:nvSpPr>
        <p:spPr>
          <a:xfrm flipH="1">
            <a:off x="4076109" y="8079618"/>
            <a:ext cx="1432391" cy="2024580"/>
          </a:xfrm>
          <a:custGeom>
            <a:avLst/>
            <a:gdLst/>
            <a:ahLst/>
            <a:cxnLst/>
            <a:rect l="l" t="t" r="r" b="b"/>
            <a:pathLst>
              <a:path w="1432391" h="2024580">
                <a:moveTo>
                  <a:pt x="1432391" y="0"/>
                </a:moveTo>
                <a:lnTo>
                  <a:pt x="0" y="0"/>
                </a:lnTo>
                <a:lnTo>
                  <a:pt x="0" y="2024581"/>
                </a:lnTo>
                <a:lnTo>
                  <a:pt x="1432391" y="2024581"/>
                </a:lnTo>
                <a:lnTo>
                  <a:pt x="1432391"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fi-FI" noProof="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3" name="Freeform 3"/>
          <p:cNvSpPr/>
          <p:nvPr/>
        </p:nvSpPr>
        <p:spPr>
          <a:xfrm>
            <a:off x="1263352" y="3343599"/>
            <a:ext cx="2088261" cy="4114800"/>
          </a:xfrm>
          <a:custGeom>
            <a:avLst/>
            <a:gdLst/>
            <a:ahLst/>
            <a:cxnLst/>
            <a:rect l="l" t="t" r="r" b="b"/>
            <a:pathLst>
              <a:path w="2088261" h="4114800">
                <a:moveTo>
                  <a:pt x="0" y="0"/>
                </a:moveTo>
                <a:lnTo>
                  <a:pt x="2088261" y="0"/>
                </a:lnTo>
                <a:lnTo>
                  <a:pt x="208826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grpSp>
        <p:nvGrpSpPr>
          <p:cNvPr id="4" name="Group 4"/>
          <p:cNvGrpSpPr/>
          <p:nvPr/>
        </p:nvGrpSpPr>
        <p:grpSpPr>
          <a:xfrm>
            <a:off x="12901152" y="5143500"/>
            <a:ext cx="2561463" cy="4114800"/>
            <a:chOff x="0" y="0"/>
            <a:chExt cx="3415284" cy="5486400"/>
          </a:xfrm>
        </p:grpSpPr>
        <p:sp>
          <p:nvSpPr>
            <p:cNvPr id="5" name="Freeform 5"/>
            <p:cNvSpPr/>
            <p:nvPr/>
          </p:nvSpPr>
          <p:spPr>
            <a:xfrm>
              <a:off x="0" y="0"/>
              <a:ext cx="1179576" cy="5486400"/>
            </a:xfrm>
            <a:custGeom>
              <a:avLst/>
              <a:gdLst/>
              <a:ahLst/>
              <a:cxnLst/>
              <a:rect l="l" t="t" r="r" b="b"/>
              <a:pathLst>
                <a:path w="1179576" h="5486400">
                  <a:moveTo>
                    <a:pt x="0" y="0"/>
                  </a:moveTo>
                  <a:lnTo>
                    <a:pt x="1179576" y="0"/>
                  </a:lnTo>
                  <a:lnTo>
                    <a:pt x="1179576" y="5486400"/>
                  </a:lnTo>
                  <a:lnTo>
                    <a:pt x="0" y="5486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6" name="Freeform 6"/>
            <p:cNvSpPr/>
            <p:nvPr/>
          </p:nvSpPr>
          <p:spPr>
            <a:xfrm>
              <a:off x="1179576" y="0"/>
              <a:ext cx="2235708" cy="5486400"/>
            </a:xfrm>
            <a:custGeom>
              <a:avLst/>
              <a:gdLst/>
              <a:ahLst/>
              <a:cxnLst/>
              <a:rect l="l" t="t" r="r" b="b"/>
              <a:pathLst>
                <a:path w="2235708" h="5486400">
                  <a:moveTo>
                    <a:pt x="0" y="0"/>
                  </a:moveTo>
                  <a:lnTo>
                    <a:pt x="2235708" y="0"/>
                  </a:lnTo>
                  <a:lnTo>
                    <a:pt x="2235708"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grpSp>
      <p:sp>
        <p:nvSpPr>
          <p:cNvPr id="7" name="TextBox 7"/>
          <p:cNvSpPr txBox="1"/>
          <p:nvPr/>
        </p:nvSpPr>
        <p:spPr>
          <a:xfrm>
            <a:off x="4508301" y="2683199"/>
            <a:ext cx="13144824" cy="1235075"/>
          </a:xfrm>
          <a:prstGeom prst="rect">
            <a:avLst/>
          </a:prstGeom>
        </p:spPr>
        <p:txBody>
          <a:bodyPr lIns="0" tIns="0" rIns="0" bIns="0" rtlCol="0" anchor="t">
            <a:spAutoFit/>
          </a:bodyPr>
          <a:lstStyle/>
          <a:p>
            <a:pPr algn="l">
              <a:lnSpc>
                <a:spcPts val="4900"/>
              </a:lnSpc>
            </a:pPr>
            <a:r>
              <a:rPr lang="fi-FI" sz="3500" noProof="0" dirty="0">
                <a:solidFill>
                  <a:srgbClr val="0057A8"/>
                </a:solidFill>
                <a:latin typeface="Roboto"/>
                <a:ea typeface="Roboto"/>
                <a:cs typeface="Roboto"/>
                <a:sym typeface="Roboto"/>
              </a:rPr>
              <a:t>Perustelkaa, miksi Yhdistyneiden Kansakuntien (YK) </a:t>
            </a:r>
          </a:p>
          <a:p>
            <a:pPr algn="l">
              <a:lnSpc>
                <a:spcPts val="4900"/>
              </a:lnSpc>
            </a:pPr>
            <a:r>
              <a:rPr lang="fi-FI" sz="3500" noProof="0" dirty="0">
                <a:solidFill>
                  <a:srgbClr val="0057A8"/>
                </a:solidFill>
                <a:latin typeface="Roboto"/>
                <a:ea typeface="Roboto"/>
                <a:cs typeface="Roboto"/>
                <a:sym typeface="Roboto"/>
              </a:rPr>
              <a:t>mukaan polkupyörä on planeetan paras kulkuneuvo.</a:t>
            </a:r>
          </a:p>
        </p:txBody>
      </p:sp>
      <p:sp>
        <p:nvSpPr>
          <p:cNvPr id="8" name="TextBox 8"/>
          <p:cNvSpPr txBox="1"/>
          <p:nvPr/>
        </p:nvSpPr>
        <p:spPr>
          <a:xfrm>
            <a:off x="4508301" y="866775"/>
            <a:ext cx="4407099" cy="1286442"/>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Tehtävä 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3" name="Freeform 3"/>
          <p:cNvSpPr/>
          <p:nvPr/>
        </p:nvSpPr>
        <p:spPr>
          <a:xfrm>
            <a:off x="1263352" y="3343599"/>
            <a:ext cx="2088261" cy="4114800"/>
          </a:xfrm>
          <a:custGeom>
            <a:avLst/>
            <a:gdLst/>
            <a:ahLst/>
            <a:cxnLst/>
            <a:rect l="l" t="t" r="r" b="b"/>
            <a:pathLst>
              <a:path w="2088261" h="4114800">
                <a:moveTo>
                  <a:pt x="0" y="0"/>
                </a:moveTo>
                <a:lnTo>
                  <a:pt x="2088261" y="0"/>
                </a:lnTo>
                <a:lnTo>
                  <a:pt x="208826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grpSp>
        <p:nvGrpSpPr>
          <p:cNvPr id="4" name="Group 4"/>
          <p:cNvGrpSpPr/>
          <p:nvPr/>
        </p:nvGrpSpPr>
        <p:grpSpPr>
          <a:xfrm>
            <a:off x="13201276" y="5625627"/>
            <a:ext cx="2261339" cy="3632673"/>
            <a:chOff x="0" y="0"/>
            <a:chExt cx="3015119" cy="4843564"/>
          </a:xfrm>
        </p:grpSpPr>
        <p:sp>
          <p:nvSpPr>
            <p:cNvPr id="5" name="Freeform 5"/>
            <p:cNvSpPr/>
            <p:nvPr/>
          </p:nvSpPr>
          <p:spPr>
            <a:xfrm>
              <a:off x="0" y="0"/>
              <a:ext cx="1041366" cy="4843564"/>
            </a:xfrm>
            <a:custGeom>
              <a:avLst/>
              <a:gdLst/>
              <a:ahLst/>
              <a:cxnLst/>
              <a:rect l="l" t="t" r="r" b="b"/>
              <a:pathLst>
                <a:path w="1041366" h="4843564">
                  <a:moveTo>
                    <a:pt x="0" y="0"/>
                  </a:moveTo>
                  <a:lnTo>
                    <a:pt x="1041366" y="0"/>
                  </a:lnTo>
                  <a:lnTo>
                    <a:pt x="1041366" y="4843564"/>
                  </a:lnTo>
                  <a:lnTo>
                    <a:pt x="0" y="48435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6" name="Freeform 6"/>
            <p:cNvSpPr/>
            <p:nvPr/>
          </p:nvSpPr>
          <p:spPr>
            <a:xfrm>
              <a:off x="1041366" y="0"/>
              <a:ext cx="1973752" cy="4843564"/>
            </a:xfrm>
            <a:custGeom>
              <a:avLst/>
              <a:gdLst/>
              <a:ahLst/>
              <a:cxnLst/>
              <a:rect l="l" t="t" r="r" b="b"/>
              <a:pathLst>
                <a:path w="1973752" h="4843564">
                  <a:moveTo>
                    <a:pt x="0" y="0"/>
                  </a:moveTo>
                  <a:lnTo>
                    <a:pt x="1973753" y="0"/>
                  </a:lnTo>
                  <a:lnTo>
                    <a:pt x="1973753" y="4843564"/>
                  </a:lnTo>
                  <a:lnTo>
                    <a:pt x="0" y="48435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grpSp>
      <p:sp>
        <p:nvSpPr>
          <p:cNvPr id="7" name="TextBox 7"/>
          <p:cNvSpPr txBox="1"/>
          <p:nvPr/>
        </p:nvSpPr>
        <p:spPr>
          <a:xfrm>
            <a:off x="4508301" y="4128420"/>
            <a:ext cx="12144833" cy="4115966"/>
          </a:xfrm>
          <a:prstGeom prst="rect">
            <a:avLst/>
          </a:prstGeom>
        </p:spPr>
        <p:txBody>
          <a:bodyPr lIns="0" tIns="0" rIns="0" bIns="0" rtlCol="0" anchor="t">
            <a:spAutoFit/>
          </a:bodyPr>
          <a:lstStyle/>
          <a:p>
            <a:pPr algn="l">
              <a:lnSpc>
                <a:spcPts val="3610"/>
              </a:lnSpc>
            </a:pPr>
            <a:r>
              <a:rPr lang="fi-FI" sz="2579" spc="10" noProof="0" dirty="0">
                <a:solidFill>
                  <a:srgbClr val="000000"/>
                </a:solidFill>
                <a:latin typeface="Roboto"/>
                <a:ea typeface="Roboto"/>
                <a:cs typeface="Roboto"/>
                <a:sym typeface="Roboto"/>
              </a:rPr>
              <a:t>Maailman terveysjärjestö WHO:n mukaan terveysuhkia ovat mm.</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ilmastonmuutos ja ympäristön saasteet</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tarttumattomat taudit (esim. sydän- ja verisuonitaudit, syöpä, diabetes)</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tartuntataudit (esim. influenssa, COVID-19)</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mielenterveysongelmat (yhteisöllisyys)</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aliravitsemus ja ruokaturva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liikunnan puute ja epäterveelliset elämäntavat</a:t>
            </a:r>
          </a:p>
          <a:p>
            <a:pPr algn="l">
              <a:lnSpc>
                <a:spcPts val="3610"/>
              </a:lnSpc>
            </a:pPr>
            <a:endParaRPr lang="fi-FI" sz="2579" spc="10" noProof="0" dirty="0">
              <a:solidFill>
                <a:srgbClr val="000000"/>
              </a:solidFill>
              <a:latin typeface="Roboto"/>
              <a:ea typeface="Roboto"/>
              <a:cs typeface="Roboto"/>
              <a:sym typeface="Roboto"/>
            </a:endParaRPr>
          </a:p>
          <a:p>
            <a:pPr algn="l">
              <a:lnSpc>
                <a:spcPts val="3610"/>
              </a:lnSpc>
            </a:pPr>
            <a:endParaRPr lang="fi-FI" sz="2579" spc="10" noProof="0" dirty="0">
              <a:solidFill>
                <a:srgbClr val="000000"/>
              </a:solidFill>
              <a:latin typeface="Roboto"/>
              <a:ea typeface="Roboto"/>
              <a:cs typeface="Roboto"/>
              <a:sym typeface="Roboto"/>
            </a:endParaRPr>
          </a:p>
        </p:txBody>
      </p:sp>
      <p:sp>
        <p:nvSpPr>
          <p:cNvPr id="8" name="TextBox 8"/>
          <p:cNvSpPr txBox="1"/>
          <p:nvPr/>
        </p:nvSpPr>
        <p:spPr>
          <a:xfrm>
            <a:off x="4508301" y="2683199"/>
            <a:ext cx="13144824" cy="1235075"/>
          </a:xfrm>
          <a:prstGeom prst="rect">
            <a:avLst/>
          </a:prstGeom>
        </p:spPr>
        <p:txBody>
          <a:bodyPr lIns="0" tIns="0" rIns="0" bIns="0" rtlCol="0" anchor="t">
            <a:spAutoFit/>
          </a:bodyPr>
          <a:lstStyle/>
          <a:p>
            <a:pPr algn="l">
              <a:lnSpc>
                <a:spcPts val="4900"/>
              </a:lnSpc>
            </a:pPr>
            <a:r>
              <a:rPr lang="fi-FI" sz="3500" noProof="0" dirty="0">
                <a:solidFill>
                  <a:srgbClr val="0057A8"/>
                </a:solidFill>
                <a:latin typeface="Roboto"/>
                <a:ea typeface="Roboto"/>
                <a:cs typeface="Roboto"/>
                <a:sym typeface="Roboto"/>
              </a:rPr>
              <a:t>Mitkä seuraavista globaaleista terveysuhkista on suoraan tai välillisesti ratkaistavissa viisaan liikkumisen avulla?</a:t>
            </a:r>
          </a:p>
        </p:txBody>
      </p:sp>
      <p:sp>
        <p:nvSpPr>
          <p:cNvPr id="9" name="TextBox 9"/>
          <p:cNvSpPr txBox="1"/>
          <p:nvPr/>
        </p:nvSpPr>
        <p:spPr>
          <a:xfrm>
            <a:off x="4508301" y="866775"/>
            <a:ext cx="4483299" cy="1286442"/>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Tehtävä 4</a:t>
            </a:r>
          </a:p>
        </p:txBody>
      </p:sp>
      <p:grpSp>
        <p:nvGrpSpPr>
          <p:cNvPr id="10" name="Group 10"/>
          <p:cNvGrpSpPr/>
          <p:nvPr/>
        </p:nvGrpSpPr>
        <p:grpSpPr>
          <a:xfrm>
            <a:off x="14977891" y="1184147"/>
            <a:ext cx="2418395" cy="1308553"/>
            <a:chOff x="0" y="0"/>
            <a:chExt cx="3224527" cy="1744737"/>
          </a:xfrm>
        </p:grpSpPr>
        <p:sp>
          <p:nvSpPr>
            <p:cNvPr id="11" name="Freeform 11"/>
            <p:cNvSpPr/>
            <p:nvPr/>
          </p:nvSpPr>
          <p:spPr>
            <a:xfrm flipH="1">
              <a:off x="0" y="0"/>
              <a:ext cx="3224527" cy="1744737"/>
            </a:xfrm>
            <a:custGeom>
              <a:avLst/>
              <a:gdLst/>
              <a:ahLst/>
              <a:cxnLst/>
              <a:rect l="l" t="t" r="r" b="b"/>
              <a:pathLst>
                <a:path w="3224527" h="1744737">
                  <a:moveTo>
                    <a:pt x="3224527" y="0"/>
                  </a:moveTo>
                  <a:lnTo>
                    <a:pt x="0" y="0"/>
                  </a:lnTo>
                  <a:lnTo>
                    <a:pt x="0" y="1744737"/>
                  </a:lnTo>
                  <a:lnTo>
                    <a:pt x="3224527" y="1744737"/>
                  </a:lnTo>
                  <a:lnTo>
                    <a:pt x="3224527" y="0"/>
                  </a:lnTo>
                  <a:close/>
                </a:path>
              </a:pathLst>
            </a:custGeom>
            <a:blipFill>
              <a:blip r:embed="rId9">
                <a:extLst>
                  <a:ext uri="{96DAC541-7B7A-43D3-8B79-37D633B846F1}">
                    <asvg:svgBlip xmlns:asvg="http://schemas.microsoft.com/office/drawing/2016/SVG/main" r:embed="rId10"/>
                  </a:ext>
                </a:extLst>
              </a:blip>
              <a:stretch>
                <a:fillRect t="-2325" b="-2325"/>
              </a:stretch>
            </a:blipFill>
          </p:spPr>
          <p:txBody>
            <a:bodyPr/>
            <a:lstStyle/>
            <a:p>
              <a:endParaRPr lang="fi-FI" noProof="0" dirty="0"/>
            </a:p>
          </p:txBody>
        </p:sp>
        <p:sp>
          <p:nvSpPr>
            <p:cNvPr id="12" name="TextBox 12"/>
            <p:cNvSpPr txBox="1"/>
            <p:nvPr/>
          </p:nvSpPr>
          <p:spPr>
            <a:xfrm rot="905461">
              <a:off x="282288" y="533078"/>
              <a:ext cx="2771919" cy="572570"/>
            </a:xfrm>
            <a:prstGeom prst="rect">
              <a:avLst/>
            </a:prstGeom>
          </p:spPr>
          <p:txBody>
            <a:bodyPr lIns="0" tIns="0" rIns="0" bIns="0" rtlCol="0" anchor="t">
              <a:spAutoFit/>
            </a:bodyPr>
            <a:lstStyle/>
            <a:p>
              <a:pPr algn="ctr">
                <a:lnSpc>
                  <a:spcPts val="3237"/>
                </a:lnSpc>
                <a:spcBef>
                  <a:spcPct val="0"/>
                </a:spcBef>
              </a:pPr>
              <a:r>
                <a:rPr lang="fi-FI" sz="2312" spc="9" noProof="0" dirty="0">
                  <a:solidFill>
                    <a:srgbClr val="000000"/>
                  </a:solidFill>
                  <a:latin typeface="Rustic Printed Stamp"/>
                  <a:ea typeface="Rustic Printed Stamp"/>
                  <a:cs typeface="Rustic Printed Stamp"/>
                  <a:sym typeface="Rustic Printed Stamp"/>
                </a:rPr>
                <a:t>Tee infograafi!</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3" name="Freeform 3"/>
          <p:cNvSpPr/>
          <p:nvPr/>
        </p:nvSpPr>
        <p:spPr>
          <a:xfrm>
            <a:off x="1263352" y="3343599"/>
            <a:ext cx="2088261" cy="4114800"/>
          </a:xfrm>
          <a:custGeom>
            <a:avLst/>
            <a:gdLst/>
            <a:ahLst/>
            <a:cxnLst/>
            <a:rect l="l" t="t" r="r" b="b"/>
            <a:pathLst>
              <a:path w="2088261" h="4114800">
                <a:moveTo>
                  <a:pt x="0" y="0"/>
                </a:moveTo>
                <a:lnTo>
                  <a:pt x="2088261" y="0"/>
                </a:lnTo>
                <a:lnTo>
                  <a:pt x="208826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4" name="TextBox 4"/>
          <p:cNvSpPr txBox="1"/>
          <p:nvPr/>
        </p:nvSpPr>
        <p:spPr>
          <a:xfrm>
            <a:off x="4508301" y="2683199"/>
            <a:ext cx="13144824" cy="5228209"/>
          </a:xfrm>
          <a:prstGeom prst="rect">
            <a:avLst/>
          </a:prstGeom>
        </p:spPr>
        <p:txBody>
          <a:bodyPr lIns="0" tIns="0" rIns="0" bIns="0" rtlCol="0" anchor="t">
            <a:spAutoFit/>
          </a:bodyPr>
          <a:lstStyle/>
          <a:p>
            <a:pPr algn="l">
              <a:lnSpc>
                <a:spcPts val="4900"/>
              </a:lnSpc>
            </a:pPr>
            <a:r>
              <a:rPr lang="fi-FI" sz="3500" noProof="0" dirty="0">
                <a:solidFill>
                  <a:srgbClr val="0057A8"/>
                </a:solidFill>
                <a:latin typeface="Roboto"/>
                <a:ea typeface="Roboto"/>
                <a:cs typeface="Roboto"/>
                <a:sym typeface="Roboto"/>
              </a:rPr>
              <a:t>Kehittäkää mobiilisovellus, joka kannustaa käyttäjiä liikkumaan ympäristöystävällisesti. Sovelluksen tulee olla motivoiva ja yhteisöllisyyttä edistävä. </a:t>
            </a:r>
          </a:p>
          <a:p>
            <a:pPr algn="l">
              <a:lnSpc>
                <a:spcPts val="4900"/>
              </a:lnSpc>
            </a:pPr>
            <a:endParaRPr lang="fi-FI" sz="3500" noProof="0" dirty="0">
              <a:solidFill>
                <a:srgbClr val="0057A8"/>
              </a:solidFill>
              <a:latin typeface="Roboto"/>
              <a:ea typeface="Roboto"/>
              <a:cs typeface="Roboto"/>
              <a:sym typeface="Roboto"/>
            </a:endParaRPr>
          </a:p>
          <a:p>
            <a:pPr algn="l">
              <a:lnSpc>
                <a:spcPts val="3611"/>
              </a:lnSpc>
            </a:pPr>
            <a:r>
              <a:rPr lang="fi-FI" sz="2579" noProof="0" dirty="0">
                <a:solidFill>
                  <a:srgbClr val="000000"/>
                </a:solidFill>
                <a:latin typeface="Roboto"/>
                <a:ea typeface="Roboto"/>
                <a:cs typeface="Roboto"/>
                <a:sym typeface="Roboto"/>
              </a:rPr>
              <a:t>Käyttäkää seuraavia ohjeita suunnittelun tukena:</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Määritelkää tavoitteet ja kohderyhmä.</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Miten käyttäjiä motivoidaan liikkumaan enemmän (palkitsemisjärjestelmä)?</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Millaisia yhteisöllisyyttä edistävät ominaisuuksia sovellukseen sisällytetään?</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Miten käyttäjä näkee liikkumisensa ympäristövaikutukset?</a:t>
            </a:r>
          </a:p>
          <a:p>
            <a:pPr marL="557022" lvl="1" indent="-278511" algn="l">
              <a:lnSpc>
                <a:spcPts val="3611"/>
              </a:lnSpc>
              <a:buAutoNum type="arabicPeriod"/>
            </a:pPr>
            <a:r>
              <a:rPr lang="fi-FI" sz="2579" noProof="0" dirty="0">
                <a:solidFill>
                  <a:srgbClr val="000000"/>
                </a:solidFill>
                <a:latin typeface="Roboto"/>
                <a:ea typeface="Roboto"/>
                <a:cs typeface="Roboto"/>
                <a:sym typeface="Roboto"/>
              </a:rPr>
              <a:t>Miten sovelluksessa hyödynnetään mobiililaitteiden ominaisuuksia?</a:t>
            </a:r>
          </a:p>
        </p:txBody>
      </p:sp>
      <p:sp>
        <p:nvSpPr>
          <p:cNvPr id="5" name="TextBox 5"/>
          <p:cNvSpPr txBox="1"/>
          <p:nvPr/>
        </p:nvSpPr>
        <p:spPr>
          <a:xfrm>
            <a:off x="4508301" y="866775"/>
            <a:ext cx="4635699" cy="1286442"/>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Tehtävä 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grpSp>
        <p:nvGrpSpPr>
          <p:cNvPr id="3" name="Group 3"/>
          <p:cNvGrpSpPr/>
          <p:nvPr/>
        </p:nvGrpSpPr>
        <p:grpSpPr>
          <a:xfrm>
            <a:off x="912420" y="3557411"/>
            <a:ext cx="2288718" cy="3676656"/>
            <a:chOff x="0" y="0"/>
            <a:chExt cx="3051624" cy="4902208"/>
          </a:xfrm>
        </p:grpSpPr>
        <p:sp>
          <p:nvSpPr>
            <p:cNvPr id="4" name="Freeform 4"/>
            <p:cNvSpPr/>
            <p:nvPr/>
          </p:nvSpPr>
          <p:spPr>
            <a:xfrm>
              <a:off x="0" y="0"/>
              <a:ext cx="1053975" cy="4902208"/>
            </a:xfrm>
            <a:custGeom>
              <a:avLst/>
              <a:gdLst/>
              <a:ahLst/>
              <a:cxnLst/>
              <a:rect l="l" t="t" r="r" b="b"/>
              <a:pathLst>
                <a:path w="1053975" h="4902208">
                  <a:moveTo>
                    <a:pt x="0" y="0"/>
                  </a:moveTo>
                  <a:lnTo>
                    <a:pt x="1053975" y="0"/>
                  </a:lnTo>
                  <a:lnTo>
                    <a:pt x="1053975" y="4902208"/>
                  </a:lnTo>
                  <a:lnTo>
                    <a:pt x="0" y="49022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5" name="Freeform 5"/>
            <p:cNvSpPr/>
            <p:nvPr/>
          </p:nvSpPr>
          <p:spPr>
            <a:xfrm>
              <a:off x="1053975" y="0"/>
              <a:ext cx="1997650" cy="4902208"/>
            </a:xfrm>
            <a:custGeom>
              <a:avLst/>
              <a:gdLst/>
              <a:ahLst/>
              <a:cxnLst/>
              <a:rect l="l" t="t" r="r" b="b"/>
              <a:pathLst>
                <a:path w="1997650" h="4902208">
                  <a:moveTo>
                    <a:pt x="0" y="0"/>
                  </a:moveTo>
                  <a:lnTo>
                    <a:pt x="1997649" y="0"/>
                  </a:lnTo>
                  <a:lnTo>
                    <a:pt x="1997649" y="4902208"/>
                  </a:lnTo>
                  <a:lnTo>
                    <a:pt x="0" y="49022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grpSp>
      <p:sp>
        <p:nvSpPr>
          <p:cNvPr id="6" name="TextBox 6"/>
          <p:cNvSpPr txBox="1"/>
          <p:nvPr/>
        </p:nvSpPr>
        <p:spPr>
          <a:xfrm>
            <a:off x="4508301" y="2683199"/>
            <a:ext cx="13144824" cy="1235075"/>
          </a:xfrm>
          <a:prstGeom prst="rect">
            <a:avLst/>
          </a:prstGeom>
        </p:spPr>
        <p:txBody>
          <a:bodyPr lIns="0" tIns="0" rIns="0" bIns="0" rtlCol="0" anchor="t">
            <a:spAutoFit/>
          </a:bodyPr>
          <a:lstStyle/>
          <a:p>
            <a:pPr algn="l">
              <a:lnSpc>
                <a:spcPts val="4900"/>
              </a:lnSpc>
            </a:pPr>
            <a:r>
              <a:rPr lang="fi-FI" sz="3500" noProof="0" dirty="0">
                <a:solidFill>
                  <a:srgbClr val="0057A8"/>
                </a:solidFill>
                <a:latin typeface="Roboto"/>
                <a:ea typeface="Roboto"/>
                <a:cs typeface="Roboto"/>
                <a:sym typeface="Roboto"/>
              </a:rPr>
              <a:t>Perustelkaa väittämä: </a:t>
            </a:r>
          </a:p>
          <a:p>
            <a:pPr algn="l">
              <a:lnSpc>
                <a:spcPts val="4900"/>
              </a:lnSpc>
            </a:pPr>
            <a:r>
              <a:rPr lang="fi-FI" sz="3500" noProof="0" dirty="0">
                <a:solidFill>
                  <a:srgbClr val="0057A8"/>
                </a:solidFill>
                <a:latin typeface="Roboto"/>
                <a:ea typeface="Roboto"/>
                <a:cs typeface="Roboto"/>
                <a:sym typeface="Roboto"/>
              </a:rPr>
              <a:t>Hitaat liikkumismuodot edistävät tasa-arvoa ja yhdenvertaisuutta.</a:t>
            </a:r>
          </a:p>
        </p:txBody>
      </p:sp>
      <p:sp>
        <p:nvSpPr>
          <p:cNvPr id="7" name="TextBox 7"/>
          <p:cNvSpPr txBox="1"/>
          <p:nvPr/>
        </p:nvSpPr>
        <p:spPr>
          <a:xfrm>
            <a:off x="4508301" y="866775"/>
            <a:ext cx="4483299" cy="1286442"/>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Tehtävä 6</a:t>
            </a:r>
          </a:p>
        </p:txBody>
      </p:sp>
      <p:sp>
        <p:nvSpPr>
          <p:cNvPr id="8" name="TextBox 8"/>
          <p:cNvSpPr txBox="1"/>
          <p:nvPr/>
        </p:nvSpPr>
        <p:spPr>
          <a:xfrm>
            <a:off x="4508301" y="4823818"/>
            <a:ext cx="12370058" cy="2410249"/>
          </a:xfrm>
          <a:prstGeom prst="rect">
            <a:avLst/>
          </a:prstGeom>
        </p:spPr>
        <p:txBody>
          <a:bodyPr lIns="0" tIns="0" rIns="0" bIns="0" rtlCol="0" anchor="t">
            <a:spAutoFit/>
          </a:bodyPr>
          <a:lstStyle/>
          <a:p>
            <a:pPr algn="l">
              <a:lnSpc>
                <a:spcPts val="4768"/>
              </a:lnSpc>
            </a:pPr>
            <a:r>
              <a:rPr lang="fi-FI" sz="3405" noProof="0" dirty="0">
                <a:solidFill>
                  <a:srgbClr val="F04E30"/>
                </a:solidFill>
                <a:latin typeface="Roboto"/>
                <a:ea typeface="Roboto"/>
                <a:cs typeface="Roboto"/>
                <a:sym typeface="Roboto"/>
              </a:rPr>
              <a:t>“Hitaat liikkumismuodot” termiä käytetään yleisesti kaupunkisuunnittelussa ja terveyden edistämisessä. Termillä viitataan yleensä kävelyyn, pyöräilyyn sekä muihin kevyen liikenteen liikkumismuotoihin.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a:p>
        </p:txBody>
      </p:sp>
      <p:grpSp>
        <p:nvGrpSpPr>
          <p:cNvPr id="3" name="Group 3"/>
          <p:cNvGrpSpPr/>
          <p:nvPr/>
        </p:nvGrpSpPr>
        <p:grpSpPr>
          <a:xfrm>
            <a:off x="73846" y="2204030"/>
            <a:ext cx="4161711" cy="4574936"/>
            <a:chOff x="0" y="0"/>
            <a:chExt cx="5548948" cy="6099915"/>
          </a:xfrm>
        </p:grpSpPr>
        <p:sp>
          <p:nvSpPr>
            <p:cNvPr id="4" name="Freeform 4"/>
            <p:cNvSpPr/>
            <p:nvPr/>
          </p:nvSpPr>
          <p:spPr>
            <a:xfrm>
              <a:off x="1618866" y="1677157"/>
              <a:ext cx="2311215" cy="2505382"/>
            </a:xfrm>
            <a:custGeom>
              <a:avLst/>
              <a:gdLst/>
              <a:ahLst/>
              <a:cxnLst/>
              <a:rect l="l" t="t" r="r" b="b"/>
              <a:pathLst>
                <a:path w="2311215" h="2505382">
                  <a:moveTo>
                    <a:pt x="0" y="0"/>
                  </a:moveTo>
                  <a:lnTo>
                    <a:pt x="2311216" y="0"/>
                  </a:lnTo>
                  <a:lnTo>
                    <a:pt x="2311216" y="2505382"/>
                  </a:lnTo>
                  <a:lnTo>
                    <a:pt x="0" y="25053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a:p>
          </p:txBody>
        </p:sp>
        <p:sp>
          <p:nvSpPr>
            <p:cNvPr id="5" name="Freeform 5"/>
            <p:cNvSpPr/>
            <p:nvPr/>
          </p:nvSpPr>
          <p:spPr>
            <a:xfrm>
              <a:off x="1198943" y="1281858"/>
              <a:ext cx="3197985" cy="4818057"/>
            </a:xfrm>
            <a:custGeom>
              <a:avLst/>
              <a:gdLst/>
              <a:ahLst/>
              <a:cxnLst/>
              <a:rect l="l" t="t" r="r" b="b"/>
              <a:pathLst>
                <a:path w="3197985" h="4818057">
                  <a:moveTo>
                    <a:pt x="0" y="0"/>
                  </a:moveTo>
                  <a:lnTo>
                    <a:pt x="3197985" y="0"/>
                  </a:lnTo>
                  <a:lnTo>
                    <a:pt x="3197985" y="4818057"/>
                  </a:lnTo>
                  <a:lnTo>
                    <a:pt x="0" y="48180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
          <p:nvSpPr>
            <p:cNvPr id="6" name="Freeform 6"/>
            <p:cNvSpPr/>
            <p:nvPr/>
          </p:nvSpPr>
          <p:spPr>
            <a:xfrm>
              <a:off x="0" y="0"/>
              <a:ext cx="5548948" cy="5548948"/>
            </a:xfrm>
            <a:custGeom>
              <a:avLst/>
              <a:gdLst/>
              <a:ahLst/>
              <a:cxnLst/>
              <a:rect l="l" t="t" r="r" b="b"/>
              <a:pathLst>
                <a:path w="5548948" h="5548948">
                  <a:moveTo>
                    <a:pt x="0" y="0"/>
                  </a:moveTo>
                  <a:lnTo>
                    <a:pt x="5548948" y="0"/>
                  </a:lnTo>
                  <a:lnTo>
                    <a:pt x="5548948" y="5548948"/>
                  </a:lnTo>
                  <a:lnTo>
                    <a:pt x="0" y="5548948"/>
                  </a:lnTo>
                  <a:lnTo>
                    <a:pt x="0" y="0"/>
                  </a:lnTo>
                  <a:close/>
                </a:path>
              </a:pathLst>
            </a:custGeom>
            <a:blipFill>
              <a:blip r:embed="rId7"/>
              <a:stretch>
                <a:fillRect/>
              </a:stretch>
            </a:blipFill>
          </p:spPr>
          <p:txBody>
            <a:bodyPr/>
            <a:lstStyle/>
            <a:p>
              <a:endParaRPr lang="fi-FI"/>
            </a:p>
          </p:txBody>
        </p:sp>
      </p:grpSp>
      <p:sp>
        <p:nvSpPr>
          <p:cNvPr id="7" name="Freeform 7"/>
          <p:cNvSpPr/>
          <p:nvPr/>
        </p:nvSpPr>
        <p:spPr>
          <a:xfrm>
            <a:off x="12210111" y="6065342"/>
            <a:ext cx="3511774" cy="3503271"/>
          </a:xfrm>
          <a:custGeom>
            <a:avLst/>
            <a:gdLst/>
            <a:ahLst/>
            <a:cxnLst/>
            <a:rect l="l" t="t" r="r" b="b"/>
            <a:pathLst>
              <a:path w="3511774" h="3503271">
                <a:moveTo>
                  <a:pt x="0" y="0"/>
                </a:moveTo>
                <a:lnTo>
                  <a:pt x="3511774" y="0"/>
                </a:lnTo>
                <a:lnTo>
                  <a:pt x="3511774" y="3503271"/>
                </a:lnTo>
                <a:lnTo>
                  <a:pt x="0" y="3503271"/>
                </a:lnTo>
                <a:lnTo>
                  <a:pt x="0" y="0"/>
                </a:lnTo>
                <a:close/>
              </a:path>
            </a:pathLst>
          </a:custGeom>
          <a:blipFill>
            <a:blip r:embed="rId8"/>
            <a:stretch>
              <a:fillRect/>
            </a:stretch>
          </a:blipFill>
        </p:spPr>
        <p:txBody>
          <a:bodyPr/>
          <a:lstStyle/>
          <a:p>
            <a:endParaRPr lang="fi-FI"/>
          </a:p>
        </p:txBody>
      </p:sp>
      <p:sp>
        <p:nvSpPr>
          <p:cNvPr id="8" name="TextBox 8"/>
          <p:cNvSpPr txBox="1"/>
          <p:nvPr/>
        </p:nvSpPr>
        <p:spPr>
          <a:xfrm>
            <a:off x="4508301" y="2683199"/>
            <a:ext cx="13144824" cy="1854200"/>
          </a:xfrm>
          <a:prstGeom prst="rect">
            <a:avLst/>
          </a:prstGeom>
        </p:spPr>
        <p:txBody>
          <a:bodyPr lIns="0" tIns="0" rIns="0" bIns="0" rtlCol="0" anchor="t">
            <a:spAutoFit/>
          </a:bodyPr>
          <a:lstStyle/>
          <a:p>
            <a:pPr algn="l">
              <a:lnSpc>
                <a:spcPts val="4900"/>
              </a:lnSpc>
            </a:pPr>
            <a:r>
              <a:rPr lang="en-US" sz="3500">
                <a:solidFill>
                  <a:srgbClr val="0057A8"/>
                </a:solidFill>
                <a:latin typeface="Roboto"/>
                <a:ea typeface="Roboto"/>
                <a:cs typeface="Roboto"/>
                <a:sym typeface="Roboto"/>
              </a:rPr>
              <a:t>Opitko uutta?</a:t>
            </a:r>
          </a:p>
          <a:p>
            <a:pPr algn="l">
              <a:lnSpc>
                <a:spcPts val="4900"/>
              </a:lnSpc>
            </a:pPr>
            <a:r>
              <a:rPr lang="en-US" sz="3500">
                <a:solidFill>
                  <a:srgbClr val="0057A8"/>
                </a:solidFill>
                <a:latin typeface="Roboto"/>
                <a:ea typeface="Roboto"/>
                <a:cs typeface="Roboto"/>
                <a:sym typeface="Roboto"/>
              </a:rPr>
              <a:t>Miten voit soveltaa oppimiasi asioita omaan arkeesi? </a:t>
            </a:r>
          </a:p>
          <a:p>
            <a:pPr algn="l">
              <a:lnSpc>
                <a:spcPts val="4900"/>
              </a:lnSpc>
            </a:pPr>
            <a:r>
              <a:rPr lang="en-US" sz="3500">
                <a:solidFill>
                  <a:srgbClr val="0057A8"/>
                </a:solidFill>
                <a:latin typeface="Roboto"/>
                <a:ea typeface="Roboto"/>
                <a:cs typeface="Roboto"/>
                <a:sym typeface="Roboto"/>
              </a:rPr>
              <a:t>Minkä ajatuksen viet tunnilta mukanasi?</a:t>
            </a:r>
          </a:p>
        </p:txBody>
      </p:sp>
      <p:sp>
        <p:nvSpPr>
          <p:cNvPr id="9" name="TextBox 9"/>
          <p:cNvSpPr txBox="1"/>
          <p:nvPr/>
        </p:nvSpPr>
        <p:spPr>
          <a:xfrm>
            <a:off x="4235557" y="866775"/>
            <a:ext cx="2801243" cy="1337255"/>
          </a:xfrm>
          <a:prstGeom prst="rect">
            <a:avLst/>
          </a:prstGeom>
        </p:spPr>
        <p:txBody>
          <a:bodyPr lIns="0" tIns="0" rIns="0" bIns="0" rtlCol="0" anchor="t">
            <a:spAutoFit/>
          </a:bodyPr>
          <a:lstStyle/>
          <a:p>
            <a:pPr algn="ctr">
              <a:lnSpc>
                <a:spcPts val="10818"/>
              </a:lnSpc>
            </a:pPr>
            <a:r>
              <a:rPr lang="en-US" sz="7727" b="1" dirty="0">
                <a:solidFill>
                  <a:srgbClr val="F04E30"/>
                </a:solidFill>
                <a:latin typeface="Roboto Bold"/>
                <a:ea typeface="Roboto Bold"/>
                <a:cs typeface="Roboto Bold"/>
                <a:sym typeface="Roboto Bold"/>
              </a:rPr>
              <a:t>Kiitos!</a:t>
            </a:r>
          </a:p>
        </p:txBody>
      </p:sp>
      <p:sp>
        <p:nvSpPr>
          <p:cNvPr id="10" name="TextBox 10"/>
          <p:cNvSpPr txBox="1"/>
          <p:nvPr/>
        </p:nvSpPr>
        <p:spPr>
          <a:xfrm>
            <a:off x="4508301" y="4823818"/>
            <a:ext cx="12370058" cy="1789917"/>
          </a:xfrm>
          <a:prstGeom prst="rect">
            <a:avLst/>
          </a:prstGeom>
        </p:spPr>
        <p:txBody>
          <a:bodyPr lIns="0" tIns="0" rIns="0" bIns="0" rtlCol="0" anchor="t">
            <a:spAutoFit/>
          </a:bodyPr>
          <a:lstStyle/>
          <a:p>
            <a:pPr algn="l">
              <a:lnSpc>
                <a:spcPts val="4768"/>
              </a:lnSpc>
            </a:pPr>
            <a:r>
              <a:rPr lang="en-US" sz="3405">
                <a:solidFill>
                  <a:srgbClr val="F04E30"/>
                </a:solidFill>
                <a:latin typeface="Roboto"/>
                <a:ea typeface="Roboto"/>
                <a:cs typeface="Roboto"/>
                <a:sym typeface="Roboto"/>
              </a:rPr>
              <a:t>Anna palautetta! </a:t>
            </a:r>
          </a:p>
          <a:p>
            <a:pPr algn="l">
              <a:lnSpc>
                <a:spcPts val="4768"/>
              </a:lnSpc>
            </a:pPr>
            <a:r>
              <a:rPr lang="en-US" sz="3405" u="sng">
                <a:solidFill>
                  <a:srgbClr val="F04E30"/>
                </a:solidFill>
                <a:latin typeface="Roboto"/>
                <a:ea typeface="Roboto"/>
                <a:cs typeface="Roboto"/>
                <a:sym typeface="Roboto"/>
                <a:hlinkClick r:id="rId9" tooltip="https://forms.gle/GJtxn8ajoKV2Prro9"/>
              </a:rPr>
              <a:t>https://forms.gle/GJtxn8ajoKV2Prro9</a:t>
            </a:r>
          </a:p>
          <a:p>
            <a:pPr algn="l">
              <a:lnSpc>
                <a:spcPts val="4768"/>
              </a:lnSpc>
            </a:pPr>
            <a:endParaRPr lang="en-US" sz="3405" u="sng">
              <a:solidFill>
                <a:srgbClr val="F04E30"/>
              </a:solidFill>
              <a:latin typeface="Roboto"/>
              <a:ea typeface="Roboto"/>
              <a:cs typeface="Roboto"/>
              <a:sym typeface="Roboto"/>
              <a:hlinkClick r:id="rId9" tooltip="https://forms.gle/GJtxn8ajoKV2Prro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5966" y="3576071"/>
            <a:ext cx="4452070" cy="4229466"/>
          </a:xfrm>
          <a:custGeom>
            <a:avLst/>
            <a:gdLst/>
            <a:ahLst/>
            <a:cxnLst/>
            <a:rect l="l" t="t" r="r" b="b"/>
            <a:pathLst>
              <a:path w="4452070" h="4229466">
                <a:moveTo>
                  <a:pt x="0" y="0"/>
                </a:moveTo>
                <a:lnTo>
                  <a:pt x="4452070" y="0"/>
                </a:lnTo>
                <a:lnTo>
                  <a:pt x="4452070" y="4229466"/>
                </a:lnTo>
                <a:lnTo>
                  <a:pt x="0" y="42294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noProof="0" dirty="0"/>
          </a:p>
        </p:txBody>
      </p:sp>
      <p:sp>
        <p:nvSpPr>
          <p:cNvPr id="3" name="TextBox 3"/>
          <p:cNvSpPr txBox="1"/>
          <p:nvPr/>
        </p:nvSpPr>
        <p:spPr>
          <a:xfrm>
            <a:off x="3529464" y="880507"/>
            <a:ext cx="3633336" cy="1337255"/>
          </a:xfrm>
          <a:prstGeom prst="rect">
            <a:avLst/>
          </a:prstGeom>
        </p:spPr>
        <p:txBody>
          <a:bodyPr wrap="square" lIns="0" tIns="0" rIns="0" bIns="0" rtlCol="0" anchor="t">
            <a:spAutoFit/>
          </a:bodyPr>
          <a:lstStyle/>
          <a:p>
            <a:pPr algn="ctr">
              <a:lnSpc>
                <a:spcPts val="10818"/>
              </a:lnSpc>
            </a:pPr>
            <a:r>
              <a:rPr lang="fi-FI" sz="7727" noProof="0" dirty="0">
                <a:solidFill>
                  <a:srgbClr val="000000"/>
                </a:solidFill>
                <a:latin typeface="Roboto"/>
                <a:ea typeface="Roboto"/>
                <a:cs typeface="Roboto"/>
                <a:sym typeface="Roboto"/>
              </a:rPr>
              <a:t>Mitä on</a:t>
            </a:r>
          </a:p>
        </p:txBody>
      </p:sp>
      <p:sp>
        <p:nvSpPr>
          <p:cNvPr id="4" name="TextBox 4"/>
          <p:cNvSpPr txBox="1"/>
          <p:nvPr/>
        </p:nvSpPr>
        <p:spPr>
          <a:xfrm>
            <a:off x="6953952" y="899557"/>
            <a:ext cx="9048048"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viisas liikkuminen?</a:t>
            </a:r>
          </a:p>
        </p:txBody>
      </p:sp>
      <p:sp>
        <p:nvSpPr>
          <p:cNvPr id="5" name="TextBox 5"/>
          <p:cNvSpPr txBox="1"/>
          <p:nvPr/>
        </p:nvSpPr>
        <p:spPr>
          <a:xfrm>
            <a:off x="4508301" y="6344613"/>
            <a:ext cx="12750999" cy="2287166"/>
          </a:xfrm>
          <a:prstGeom prst="rect">
            <a:avLst/>
          </a:prstGeom>
        </p:spPr>
        <p:txBody>
          <a:bodyPr lIns="0" tIns="0" rIns="0" bIns="0" rtlCol="0" anchor="t">
            <a:spAutoFit/>
          </a:bodyPr>
          <a:lstStyle/>
          <a:p>
            <a:pPr algn="l">
              <a:lnSpc>
                <a:spcPts val="3610"/>
              </a:lnSpc>
            </a:pPr>
            <a:r>
              <a:rPr lang="fi-FI" sz="2579" b="1" spc="10" noProof="0" dirty="0">
                <a:solidFill>
                  <a:srgbClr val="000000"/>
                </a:solidFill>
                <a:latin typeface="Roboto Bold"/>
                <a:ea typeface="Roboto Bold"/>
                <a:cs typeface="Roboto Bold"/>
                <a:sym typeface="Roboto Bold"/>
              </a:rPr>
              <a:t>Viisas liikkuminen</a:t>
            </a:r>
            <a:r>
              <a:rPr lang="fi-FI" sz="2579" spc="10" noProof="0" dirty="0">
                <a:solidFill>
                  <a:srgbClr val="000000"/>
                </a:solidFill>
                <a:latin typeface="Roboto"/>
                <a:ea typeface="Roboto"/>
                <a:cs typeface="Roboto"/>
                <a:sym typeface="Roboto"/>
              </a:rPr>
              <a:t> on ympäristöystävällistä, taloudellista, sujuvaa ja turvallista. </a:t>
            </a:r>
          </a:p>
          <a:p>
            <a:pPr algn="l">
              <a:lnSpc>
                <a:spcPts val="3610"/>
              </a:lnSpc>
            </a:pPr>
            <a:r>
              <a:rPr lang="fi-FI" sz="2579" spc="10" noProof="0" dirty="0">
                <a:solidFill>
                  <a:srgbClr val="000000"/>
                </a:solidFill>
                <a:latin typeface="Roboto"/>
                <a:ea typeface="Roboto"/>
                <a:cs typeface="Roboto"/>
                <a:sym typeface="Roboto"/>
              </a:rPr>
              <a:t>Se korostaa sosiaalisuutta sekä liikkujan terveyttä ja hyvinvointia. Omin lihasvoimin, julkisilla ja kimppakyydeillä liikkuminen on viisasta liikkumista. Lisäksi viisas liikkuminen voi sisältää myös valikoiman käytännöllisiä ratkaisuja, kuten etätyö </a:t>
            </a:r>
          </a:p>
          <a:p>
            <a:pPr algn="l">
              <a:lnSpc>
                <a:spcPts val="3610"/>
              </a:lnSpc>
            </a:pPr>
            <a:r>
              <a:rPr lang="fi-FI" sz="2579" spc="10" noProof="0" dirty="0">
                <a:solidFill>
                  <a:srgbClr val="000000"/>
                </a:solidFill>
                <a:latin typeface="Roboto"/>
                <a:ea typeface="Roboto"/>
                <a:cs typeface="Roboto"/>
                <a:sym typeface="Roboto"/>
              </a:rPr>
              <a:t>ja -kokoukset sekä sähköinen asiointi.</a:t>
            </a:r>
          </a:p>
        </p:txBody>
      </p:sp>
      <p:sp>
        <p:nvSpPr>
          <p:cNvPr id="6" name="TextBox 6"/>
          <p:cNvSpPr txBox="1"/>
          <p:nvPr/>
        </p:nvSpPr>
        <p:spPr>
          <a:xfrm>
            <a:off x="4508301" y="3826150"/>
            <a:ext cx="12383041" cy="915566"/>
          </a:xfrm>
          <a:prstGeom prst="rect">
            <a:avLst/>
          </a:prstGeom>
        </p:spPr>
        <p:txBody>
          <a:bodyPr lIns="0" tIns="0" rIns="0" bIns="0" rtlCol="0" anchor="t">
            <a:spAutoFit/>
          </a:bodyPr>
          <a:lstStyle/>
          <a:p>
            <a:pPr algn="l">
              <a:lnSpc>
                <a:spcPts val="3610"/>
              </a:lnSpc>
            </a:pPr>
            <a:r>
              <a:rPr lang="fi-FI" sz="2579" b="1" spc="10" noProof="0" dirty="0">
                <a:solidFill>
                  <a:srgbClr val="000000"/>
                </a:solidFill>
                <a:latin typeface="Roboto Bold"/>
                <a:ea typeface="Roboto Bold"/>
                <a:cs typeface="Roboto Bold"/>
                <a:sym typeface="Roboto Bold"/>
              </a:rPr>
              <a:t>Kestävä liikkuminen</a:t>
            </a:r>
            <a:r>
              <a:rPr lang="fi-FI" sz="2579" spc="10" noProof="0" dirty="0">
                <a:solidFill>
                  <a:srgbClr val="000000"/>
                </a:solidFill>
                <a:latin typeface="Roboto"/>
                <a:ea typeface="Roboto"/>
                <a:cs typeface="Roboto"/>
                <a:sym typeface="Roboto"/>
              </a:rPr>
              <a:t> keskittyy erityisesti ympäristön kuormituksen vähentämiseen. Tavoitteena on vähentää päästöjä, melua sekä luonnonvarojen kulutusta. </a:t>
            </a:r>
          </a:p>
        </p:txBody>
      </p:sp>
      <p:sp>
        <p:nvSpPr>
          <p:cNvPr id="7" name="TextBox 7"/>
          <p:cNvSpPr txBox="1"/>
          <p:nvPr/>
        </p:nvSpPr>
        <p:spPr>
          <a:xfrm>
            <a:off x="4508300" y="2782429"/>
            <a:ext cx="5702499" cy="762581"/>
          </a:xfrm>
          <a:prstGeom prst="rect">
            <a:avLst/>
          </a:prstGeom>
        </p:spPr>
        <p:txBody>
          <a:bodyPr wrap="square"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Kestävä liikkuminen</a:t>
            </a:r>
          </a:p>
        </p:txBody>
      </p:sp>
      <p:sp>
        <p:nvSpPr>
          <p:cNvPr id="8" name="TextBox 8"/>
          <p:cNvSpPr txBox="1"/>
          <p:nvPr/>
        </p:nvSpPr>
        <p:spPr>
          <a:xfrm>
            <a:off x="4508301" y="5303691"/>
            <a:ext cx="5321499" cy="762581"/>
          </a:xfrm>
          <a:prstGeom prst="rect">
            <a:avLst/>
          </a:prstGeom>
        </p:spPr>
        <p:txBody>
          <a:bodyPr wrap="square" lIns="0" tIns="0" rIns="0" bIns="0" rtlCol="0" anchor="t">
            <a:spAutoFit/>
          </a:bodyPr>
          <a:lstStyle/>
          <a:p>
            <a:pPr algn="l">
              <a:lnSpc>
                <a:spcPts val="6420"/>
              </a:lnSpc>
            </a:pPr>
            <a:r>
              <a:rPr lang="fi-FI" sz="4586" noProof="0" dirty="0">
                <a:solidFill>
                  <a:srgbClr val="F04E30"/>
                </a:solidFill>
                <a:latin typeface="Roboto"/>
                <a:ea typeface="Roboto"/>
                <a:cs typeface="Roboto"/>
                <a:sym typeface="Roboto"/>
              </a:rPr>
              <a:t>Viisas liikkuminen</a:t>
            </a:r>
          </a:p>
        </p:txBody>
      </p:sp>
      <p:sp>
        <p:nvSpPr>
          <p:cNvPr id="9" name="Freeform 9"/>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4"/>
            <a:stretch>
              <a:fillRect/>
            </a:stretch>
          </a:blipFill>
        </p:spPr>
        <p:txBody>
          <a:bodyPr/>
          <a:lstStyle/>
          <a:p>
            <a:endParaRPr lang="fi-FI"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53047" y="2715432"/>
            <a:ext cx="1174727" cy="1381104"/>
          </a:xfrm>
          <a:prstGeom prst="line">
            <a:avLst/>
          </a:prstGeom>
          <a:ln w="47625" cap="flat">
            <a:solidFill>
              <a:srgbClr val="EF928D"/>
            </a:solidFill>
            <a:prstDash val="solid"/>
            <a:headEnd type="none" w="sm" len="sm"/>
            <a:tailEnd type="none" w="sm" len="sm"/>
          </a:ln>
        </p:spPr>
        <p:txBody>
          <a:bodyPr/>
          <a:lstStyle/>
          <a:p>
            <a:endParaRPr lang="fi-FI" noProof="0" dirty="0"/>
          </a:p>
        </p:txBody>
      </p:sp>
      <p:sp>
        <p:nvSpPr>
          <p:cNvPr id="3" name="AutoShape 3"/>
          <p:cNvSpPr/>
          <p:nvPr/>
        </p:nvSpPr>
        <p:spPr>
          <a:xfrm flipV="1">
            <a:off x="9413109" y="1292468"/>
            <a:ext cx="689325" cy="2436430"/>
          </a:xfrm>
          <a:prstGeom prst="line">
            <a:avLst/>
          </a:prstGeom>
          <a:ln w="47625" cap="flat">
            <a:solidFill>
              <a:srgbClr val="E6C451"/>
            </a:solidFill>
            <a:prstDash val="solid"/>
            <a:headEnd type="none" w="sm" len="sm"/>
            <a:tailEnd type="none" w="sm" len="sm"/>
          </a:ln>
        </p:spPr>
        <p:txBody>
          <a:bodyPr/>
          <a:lstStyle/>
          <a:p>
            <a:endParaRPr lang="fi-FI" noProof="0" dirty="0"/>
          </a:p>
        </p:txBody>
      </p:sp>
      <p:sp>
        <p:nvSpPr>
          <p:cNvPr id="4" name="AutoShape 4"/>
          <p:cNvSpPr/>
          <p:nvPr/>
        </p:nvSpPr>
        <p:spPr>
          <a:xfrm flipV="1">
            <a:off x="10685428" y="4583637"/>
            <a:ext cx="1663074" cy="439719"/>
          </a:xfrm>
          <a:prstGeom prst="line">
            <a:avLst/>
          </a:prstGeom>
          <a:ln w="47625" cap="flat">
            <a:solidFill>
              <a:srgbClr val="80C87D"/>
            </a:solidFill>
            <a:prstDash val="solid"/>
            <a:headEnd type="none" w="sm" len="sm"/>
            <a:tailEnd type="none" w="sm" len="sm"/>
          </a:ln>
        </p:spPr>
        <p:txBody>
          <a:bodyPr/>
          <a:lstStyle/>
          <a:p>
            <a:endParaRPr lang="fi-FI" noProof="0" dirty="0"/>
          </a:p>
        </p:txBody>
      </p:sp>
      <p:sp>
        <p:nvSpPr>
          <p:cNvPr id="5" name="AutoShape 5"/>
          <p:cNvSpPr/>
          <p:nvPr/>
        </p:nvSpPr>
        <p:spPr>
          <a:xfrm>
            <a:off x="9934955" y="7012585"/>
            <a:ext cx="1045808" cy="1558587"/>
          </a:xfrm>
          <a:prstGeom prst="line">
            <a:avLst/>
          </a:prstGeom>
          <a:ln w="47625" cap="flat">
            <a:solidFill>
              <a:srgbClr val="99BDDB"/>
            </a:solidFill>
            <a:prstDash val="solid"/>
            <a:headEnd type="none" w="sm" len="sm"/>
            <a:tailEnd type="none" w="sm" len="sm"/>
          </a:ln>
        </p:spPr>
        <p:txBody>
          <a:bodyPr/>
          <a:lstStyle/>
          <a:p>
            <a:endParaRPr lang="fi-FI" noProof="0" dirty="0"/>
          </a:p>
        </p:txBody>
      </p:sp>
      <p:grpSp>
        <p:nvGrpSpPr>
          <p:cNvPr id="6" name="Group 6"/>
          <p:cNvGrpSpPr/>
          <p:nvPr/>
        </p:nvGrpSpPr>
        <p:grpSpPr>
          <a:xfrm>
            <a:off x="7082947" y="3660176"/>
            <a:ext cx="3662889" cy="366288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5199"/>
            </a:solidFill>
          </p:spPr>
          <p:txBody>
            <a:bodyPr/>
            <a:lstStyle/>
            <a:p>
              <a:endParaRPr lang="fi-FI" noProof="0" dirty="0"/>
            </a:p>
          </p:txBody>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lang="fi-FI" noProof="0" dirty="0"/>
            </a:p>
          </p:txBody>
        </p:sp>
      </p:grpSp>
      <p:grpSp>
        <p:nvGrpSpPr>
          <p:cNvPr id="9" name="Group 9"/>
          <p:cNvGrpSpPr/>
          <p:nvPr/>
        </p:nvGrpSpPr>
        <p:grpSpPr>
          <a:xfrm>
            <a:off x="1252731" y="2149977"/>
            <a:ext cx="5300316" cy="1130911"/>
            <a:chOff x="0" y="0"/>
            <a:chExt cx="1298138" cy="276979"/>
          </a:xfrm>
        </p:grpSpPr>
        <p:sp>
          <p:nvSpPr>
            <p:cNvPr id="10" name="Freeform 10"/>
            <p:cNvSpPr/>
            <p:nvPr/>
          </p:nvSpPr>
          <p:spPr>
            <a:xfrm>
              <a:off x="0" y="0"/>
              <a:ext cx="1298138" cy="276979"/>
            </a:xfrm>
            <a:custGeom>
              <a:avLst/>
              <a:gdLst/>
              <a:ahLst/>
              <a:cxnLst/>
              <a:rect l="l" t="t" r="r" b="b"/>
              <a:pathLst>
                <a:path w="1298138" h="276979">
                  <a:moveTo>
                    <a:pt x="52583" y="0"/>
                  </a:moveTo>
                  <a:lnTo>
                    <a:pt x="1245554" y="0"/>
                  </a:lnTo>
                  <a:cubicBezTo>
                    <a:pt x="1274595" y="0"/>
                    <a:pt x="1298138" y="23542"/>
                    <a:pt x="1298138" y="52583"/>
                  </a:cubicBezTo>
                  <a:lnTo>
                    <a:pt x="1298138" y="224396"/>
                  </a:lnTo>
                  <a:cubicBezTo>
                    <a:pt x="1298138" y="253437"/>
                    <a:pt x="1274595" y="276979"/>
                    <a:pt x="1245554" y="276979"/>
                  </a:cubicBezTo>
                  <a:lnTo>
                    <a:pt x="52583" y="276979"/>
                  </a:lnTo>
                  <a:cubicBezTo>
                    <a:pt x="23542" y="276979"/>
                    <a:pt x="0" y="253437"/>
                    <a:pt x="0" y="224396"/>
                  </a:cubicBezTo>
                  <a:lnTo>
                    <a:pt x="0" y="52583"/>
                  </a:lnTo>
                  <a:cubicBezTo>
                    <a:pt x="0" y="23542"/>
                    <a:pt x="23542" y="0"/>
                    <a:pt x="52583" y="0"/>
                  </a:cubicBezTo>
                  <a:close/>
                </a:path>
              </a:pathLst>
            </a:custGeom>
            <a:solidFill>
              <a:srgbClr val="EF928D"/>
            </a:solidFill>
          </p:spPr>
          <p:txBody>
            <a:bodyPr/>
            <a:lstStyle/>
            <a:p>
              <a:endParaRPr lang="fi-FI" noProof="0" dirty="0"/>
            </a:p>
          </p:txBody>
        </p:sp>
        <p:sp>
          <p:nvSpPr>
            <p:cNvPr id="11" name="TextBox 11"/>
            <p:cNvSpPr txBox="1"/>
            <p:nvPr/>
          </p:nvSpPr>
          <p:spPr>
            <a:xfrm>
              <a:off x="0" y="-76200"/>
              <a:ext cx="1298138" cy="353179"/>
            </a:xfrm>
            <a:prstGeom prst="rect">
              <a:avLst/>
            </a:prstGeom>
          </p:spPr>
          <p:txBody>
            <a:bodyPr lIns="50800" tIns="50800" rIns="50800" bIns="50800" rtlCol="0" anchor="ctr"/>
            <a:lstStyle/>
            <a:p>
              <a:pPr algn="ctr">
                <a:lnSpc>
                  <a:spcPts val="4200"/>
                </a:lnSpc>
              </a:pPr>
              <a:r>
                <a:rPr lang="fi-FI" sz="3000" b="1" noProof="0" dirty="0">
                  <a:solidFill>
                    <a:srgbClr val="FAFAFA"/>
                  </a:solidFill>
                  <a:latin typeface="Roboto Bold"/>
                  <a:ea typeface="Roboto Bold"/>
                  <a:cs typeface="Roboto Bold"/>
                  <a:sym typeface="Roboto Bold"/>
                </a:rPr>
                <a:t>YMPÄRISTÖYSTÄVÄLLISTÄ</a:t>
              </a:r>
            </a:p>
          </p:txBody>
        </p:sp>
      </p:grpSp>
      <p:grpSp>
        <p:nvGrpSpPr>
          <p:cNvPr id="12" name="Group 12"/>
          <p:cNvGrpSpPr/>
          <p:nvPr/>
        </p:nvGrpSpPr>
        <p:grpSpPr>
          <a:xfrm>
            <a:off x="10102434" y="486861"/>
            <a:ext cx="4045617" cy="1611216"/>
            <a:chOff x="0" y="0"/>
            <a:chExt cx="990841" cy="394614"/>
          </a:xfrm>
        </p:grpSpPr>
        <p:sp>
          <p:nvSpPr>
            <p:cNvPr id="13" name="Freeform 13"/>
            <p:cNvSpPr/>
            <p:nvPr/>
          </p:nvSpPr>
          <p:spPr>
            <a:xfrm>
              <a:off x="0" y="0"/>
              <a:ext cx="990841" cy="394614"/>
            </a:xfrm>
            <a:custGeom>
              <a:avLst/>
              <a:gdLst/>
              <a:ahLst/>
              <a:cxnLst/>
              <a:rect l="l" t="t" r="r" b="b"/>
              <a:pathLst>
                <a:path w="990841" h="394614">
                  <a:moveTo>
                    <a:pt x="68892" y="0"/>
                  </a:moveTo>
                  <a:lnTo>
                    <a:pt x="921949" y="0"/>
                  </a:lnTo>
                  <a:cubicBezTo>
                    <a:pt x="959997" y="0"/>
                    <a:pt x="990841" y="30844"/>
                    <a:pt x="990841" y="68892"/>
                  </a:cubicBezTo>
                  <a:lnTo>
                    <a:pt x="990841" y="325723"/>
                  </a:lnTo>
                  <a:cubicBezTo>
                    <a:pt x="990841" y="363770"/>
                    <a:pt x="959997" y="394614"/>
                    <a:pt x="921949" y="394614"/>
                  </a:cubicBezTo>
                  <a:lnTo>
                    <a:pt x="68892" y="394614"/>
                  </a:lnTo>
                  <a:cubicBezTo>
                    <a:pt x="30844" y="394614"/>
                    <a:pt x="0" y="363770"/>
                    <a:pt x="0" y="325723"/>
                  </a:cubicBezTo>
                  <a:lnTo>
                    <a:pt x="0" y="68892"/>
                  </a:lnTo>
                  <a:cubicBezTo>
                    <a:pt x="0" y="30844"/>
                    <a:pt x="30844" y="0"/>
                    <a:pt x="68892" y="0"/>
                  </a:cubicBezTo>
                  <a:close/>
                </a:path>
              </a:pathLst>
            </a:custGeom>
            <a:solidFill>
              <a:srgbClr val="E6C451"/>
            </a:solidFill>
          </p:spPr>
          <p:txBody>
            <a:bodyPr/>
            <a:lstStyle/>
            <a:p>
              <a:endParaRPr lang="fi-FI" noProof="0" dirty="0"/>
            </a:p>
          </p:txBody>
        </p:sp>
        <p:sp>
          <p:nvSpPr>
            <p:cNvPr id="14" name="TextBox 14"/>
            <p:cNvSpPr txBox="1"/>
            <p:nvPr/>
          </p:nvSpPr>
          <p:spPr>
            <a:xfrm>
              <a:off x="0" y="-76200"/>
              <a:ext cx="990841" cy="470814"/>
            </a:xfrm>
            <a:prstGeom prst="rect">
              <a:avLst/>
            </a:prstGeom>
          </p:spPr>
          <p:txBody>
            <a:bodyPr lIns="50800" tIns="50800" rIns="50800" bIns="50800" rtlCol="0" anchor="ctr"/>
            <a:lstStyle/>
            <a:p>
              <a:pPr algn="ctr">
                <a:lnSpc>
                  <a:spcPts val="4200"/>
                </a:lnSpc>
              </a:pPr>
              <a:r>
                <a:rPr lang="fi-FI" sz="3000" b="1" noProof="0" dirty="0">
                  <a:solidFill>
                    <a:srgbClr val="FAFAFA"/>
                  </a:solidFill>
                  <a:latin typeface="Roboto Bold"/>
                  <a:ea typeface="Roboto Bold"/>
                  <a:cs typeface="Roboto Bold"/>
                  <a:sym typeface="Roboto Bold"/>
                </a:rPr>
                <a:t>YHTEISÖLLISYYTTÄ</a:t>
              </a:r>
            </a:p>
            <a:p>
              <a:pPr algn="ctr">
                <a:lnSpc>
                  <a:spcPts val="4200"/>
                </a:lnSpc>
              </a:pPr>
              <a:r>
                <a:rPr lang="fi-FI" sz="3000" b="1" noProof="0" dirty="0">
                  <a:solidFill>
                    <a:srgbClr val="FAFAFA"/>
                  </a:solidFill>
                  <a:latin typeface="Roboto Bold"/>
                  <a:ea typeface="Roboto Bold"/>
                  <a:cs typeface="Roboto Bold"/>
                  <a:sym typeface="Roboto Bold"/>
                </a:rPr>
                <a:t>EDISTÄVÄÄ</a:t>
              </a:r>
            </a:p>
          </p:txBody>
        </p:sp>
      </p:grpSp>
      <p:grpSp>
        <p:nvGrpSpPr>
          <p:cNvPr id="15" name="Group 15"/>
          <p:cNvGrpSpPr/>
          <p:nvPr/>
        </p:nvGrpSpPr>
        <p:grpSpPr>
          <a:xfrm>
            <a:off x="12348502" y="3721215"/>
            <a:ext cx="4790243" cy="1724844"/>
            <a:chOff x="0" y="0"/>
            <a:chExt cx="1173212" cy="422444"/>
          </a:xfrm>
        </p:grpSpPr>
        <p:sp>
          <p:nvSpPr>
            <p:cNvPr id="16" name="Freeform 16"/>
            <p:cNvSpPr/>
            <p:nvPr/>
          </p:nvSpPr>
          <p:spPr>
            <a:xfrm>
              <a:off x="0" y="0"/>
              <a:ext cx="1173212" cy="422444"/>
            </a:xfrm>
            <a:custGeom>
              <a:avLst/>
              <a:gdLst/>
              <a:ahLst/>
              <a:cxnLst/>
              <a:rect l="l" t="t" r="r" b="b"/>
              <a:pathLst>
                <a:path w="1173212" h="422444">
                  <a:moveTo>
                    <a:pt x="58183" y="0"/>
                  </a:moveTo>
                  <a:lnTo>
                    <a:pt x="1115029" y="0"/>
                  </a:lnTo>
                  <a:cubicBezTo>
                    <a:pt x="1147163" y="0"/>
                    <a:pt x="1173212" y="26049"/>
                    <a:pt x="1173212" y="58183"/>
                  </a:cubicBezTo>
                  <a:lnTo>
                    <a:pt x="1173212" y="364261"/>
                  </a:lnTo>
                  <a:cubicBezTo>
                    <a:pt x="1173212" y="396394"/>
                    <a:pt x="1147163" y="422444"/>
                    <a:pt x="1115029" y="422444"/>
                  </a:cubicBezTo>
                  <a:lnTo>
                    <a:pt x="58183" y="422444"/>
                  </a:lnTo>
                  <a:cubicBezTo>
                    <a:pt x="26049" y="422444"/>
                    <a:pt x="0" y="396394"/>
                    <a:pt x="0" y="364261"/>
                  </a:cubicBezTo>
                  <a:lnTo>
                    <a:pt x="0" y="58183"/>
                  </a:lnTo>
                  <a:cubicBezTo>
                    <a:pt x="0" y="26049"/>
                    <a:pt x="26049" y="0"/>
                    <a:pt x="58183" y="0"/>
                  </a:cubicBezTo>
                  <a:close/>
                </a:path>
              </a:pathLst>
            </a:custGeom>
            <a:solidFill>
              <a:srgbClr val="80C87D"/>
            </a:solidFill>
          </p:spPr>
          <p:txBody>
            <a:bodyPr/>
            <a:lstStyle/>
            <a:p>
              <a:endParaRPr lang="fi-FI" noProof="0" dirty="0"/>
            </a:p>
          </p:txBody>
        </p:sp>
        <p:sp>
          <p:nvSpPr>
            <p:cNvPr id="17" name="TextBox 17"/>
            <p:cNvSpPr txBox="1"/>
            <p:nvPr/>
          </p:nvSpPr>
          <p:spPr>
            <a:xfrm>
              <a:off x="0" y="-76200"/>
              <a:ext cx="1173212" cy="498644"/>
            </a:xfrm>
            <a:prstGeom prst="rect">
              <a:avLst/>
            </a:prstGeom>
          </p:spPr>
          <p:txBody>
            <a:bodyPr lIns="50800" tIns="50800" rIns="50800" bIns="50800" rtlCol="0" anchor="ctr"/>
            <a:lstStyle/>
            <a:p>
              <a:pPr algn="ctr">
                <a:lnSpc>
                  <a:spcPts val="4200"/>
                </a:lnSpc>
              </a:pPr>
              <a:r>
                <a:rPr lang="fi-FI" sz="3000" b="1" noProof="0" dirty="0">
                  <a:solidFill>
                    <a:srgbClr val="FAFAFA"/>
                  </a:solidFill>
                  <a:latin typeface="Roboto Bold"/>
                  <a:ea typeface="Roboto Bold"/>
                  <a:cs typeface="Roboto Bold"/>
                  <a:sym typeface="Roboto Bold"/>
                </a:rPr>
                <a:t>TERVEYTTÄ JA HYVINVOINTIA</a:t>
              </a:r>
            </a:p>
            <a:p>
              <a:pPr algn="ctr">
                <a:lnSpc>
                  <a:spcPts val="4200"/>
                </a:lnSpc>
              </a:pPr>
              <a:r>
                <a:rPr lang="fi-FI" sz="3000" b="1" noProof="0" dirty="0">
                  <a:solidFill>
                    <a:srgbClr val="FAFAFA"/>
                  </a:solidFill>
                  <a:latin typeface="Roboto Bold"/>
                  <a:ea typeface="Roboto Bold"/>
                  <a:cs typeface="Roboto Bold"/>
                  <a:sym typeface="Roboto Bold"/>
                </a:rPr>
                <a:t> EDISTÄVÄÄ</a:t>
              </a:r>
            </a:p>
          </p:txBody>
        </p:sp>
      </p:grpSp>
      <p:grpSp>
        <p:nvGrpSpPr>
          <p:cNvPr id="18" name="Group 18"/>
          <p:cNvGrpSpPr/>
          <p:nvPr/>
        </p:nvGrpSpPr>
        <p:grpSpPr>
          <a:xfrm>
            <a:off x="10980763" y="7762579"/>
            <a:ext cx="3883416" cy="1617188"/>
            <a:chOff x="0" y="0"/>
            <a:chExt cx="951115" cy="396077"/>
          </a:xfrm>
        </p:grpSpPr>
        <p:sp>
          <p:nvSpPr>
            <p:cNvPr id="19" name="Freeform 19"/>
            <p:cNvSpPr/>
            <p:nvPr/>
          </p:nvSpPr>
          <p:spPr>
            <a:xfrm>
              <a:off x="0" y="0"/>
              <a:ext cx="951115" cy="396077"/>
            </a:xfrm>
            <a:custGeom>
              <a:avLst/>
              <a:gdLst/>
              <a:ahLst/>
              <a:cxnLst/>
              <a:rect l="l" t="t" r="r" b="b"/>
              <a:pathLst>
                <a:path w="951115" h="396077">
                  <a:moveTo>
                    <a:pt x="71769" y="0"/>
                  </a:moveTo>
                  <a:lnTo>
                    <a:pt x="879346" y="0"/>
                  </a:lnTo>
                  <a:cubicBezTo>
                    <a:pt x="918982" y="0"/>
                    <a:pt x="951115" y="32132"/>
                    <a:pt x="951115" y="71769"/>
                  </a:cubicBezTo>
                  <a:lnTo>
                    <a:pt x="951115" y="324308"/>
                  </a:lnTo>
                  <a:cubicBezTo>
                    <a:pt x="951115" y="363945"/>
                    <a:pt x="918982" y="396077"/>
                    <a:pt x="879346" y="396077"/>
                  </a:cubicBezTo>
                  <a:lnTo>
                    <a:pt x="71769" y="396077"/>
                  </a:lnTo>
                  <a:cubicBezTo>
                    <a:pt x="32132" y="396077"/>
                    <a:pt x="0" y="363945"/>
                    <a:pt x="0" y="324308"/>
                  </a:cubicBezTo>
                  <a:lnTo>
                    <a:pt x="0" y="71769"/>
                  </a:lnTo>
                  <a:cubicBezTo>
                    <a:pt x="0" y="32132"/>
                    <a:pt x="32132" y="0"/>
                    <a:pt x="71769" y="0"/>
                  </a:cubicBezTo>
                  <a:close/>
                </a:path>
              </a:pathLst>
            </a:custGeom>
            <a:solidFill>
              <a:srgbClr val="99BDDB"/>
            </a:solidFill>
          </p:spPr>
          <p:txBody>
            <a:bodyPr/>
            <a:lstStyle/>
            <a:p>
              <a:endParaRPr lang="fi-FI" noProof="0" dirty="0"/>
            </a:p>
          </p:txBody>
        </p:sp>
        <p:sp>
          <p:nvSpPr>
            <p:cNvPr id="20" name="TextBox 20"/>
            <p:cNvSpPr txBox="1"/>
            <p:nvPr/>
          </p:nvSpPr>
          <p:spPr>
            <a:xfrm>
              <a:off x="0" y="-76200"/>
              <a:ext cx="951115" cy="472277"/>
            </a:xfrm>
            <a:prstGeom prst="rect">
              <a:avLst/>
            </a:prstGeom>
          </p:spPr>
          <p:txBody>
            <a:bodyPr lIns="50800" tIns="50800" rIns="50800" bIns="50800" rtlCol="0" anchor="ctr"/>
            <a:lstStyle/>
            <a:p>
              <a:pPr algn="ctr">
                <a:lnSpc>
                  <a:spcPts val="4200"/>
                </a:lnSpc>
              </a:pPr>
              <a:r>
                <a:rPr lang="fi-FI" sz="3000" b="1" noProof="0" dirty="0">
                  <a:solidFill>
                    <a:srgbClr val="FAFAFA"/>
                  </a:solidFill>
                  <a:latin typeface="Roboto Bold"/>
                  <a:ea typeface="Roboto Bold"/>
                  <a:cs typeface="Roboto Bold"/>
                  <a:sym typeface="Roboto Bold"/>
                </a:rPr>
                <a:t>TURVALLISTA JA SUJUVAA</a:t>
              </a:r>
            </a:p>
          </p:txBody>
        </p:sp>
      </p:grpSp>
      <p:grpSp>
        <p:nvGrpSpPr>
          <p:cNvPr id="21" name="Group 21"/>
          <p:cNvGrpSpPr/>
          <p:nvPr/>
        </p:nvGrpSpPr>
        <p:grpSpPr>
          <a:xfrm>
            <a:off x="695965" y="7238415"/>
            <a:ext cx="5082058" cy="1645321"/>
            <a:chOff x="0" y="0"/>
            <a:chExt cx="1244683" cy="402967"/>
          </a:xfrm>
        </p:grpSpPr>
        <p:sp>
          <p:nvSpPr>
            <p:cNvPr id="22" name="Freeform 22"/>
            <p:cNvSpPr/>
            <p:nvPr/>
          </p:nvSpPr>
          <p:spPr>
            <a:xfrm>
              <a:off x="0" y="0"/>
              <a:ext cx="1244683" cy="402967"/>
            </a:xfrm>
            <a:custGeom>
              <a:avLst/>
              <a:gdLst/>
              <a:ahLst/>
              <a:cxnLst/>
              <a:rect l="l" t="t" r="r" b="b"/>
              <a:pathLst>
                <a:path w="1244683" h="402967">
                  <a:moveTo>
                    <a:pt x="54842" y="0"/>
                  </a:moveTo>
                  <a:lnTo>
                    <a:pt x="1189841" y="0"/>
                  </a:lnTo>
                  <a:cubicBezTo>
                    <a:pt x="1220129" y="0"/>
                    <a:pt x="1244683" y="24554"/>
                    <a:pt x="1244683" y="54842"/>
                  </a:cubicBezTo>
                  <a:lnTo>
                    <a:pt x="1244683" y="348125"/>
                  </a:lnTo>
                  <a:cubicBezTo>
                    <a:pt x="1244683" y="378414"/>
                    <a:pt x="1220129" y="402967"/>
                    <a:pt x="1189841" y="402967"/>
                  </a:cubicBezTo>
                  <a:lnTo>
                    <a:pt x="54842" y="402967"/>
                  </a:lnTo>
                  <a:cubicBezTo>
                    <a:pt x="24554" y="402967"/>
                    <a:pt x="0" y="378414"/>
                    <a:pt x="0" y="348125"/>
                  </a:cubicBezTo>
                  <a:lnTo>
                    <a:pt x="0" y="54842"/>
                  </a:lnTo>
                  <a:cubicBezTo>
                    <a:pt x="0" y="24554"/>
                    <a:pt x="24554" y="0"/>
                    <a:pt x="54842" y="0"/>
                  </a:cubicBezTo>
                  <a:close/>
                </a:path>
              </a:pathLst>
            </a:custGeom>
            <a:solidFill>
              <a:srgbClr val="E15454"/>
            </a:solidFill>
          </p:spPr>
          <p:txBody>
            <a:bodyPr/>
            <a:lstStyle/>
            <a:p>
              <a:endParaRPr lang="fi-FI" noProof="0" dirty="0"/>
            </a:p>
          </p:txBody>
        </p:sp>
        <p:sp>
          <p:nvSpPr>
            <p:cNvPr id="23" name="TextBox 23"/>
            <p:cNvSpPr txBox="1"/>
            <p:nvPr/>
          </p:nvSpPr>
          <p:spPr>
            <a:xfrm>
              <a:off x="0" y="-76200"/>
              <a:ext cx="1244683" cy="479167"/>
            </a:xfrm>
            <a:prstGeom prst="rect">
              <a:avLst/>
            </a:prstGeom>
          </p:spPr>
          <p:txBody>
            <a:bodyPr lIns="50800" tIns="50800" rIns="50800" bIns="50800" rtlCol="0" anchor="ctr"/>
            <a:lstStyle/>
            <a:p>
              <a:pPr algn="ctr">
                <a:lnSpc>
                  <a:spcPts val="4200"/>
                </a:lnSpc>
              </a:pPr>
              <a:r>
                <a:rPr lang="fi-FI" sz="3000" b="1" noProof="0" dirty="0">
                  <a:solidFill>
                    <a:srgbClr val="FAFAFA"/>
                  </a:solidFill>
                  <a:latin typeface="Roboto Bold"/>
                  <a:ea typeface="Roboto Bold"/>
                  <a:cs typeface="Roboto Bold"/>
                  <a:sym typeface="Roboto Bold"/>
                </a:rPr>
                <a:t>TALOUDELLISTA </a:t>
              </a:r>
            </a:p>
            <a:p>
              <a:pPr algn="ctr">
                <a:lnSpc>
                  <a:spcPts val="4200"/>
                </a:lnSpc>
              </a:pPr>
              <a:r>
                <a:rPr lang="fi-FI" sz="3000" b="1" noProof="0" dirty="0">
                  <a:solidFill>
                    <a:srgbClr val="FAFAFA"/>
                  </a:solidFill>
                  <a:latin typeface="Roboto Bold"/>
                  <a:ea typeface="Roboto Bold"/>
                  <a:cs typeface="Roboto Bold"/>
                  <a:sym typeface="Roboto Bold"/>
                </a:rPr>
                <a:t>- KUSTANNUKSET JA AIKA</a:t>
              </a:r>
            </a:p>
          </p:txBody>
        </p:sp>
      </p:grpSp>
      <p:sp>
        <p:nvSpPr>
          <p:cNvPr id="24" name="AutoShape 24"/>
          <p:cNvSpPr/>
          <p:nvPr/>
        </p:nvSpPr>
        <p:spPr>
          <a:xfrm flipV="1">
            <a:off x="5778022" y="6652297"/>
            <a:ext cx="1719606" cy="1408779"/>
          </a:xfrm>
          <a:prstGeom prst="line">
            <a:avLst/>
          </a:prstGeom>
          <a:ln w="47625" cap="flat">
            <a:solidFill>
              <a:srgbClr val="E15454"/>
            </a:solidFill>
            <a:prstDash val="solid"/>
            <a:headEnd type="none" w="sm" len="sm"/>
            <a:tailEnd type="none" w="sm" len="sm"/>
          </a:ln>
        </p:spPr>
        <p:txBody>
          <a:bodyPr/>
          <a:lstStyle/>
          <a:p>
            <a:endParaRPr lang="fi-FI" noProof="0" dirty="0"/>
          </a:p>
        </p:txBody>
      </p:sp>
      <p:sp>
        <p:nvSpPr>
          <p:cNvPr id="25" name="Freeform 25"/>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26" name="TextBox 26"/>
          <p:cNvSpPr txBox="1"/>
          <p:nvPr/>
        </p:nvSpPr>
        <p:spPr>
          <a:xfrm>
            <a:off x="7457687" y="5006469"/>
            <a:ext cx="2913410" cy="997361"/>
          </a:xfrm>
          <a:prstGeom prst="rect">
            <a:avLst/>
          </a:prstGeom>
        </p:spPr>
        <p:txBody>
          <a:bodyPr lIns="0" tIns="0" rIns="0" bIns="0" rtlCol="0" anchor="t">
            <a:spAutoFit/>
          </a:bodyPr>
          <a:lstStyle/>
          <a:p>
            <a:pPr algn="ctr">
              <a:lnSpc>
                <a:spcPts val="3893"/>
              </a:lnSpc>
            </a:pPr>
            <a:r>
              <a:rPr lang="fi-FI" sz="3539" b="1" noProof="0" dirty="0">
                <a:solidFill>
                  <a:srgbClr val="FAFAFA"/>
                </a:solidFill>
                <a:latin typeface="Roboto Bold"/>
                <a:ea typeface="Roboto Bold"/>
                <a:cs typeface="Roboto Bold"/>
                <a:sym typeface="Roboto Bold"/>
              </a:rPr>
              <a:t>VIISAS LIIKKUMINEN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5965" y="3752773"/>
            <a:ext cx="2656383" cy="2523564"/>
          </a:xfrm>
          <a:custGeom>
            <a:avLst/>
            <a:gdLst/>
            <a:ahLst/>
            <a:cxnLst/>
            <a:rect l="l" t="t" r="r" b="b"/>
            <a:pathLst>
              <a:path w="2656383" h="2523564">
                <a:moveTo>
                  <a:pt x="0" y="0"/>
                </a:moveTo>
                <a:lnTo>
                  <a:pt x="2656383" y="0"/>
                </a:lnTo>
                <a:lnTo>
                  <a:pt x="2656383" y="2523564"/>
                </a:lnTo>
                <a:lnTo>
                  <a:pt x="0" y="25235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noProof="0" dirty="0"/>
          </a:p>
        </p:txBody>
      </p:sp>
      <p:sp>
        <p:nvSpPr>
          <p:cNvPr id="3" name="TextBox 3"/>
          <p:cNvSpPr txBox="1"/>
          <p:nvPr/>
        </p:nvSpPr>
        <p:spPr>
          <a:xfrm>
            <a:off x="3022716" y="1651151"/>
            <a:ext cx="9641285" cy="1337255"/>
          </a:xfrm>
          <a:prstGeom prst="rect">
            <a:avLst/>
          </a:prstGeom>
        </p:spPr>
        <p:txBody>
          <a:bodyPr lIns="0" tIns="0" rIns="0" bIns="0" rtlCol="0" anchor="t">
            <a:spAutoFit/>
          </a:bodyPr>
          <a:lstStyle/>
          <a:p>
            <a:pPr algn="ctr">
              <a:lnSpc>
                <a:spcPts val="10818"/>
              </a:lnSpc>
            </a:pPr>
            <a:r>
              <a:rPr lang="fi-FI" sz="7727" noProof="0" dirty="0">
                <a:solidFill>
                  <a:srgbClr val="000000"/>
                </a:solidFill>
                <a:latin typeface="Roboto"/>
                <a:ea typeface="Roboto"/>
                <a:cs typeface="Roboto"/>
                <a:sym typeface="Roboto"/>
              </a:rPr>
              <a:t>Ympäristöystävällinen</a:t>
            </a:r>
          </a:p>
        </p:txBody>
      </p:sp>
      <p:sp>
        <p:nvSpPr>
          <p:cNvPr id="4" name="TextBox 4"/>
          <p:cNvSpPr txBox="1"/>
          <p:nvPr/>
        </p:nvSpPr>
        <p:spPr>
          <a:xfrm>
            <a:off x="8319078" y="2826481"/>
            <a:ext cx="6158922"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liikkuminen?</a:t>
            </a:r>
          </a:p>
        </p:txBody>
      </p:sp>
      <p:sp>
        <p:nvSpPr>
          <p:cNvPr id="5" name="Freeform 5"/>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4"/>
            <a:stretch>
              <a:fillRect/>
            </a:stretch>
          </a:blipFill>
        </p:spPr>
        <p:txBody>
          <a:bodyPr/>
          <a:lstStyle/>
          <a:p>
            <a:endParaRPr lang="fi-FI" noProof="0" dirty="0"/>
          </a:p>
        </p:txBody>
      </p:sp>
      <p:sp>
        <p:nvSpPr>
          <p:cNvPr id="6" name="Freeform 6"/>
          <p:cNvSpPr/>
          <p:nvPr/>
        </p:nvSpPr>
        <p:spPr>
          <a:xfrm>
            <a:off x="2232588" y="4534334"/>
            <a:ext cx="1275455" cy="2515286"/>
          </a:xfrm>
          <a:custGeom>
            <a:avLst/>
            <a:gdLst/>
            <a:ahLst/>
            <a:cxnLst/>
            <a:rect l="l" t="t" r="r" b="b"/>
            <a:pathLst>
              <a:path w="1275455" h="2515286">
                <a:moveTo>
                  <a:pt x="0" y="0"/>
                </a:moveTo>
                <a:lnTo>
                  <a:pt x="1275455" y="0"/>
                </a:lnTo>
                <a:lnTo>
                  <a:pt x="1275455" y="2515286"/>
                </a:lnTo>
                <a:lnTo>
                  <a:pt x="0" y="2515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7" name="Freeform 7"/>
          <p:cNvSpPr/>
          <p:nvPr/>
        </p:nvSpPr>
        <p:spPr>
          <a:xfrm>
            <a:off x="3508043" y="5791977"/>
            <a:ext cx="1446799" cy="2411332"/>
          </a:xfrm>
          <a:custGeom>
            <a:avLst/>
            <a:gdLst/>
            <a:ahLst/>
            <a:cxnLst/>
            <a:rect l="l" t="t" r="r" b="b"/>
            <a:pathLst>
              <a:path w="1446799" h="2411332">
                <a:moveTo>
                  <a:pt x="0" y="0"/>
                </a:moveTo>
                <a:lnTo>
                  <a:pt x="1446799" y="0"/>
                </a:lnTo>
                <a:lnTo>
                  <a:pt x="1446799" y="2411331"/>
                </a:lnTo>
                <a:lnTo>
                  <a:pt x="0" y="24113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sp>
        <p:nvSpPr>
          <p:cNvPr id="8" name="Freeform 8"/>
          <p:cNvSpPr/>
          <p:nvPr/>
        </p:nvSpPr>
        <p:spPr>
          <a:xfrm flipH="1">
            <a:off x="11235018" y="7758706"/>
            <a:ext cx="3958552" cy="1751659"/>
          </a:xfrm>
          <a:custGeom>
            <a:avLst/>
            <a:gdLst/>
            <a:ahLst/>
            <a:cxnLst/>
            <a:rect l="l" t="t" r="r" b="b"/>
            <a:pathLst>
              <a:path w="3958552" h="1751659">
                <a:moveTo>
                  <a:pt x="3958552" y="0"/>
                </a:moveTo>
                <a:lnTo>
                  <a:pt x="0" y="0"/>
                </a:lnTo>
                <a:lnTo>
                  <a:pt x="0" y="1751660"/>
                </a:lnTo>
                <a:lnTo>
                  <a:pt x="3958552" y="1751660"/>
                </a:lnTo>
                <a:lnTo>
                  <a:pt x="3958552"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i-FI" noProof="0" dirty="0"/>
          </a:p>
        </p:txBody>
      </p:sp>
      <p:sp>
        <p:nvSpPr>
          <p:cNvPr id="9" name="Freeform 9"/>
          <p:cNvSpPr/>
          <p:nvPr/>
        </p:nvSpPr>
        <p:spPr>
          <a:xfrm>
            <a:off x="14731055" y="1028700"/>
            <a:ext cx="1839431" cy="1035781"/>
          </a:xfrm>
          <a:custGeom>
            <a:avLst/>
            <a:gdLst/>
            <a:ahLst/>
            <a:cxnLst/>
            <a:rect l="l" t="t" r="r" b="b"/>
            <a:pathLst>
              <a:path w="1839431" h="1035781">
                <a:moveTo>
                  <a:pt x="0" y="0"/>
                </a:moveTo>
                <a:lnTo>
                  <a:pt x="1839431" y="0"/>
                </a:lnTo>
                <a:lnTo>
                  <a:pt x="1839431" y="1035781"/>
                </a:lnTo>
                <a:lnTo>
                  <a:pt x="0" y="103578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i-FI" noProof="0" dirty="0"/>
          </a:p>
        </p:txBody>
      </p:sp>
      <p:sp>
        <p:nvSpPr>
          <p:cNvPr id="10" name="Freeform 10"/>
          <p:cNvSpPr/>
          <p:nvPr/>
        </p:nvSpPr>
        <p:spPr>
          <a:xfrm flipH="1">
            <a:off x="12207681" y="5086689"/>
            <a:ext cx="6681727" cy="2669737"/>
          </a:xfrm>
          <a:custGeom>
            <a:avLst/>
            <a:gdLst/>
            <a:ahLst/>
            <a:cxnLst/>
            <a:rect l="l" t="t" r="r" b="b"/>
            <a:pathLst>
              <a:path w="6681727" h="2669737">
                <a:moveTo>
                  <a:pt x="6681728" y="0"/>
                </a:moveTo>
                <a:lnTo>
                  <a:pt x="0" y="0"/>
                </a:lnTo>
                <a:lnTo>
                  <a:pt x="0" y="2669737"/>
                </a:lnTo>
                <a:lnTo>
                  <a:pt x="6681728" y="2669737"/>
                </a:lnTo>
                <a:lnTo>
                  <a:pt x="6681728"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noProof="0" dirty="0"/>
          </a:p>
        </p:txBody>
      </p:sp>
      <p:sp>
        <p:nvSpPr>
          <p:cNvPr id="11" name="Freeform 11"/>
          <p:cNvSpPr/>
          <p:nvPr/>
        </p:nvSpPr>
        <p:spPr>
          <a:xfrm>
            <a:off x="5508500" y="6421557"/>
            <a:ext cx="2388809" cy="2158886"/>
          </a:xfrm>
          <a:custGeom>
            <a:avLst/>
            <a:gdLst/>
            <a:ahLst/>
            <a:cxnLst/>
            <a:rect l="l" t="t" r="r" b="b"/>
            <a:pathLst>
              <a:path w="2388809" h="2158886">
                <a:moveTo>
                  <a:pt x="0" y="0"/>
                </a:moveTo>
                <a:lnTo>
                  <a:pt x="2388809" y="0"/>
                </a:lnTo>
                <a:lnTo>
                  <a:pt x="2388809" y="2158886"/>
                </a:lnTo>
                <a:lnTo>
                  <a:pt x="0" y="21588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i-FI" noProof="0" dirty="0"/>
          </a:p>
        </p:txBody>
      </p:sp>
      <p:sp>
        <p:nvSpPr>
          <p:cNvPr id="12" name="Freeform 12"/>
          <p:cNvSpPr/>
          <p:nvPr/>
        </p:nvSpPr>
        <p:spPr>
          <a:xfrm>
            <a:off x="7000028" y="7595365"/>
            <a:ext cx="1241360" cy="2158886"/>
          </a:xfrm>
          <a:custGeom>
            <a:avLst/>
            <a:gdLst/>
            <a:ahLst/>
            <a:cxnLst/>
            <a:rect l="l" t="t" r="r" b="b"/>
            <a:pathLst>
              <a:path w="1241360" h="2158886">
                <a:moveTo>
                  <a:pt x="0" y="0"/>
                </a:moveTo>
                <a:lnTo>
                  <a:pt x="1241359" y="0"/>
                </a:lnTo>
                <a:lnTo>
                  <a:pt x="1241359" y="2158887"/>
                </a:lnTo>
                <a:lnTo>
                  <a:pt x="0" y="215888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fi-FI" noProof="0" dirty="0"/>
          </a:p>
        </p:txBody>
      </p:sp>
      <p:sp>
        <p:nvSpPr>
          <p:cNvPr id="13" name="Freeform 13"/>
          <p:cNvSpPr/>
          <p:nvPr/>
        </p:nvSpPr>
        <p:spPr>
          <a:xfrm flipH="1">
            <a:off x="462333" y="6421557"/>
            <a:ext cx="1844271" cy="2078052"/>
          </a:xfrm>
          <a:custGeom>
            <a:avLst/>
            <a:gdLst/>
            <a:ahLst/>
            <a:cxnLst/>
            <a:rect l="l" t="t" r="r" b="b"/>
            <a:pathLst>
              <a:path w="1844271" h="2078052">
                <a:moveTo>
                  <a:pt x="1844270" y="0"/>
                </a:moveTo>
                <a:lnTo>
                  <a:pt x="0" y="0"/>
                </a:lnTo>
                <a:lnTo>
                  <a:pt x="0" y="2078052"/>
                </a:lnTo>
                <a:lnTo>
                  <a:pt x="1844270" y="2078052"/>
                </a:lnTo>
                <a:lnTo>
                  <a:pt x="184427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fi-FI" noProof="0" dirty="0"/>
          </a:p>
        </p:txBody>
      </p:sp>
      <p:sp>
        <p:nvSpPr>
          <p:cNvPr id="14" name="Freeform 14"/>
          <p:cNvSpPr/>
          <p:nvPr/>
        </p:nvSpPr>
        <p:spPr>
          <a:xfrm flipH="1">
            <a:off x="4076109" y="8079618"/>
            <a:ext cx="1432391" cy="2024580"/>
          </a:xfrm>
          <a:custGeom>
            <a:avLst/>
            <a:gdLst/>
            <a:ahLst/>
            <a:cxnLst/>
            <a:rect l="l" t="t" r="r" b="b"/>
            <a:pathLst>
              <a:path w="1432391" h="2024580">
                <a:moveTo>
                  <a:pt x="1432391" y="0"/>
                </a:moveTo>
                <a:lnTo>
                  <a:pt x="0" y="0"/>
                </a:lnTo>
                <a:lnTo>
                  <a:pt x="0" y="2024581"/>
                </a:lnTo>
                <a:lnTo>
                  <a:pt x="1432391" y="2024581"/>
                </a:lnTo>
                <a:lnTo>
                  <a:pt x="1432391"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fi-FI" noProof="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226875"/>
            <a:ext cx="2137649" cy="4215593"/>
          </a:xfrm>
          <a:custGeom>
            <a:avLst/>
            <a:gdLst/>
            <a:ahLst/>
            <a:cxnLst/>
            <a:rect l="l" t="t" r="r" b="b"/>
            <a:pathLst>
              <a:path w="2137649" h="4215593">
                <a:moveTo>
                  <a:pt x="0" y="0"/>
                </a:moveTo>
                <a:lnTo>
                  <a:pt x="2137649" y="0"/>
                </a:lnTo>
                <a:lnTo>
                  <a:pt x="2137649" y="4215593"/>
                </a:lnTo>
                <a:lnTo>
                  <a:pt x="0" y="42155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noProof="0" dirty="0"/>
          </a:p>
        </p:txBody>
      </p:sp>
      <p:sp>
        <p:nvSpPr>
          <p:cNvPr id="3" name="Freeform 3"/>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4"/>
            <a:stretch>
              <a:fillRect/>
            </a:stretch>
          </a:blipFill>
        </p:spPr>
        <p:txBody>
          <a:bodyPr/>
          <a:lstStyle/>
          <a:p>
            <a:endParaRPr lang="fi-FI" noProof="0" dirty="0"/>
          </a:p>
        </p:txBody>
      </p:sp>
      <p:sp>
        <p:nvSpPr>
          <p:cNvPr id="4" name="Freeform 4"/>
          <p:cNvSpPr/>
          <p:nvPr/>
        </p:nvSpPr>
        <p:spPr>
          <a:xfrm>
            <a:off x="1329610" y="4513116"/>
            <a:ext cx="2468880" cy="4114800"/>
          </a:xfrm>
          <a:custGeom>
            <a:avLst/>
            <a:gdLst/>
            <a:ahLst/>
            <a:cxnLst/>
            <a:rect l="l" t="t" r="r" b="b"/>
            <a:pathLst>
              <a:path w="2468880" h="4114800">
                <a:moveTo>
                  <a:pt x="0" y="0"/>
                </a:moveTo>
                <a:lnTo>
                  <a:pt x="2468880" y="0"/>
                </a:lnTo>
                <a:lnTo>
                  <a:pt x="246888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sp>
        <p:nvSpPr>
          <p:cNvPr id="5" name="TextBox 5"/>
          <p:cNvSpPr txBox="1"/>
          <p:nvPr/>
        </p:nvSpPr>
        <p:spPr>
          <a:xfrm>
            <a:off x="3798490" y="866775"/>
            <a:ext cx="10755710"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Ympäristöystävällisyys</a:t>
            </a:r>
          </a:p>
        </p:txBody>
      </p:sp>
      <p:sp>
        <p:nvSpPr>
          <p:cNvPr id="6" name="TextBox 6"/>
          <p:cNvSpPr txBox="1"/>
          <p:nvPr/>
        </p:nvSpPr>
        <p:spPr>
          <a:xfrm>
            <a:off x="4508301" y="3826150"/>
            <a:ext cx="12383041" cy="2744366"/>
          </a:xfrm>
          <a:prstGeom prst="rect">
            <a:avLst/>
          </a:prstGeom>
        </p:spPr>
        <p:txBody>
          <a:bodyPr lIns="0" tIns="0" rIns="0" bIns="0" rtlCol="0" anchor="t">
            <a:spAutoFit/>
          </a:bodyPr>
          <a:lstStyle/>
          <a:p>
            <a:pPr algn="l">
              <a:lnSpc>
                <a:spcPts val="3610"/>
              </a:lnSpc>
            </a:pPr>
            <a:r>
              <a:rPr lang="fi-FI" sz="2579" b="1" spc="10" noProof="0" dirty="0">
                <a:solidFill>
                  <a:srgbClr val="000000"/>
                </a:solidFill>
                <a:latin typeface="Roboto Bold"/>
                <a:ea typeface="Roboto Bold"/>
                <a:cs typeface="Roboto Bold"/>
                <a:sym typeface="Roboto Bold"/>
              </a:rPr>
              <a:t>Viisas liikkuminen (omin lihasvoimin, joukkoliikenne, kimppakyydit)</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pienentää hiilijalanjälkeä ja hillitsee ilmastonmuutosta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vähentää liikenteen päästöjä ja parantaa ilmanlaatua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vähentää meluhaittoja</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vähentää mikromuovin määrää</a:t>
            </a:r>
          </a:p>
          <a:p>
            <a:pPr algn="l">
              <a:lnSpc>
                <a:spcPts val="3610"/>
              </a:lnSpc>
            </a:pPr>
            <a:endParaRPr lang="fi-FI" sz="2579" spc="10" noProof="0" dirty="0">
              <a:solidFill>
                <a:srgbClr val="000000"/>
              </a:solidFill>
              <a:latin typeface="Roboto"/>
              <a:ea typeface="Roboto"/>
              <a:cs typeface="Roboto"/>
              <a:sym typeface="Roboto"/>
            </a:endParaRPr>
          </a:p>
        </p:txBody>
      </p:sp>
      <p:sp>
        <p:nvSpPr>
          <p:cNvPr id="7" name="TextBox 7"/>
          <p:cNvSpPr txBox="1"/>
          <p:nvPr/>
        </p:nvSpPr>
        <p:spPr>
          <a:xfrm>
            <a:off x="4508301" y="2575309"/>
            <a:ext cx="8598099" cy="762581"/>
          </a:xfrm>
          <a:prstGeom prst="rect">
            <a:avLst/>
          </a:prstGeom>
        </p:spPr>
        <p:txBody>
          <a:bodyPr wrap="square"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Yksityisautoilun väheneminen</a:t>
            </a:r>
          </a:p>
        </p:txBody>
      </p:sp>
      <p:sp>
        <p:nvSpPr>
          <p:cNvPr id="8" name="TextBox 8"/>
          <p:cNvSpPr txBox="1"/>
          <p:nvPr/>
        </p:nvSpPr>
        <p:spPr>
          <a:xfrm>
            <a:off x="4508301" y="6998022"/>
            <a:ext cx="9207699" cy="762581"/>
          </a:xfrm>
          <a:prstGeom prst="rect">
            <a:avLst/>
          </a:prstGeom>
        </p:spPr>
        <p:txBody>
          <a:bodyPr wrap="square" lIns="0" tIns="0" rIns="0" bIns="0" rtlCol="0" anchor="t">
            <a:spAutoFit/>
          </a:bodyPr>
          <a:lstStyle/>
          <a:p>
            <a:pPr algn="l">
              <a:lnSpc>
                <a:spcPts val="6420"/>
              </a:lnSpc>
            </a:pPr>
            <a:r>
              <a:rPr lang="fi-FI" sz="4586" noProof="0" dirty="0">
                <a:solidFill>
                  <a:srgbClr val="F04E30"/>
                </a:solidFill>
                <a:latin typeface="Roboto"/>
                <a:ea typeface="Roboto"/>
                <a:cs typeface="Roboto"/>
                <a:sym typeface="Roboto"/>
              </a:rPr>
              <a:t>Viisas liikkuminen on kestävää!</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grpSp>
        <p:nvGrpSpPr>
          <p:cNvPr id="3" name="Group 3"/>
          <p:cNvGrpSpPr/>
          <p:nvPr/>
        </p:nvGrpSpPr>
        <p:grpSpPr>
          <a:xfrm>
            <a:off x="1028700" y="3224918"/>
            <a:ext cx="2546917" cy="3837164"/>
            <a:chOff x="0" y="0"/>
            <a:chExt cx="3395890" cy="5116218"/>
          </a:xfrm>
        </p:grpSpPr>
        <p:sp>
          <p:nvSpPr>
            <p:cNvPr id="4" name="Freeform 4"/>
            <p:cNvSpPr/>
            <p:nvPr/>
          </p:nvSpPr>
          <p:spPr>
            <a:xfrm>
              <a:off x="390856" y="589742"/>
              <a:ext cx="2510007" cy="2428432"/>
            </a:xfrm>
            <a:custGeom>
              <a:avLst/>
              <a:gdLst/>
              <a:ahLst/>
              <a:cxnLst/>
              <a:rect l="l" t="t" r="r" b="b"/>
              <a:pathLst>
                <a:path w="2510007" h="2428432">
                  <a:moveTo>
                    <a:pt x="0" y="0"/>
                  </a:moveTo>
                  <a:lnTo>
                    <a:pt x="2510007" y="0"/>
                  </a:lnTo>
                  <a:lnTo>
                    <a:pt x="2510007" y="2428431"/>
                  </a:lnTo>
                  <a:lnTo>
                    <a:pt x="0" y="24284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5" name="Freeform 5"/>
            <p:cNvSpPr/>
            <p:nvPr/>
          </p:nvSpPr>
          <p:spPr>
            <a:xfrm>
              <a:off x="0" y="0"/>
              <a:ext cx="3395890" cy="5116218"/>
            </a:xfrm>
            <a:custGeom>
              <a:avLst/>
              <a:gdLst/>
              <a:ahLst/>
              <a:cxnLst/>
              <a:rect l="l" t="t" r="r" b="b"/>
              <a:pathLst>
                <a:path w="3395890" h="5116218">
                  <a:moveTo>
                    <a:pt x="0" y="0"/>
                  </a:moveTo>
                  <a:lnTo>
                    <a:pt x="3395890" y="0"/>
                  </a:lnTo>
                  <a:lnTo>
                    <a:pt x="3395890" y="5116218"/>
                  </a:lnTo>
                  <a:lnTo>
                    <a:pt x="0" y="51162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grpSp>
      <p:sp>
        <p:nvSpPr>
          <p:cNvPr id="6" name="TextBox 6"/>
          <p:cNvSpPr txBox="1"/>
          <p:nvPr/>
        </p:nvSpPr>
        <p:spPr>
          <a:xfrm>
            <a:off x="4115686" y="866775"/>
            <a:ext cx="4428530" cy="1337255"/>
          </a:xfrm>
          <a:prstGeom prst="rect">
            <a:avLst/>
          </a:prstGeom>
        </p:spPr>
        <p:txBody>
          <a:bodyPr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Tiesitkö...</a:t>
            </a:r>
          </a:p>
        </p:txBody>
      </p:sp>
      <p:sp>
        <p:nvSpPr>
          <p:cNvPr id="7" name="TextBox 7"/>
          <p:cNvSpPr txBox="1"/>
          <p:nvPr/>
        </p:nvSpPr>
        <p:spPr>
          <a:xfrm>
            <a:off x="4508301" y="2782429"/>
            <a:ext cx="13779699" cy="1608525"/>
          </a:xfrm>
          <a:prstGeom prst="rect">
            <a:avLst/>
          </a:prstGeom>
        </p:spPr>
        <p:txBody>
          <a:bodyPr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Suomalaiset ovat yksi eniten ilmastoa kuormittava kansa suhteessa asukaslukuun.</a:t>
            </a:r>
          </a:p>
        </p:txBody>
      </p:sp>
      <p:sp>
        <p:nvSpPr>
          <p:cNvPr id="8" name="TextBox 8"/>
          <p:cNvSpPr txBox="1"/>
          <p:nvPr/>
        </p:nvSpPr>
        <p:spPr>
          <a:xfrm>
            <a:off x="4508301" y="4971979"/>
            <a:ext cx="13779699" cy="2407633"/>
          </a:xfrm>
          <a:prstGeom prst="rect">
            <a:avLst/>
          </a:prstGeom>
        </p:spPr>
        <p:txBody>
          <a:bodyPr lIns="0" tIns="0" rIns="0" bIns="0" rtlCol="0" anchor="t">
            <a:spAutoFit/>
          </a:bodyPr>
          <a:lstStyle/>
          <a:p>
            <a:pPr algn="l">
              <a:lnSpc>
                <a:spcPts val="6420"/>
              </a:lnSpc>
            </a:pPr>
            <a:r>
              <a:rPr lang="fi-FI" sz="4586" noProof="0" dirty="0">
                <a:solidFill>
                  <a:srgbClr val="F04E30"/>
                </a:solidFill>
                <a:latin typeface="Roboto"/>
                <a:ea typeface="Roboto"/>
                <a:cs typeface="Roboto"/>
                <a:sym typeface="Roboto"/>
              </a:rPr>
              <a:t>Asuminen, ruoka ja </a:t>
            </a:r>
            <a:r>
              <a:rPr lang="fi-FI" sz="4586" b="1" noProof="0" dirty="0">
                <a:solidFill>
                  <a:srgbClr val="F04E30"/>
                </a:solidFill>
                <a:latin typeface="Roboto Bold"/>
                <a:ea typeface="Roboto Bold"/>
                <a:cs typeface="Roboto Bold"/>
                <a:sym typeface="Roboto Bold"/>
              </a:rPr>
              <a:t>liikkuminen</a:t>
            </a:r>
            <a:r>
              <a:rPr lang="fi-FI" sz="4586" noProof="0" dirty="0">
                <a:solidFill>
                  <a:srgbClr val="F04E30"/>
                </a:solidFill>
                <a:latin typeface="Roboto"/>
                <a:ea typeface="Roboto"/>
                <a:cs typeface="Roboto"/>
                <a:sym typeface="Roboto"/>
              </a:rPr>
              <a:t> ovat suurimmat yksityisen kulutuksen kasvihuonepäästöjen aiheuttajat.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13644" y="8215811"/>
            <a:ext cx="1650201" cy="1650201"/>
          </a:xfrm>
          <a:custGeom>
            <a:avLst/>
            <a:gdLst/>
            <a:ahLst/>
            <a:cxnLst/>
            <a:rect l="l" t="t" r="r" b="b"/>
            <a:pathLst>
              <a:path w="1650201" h="1650201">
                <a:moveTo>
                  <a:pt x="0" y="0"/>
                </a:moveTo>
                <a:lnTo>
                  <a:pt x="1650201" y="0"/>
                </a:lnTo>
                <a:lnTo>
                  <a:pt x="1650201" y="1650201"/>
                </a:lnTo>
                <a:lnTo>
                  <a:pt x="0" y="1650201"/>
                </a:lnTo>
                <a:lnTo>
                  <a:pt x="0" y="0"/>
                </a:lnTo>
                <a:close/>
              </a:path>
            </a:pathLst>
          </a:custGeom>
          <a:blipFill>
            <a:blip r:embed="rId2"/>
            <a:stretch>
              <a:fillRect/>
            </a:stretch>
          </a:blipFill>
        </p:spPr>
        <p:txBody>
          <a:bodyPr/>
          <a:lstStyle/>
          <a:p>
            <a:endParaRPr lang="fi-FI" noProof="0" dirty="0"/>
          </a:p>
        </p:txBody>
      </p:sp>
      <p:sp>
        <p:nvSpPr>
          <p:cNvPr id="3" name="TextBox 3"/>
          <p:cNvSpPr txBox="1"/>
          <p:nvPr/>
        </p:nvSpPr>
        <p:spPr>
          <a:xfrm>
            <a:off x="4508301" y="3826150"/>
            <a:ext cx="12144833" cy="3201566"/>
          </a:xfrm>
          <a:prstGeom prst="rect">
            <a:avLst/>
          </a:prstGeom>
        </p:spPr>
        <p:txBody>
          <a:bodyPr lIns="0" tIns="0" rIns="0" bIns="0" rtlCol="0" anchor="t">
            <a:spAutoFit/>
          </a:bodyPr>
          <a:lstStyle/>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Ihmisen toiminta murentaa luonnon kantokykyä vaarantaen koko taloutemme ja hyvinvointimme pohjan ➝ </a:t>
            </a:r>
            <a:r>
              <a:rPr lang="fi-FI" sz="2579" b="1" spc="10" noProof="0" dirty="0">
                <a:solidFill>
                  <a:srgbClr val="000000"/>
                </a:solidFill>
                <a:latin typeface="Roboto Bold"/>
                <a:ea typeface="Roboto Bold"/>
                <a:cs typeface="Roboto Bold"/>
                <a:sym typeface="Roboto Bold"/>
              </a:rPr>
              <a:t>ekologinen kestävyyskriisi</a:t>
            </a:r>
            <a:r>
              <a:rPr lang="fi-FI" sz="2579" spc="10" noProof="0" dirty="0">
                <a:solidFill>
                  <a:srgbClr val="000000"/>
                </a:solidFill>
                <a:latin typeface="Roboto"/>
                <a:ea typeface="Roboto"/>
                <a:cs typeface="Roboto"/>
                <a:sym typeface="Roboto"/>
              </a:rPr>
              <a:t>.</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Ilmaston lämpenemisellä on vaikutuksia muun muassa ruokaturvaan, elinoloihin ja luonnon monimuotoisuuteen.</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Tarvitaan voimakkaita päästövähennyksiä nopeasti.</a:t>
            </a:r>
          </a:p>
          <a:p>
            <a:pPr marL="556829" lvl="1" indent="-278415" algn="l">
              <a:lnSpc>
                <a:spcPts val="3610"/>
              </a:lnSpc>
              <a:buFont typeface="Arial"/>
              <a:buChar char="•"/>
            </a:pPr>
            <a:r>
              <a:rPr lang="fi-FI" sz="2579" spc="10" noProof="0" dirty="0">
                <a:solidFill>
                  <a:srgbClr val="000000"/>
                </a:solidFill>
                <a:latin typeface="Roboto"/>
                <a:ea typeface="Roboto"/>
                <a:cs typeface="Roboto"/>
                <a:sym typeface="Roboto"/>
              </a:rPr>
              <a:t>Päästöjä tulisi vähentää 80% vuoteen 2050 mennessä. </a:t>
            </a:r>
          </a:p>
          <a:p>
            <a:pPr marL="556829" lvl="1" indent="-278415" algn="l">
              <a:lnSpc>
                <a:spcPts val="3610"/>
              </a:lnSpc>
              <a:buFont typeface="Arial"/>
              <a:buChar char="•"/>
            </a:pPr>
            <a:r>
              <a:rPr lang="fi-FI" sz="2579" b="1" spc="10" noProof="0" dirty="0">
                <a:solidFill>
                  <a:srgbClr val="000000"/>
                </a:solidFill>
                <a:latin typeface="Roboto Bold"/>
                <a:ea typeface="Roboto Bold"/>
                <a:cs typeface="Roboto Bold"/>
                <a:sym typeface="Roboto Bold"/>
              </a:rPr>
              <a:t>Kansalaisten rooli ilmastonmuutoksen hillinnässä on merkittävä.</a:t>
            </a:r>
            <a:r>
              <a:rPr lang="fi-FI" sz="2579" spc="10" noProof="0" dirty="0">
                <a:solidFill>
                  <a:srgbClr val="000000"/>
                </a:solidFill>
                <a:latin typeface="Roboto"/>
                <a:ea typeface="Roboto"/>
                <a:cs typeface="Roboto"/>
                <a:sym typeface="Roboto"/>
              </a:rPr>
              <a:t> </a:t>
            </a:r>
          </a:p>
        </p:txBody>
      </p:sp>
      <p:sp>
        <p:nvSpPr>
          <p:cNvPr id="4" name="Freeform 4"/>
          <p:cNvSpPr/>
          <p:nvPr/>
        </p:nvSpPr>
        <p:spPr>
          <a:xfrm>
            <a:off x="1235895" y="5082026"/>
            <a:ext cx="822866" cy="2151284"/>
          </a:xfrm>
          <a:custGeom>
            <a:avLst/>
            <a:gdLst/>
            <a:ahLst/>
            <a:cxnLst/>
            <a:rect l="l" t="t" r="r" b="b"/>
            <a:pathLst>
              <a:path w="822866" h="2151284">
                <a:moveTo>
                  <a:pt x="0" y="0"/>
                </a:moveTo>
                <a:lnTo>
                  <a:pt x="822866" y="0"/>
                </a:lnTo>
                <a:lnTo>
                  <a:pt x="822866" y="2151284"/>
                </a:lnTo>
                <a:lnTo>
                  <a:pt x="0" y="2151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noProof="0" dirty="0"/>
          </a:p>
        </p:txBody>
      </p:sp>
      <p:sp>
        <p:nvSpPr>
          <p:cNvPr id="5" name="Freeform 5"/>
          <p:cNvSpPr/>
          <p:nvPr/>
        </p:nvSpPr>
        <p:spPr>
          <a:xfrm>
            <a:off x="2333926" y="4852769"/>
            <a:ext cx="1244718" cy="2393688"/>
          </a:xfrm>
          <a:custGeom>
            <a:avLst/>
            <a:gdLst/>
            <a:ahLst/>
            <a:cxnLst/>
            <a:rect l="l" t="t" r="r" b="b"/>
            <a:pathLst>
              <a:path w="1244718" h="2393688">
                <a:moveTo>
                  <a:pt x="0" y="0"/>
                </a:moveTo>
                <a:lnTo>
                  <a:pt x="1244718" y="0"/>
                </a:lnTo>
                <a:lnTo>
                  <a:pt x="1244718" y="2393687"/>
                </a:lnTo>
                <a:lnTo>
                  <a:pt x="0" y="23936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noProof="0" dirty="0"/>
          </a:p>
        </p:txBody>
      </p:sp>
      <p:grpSp>
        <p:nvGrpSpPr>
          <p:cNvPr id="6" name="Group 6"/>
          <p:cNvGrpSpPr/>
          <p:nvPr/>
        </p:nvGrpSpPr>
        <p:grpSpPr>
          <a:xfrm>
            <a:off x="14821535" y="338508"/>
            <a:ext cx="2437765" cy="1380384"/>
            <a:chOff x="0" y="0"/>
            <a:chExt cx="3250353" cy="1840513"/>
          </a:xfrm>
        </p:grpSpPr>
        <p:sp>
          <p:nvSpPr>
            <p:cNvPr id="7" name="Freeform 7"/>
            <p:cNvSpPr/>
            <p:nvPr/>
          </p:nvSpPr>
          <p:spPr>
            <a:xfrm flipH="1">
              <a:off x="0" y="0"/>
              <a:ext cx="3250353" cy="1840513"/>
            </a:xfrm>
            <a:custGeom>
              <a:avLst/>
              <a:gdLst/>
              <a:ahLst/>
              <a:cxnLst/>
              <a:rect l="l" t="t" r="r" b="b"/>
              <a:pathLst>
                <a:path w="3250353" h="1840513">
                  <a:moveTo>
                    <a:pt x="3250353" y="0"/>
                  </a:moveTo>
                  <a:lnTo>
                    <a:pt x="0" y="0"/>
                  </a:lnTo>
                  <a:lnTo>
                    <a:pt x="0" y="1840513"/>
                  </a:lnTo>
                  <a:lnTo>
                    <a:pt x="3250353" y="1840513"/>
                  </a:lnTo>
                  <a:lnTo>
                    <a:pt x="325035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noProof="0" dirty="0"/>
            </a:p>
          </p:txBody>
        </p:sp>
        <p:sp>
          <p:nvSpPr>
            <p:cNvPr id="8" name="TextBox 8"/>
            <p:cNvSpPr txBox="1"/>
            <p:nvPr/>
          </p:nvSpPr>
          <p:spPr>
            <a:xfrm rot="905461">
              <a:off x="298921" y="503284"/>
              <a:ext cx="2771919" cy="700341"/>
            </a:xfrm>
            <a:prstGeom prst="rect">
              <a:avLst/>
            </a:prstGeom>
          </p:spPr>
          <p:txBody>
            <a:bodyPr lIns="0" tIns="0" rIns="0" bIns="0" rtlCol="0" anchor="t">
              <a:spAutoFit/>
            </a:bodyPr>
            <a:lstStyle/>
            <a:p>
              <a:pPr algn="ctr">
                <a:lnSpc>
                  <a:spcPts val="3937"/>
                </a:lnSpc>
                <a:spcBef>
                  <a:spcPct val="0"/>
                </a:spcBef>
              </a:pPr>
              <a:r>
                <a:rPr lang="fi-FI" sz="2812" spc="11" noProof="0" dirty="0">
                  <a:solidFill>
                    <a:srgbClr val="000000"/>
                  </a:solidFill>
                  <a:latin typeface="Rustic Printed Stamp"/>
                  <a:ea typeface="Rustic Printed Stamp"/>
                  <a:cs typeface="Rustic Printed Stamp"/>
                  <a:sym typeface="Rustic Printed Stamp"/>
                </a:rPr>
                <a:t>Nice to Know</a:t>
              </a:r>
            </a:p>
          </p:txBody>
        </p:sp>
      </p:grpSp>
      <p:sp>
        <p:nvSpPr>
          <p:cNvPr id="9" name="Freeform 9"/>
          <p:cNvSpPr/>
          <p:nvPr/>
        </p:nvSpPr>
        <p:spPr>
          <a:xfrm>
            <a:off x="-234290" y="2847157"/>
            <a:ext cx="2940368" cy="2091337"/>
          </a:xfrm>
          <a:custGeom>
            <a:avLst/>
            <a:gdLst/>
            <a:ahLst/>
            <a:cxnLst/>
            <a:rect l="l" t="t" r="r" b="b"/>
            <a:pathLst>
              <a:path w="2940368" h="2091337">
                <a:moveTo>
                  <a:pt x="0" y="0"/>
                </a:moveTo>
                <a:lnTo>
                  <a:pt x="2940369" y="0"/>
                </a:lnTo>
                <a:lnTo>
                  <a:pt x="2940369" y="2091337"/>
                </a:lnTo>
                <a:lnTo>
                  <a:pt x="0" y="20913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i-FI" noProof="0" dirty="0"/>
          </a:p>
        </p:txBody>
      </p:sp>
      <p:sp>
        <p:nvSpPr>
          <p:cNvPr id="10" name="Freeform 10"/>
          <p:cNvSpPr/>
          <p:nvPr/>
        </p:nvSpPr>
        <p:spPr>
          <a:xfrm>
            <a:off x="1974040" y="6798097"/>
            <a:ext cx="952229" cy="622520"/>
          </a:xfrm>
          <a:custGeom>
            <a:avLst/>
            <a:gdLst/>
            <a:ahLst/>
            <a:cxnLst/>
            <a:rect l="l" t="t" r="r" b="b"/>
            <a:pathLst>
              <a:path w="952229" h="622520">
                <a:moveTo>
                  <a:pt x="0" y="0"/>
                </a:moveTo>
                <a:lnTo>
                  <a:pt x="952230" y="0"/>
                </a:lnTo>
                <a:lnTo>
                  <a:pt x="952230" y="622520"/>
                </a:lnTo>
                <a:lnTo>
                  <a:pt x="0" y="6225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i-FI" noProof="0" dirty="0"/>
          </a:p>
        </p:txBody>
      </p:sp>
      <p:sp>
        <p:nvSpPr>
          <p:cNvPr id="11" name="TextBox 11"/>
          <p:cNvSpPr txBox="1"/>
          <p:nvPr/>
        </p:nvSpPr>
        <p:spPr>
          <a:xfrm>
            <a:off x="4508300" y="2782429"/>
            <a:ext cx="9131499" cy="762581"/>
          </a:xfrm>
          <a:prstGeom prst="rect">
            <a:avLst/>
          </a:prstGeom>
        </p:spPr>
        <p:txBody>
          <a:bodyPr wrap="square" lIns="0" tIns="0" rIns="0" bIns="0" rtlCol="0" anchor="t">
            <a:spAutoFit/>
          </a:bodyPr>
          <a:lstStyle/>
          <a:p>
            <a:pPr algn="l">
              <a:lnSpc>
                <a:spcPts val="6420"/>
              </a:lnSpc>
            </a:pPr>
            <a:r>
              <a:rPr lang="fi-FI" sz="4586" noProof="0" dirty="0">
                <a:solidFill>
                  <a:srgbClr val="035199"/>
                </a:solidFill>
                <a:latin typeface="Roboto"/>
                <a:ea typeface="Roboto"/>
                <a:cs typeface="Roboto"/>
                <a:sym typeface="Roboto"/>
              </a:rPr>
              <a:t>Sitran megatrendit katsaus 2023</a:t>
            </a:r>
          </a:p>
        </p:txBody>
      </p:sp>
      <p:sp>
        <p:nvSpPr>
          <p:cNvPr id="12" name="TextBox 12"/>
          <p:cNvSpPr txBox="1"/>
          <p:nvPr/>
        </p:nvSpPr>
        <p:spPr>
          <a:xfrm>
            <a:off x="3962400" y="978598"/>
            <a:ext cx="7607499" cy="1337255"/>
          </a:xfrm>
          <a:prstGeom prst="rect">
            <a:avLst/>
          </a:prstGeom>
        </p:spPr>
        <p:txBody>
          <a:bodyPr wrap="square" lIns="0" tIns="0" rIns="0" bIns="0" rtlCol="0" anchor="t">
            <a:spAutoFit/>
          </a:bodyPr>
          <a:lstStyle/>
          <a:p>
            <a:pPr algn="ctr">
              <a:lnSpc>
                <a:spcPts val="10818"/>
              </a:lnSpc>
            </a:pPr>
            <a:r>
              <a:rPr lang="fi-FI" sz="7727" b="1" noProof="0" dirty="0">
                <a:solidFill>
                  <a:srgbClr val="F04E30"/>
                </a:solidFill>
                <a:latin typeface="Roboto Bold"/>
                <a:ea typeface="Roboto Bold"/>
                <a:cs typeface="Roboto Bold"/>
                <a:sym typeface="Roboto Bold"/>
              </a:rPr>
              <a:t>Ilmastonmuutos</a:t>
            </a:r>
          </a:p>
        </p:txBody>
      </p:sp>
      <p:sp>
        <p:nvSpPr>
          <p:cNvPr id="13" name="Freeform 13"/>
          <p:cNvSpPr/>
          <p:nvPr/>
        </p:nvSpPr>
        <p:spPr>
          <a:xfrm>
            <a:off x="2657136" y="2569129"/>
            <a:ext cx="987492" cy="556055"/>
          </a:xfrm>
          <a:custGeom>
            <a:avLst/>
            <a:gdLst/>
            <a:ahLst/>
            <a:cxnLst/>
            <a:rect l="l" t="t" r="r" b="b"/>
            <a:pathLst>
              <a:path w="987492" h="556055">
                <a:moveTo>
                  <a:pt x="0" y="0"/>
                </a:moveTo>
                <a:lnTo>
                  <a:pt x="987492" y="0"/>
                </a:lnTo>
                <a:lnTo>
                  <a:pt x="987492" y="556055"/>
                </a:lnTo>
                <a:lnTo>
                  <a:pt x="0" y="55605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3718</TotalTime>
  <Words>1359</Words>
  <Application>Microsoft Office PowerPoint</Application>
  <PresentationFormat>Mukautettu</PresentationFormat>
  <Paragraphs>224</Paragraphs>
  <Slides>34</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34</vt:i4>
      </vt:variant>
    </vt:vector>
  </HeadingPairs>
  <TitlesOfParts>
    <vt:vector size="42" baseType="lpstr">
      <vt:lpstr>Arial</vt:lpstr>
      <vt:lpstr>Open Sans Light</vt:lpstr>
      <vt:lpstr>Roboto Bold</vt:lpstr>
      <vt:lpstr>Calibri</vt:lpstr>
      <vt:lpstr>Roboto</vt:lpstr>
      <vt:lpstr>Rustic Printed Stamp</vt:lpstr>
      <vt:lpstr>Open Sans</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Lihasvoimin kouluun!</dc:title>
  <cp:lastModifiedBy>Haapalainen Anna</cp:lastModifiedBy>
  <cp:revision>4</cp:revision>
  <dcterms:created xsi:type="dcterms:W3CDTF">2006-08-16T00:00:00Z</dcterms:created>
  <dcterms:modified xsi:type="dcterms:W3CDTF">2024-09-29T17:53:14Z</dcterms:modified>
  <dc:identifier>DAGBLAwJSIw</dc:identifier>
</cp:coreProperties>
</file>