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sldIdLst>
    <p:sldId id="256" r:id="rId2"/>
    <p:sldId id="257" r:id="rId3"/>
    <p:sldId id="277" r:id="rId4"/>
    <p:sldId id="278" r:id="rId5"/>
    <p:sldId id="279" r:id="rId6"/>
    <p:sldId id="281" r:id="rId7"/>
    <p:sldId id="280" r:id="rId8"/>
    <p:sldId id="264" r:id="rId9"/>
    <p:sldId id="266" r:id="rId10"/>
    <p:sldId id="267" r:id="rId11"/>
    <p:sldId id="268" r:id="rId12"/>
    <p:sldId id="282" r:id="rId13"/>
    <p:sldId id="283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ADEC36A8-3101-D047-BF5D-C47C59BD02AA}">
          <p14:sldIdLst>
            <p14:sldId id="256"/>
            <p14:sldId id="257"/>
            <p14:sldId id="277"/>
            <p14:sldId id="278"/>
            <p14:sldId id="279"/>
            <p14:sldId id="281"/>
            <p14:sldId id="280"/>
            <p14:sldId id="264"/>
            <p14:sldId id="266"/>
            <p14:sldId id="267"/>
            <p14:sldId id="268"/>
            <p14:sldId id="282"/>
            <p14:sldId id="283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/>
    <p:restoredTop sz="91360"/>
  </p:normalViewPr>
  <p:slideViewPr>
    <p:cSldViewPr snapToGrid="0" snapToObjects="1">
      <p:cViewPr varScale="1">
        <p:scale>
          <a:sx n="95" d="100"/>
          <a:sy n="95" d="100"/>
        </p:scale>
        <p:origin x="184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3284890-85D2-4D7B-8EF5-15A9C1DB8F42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84297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263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0086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49545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8430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5480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157CC2-0FC8-4686-B024-99790E0F5162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73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6764DA5-CD3D-4590-A511-FCD3BC7A793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690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3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520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003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5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2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0761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4942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1/10/22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8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fi-FI" sz="6600" dirty="0">
                <a:solidFill>
                  <a:srgbClr val="FFFFFF"/>
                </a:solidFill>
              </a:rPr>
              <a:t>URHEILUVAMMA – ENNALTAEHKÄISY JA HOITO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iruutu 3"/>
              <p:cNvSpPr txBox="1"/>
              <p:nvPr/>
            </p:nvSpPr>
            <p:spPr>
              <a:xfrm>
                <a:off x="1683171" y="5240851"/>
                <a:ext cx="8825658" cy="1092714"/>
              </a:xfrm>
              <a:prstGeom prst="rect">
                <a:avLst/>
              </a:prstGeom>
            </p:spPr>
            <p:txBody>
              <a:bodyPr rtlCol="0">
                <a:normAutofit fontScale="85000" lnSpcReduction="10000"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𝐹𝑦𝑠𝑖𝑜𝑚𝑖𝑛𝑗𝑎</m:t>
                      </m:r>
                    </m:oMath>
                  </m:oMathPara>
                </a14:m>
                <a:endParaRPr lang="fi-FI" sz="20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𝐹𝑦𝑠𝑖𝑜𝑡𝑒𝑟𝑎𝑝𝑒𝑢𝑡𝑡𝑖</m:t>
                      </m:r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𝐿𝑦𝑚𝑓𝑎𝑡𝑒𝑟𝑎𝑝𝑒𝑢𝑡𝑡𝑖</m:t>
                      </m:r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𝑉𝐴𝑇</m:t>
                      </m:r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fi-FI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i-FI" sz="20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𝑘𝑒𝑠𝑘𝑒𝑛</m:t>
                          </m:r>
                        </m:e>
                      </m:d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fi-FI" sz="2000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𝑉𝑎𝑙𝑚𝑒𝑛𝑡𝑎𝑗𝑎</m:t>
                      </m:r>
                    </m:oMath>
                  </m:oMathPara>
                </a14:m>
                <a:endParaRPr lang="fi-FI" sz="2000" b="0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fi-FI" sz="2000" b="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2000" b="0" i="1">
                          <a:solidFill>
                            <a:schemeClr val="tx2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2000" b="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2000" b="0" i="1">
                          <a:solidFill>
                            <a:schemeClr val="tx2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2000" b="0" i="1">
                          <a:solidFill>
                            <a:schemeClr val="tx2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</m:oMathPara>
                </a14:m>
                <a:br>
                  <a:rPr lang="fi-FI" sz="2000" b="0" i="1" dirty="0">
                    <a:solidFill>
                      <a:schemeClr val="tx2"/>
                    </a:solidFill>
                    <a:latin typeface="Cambria Math" charset="0"/>
                  </a:rPr>
                </a:br>
                <a:endParaRPr lang="fi-FI" sz="2000" dirty="0">
                  <a:solidFill>
                    <a:schemeClr val="tx2"/>
                  </a:solidFill>
                </a:endParaRPr>
              </a:p>
            </p:txBody>
          </p:sp>
        </mc:Choice>
        <mc:Fallback>
          <p:sp>
            <p:nvSpPr>
              <p:cNvPr id="4" name="Tekstiruutu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71" y="5240851"/>
                <a:ext cx="8825658" cy="10927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86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9248" y="860612"/>
            <a:ext cx="3862045" cy="4292301"/>
          </a:xfrm>
        </p:spPr>
        <p:txBody>
          <a:bodyPr>
            <a:normAutofit/>
          </a:bodyPr>
          <a:lstStyle/>
          <a:p>
            <a:pPr algn="ctr"/>
            <a:r>
              <a:rPr lang="fi-FI" dirty="0"/>
              <a:t>Ennaltaehkäisy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- Uni/lepo</a:t>
            </a:r>
            <a:br>
              <a:rPr lang="fi-FI" sz="2000" dirty="0"/>
            </a:br>
            <a:r>
              <a:rPr lang="fi-FI" sz="2000" dirty="0"/>
              <a:t>- Ravinto ja nesteytys</a:t>
            </a:r>
            <a:br>
              <a:rPr lang="fi-FI" sz="2000" dirty="0"/>
            </a:br>
            <a:r>
              <a:rPr lang="fi-FI" sz="2000" dirty="0"/>
              <a:t>- Oikein rytmitetty ja toteutettu harjoittelu = harjoittelun ohjelmointi</a:t>
            </a:r>
            <a:br>
              <a:rPr lang="fi-FI" sz="2000" dirty="0"/>
            </a:br>
            <a:r>
              <a:rPr lang="fi-FI" sz="2000" dirty="0"/>
              <a:t>- Oikea kokonaiskuormituksen määrä (koulu, koti, sosiaaliset suhteet, treenit ym.)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01" y="1727001"/>
            <a:ext cx="5604716" cy="32585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538865BF-E1EB-FA48-99B8-16E5EFFF244D}"/>
                  </a:ext>
                </a:extLst>
              </p:cNvPr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kstiruutu 8">
                <a:extLst>
                  <a:ext uri="{FF2B5EF4-FFF2-40B4-BE49-F238E27FC236}">
                    <a16:creationId xmlns:a16="http://schemas.microsoft.com/office/drawing/2014/main" id="{538865BF-E1EB-FA48-99B8-16E5EFFF2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17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4411" y="592282"/>
            <a:ext cx="6711696" cy="5673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Hyvä ja riittävä ravinto, lepo ja oikeanlainen kokonaiskuormitus ovat urheilijan kehityksen kolme kulmakiveä, joiden kaikkien on oltava tasapainossa keskenään</a:t>
            </a:r>
          </a:p>
          <a:p>
            <a:pPr lvl="1">
              <a:lnSpc>
                <a:spcPct val="120000"/>
              </a:lnSpc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Ravinto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Hyvä nestetasapaino ja tasainen säännöllinen ateriarytmi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Vaikutus terveyteen, suorituskykyyn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Oikeanlaisella ravinnolla tehostetaan palautumista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-- vähennetään vamma- ja sairastumisriskiä</a:t>
            </a:r>
          </a:p>
          <a:p>
            <a:pPr lvl="1">
              <a:lnSpc>
                <a:spcPct val="120000"/>
              </a:lnSpc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Uni ja lepo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Yli 8h vuorokaudessa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Säännöllisyys</a:t>
            </a:r>
          </a:p>
          <a:p>
            <a:pPr lvl="2">
              <a:lnSpc>
                <a:spcPct val="120000"/>
              </a:lnSpc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Unen ja levon määrä vaikuttaa palautumiseen</a:t>
            </a:r>
          </a:p>
          <a:p>
            <a:pPr lvl="3">
              <a:lnSpc>
                <a:spcPct val="120000"/>
              </a:lnSpc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Lihasten kudosvauriot korjaantuvat, Energiavarastot palautuvat harjoittelusta, koordinaatiokyky paranee, ”hermostollinen palautuminen”</a:t>
            </a:r>
            <a:b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psyykkisesti tai fyysisesti väsyneenä tehty harjoittelu lisää loukkaantumisriskiä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65BAC0A4-3169-C947-AF84-55296422D92B}"/>
                  </a:ext>
                </a:extLst>
              </p:cNvPr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65BAC0A4-3169-C947-AF84-55296422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orakulmio 9">
            <a:extLst>
              <a:ext uri="{FF2B5EF4-FFF2-40B4-BE49-F238E27FC236}">
                <a16:creationId xmlns:a16="http://schemas.microsoft.com/office/drawing/2014/main" id="{96C2520A-C8F0-2C4B-B2A2-564237C95DC7}"/>
              </a:ext>
            </a:extLst>
          </p:cNvPr>
          <p:cNvSpPr/>
          <p:nvPr/>
        </p:nvSpPr>
        <p:spPr>
          <a:xfrm>
            <a:off x="735107" y="1944050"/>
            <a:ext cx="38234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Ennaltaehkäisy</a:t>
            </a:r>
            <a:br>
              <a:rPr lang="fi-FI" sz="2400" dirty="0">
                <a:solidFill>
                  <a:schemeClr val="bg1"/>
                </a:solidFill>
              </a:rPr>
            </a:b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Uni/lepo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Ravinto ja nesteytys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Oikein rytmitetty ja toteutettu harjoittelu = harjoittelun ohjelmointi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Oikea kokonaiskuormituksen määrä (koulu, koti, sosiaaliset suhteet, treenit ym.)</a:t>
            </a:r>
          </a:p>
        </p:txBody>
      </p:sp>
    </p:spTree>
    <p:extLst>
      <p:ext uri="{BB962C8B-B14F-4D97-AF65-F5344CB8AC3E}">
        <p14:creationId xmlns:p14="http://schemas.microsoft.com/office/powerpoint/2010/main" val="1562300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4411" y="592282"/>
            <a:ext cx="6711696" cy="56734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Oikeanlainen ja oikein rytmitetty harjoittelu = harjoittelun ohjelmointi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Näyttö vammojen ennaltaehkäisyssä hyvä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”Harjoittele oikeita asioita oikeaan aikaan” – valmentajan tehtävä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Opi tunnistamaan jaksamisesti: 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Harjoittele vaikeita asioita pirteänä, helpompia väsyneempänä, opi tunnistamaan kehon ja mielen jaksaminen esim. 0-10 asteikolla </a:t>
            </a:r>
          </a:p>
          <a:p>
            <a:pPr lvl="2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0-3 lepää mieluummin</a:t>
            </a:r>
          </a:p>
          <a:p>
            <a:pPr lvl="2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4-5 voit harjoitella kevyesti – hyvä fiilis</a:t>
            </a:r>
          </a:p>
          <a:p>
            <a:pPr lvl="2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6-8 voit harjoitella kohtalaisen tehokkaasti, muista maltti ja laatu</a:t>
            </a:r>
          </a:p>
          <a:p>
            <a:pPr lvl="2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9-10 nyt on aika harjoitella haastavampia asioita tai kuormittaa kehoa enemmän</a:t>
            </a:r>
          </a:p>
          <a:p>
            <a:pPr marL="914400" lvl="2" indent="0">
              <a:buNone/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Muista kertoa myös valmentajallesi tästä ja suunnittele harjoittelua yhdessä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Alkulämmittely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Näyttö vammojen ennaltaehkäisyyn kohtalainen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Syke nousuun, pieni hiki pintaan, aktiiviset ja monipuoliset liikkeet, liikesuunnat, nivelkulmat sekä nopeudet, lajin vaatima liikelaajuus ja tekniikka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200" b="1" dirty="0">
                <a:latin typeface="Arial" panose="020B0604020202020204" pitchFamily="34" charset="0"/>
                <a:cs typeface="Arial" panose="020B0604020202020204" pitchFamily="34" charset="0"/>
              </a:rPr>
              <a:t>Loppulämmittely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Ei näyttöä vammojen ennaltaehkäisyn näkökulmasta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Aikaisin aloitettu palautuminen tärkeämpää: uni, ravinto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65BAC0A4-3169-C947-AF84-55296422D92B}"/>
                  </a:ext>
                </a:extLst>
              </p:cNvPr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65BAC0A4-3169-C947-AF84-55296422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orakulmio 9">
            <a:extLst>
              <a:ext uri="{FF2B5EF4-FFF2-40B4-BE49-F238E27FC236}">
                <a16:creationId xmlns:a16="http://schemas.microsoft.com/office/drawing/2014/main" id="{96C2520A-C8F0-2C4B-B2A2-564237C95DC7}"/>
              </a:ext>
            </a:extLst>
          </p:cNvPr>
          <p:cNvSpPr/>
          <p:nvPr/>
        </p:nvSpPr>
        <p:spPr>
          <a:xfrm>
            <a:off x="735107" y="1944050"/>
            <a:ext cx="38234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Ennaltaehkäisy</a:t>
            </a:r>
            <a:br>
              <a:rPr lang="fi-FI" sz="2400" dirty="0">
                <a:solidFill>
                  <a:schemeClr val="bg1"/>
                </a:solidFill>
              </a:rPr>
            </a:b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Uni/lepo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Ravinto ja nesteytys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Oikein rytmitetty ja toteutettu harjoittelu = harjoittelun ohjelmointi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Oikea kokonaiskuormituksen määrä (koulu, koti, sosiaaliset suhteet, treenit ym.)</a:t>
            </a:r>
          </a:p>
        </p:txBody>
      </p:sp>
    </p:spTree>
    <p:extLst>
      <p:ext uri="{BB962C8B-B14F-4D97-AF65-F5344CB8AC3E}">
        <p14:creationId xmlns:p14="http://schemas.microsoft.com/office/powerpoint/2010/main" val="2773238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4411" y="592282"/>
            <a:ext cx="6711696" cy="56734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Oikea kokonaiskuormitus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Koulu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Treenit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Sosiaalinen elämä ja perhe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Henkilökohtaiset haasteet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Ym.</a:t>
            </a:r>
          </a:p>
          <a:p>
            <a:pPr lvl="2"/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Vanhemmat: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Keskustelkaa kokonaiskuormituksesta 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 antakaa mahdollisuus myös levolla </a:t>
            </a:r>
          </a:p>
          <a:p>
            <a:pPr marL="914400" lvl="2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LESS IS MORE SO OFTEN.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65BAC0A4-3169-C947-AF84-55296422D92B}"/>
                  </a:ext>
                </a:extLst>
              </p:cNvPr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65BAC0A4-3169-C947-AF84-55296422D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orakulmio 9">
            <a:extLst>
              <a:ext uri="{FF2B5EF4-FFF2-40B4-BE49-F238E27FC236}">
                <a16:creationId xmlns:a16="http://schemas.microsoft.com/office/drawing/2014/main" id="{96C2520A-C8F0-2C4B-B2A2-564237C95DC7}"/>
              </a:ext>
            </a:extLst>
          </p:cNvPr>
          <p:cNvSpPr/>
          <p:nvPr/>
        </p:nvSpPr>
        <p:spPr>
          <a:xfrm>
            <a:off x="735107" y="1944050"/>
            <a:ext cx="38234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2400" dirty="0">
                <a:solidFill>
                  <a:schemeClr val="bg1"/>
                </a:solidFill>
              </a:rPr>
              <a:t>Ennaltaehkäisy</a:t>
            </a:r>
            <a:br>
              <a:rPr lang="fi-FI" sz="2400" dirty="0">
                <a:solidFill>
                  <a:schemeClr val="bg1"/>
                </a:solidFill>
              </a:rPr>
            </a:b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Uni/lepo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Ravinto ja nesteytys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Oikein rytmitetty ja toteutettu harjoittelu = harjoittelun ohjelmointi</a:t>
            </a:r>
            <a:br>
              <a:rPr lang="fi-FI" sz="2000" dirty="0">
                <a:solidFill>
                  <a:schemeClr val="bg1"/>
                </a:solidFill>
              </a:rPr>
            </a:br>
            <a:r>
              <a:rPr lang="fi-FI" sz="2000" dirty="0">
                <a:solidFill>
                  <a:schemeClr val="bg1"/>
                </a:solidFill>
              </a:rPr>
              <a:t>- Oikea kokonaiskuormituksen määrä (koulu, koti, sosiaaliset suhteet, treenit ym.)</a:t>
            </a:r>
          </a:p>
        </p:txBody>
      </p:sp>
    </p:spTree>
    <p:extLst>
      <p:ext uri="{BB962C8B-B14F-4D97-AF65-F5344CB8AC3E}">
        <p14:creationId xmlns:p14="http://schemas.microsoft.com/office/powerpoint/2010/main" val="1570208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8945" y="1631803"/>
            <a:ext cx="3200400" cy="2612985"/>
          </a:xfrm>
        </p:spPr>
        <p:txBody>
          <a:bodyPr>
            <a:normAutofit/>
          </a:bodyPr>
          <a:lstStyle/>
          <a:p>
            <a:pPr algn="ctr"/>
            <a:r>
              <a:rPr lang="fi-FI" sz="3000" dirty="0"/>
              <a:t>Kenen vastuulla?</a:t>
            </a:r>
            <a:br>
              <a:rPr lang="fi-FI" sz="3000" dirty="0"/>
            </a:br>
            <a:br>
              <a:rPr lang="fi-FI" sz="3000" dirty="0"/>
            </a:br>
            <a:r>
              <a:rPr lang="fi-FI" sz="2000" dirty="0"/>
              <a:t>- Kaikkien. Yhdessä.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56887" y="511215"/>
            <a:ext cx="6076483" cy="579120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Valmentaja - näkee päivittäin/lähes päivittäin 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harjoittelun suunnittelu yksilöllisesti, luistelijan suoritusten ja jaksamisen seuranta, yhteys vanhempiin ja ohjaus tarvittaessa eteenpäin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lvl="1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Vanhempi - näkee päivittäin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lapsen/nuoren jaksaminen kotona/koulussa, ravinto, uni, kivut, haasteet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Asiantuntijan luona käynti tarvittaessa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Luistelija - Oman jaksamisen, kipujen ja tekniikkaongelmien oma asiantuntija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Oman kehon tunteminen ja sen kuuntelu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Vanhemmille, valmentajille ja ammattilaisille kertominen omista tuntemuksista ja ajatuksista</a:t>
            </a:r>
          </a:p>
          <a:p>
            <a:pPr marL="914400" lvl="2" indent="0">
              <a:buNone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Ammattilaiset tarvittaessa apuna:</a:t>
            </a:r>
          </a:p>
          <a:p>
            <a:pPr marL="457200" lvl="1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</a:rPr>
              <a:t>Lääkäri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oikeanlainen hoito ja jatko-ohjeistus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  <a:sym typeface="Wingdings"/>
            </a:endParaRPr>
          </a:p>
          <a:p>
            <a:pPr marL="457200" lvl="1" indent="0">
              <a:buNone/>
            </a:pPr>
            <a:r>
              <a:rPr lang="fi-FI" sz="1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Fysioterapeutti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Yhteydenpito valmentaja ja tarvittaessa lääkäri, lasten kanssa huoltajat.</a:t>
            </a:r>
          </a:p>
          <a:p>
            <a:pPr lvl="2"/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Tavoitteiden asettaminen ja seuranta, harjoittelun ohjelmointi yhdessä valmentajan kanssa, harjoitteet ja niiden progressio kohti haluttua lopputulosta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72D130D6-DA91-624A-AADC-41F6C9F6B6BA}"/>
                  </a:ext>
                </a:extLst>
              </p:cNvPr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iruutu 4">
                <a:extLst>
                  <a:ext uri="{FF2B5EF4-FFF2-40B4-BE49-F238E27FC236}">
                    <a16:creationId xmlns:a16="http://schemas.microsoft.com/office/drawing/2014/main" id="{72D130D6-DA91-624A-AADC-41F6C9F6B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69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3951" y="2022053"/>
            <a:ext cx="3341046" cy="1813711"/>
          </a:xfrm>
        </p:spPr>
        <p:txBody>
          <a:bodyPr/>
          <a:lstStyle/>
          <a:p>
            <a:pPr algn="ctr"/>
            <a:r>
              <a:rPr lang="fi-FI" dirty="0"/>
              <a:t>Mikä on urheiluvamma?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6458" y="588697"/>
            <a:ext cx="6711696" cy="5020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Jaetaan rasitusperäisiin ja tapaturmaperäisiin vammoihin</a:t>
            </a:r>
          </a:p>
          <a:p>
            <a:r>
              <a:rPr lang="fi-FI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Estää täyspainoisen harjoittelun TAI aiheuttaa muutoksia tavassa tehdä</a:t>
            </a:r>
          </a:p>
          <a:p>
            <a:r>
              <a:rPr lang="fi-FI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Vaatii toipumisajan ja/tai harjoittelun muutoksen parantuakseen </a:t>
            </a:r>
            <a:r>
              <a:rPr lang="fi-FI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  <a:sym typeface="Wingdings"/>
              </a:rPr>
              <a:t> rasitusperäisten vammojen kanssa yleisesti odotetaan liian kauan</a:t>
            </a:r>
            <a:endParaRPr lang="fi-FI" sz="1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r>
              <a:rPr lang="fi-FI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Ilmenee kipuna, arkuutena, turvotuksena liikkuessa tai liikkumisen jälkeen, rajoittaa kykyä käyttää kehoa täysipainoisesti</a:t>
            </a:r>
          </a:p>
          <a:p>
            <a:r>
              <a:rPr lang="fi-FI" sz="1400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Yleensä tuki- ja liikuntaelimet (luut, lihakset, jänteet ja rustot)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/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83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3951" y="2022053"/>
            <a:ext cx="3341046" cy="1813711"/>
          </a:xfrm>
        </p:spPr>
        <p:txBody>
          <a:bodyPr/>
          <a:lstStyle/>
          <a:p>
            <a:pPr algn="ctr"/>
            <a:r>
              <a:rPr lang="fi-FI" dirty="0"/>
              <a:t>Yleisimmät urheiluvammat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/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85B8B693-035C-7E41-A3F5-56F34C4C1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7458" y="884204"/>
            <a:ext cx="6589059" cy="57642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500" b="1" dirty="0">
                <a:latin typeface="Arial" panose="020B0604020202020204" pitchFamily="34" charset="0"/>
                <a:cs typeface="Arial" panose="020B0604020202020204" pitchFamily="34" charset="0"/>
              </a:rPr>
              <a:t>Yleisimpiä urheiluvammoja</a:t>
            </a: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 kaikissa urheilulajeissa </a:t>
            </a:r>
          </a:p>
          <a:p>
            <a:pPr marL="0" indent="0"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nilkka (26 %), polvi (17 %), selkä (9 %)</a:t>
            </a:r>
          </a:p>
          <a:p>
            <a:pPr marL="0" indent="0"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Akuuttivammat yleisempiä joukkue ja kontaktilajeissa (Liikuntalääketieteen päivät 12/2021)</a:t>
            </a:r>
          </a:p>
          <a:p>
            <a:pPr marL="0" indent="0"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Rasitusvammat yleisimpiä yksilölajeissa, erityisesti taitolajeissa</a:t>
            </a:r>
          </a:p>
          <a:p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500" b="1" dirty="0">
                <a:latin typeface="Arial" panose="020B0604020202020204" pitchFamily="34" charset="0"/>
                <a:cs typeface="Arial" panose="020B0604020202020204" pitchFamily="34" charset="0"/>
              </a:rPr>
              <a:t>Taito </a:t>
            </a:r>
            <a:r>
              <a:rPr lang="mr-IN" sz="1500" b="1" dirty="0">
                <a:latin typeface="Arial" panose="020B0604020202020204" pitchFamily="34" charset="0"/>
              </a:rPr>
              <a:t>–</a:t>
            </a:r>
            <a:r>
              <a:rPr lang="fi-FI" sz="1500" b="1" dirty="0">
                <a:latin typeface="Arial" panose="020B0604020202020204" pitchFamily="34" charset="0"/>
                <a:cs typeface="Arial" panose="020B0604020202020204" pitchFamily="34" charset="0"/>
              </a:rPr>
              <a:t> ja muodostelmaluistelun yleisimpiä urheiluvammoja</a:t>
            </a:r>
            <a:endParaRPr lang="fi-FI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Kantapää, jalkaterä, nilkka, polvi, selkä, olkapää, ranne</a:t>
            </a:r>
          </a:p>
          <a:p>
            <a:pPr marL="0" indent="0"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Polven alueen vammat yleisimpiä rasitusvammoja taitoluistelijoilla, joka kolmannella (Suutari ym. 2021 opinnäytetyö)</a:t>
            </a:r>
          </a:p>
          <a:p>
            <a:pPr marL="0" indent="0">
              <a:buNone/>
            </a:pPr>
            <a:r>
              <a:rPr lang="fi-FI" sz="1500" dirty="0">
                <a:latin typeface="Arial" panose="020B0604020202020204" pitchFamily="34" charset="0"/>
                <a:cs typeface="Arial" panose="020B0604020202020204" pitchFamily="34" charset="0"/>
              </a:rPr>
              <a:t>Nilkan nivelsidevammat yleisimmät akuuttivammat taitoluistelijoilla</a:t>
            </a:r>
          </a:p>
          <a:p>
            <a:endParaRPr lang="fi-FI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52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14293" y="2371676"/>
            <a:ext cx="3341046" cy="1813711"/>
          </a:xfrm>
        </p:spPr>
        <p:txBody>
          <a:bodyPr/>
          <a:lstStyle/>
          <a:p>
            <a:pPr algn="ctr"/>
            <a:r>
              <a:rPr lang="fi-FI" dirty="0"/>
              <a:t>Ensiapu ja hoito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Ennen: KKK</a:t>
            </a:r>
            <a:br>
              <a:rPr lang="fi-FI" sz="2000" dirty="0"/>
            </a:br>
            <a:br>
              <a:rPr lang="fi-FI" sz="2000" dirty="0"/>
            </a:br>
            <a:r>
              <a:rPr lang="fi-FI" sz="2000" dirty="0"/>
              <a:t>Nyt: Peace and Love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/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uva 5">
            <a:extLst>
              <a:ext uri="{FF2B5EF4-FFF2-40B4-BE49-F238E27FC236}">
                <a16:creationId xmlns:a16="http://schemas.microsoft.com/office/drawing/2014/main" id="{839A2D41-657D-5A48-91D1-C49CFF14B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108" y="287878"/>
            <a:ext cx="4739637" cy="628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28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73951" y="2022053"/>
            <a:ext cx="3341046" cy="1813711"/>
          </a:xfrm>
        </p:spPr>
        <p:txBody>
          <a:bodyPr/>
          <a:lstStyle/>
          <a:p>
            <a:pPr algn="ctr"/>
            <a:r>
              <a:rPr lang="fi-FI" dirty="0"/>
              <a:t>Nilkan nyrjähdys eli nilkan nivelsidevamma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6458" y="1028247"/>
            <a:ext cx="6711696" cy="50200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MITÄ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Akuuttivamma: Nilkan kiertyminen äkillisesti, yleisimmin nivelsidevaurio, myös murtuma mahdollinen tämän seurauksena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TUNNISTAN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Kipu nilkassa ympärillä turvotus &amp; mustelma – ei aina näkyvä, astuminen tai muu liike sattuu, selkeä tapaturma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HOIDAN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Peace and Love — lääkäri, lepo tarvittaessa ja harjoittelun uudelleen ohjelmointi fysioterapeutin ja valmentajan kanssa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liikkuminen ja harjoitteet ohjeiden mukaisesti, kivun ja turvotuksen kotihoito tarpeen vaatiessa.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i="1" dirty="0">
                <a:latin typeface="Arial" panose="020B0604020202020204" pitchFamily="34" charset="0"/>
                <a:cs typeface="Arial" panose="020B0604020202020204" pitchFamily="34" charset="0"/>
              </a:rPr>
              <a:t>Voi kokeilla: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Teippaus/nilkkatuki 2-3 kk vammasta ennaltaehkäisemään uusintavammoja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MILLOIN FYSIOTERAPIAAN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Aina — harjoittelun ohjelmointi: VOIMA, liikkuvuus ja hallinta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MILLOIN LÄÄKÄRIIN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Aina – vakuutukselliset asiat</a:t>
            </a:r>
            <a:endParaRPr lang="fi-F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/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0010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14292" y="2936453"/>
            <a:ext cx="3341046" cy="1813711"/>
          </a:xfrm>
        </p:spPr>
        <p:txBody>
          <a:bodyPr/>
          <a:lstStyle/>
          <a:p>
            <a:pPr algn="ctr"/>
            <a:r>
              <a:rPr lang="fi-FI" dirty="0"/>
              <a:t>Kantapään kiputila, akillesjänteen kiputila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213352" y="593417"/>
            <a:ext cx="6711696" cy="5654941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endParaRPr lang="fi-FI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MITÄ: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rasitusvamma - ei vammataustaa, alkaa usein hiljalleen, useasti taustalla ns. overuse – ylikuormitus tai missuse – väärinkuormitus</a:t>
            </a:r>
          </a:p>
          <a:p>
            <a:pPr>
              <a:lnSpc>
                <a:spcPct val="120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MITEN TUNNISTAN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Kipu kantapäässä tai akillesjänteessä tyypillisesti juostessa ja hyppiessä, jatkunut useita päivä tai viikkoja, usein pahempi aamuisin tai kovan rasituksen jälkeen, ei käytä jalkaa normaalisti — esim. astuu ulkosyrjälle, välttää päkiälle nousua tai kantapäälle astumista</a:t>
            </a:r>
          </a:p>
          <a:p>
            <a:pPr>
              <a:lnSpc>
                <a:spcPct val="120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MITEN HOIDAN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Lepo tarvittaessa ja harjoittelun uudelleen ohjelmointi fysioterapeutin ja valmentajan kanssa 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liikkuminen ja harjoitteet ohjeiden mukaisesti, kivun ja turvotuksen kotihoito tarpeen vaatiessa.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i="1" dirty="0">
                <a:latin typeface="Arial" panose="020B0604020202020204" pitchFamily="34" charset="0"/>
                <a:cs typeface="Arial" panose="020B0604020202020204" pitchFamily="34" charset="0"/>
              </a:rPr>
              <a:t>Voi kokeilla: </a:t>
            </a: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Teippaus &amp; jalkapohjan, säären ja pohkeen hieronta/rullaus/venyttely. kengät: hyvä rullaus, napakka kantakuppi sekä hyvä istuvuus, joskus paksupohjainen ja kova kenkä hyvä – joskus pehmeä ja kevyt, kevyet tukipohjalliset</a:t>
            </a:r>
          </a:p>
          <a:p>
            <a:pPr>
              <a:lnSpc>
                <a:spcPct val="120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MILLOIN FYSIOTERAPEUTILLE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Aina — harjoittelun ohjelmointi: VOIMA, liikkuvuus ja hallinta</a:t>
            </a:r>
          </a:p>
          <a:p>
            <a:pPr>
              <a:lnSpc>
                <a:spcPct val="120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MILLOIN LÄÄKÄRILLE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Mikäli taustalla vamma, esim. Korkealta hypännyt alas ja kipu alkanut vamman jälkeen — vakuutukset, tai kipu ja toimintakyky ei palaudu fysioterapeutin ohjeilla 2-3 kk aikana</a:t>
            </a:r>
          </a:p>
          <a:p>
            <a:pPr>
              <a:lnSpc>
                <a:spcPct val="120000"/>
              </a:lnSpc>
            </a:pP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MITEN ENNALTAEHKÄISTÄ</a:t>
            </a:r>
            <a:b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900" dirty="0">
                <a:latin typeface="Arial" panose="020B0604020202020204" pitchFamily="34" charset="0"/>
                <a:cs typeface="Arial" panose="020B0604020202020204" pitchFamily="34" charset="0"/>
              </a:rPr>
              <a:t>Monipuolinen liikunta, Voimaharjoittelu, tasapainoharjoittelu, ymmärrys asennosta, Kengät? Luistimet?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/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uva 5">
            <a:extLst>
              <a:ext uri="{FF2B5EF4-FFF2-40B4-BE49-F238E27FC236}">
                <a16:creationId xmlns:a16="http://schemas.microsoft.com/office/drawing/2014/main" id="{9568C28E-0D77-C243-91DE-E65360155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3" y="1614458"/>
            <a:ext cx="987634" cy="22288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1B03A9C-1EAA-B549-986B-29C7D90B1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55" y="1614457"/>
            <a:ext cx="1116483" cy="22288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D39B16F2-8B61-8D49-82E6-2639F4D353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76" y="1614457"/>
            <a:ext cx="1230100" cy="2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83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99140" y="1703252"/>
            <a:ext cx="3584602" cy="4545106"/>
          </a:xfrm>
        </p:spPr>
        <p:txBody>
          <a:bodyPr/>
          <a:lstStyle/>
          <a:p>
            <a:pPr algn="ctr"/>
            <a:r>
              <a:rPr lang="fi-FI" dirty="0">
                <a:cs typeface="Arial" panose="020B0604020202020204" pitchFamily="34" charset="0"/>
              </a:rPr>
              <a:t>Polven rasitusperäiset kivut </a:t>
            </a:r>
            <a:br>
              <a:rPr lang="fi-FI" dirty="0">
                <a:cs typeface="Arial" panose="020B0604020202020204" pitchFamily="34" charset="0"/>
              </a:rPr>
            </a:br>
            <a:br>
              <a:rPr lang="fi-FI" dirty="0">
                <a:cs typeface="Arial" panose="020B0604020202020204" pitchFamily="34" charset="0"/>
              </a:rPr>
            </a:br>
            <a:r>
              <a:rPr lang="fi-FI" dirty="0">
                <a:cs typeface="Arial" panose="020B0604020202020204" pitchFamily="34" charset="0"/>
              </a:rPr>
              <a:t>- </a:t>
            </a:r>
            <a:r>
              <a:rPr lang="fi-FI" sz="2000" dirty="0">
                <a:cs typeface="Arial" panose="020B0604020202020204" pitchFamily="34" charset="0"/>
              </a:rPr>
              <a:t>Osgood-schlatter</a:t>
            </a:r>
            <a:br>
              <a:rPr lang="fi-FI" sz="2000" dirty="0">
                <a:cs typeface="Arial" panose="020B0604020202020204" pitchFamily="34" charset="0"/>
              </a:rPr>
            </a:br>
            <a:r>
              <a:rPr lang="fi-FI" sz="2000" dirty="0">
                <a:cs typeface="Arial" panose="020B0604020202020204" pitchFamily="34" charset="0"/>
              </a:rPr>
              <a:t>- </a:t>
            </a:r>
            <a:r>
              <a:rPr lang="fi-FI" sz="2000" dirty="0"/>
              <a:t>Patello Femoral Pain Syndrome</a:t>
            </a:r>
            <a:br>
              <a:rPr lang="fi-FI" sz="2000" dirty="0"/>
            </a:br>
            <a:r>
              <a:rPr lang="fi-FI" sz="2000" dirty="0"/>
              <a:t>- Kondromalasia</a:t>
            </a:r>
            <a:br>
              <a:rPr lang="fi-FI" sz="2000" dirty="0"/>
            </a:br>
            <a:r>
              <a:rPr lang="fi-FI" sz="2000" dirty="0"/>
              <a:t>- Bursiitti eli limapussin tulehdus</a:t>
            </a:r>
            <a:br>
              <a:rPr lang="fi-FI" sz="2000" dirty="0"/>
            </a:br>
            <a:r>
              <a:rPr lang="fi-FI" sz="2000" dirty="0"/>
              <a:t>- Hyppääjän polvi </a:t>
            </a:r>
            <a:br>
              <a:rPr lang="fi-FI" sz="2000" dirty="0"/>
            </a:br>
            <a:r>
              <a:rPr lang="fi-FI" sz="2000" dirty="0"/>
              <a:t>- Juoksijan polvi</a:t>
            </a:r>
            <a:br>
              <a:rPr lang="fi-FI" sz="2000" dirty="0"/>
            </a:br>
            <a:r>
              <a:rPr lang="fi-FI" sz="2000" dirty="0"/>
              <a:t>jne.</a:t>
            </a:r>
            <a:endParaRPr lang="fi-FI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kstiruutu 4"/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uva 5">
            <a:extLst>
              <a:ext uri="{FF2B5EF4-FFF2-40B4-BE49-F238E27FC236}">
                <a16:creationId xmlns:a16="http://schemas.microsoft.com/office/drawing/2014/main" id="{73DDF320-EFFB-B24D-BD36-CE1085B09F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47" y="609642"/>
            <a:ext cx="862787" cy="153111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947D997-92D4-4142-B004-D65E60866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44" y="609642"/>
            <a:ext cx="790634" cy="150048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62407E0-D1EE-0340-B30F-F49B961887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12" y="609642"/>
            <a:ext cx="971494" cy="1500480"/>
          </a:xfrm>
          <a:prstGeom prst="rect">
            <a:avLst/>
          </a:prstGeom>
        </p:spPr>
      </p:pic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A5A2460E-F6CE-A244-9203-4B785A80C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469" y="416787"/>
            <a:ext cx="6711950" cy="56315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i-FI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MITÄ: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rasitusvamma - ei vammataustaa, alkaa usein hiljalleen, useasti taustalla ns. overuse – ylikuormitus tai missuse – väärinkuormitus. Kipualue riippuu ärtyneestä kudoksesta ja kohdasta johon ylirasitus tulee, ei aina pystytä sanomaan selkeää kudosta: polven alueella paljon eri kudoksia päällekkäin– hoidon kannalta ei aina oleellista tietää vaan tunnistaa kuormitus josta ärtyneisyys aiheutunut ja muuttaa tätä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TUNNISTAN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Kipu polvessa edessä, takana tai sivuilla, kävely/juoksu/hypyt ontuvia ja kivuliaita, polven liikkeet kivuliaat, lepokipu rasituksen jälkeen, jatkunut useita päivä tai viikkoja, usein pahempi rasituksen jälkeen, ei käytä jalkaa normaalisti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HOIDAN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Lepo tarvittaessa ja harjoittelun uudelleen ohjelmointi fysioterapeutin ja valmentajan kanssa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liikkuminen ja harjoitteet ohjeiden mukaisesti, kivun ja turvotuksen kotihoito tarpeen vaatiessa.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i="1" dirty="0">
                <a:latin typeface="Arial" panose="020B0604020202020204" pitchFamily="34" charset="0"/>
                <a:cs typeface="Arial" panose="020B0604020202020204" pitchFamily="34" charset="0"/>
              </a:rPr>
              <a:t>Voi kokeilla: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Teippaus &amp; etureiden, lonkan koukistajan, takareiden ja pakaran sekä pohkeen hieronta/rullaus/venyttely. Kengät: sisäsyrjän tuenta, napakka kantakuppi sekä hyvä istuvuus, kevyet tukipohjalliset.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MILLOIN FYSIOTERAPEUTILLE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Aina — harjoittelun ohjelmointi: VOIMA, liikkuvuus ja hallinta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MILLOIN LÄÄKÄRILLE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Mikäli taustalla vamma, esim. Korkealta hypännyt alas ja kipu alkanut vamman jälkeen — vakuutukset, tai kipu ja toimintakyky ei palaudu fysioterapeutin ohjeilla 2-3 kk aikana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ENNALTAEHKÄISTÄ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Monipuolinen liikunta, Voimaharjoittelu, tasapainoharjoittelu, ymmärrys asennosta, 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Kengät? Luistimet?</a:t>
            </a:r>
          </a:p>
        </p:txBody>
      </p:sp>
    </p:spTree>
    <p:extLst>
      <p:ext uri="{BB962C8B-B14F-4D97-AF65-F5344CB8AC3E}">
        <p14:creationId xmlns:p14="http://schemas.microsoft.com/office/powerpoint/2010/main" val="216362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028" y="2766182"/>
            <a:ext cx="3388360" cy="3404795"/>
          </a:xfrm>
        </p:spPr>
        <p:txBody>
          <a:bodyPr/>
          <a:lstStyle/>
          <a:p>
            <a:pPr algn="ctr"/>
            <a:r>
              <a:rPr lang="fi-FI" dirty="0">
                <a:cs typeface="Arial" panose="020B0604020202020204" pitchFamily="34" charset="0"/>
              </a:rPr>
              <a:t>Alaselän kipu ja jäykkyys sekä rasitusosteopatiat ja murtumat</a:t>
            </a:r>
            <a:br>
              <a:rPr lang="fi-FI" dirty="0">
                <a:cs typeface="Arial" panose="020B0604020202020204" pitchFamily="34" charset="0"/>
              </a:rPr>
            </a:br>
            <a:r>
              <a:rPr lang="fi-FI" dirty="0">
                <a:cs typeface="Arial" panose="020B0604020202020204" pitchFamily="34" charset="0"/>
              </a:rPr>
              <a:t> </a:t>
            </a:r>
            <a:br>
              <a:rPr lang="fi-FI" dirty="0">
                <a:cs typeface="Arial" panose="020B0604020202020204" pitchFamily="34" charset="0"/>
              </a:rPr>
            </a:br>
            <a:r>
              <a:rPr lang="fi-FI" sz="2000" dirty="0">
                <a:cs typeface="Arial" panose="020B0604020202020204" pitchFamily="34" charset="0"/>
              </a:rPr>
              <a:t>- lumbago</a:t>
            </a:r>
            <a:br>
              <a:rPr lang="fi-FI" sz="2000" dirty="0">
                <a:cs typeface="Arial" panose="020B0604020202020204" pitchFamily="34" charset="0"/>
              </a:rPr>
            </a:br>
            <a:r>
              <a:rPr lang="fi-FI" sz="2000" dirty="0">
                <a:cs typeface="Arial" panose="020B0604020202020204" pitchFamily="34" charset="0"/>
              </a:rPr>
              <a:t>- rasitusosteopatia ja murtuma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iruutu 4"/>
              <p:cNvSpPr txBox="1"/>
              <p:nvPr/>
            </p:nvSpPr>
            <p:spPr>
              <a:xfrm>
                <a:off x="8300259" y="6359236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/>
              </a:p>
            </p:txBody>
          </p:sp>
        </mc:Choice>
        <mc:Fallback xmlns="">
          <p:sp>
            <p:nvSpPr>
              <p:cNvPr id="5" name="Tekstiruutu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259" y="6359236"/>
                <a:ext cx="1855124" cy="400110"/>
              </a:xfrm>
              <a:prstGeom prst="rect">
                <a:avLst/>
              </a:prstGeom>
              <a:blipFill rotWithShape="0">
                <a:blip r:embed="rId2"/>
                <a:stretch>
                  <a:fillRect t="-42424" b="-5757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Kuva 8">
            <a:extLst>
              <a:ext uri="{FF2B5EF4-FFF2-40B4-BE49-F238E27FC236}">
                <a16:creationId xmlns:a16="http://schemas.microsoft.com/office/drawing/2014/main" id="{FD860730-4C8C-814C-A61B-4B2A992FA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3" y="1166338"/>
            <a:ext cx="992188" cy="1769018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00EA651-51E3-604D-9608-C8C9F2265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200" y="1166338"/>
            <a:ext cx="992188" cy="179618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2F32B5F-1029-BF47-AB89-0DA10B05A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22" y="1166338"/>
            <a:ext cx="925956" cy="1769018"/>
          </a:xfrm>
          <a:prstGeom prst="rect">
            <a:avLst/>
          </a:prstGeom>
        </p:spPr>
      </p:pic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12BC34F0-E041-7A48-A931-C9AF69D5A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1259" y="349335"/>
            <a:ext cx="6711950" cy="56737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fi-FI" sz="12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MITÄ: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rasitusvamma – usein ei selkeää vammataustaa, alkaa usein hiljalleen, useasti taustalla ns. overuse – ylikuormitus tai/sekä missuse – väärinkuormitus, hoidon kannalta oleellista tunnistaa kuormitus josta ärtyneisyys aiheutunut ja muuttaa tätä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TUNNISTAN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Kipu selässä, usein alaselän alue lantion yläpuolelta tai ns. ylimenoalue, selän liikkeet tai ääriasennot sattuvat, hypyt/juoksu/kaatuminen kivuliasta, lepokipu rasituksen jälkeen, jatkunut hiljalleen useita päivä tai viikkoja, usein pahempi rasituksen jälkeen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HOIDAN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Lepo tarvittaessa ja harjoittelun uudelleen ohjelmointi fysioterapeutin ja valmentajan kanssa, murtumissa ja osteopatioissa yhdessä lääkärin kanssa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liikkuminen ja harjoitteet ohjeiden mukaisesti, kivun kotihoito tarpeen vaatiessa.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i="1" dirty="0">
                <a:latin typeface="Arial" panose="020B0604020202020204" pitchFamily="34" charset="0"/>
                <a:cs typeface="Arial" panose="020B0604020202020204" pitchFamily="34" charset="0"/>
              </a:rPr>
              <a:t>Voi kokeilla: 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Teippaus, lonkan koukistajan, takareiden ja pakaran sekä yläselän hieronta/rullaus/venyttely. Tärkeää on pysyä liikkeessä – täysi lepo hidastaa toipumista. 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MILLOIN FYSIOTERAPEUTILLE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Aina — harjoittelun ohjelmointi: VOIMA, liikkuvuus ja hallinta. Harjoitteluun palaamisen suunnittelu asteittain.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MILLOIN LÄÄKÄRILLE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Mikäli taustalla vamma — vakuutukset, tai kipu ja toimintakyky ei palaudu fysioterapeutin ohjeilla 2-3 kk aikana</a:t>
            </a:r>
          </a:p>
          <a:p>
            <a:pPr>
              <a:lnSpc>
                <a:spcPct val="120000"/>
              </a:lnSpc>
            </a:pP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MITEN ENNALTAEHKÄISTÄ</a:t>
            </a:r>
            <a:b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Monipuolinen liikunta, Voimaharjoittelu, Lonkan hallinnan parantaminen – UUSI TUTKIMUSNÄYTTÖ, ymmärrys asennosta, pituuskasvun aikana harjoittelun uudelleen ohjelmointi tarvittaessa.</a:t>
            </a:r>
          </a:p>
        </p:txBody>
      </p:sp>
    </p:spTree>
    <p:extLst>
      <p:ext uri="{BB962C8B-B14F-4D97-AF65-F5344CB8AC3E}">
        <p14:creationId xmlns:p14="http://schemas.microsoft.com/office/powerpoint/2010/main" val="1141125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1711" y="1157037"/>
            <a:ext cx="3388360" cy="4543926"/>
          </a:xfrm>
        </p:spPr>
        <p:txBody>
          <a:bodyPr/>
          <a:lstStyle/>
          <a:p>
            <a:pPr algn="ctr"/>
            <a:r>
              <a:rPr lang="fi-FI" dirty="0"/>
              <a:t>Riskitekijät</a:t>
            </a:r>
            <a:br>
              <a:rPr lang="fi-FI" dirty="0"/>
            </a:br>
            <a:br>
              <a:rPr lang="fi-FI" dirty="0"/>
            </a:br>
            <a:r>
              <a:rPr lang="fi-FI" sz="1600" i="1" dirty="0"/>
              <a:t>”Urheilu on aina hallittua riskinottoa. Kilpaurheilussa kaikkia riskejä ei voida minimoida. Huippu-urheilussa pelataan riskien äärirajoilla ja se on hyvä tiedostaa. Näihin voidaan kuitenkin vaikuttaa hyvällä suunnittelulla, harjoittelun ohjelmoinnilla ja kuuntelemalla urheilijaa ja urheilijan kehoa ja mieltä ja tekemällä rohkeitakin muutoksia yhdessä.”</a:t>
            </a:r>
            <a:br>
              <a:rPr lang="fi-FI" sz="1600" i="1" dirty="0"/>
            </a:br>
            <a:r>
              <a:rPr lang="fi-FI" sz="1600" i="1" dirty="0"/>
              <a:t>- fysiominja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44411" y="671756"/>
            <a:ext cx="6711696" cy="5379420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Sisäiset riskitekijät: 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Fyysiset ominaisuudet mm. </a:t>
            </a:r>
            <a:r>
              <a:rPr lang="fi-FI" sz="1200" u="sng" dirty="0">
                <a:latin typeface="Arial" panose="020B0604020202020204" pitchFamily="34" charset="0"/>
                <a:cs typeface="Arial" panose="020B0604020202020204" pitchFamily="34" charset="0"/>
              </a:rPr>
              <a:t>Kuormittuneisuuden määrä, Voima, ravitsemus ja lepo, aikaisemmat vammat, palautumistila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, ikä, kehon linjaukset, lihasten venyvyys, tasapaino, yleinen liiketaito ja motorinen taito, kehonhallinta, lajitaito, nopeus, jne..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Psyykkiset ominaisuudet mm. </a:t>
            </a:r>
            <a:r>
              <a:rPr lang="fi-FI" sz="1200" u="sng" dirty="0">
                <a:latin typeface="Arial" panose="020B0604020202020204" pitchFamily="34" charset="0"/>
                <a:cs typeface="Arial" panose="020B0604020202020204" pitchFamily="34" charset="0"/>
              </a:rPr>
              <a:t>Keskittymiskyky</a:t>
            </a:r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, riskinotto, stressinsietokyky, motivaatiotaso jne.</a:t>
            </a:r>
          </a:p>
          <a:p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Ulkoiset riskitekijät: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Urheilulajin luonne mm. Kilpailutaso, kuormituksen kesto ja määrä, lajin harjoituksellinen sisältö, harjoittelun ohjelmointi, kuormituksen vaihtelevuus ja intensiteetti jne.	</a:t>
            </a:r>
          </a:p>
          <a:p>
            <a:pPr lvl="1"/>
            <a:r>
              <a:rPr lang="fi-FI" sz="1200" dirty="0">
                <a:latin typeface="Arial" panose="020B0604020202020204" pitchFamily="34" charset="0"/>
                <a:cs typeface="Arial" panose="020B0604020202020204" pitchFamily="34" charset="0"/>
              </a:rPr>
              <a:t>Olosuhdetekijät mm. Jalkineet ja vaatetus, välineet (mm. Luistin), vuorokauden aika, ilmapiiri jne.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kstiruutu 7">
                <a:extLst>
                  <a:ext uri="{FF2B5EF4-FFF2-40B4-BE49-F238E27FC236}">
                    <a16:creationId xmlns:a16="http://schemas.microsoft.com/office/drawing/2014/main" id="{AC16DAA9-E343-A246-8B98-68BF22EBEE35}"/>
                  </a:ext>
                </a:extLst>
              </p:cNvPr>
              <p:cNvSpPr txBox="1"/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©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𝑀𝑖𝑛𝑗𝑎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𝐽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𝑟𝑣𝑖𝑛𝑒𝑛</m:t>
                      </m:r>
                    </m:oMath>
                    <m:oMath xmlns:m="http://schemas.openxmlformats.org/officeDocument/2006/math"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𝑘𝑎𝑖𝑘𝑘𝑖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𝑜𝑖𝑘𝑒𝑢𝑑𝑒𝑡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 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𝑝𝑖𝑑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𝑡𝑒𝑡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ää</m:t>
                      </m:r>
                      <m:r>
                        <a:rPr lang="fi-FI" sz="1000" b="0" i="1" smtClean="0">
                          <a:solidFill>
                            <a:schemeClr val="bg1"/>
                          </a:solidFill>
                          <a:latin typeface="Cambria Math" charset="0"/>
                        </a:rPr>
                        <m:t>𝑛</m:t>
                      </m:r>
                    </m:oMath>
                  </m:oMathPara>
                </a14:m>
                <a:endParaRPr lang="fi-FI" sz="1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8" name="Tekstiruutu 7">
                <a:extLst>
                  <a:ext uri="{FF2B5EF4-FFF2-40B4-BE49-F238E27FC236}">
                    <a16:creationId xmlns:a16="http://schemas.microsoft.com/office/drawing/2014/main" id="{AC16DAA9-E343-A246-8B98-68BF22EBE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59" y="5848248"/>
                <a:ext cx="1855124" cy="400110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3990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Ioni (johtoryhmä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{EB150D65-248F-0040-BF81-10DCF5C78A9A}tf10001076</Template>
  <TotalTime>1427</TotalTime>
  <Words>1811</Words>
  <Application>Microsoft Macintosh PowerPoint</Application>
  <PresentationFormat>Laajakuva</PresentationFormat>
  <Paragraphs>136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Century Gothic</vt:lpstr>
      <vt:lpstr>Wingdings 3</vt:lpstr>
      <vt:lpstr>Ioni (johtoryhmä)</vt:lpstr>
      <vt:lpstr>URHEILUVAMMA – ENNALTAEHKÄISY JA HOITO</vt:lpstr>
      <vt:lpstr>Mikä on urheiluvamma?</vt:lpstr>
      <vt:lpstr>Yleisimmät urheiluvammat</vt:lpstr>
      <vt:lpstr>Ensiapu ja hoito  Ennen: KKK  Nyt: Peace and Love</vt:lpstr>
      <vt:lpstr>Nilkan nyrjähdys eli nilkan nivelsidevamma</vt:lpstr>
      <vt:lpstr>Kantapään kiputila, akillesjänteen kiputila</vt:lpstr>
      <vt:lpstr>Polven rasitusperäiset kivut   - Osgood-schlatter - Patello Femoral Pain Syndrome - Kondromalasia - Bursiitti eli limapussin tulehdus - Hyppääjän polvi  - Juoksijan polvi jne.</vt:lpstr>
      <vt:lpstr>Alaselän kipu ja jäykkyys sekä rasitusosteopatiat ja murtumat   - lumbago - rasitusosteopatia ja murtuma</vt:lpstr>
      <vt:lpstr>Riskitekijät  ”Urheilu on aina hallittua riskinottoa. Kilpaurheilussa kaikkia riskejä ei voida minimoida. Huippu-urheilussa pelataan riskien äärirajoilla ja se on hyvä tiedostaa. Näihin voidaan kuitenkin vaikuttaa hyvällä suunnittelulla, harjoittelun ohjelmoinnilla ja kuuntelemalla urheilijaa ja urheilijan kehoa ja mieltä ja tekemällä rohkeitakin muutoksia yhdessä.” - fysiominja</vt:lpstr>
      <vt:lpstr>Ennaltaehkäisy  - Uni/lepo - Ravinto ja nesteytys - Oikein rytmitetty ja toteutettu harjoittelu = harjoittelun ohjelmointi - Oikea kokonaiskuormituksen määrä (koulu, koti, sosiaaliset suhteet, treenit ym.)</vt:lpstr>
      <vt:lpstr>PowerPoint-esitys</vt:lpstr>
      <vt:lpstr>PowerPoint-esitys</vt:lpstr>
      <vt:lpstr>PowerPoint-esitys</vt:lpstr>
      <vt:lpstr>Kenen vastuulla?  - Kaikkien. Yhdessä.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URHEILUVAMMAT JA NIIDEN ENNALTAEHKÄISY</dc:title>
  <dc:creator>Minja Järvinen</dc:creator>
  <cp:lastModifiedBy>Minja Järvinen</cp:lastModifiedBy>
  <cp:revision>36</cp:revision>
  <dcterms:created xsi:type="dcterms:W3CDTF">2017-05-14T08:49:44Z</dcterms:created>
  <dcterms:modified xsi:type="dcterms:W3CDTF">2022-01-10T13:09:44Z</dcterms:modified>
</cp:coreProperties>
</file>