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s/slide4.xml" ContentType="application/vnd.openxmlformats-officedocument.presentationml.slide+xml"/>
  <Override PartName="/ppt/slides/slide3.xml" ContentType="application/vnd.openxmlformats-officedocument.presentationml.slide+xml"/>
  <Override PartName="/ppt/slides/_rels/slide3.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embeddings/oleObject1.docx" ContentType="application/vnd.openxmlformats-officedocument.wordprocessingml.document"/>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4.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_rels/presentation.xml.rels" ContentType="application/vnd.openxmlformats-package.relationships+xml"/>
  <Override PartName="/ppt/media/image5.wmf" ContentType="image/x-wmf"/>
  <Override PartName="/ppt/media/image4.png" ContentType="image/png"/>
  <Override PartName="/ppt/media/image3.jpeg" ContentType="image/jpeg"/>
  <Override PartName="/ppt/media/image2.png" ContentType="image/png"/>
  <Override PartName="/ppt/media/image1.png" ContentType="image/pn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Lst>
  <p:sldSz cx="12188825"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24" name="PlaceHolder 2"/>
          <p:cNvSpPr>
            <a:spLocks noGrp="1"/>
          </p:cNvSpPr>
          <p:nvPr>
            <p:ph type="body"/>
          </p:nvPr>
        </p:nvSpPr>
        <p:spPr>
          <a:xfrm>
            <a:off x="609120" y="1604520"/>
            <a:ext cx="1096956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32" name="PlaceHolder 2"/>
          <p:cNvSpPr>
            <a:spLocks noGrp="1"/>
          </p:cNvSpPr>
          <p:nvPr>
            <p:ph type="body"/>
          </p:nvPr>
        </p:nvSpPr>
        <p:spPr>
          <a:xfrm>
            <a:off x="609120" y="1604520"/>
            <a:ext cx="353196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4318200" y="1604520"/>
            <a:ext cx="353196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8026920" y="1604520"/>
            <a:ext cx="353196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609120" y="3682080"/>
            <a:ext cx="353196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4318200" y="3682080"/>
            <a:ext cx="353196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8026920" y="3682080"/>
            <a:ext cx="35319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41" name="PlaceHolder 2"/>
          <p:cNvSpPr>
            <a:spLocks noGrp="1"/>
          </p:cNvSpPr>
          <p:nvPr>
            <p:ph type="subTitle"/>
          </p:nvPr>
        </p:nvSpPr>
        <p:spPr>
          <a:xfrm>
            <a:off x="609120" y="1604520"/>
            <a:ext cx="1096956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43" name="PlaceHolder 2"/>
          <p:cNvSpPr>
            <a:spLocks noGrp="1"/>
          </p:cNvSpPr>
          <p:nvPr>
            <p:ph type="body"/>
          </p:nvPr>
        </p:nvSpPr>
        <p:spPr>
          <a:xfrm>
            <a:off x="609120" y="1604520"/>
            <a:ext cx="1096956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45"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120" y="273600"/>
            <a:ext cx="1096956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50"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3" name="PlaceHolder 2"/>
          <p:cNvSpPr>
            <a:spLocks noGrp="1"/>
          </p:cNvSpPr>
          <p:nvPr>
            <p:ph type="subTitle"/>
          </p:nvPr>
        </p:nvSpPr>
        <p:spPr>
          <a:xfrm>
            <a:off x="609120" y="1604520"/>
            <a:ext cx="1096956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54"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58"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62" name="PlaceHolder 2"/>
          <p:cNvSpPr>
            <a:spLocks noGrp="1"/>
          </p:cNvSpPr>
          <p:nvPr>
            <p:ph type="body"/>
          </p:nvPr>
        </p:nvSpPr>
        <p:spPr>
          <a:xfrm>
            <a:off x="609120" y="1604520"/>
            <a:ext cx="10969560" cy="189684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70" name="PlaceHolder 2"/>
          <p:cNvSpPr>
            <a:spLocks noGrp="1"/>
          </p:cNvSpPr>
          <p:nvPr>
            <p:ph type="body"/>
          </p:nvPr>
        </p:nvSpPr>
        <p:spPr>
          <a:xfrm>
            <a:off x="609120" y="1604520"/>
            <a:ext cx="3531960" cy="189684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4318200" y="1604520"/>
            <a:ext cx="3531960" cy="189684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8026920" y="1604520"/>
            <a:ext cx="3531960" cy="189684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609120" y="3682080"/>
            <a:ext cx="3531960" cy="189684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4318200" y="3682080"/>
            <a:ext cx="3531960" cy="189684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8026920" y="3682080"/>
            <a:ext cx="353196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5" name="PlaceHolder 2"/>
          <p:cNvSpPr>
            <a:spLocks noGrp="1"/>
          </p:cNvSpPr>
          <p:nvPr>
            <p:ph type="body"/>
          </p:nvPr>
        </p:nvSpPr>
        <p:spPr>
          <a:xfrm>
            <a:off x="609120" y="1604520"/>
            <a:ext cx="1096956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7"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120" y="273600"/>
            <a:ext cx="1096956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2"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6230160" y="1604520"/>
            <a:ext cx="535284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60912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16" name="PlaceHolder 2"/>
          <p:cNvSpPr>
            <a:spLocks noGrp="1"/>
          </p:cNvSpPr>
          <p:nvPr>
            <p:ph type="body"/>
          </p:nvPr>
        </p:nvSpPr>
        <p:spPr>
          <a:xfrm>
            <a:off x="609120" y="1604520"/>
            <a:ext cx="535284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6230160" y="3682080"/>
            <a:ext cx="53528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120" y="273600"/>
            <a:ext cx="10969560" cy="1144800"/>
          </a:xfrm>
          <a:prstGeom prst="rect">
            <a:avLst/>
          </a:prstGeom>
        </p:spPr>
        <p:txBody>
          <a:bodyPr lIns="0" rIns="0" tIns="0" bIns="0" anchor="ctr">
            <a:spAutoFit/>
          </a:bodyPr>
          <a:p>
            <a:pPr algn="ctr"/>
            <a:endParaRPr b="0" lang="en-US" sz="4400" spc="-1" strike="noStrike">
              <a:latin typeface="Arial"/>
            </a:endParaRPr>
          </a:p>
        </p:txBody>
      </p:sp>
      <p:sp>
        <p:nvSpPr>
          <p:cNvPr id="20" name="PlaceHolder 2"/>
          <p:cNvSpPr>
            <a:spLocks noGrp="1"/>
          </p:cNvSpPr>
          <p:nvPr>
            <p:ph type="body"/>
          </p:nvPr>
        </p:nvSpPr>
        <p:spPr>
          <a:xfrm>
            <a:off x="609120" y="1604520"/>
            <a:ext cx="535284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6230160" y="1604520"/>
            <a:ext cx="535284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609120" y="3682080"/>
            <a:ext cx="1096956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120" y="273600"/>
            <a:ext cx="1096956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120" y="273600"/>
            <a:ext cx="1096956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9" name="PlaceHolder 2"/>
          <p:cNvSpPr>
            <a:spLocks noGrp="1"/>
          </p:cNvSpPr>
          <p:nvPr>
            <p:ph type="body"/>
          </p:nvPr>
        </p:nvSpPr>
        <p:spPr>
          <a:xfrm>
            <a:off x="609120" y="1604520"/>
            <a:ext cx="1096956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hyperlink" Target="https://www.youtube.com/watch?v=Hoed84AEEJA" TargetMode="External"/><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hyperlink" Target="https://thl.fi/fi/web/infektiotaudit-ja-rokotukset/taudit-ja-torjunta/taudit-ja-taudinaiheuttajat-a-o/koronavirus-covid-19" TargetMode="External"/><Relationship Id="rId2" Type="http://schemas.openxmlformats.org/officeDocument/2006/relationships/package" Target="../embeddings/oleObject1.docx"/><Relationship Id="rId3" Type="http://schemas.openxmlformats.org/officeDocument/2006/relationships/image" Target="../media/image5.wmf"/><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76" name="CustomShape 1"/>
          <p:cNvSpPr/>
          <p:nvPr/>
        </p:nvSpPr>
        <p:spPr>
          <a:xfrm>
            <a:off x="0" y="0"/>
            <a:ext cx="12187080" cy="6856200"/>
          </a:xfrm>
          <a:prstGeom prst="rect">
            <a:avLst/>
          </a:prstGeom>
          <a:gradFill rotWithShape="0">
            <a:gsLst>
              <a:gs pos="0">
                <a:srgbClr val="2a6099"/>
              </a:gs>
              <a:gs pos="100000">
                <a:srgbClr val="000000"/>
              </a:gs>
            </a:gsLst>
            <a:path path="circle"/>
          </a:gradFill>
          <a:ln>
            <a:noFill/>
          </a:ln>
        </p:spPr>
        <p:style>
          <a:lnRef idx="2">
            <a:schemeClr val="accent1">
              <a:shade val="50000"/>
            </a:schemeClr>
          </a:lnRef>
          <a:fillRef idx="1">
            <a:schemeClr val="accent1"/>
          </a:fillRef>
          <a:effectRef idx="0">
            <a:schemeClr val="accent1"/>
          </a:effectRef>
          <a:fontRef idx="minor"/>
        </p:style>
      </p:sp>
      <p:sp>
        <p:nvSpPr>
          <p:cNvPr id="77" name="CustomShape 2"/>
          <p:cNvSpPr/>
          <p:nvPr/>
        </p:nvSpPr>
        <p:spPr>
          <a:xfrm>
            <a:off x="837720" y="4268880"/>
            <a:ext cx="10510920" cy="2064600"/>
          </a:xfrm>
          <a:prstGeom prst="rect">
            <a:avLst/>
          </a:prstGeom>
          <a:noFill/>
          <a:ln>
            <a:noFill/>
          </a:ln>
        </p:spPr>
        <p:style>
          <a:lnRef idx="0"/>
          <a:fillRef idx="0"/>
          <a:effectRef idx="0"/>
          <a:fontRef idx="minor"/>
        </p:style>
        <p:txBody>
          <a:bodyPr lIns="90000" rIns="90000" tIns="45000" bIns="45000" anchor="ctr">
            <a:spAutoFit/>
          </a:bodyPr>
          <a:p>
            <a:pPr algn="ctr">
              <a:lnSpc>
                <a:spcPct val="90000"/>
              </a:lnSpc>
            </a:pPr>
            <a:r>
              <a:rPr b="1" lang="en-US" sz="7200" spc="-1" strike="noStrike">
                <a:solidFill>
                  <a:srgbClr val="ffffff"/>
                </a:solidFill>
                <a:latin typeface="American Typewriter"/>
                <a:ea typeface="STHupo"/>
              </a:rPr>
              <a:t>Henkilökohtainen harjoittelu U12</a:t>
            </a:r>
            <a:endParaRPr b="0" lang="en-US" sz="7200" spc="-1" strike="noStrike">
              <a:latin typeface="Arial"/>
            </a:endParaRPr>
          </a:p>
        </p:txBody>
      </p:sp>
      <p:pic>
        <p:nvPicPr>
          <p:cNvPr id="78" name="Kuva 2" descr=""/>
          <p:cNvPicPr/>
          <p:nvPr/>
        </p:nvPicPr>
        <p:blipFill>
          <a:blip r:embed="rId2"/>
          <a:stretch/>
        </p:blipFill>
        <p:spPr>
          <a:xfrm>
            <a:off x="4894200" y="1243800"/>
            <a:ext cx="2398320" cy="26982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549000" y="127440"/>
            <a:ext cx="11088720" cy="830160"/>
          </a:xfrm>
          <a:prstGeom prst="rect">
            <a:avLst/>
          </a:prstGeom>
          <a:noFill/>
          <a:ln>
            <a:noFill/>
          </a:ln>
        </p:spPr>
        <p:style>
          <a:lnRef idx="0"/>
          <a:fillRef idx="0"/>
          <a:effectRef idx="0"/>
          <a:fontRef idx="minor"/>
        </p:style>
        <p:txBody>
          <a:bodyPr lIns="90000" rIns="90000" tIns="45000" bIns="45000" anchor="ctr">
            <a:spAutoFit/>
          </a:bodyPr>
          <a:p>
            <a:pPr algn="ctr">
              <a:lnSpc>
                <a:spcPct val="90000"/>
              </a:lnSpc>
            </a:pPr>
            <a:r>
              <a:rPr b="1" lang="en-US" sz="5400" spc="-1" strike="noStrike">
                <a:solidFill>
                  <a:srgbClr val="000000"/>
                </a:solidFill>
                <a:latin typeface="American Typewriter"/>
                <a:ea typeface="DejaVu Sans"/>
              </a:rPr>
              <a:t>Henkilökohtainen</a:t>
            </a:r>
            <a:r>
              <a:rPr b="1" lang="en-US" sz="5400" spc="-1" strike="noStrike">
                <a:solidFill>
                  <a:srgbClr val="000000"/>
                </a:solidFill>
                <a:latin typeface="Times New Roman"/>
                <a:ea typeface="DejaVu Sans"/>
              </a:rPr>
              <a:t> </a:t>
            </a:r>
            <a:r>
              <a:rPr b="1" lang="en-US" sz="5400" spc="-1" strike="noStrike">
                <a:solidFill>
                  <a:srgbClr val="000000"/>
                </a:solidFill>
                <a:latin typeface="American Typewriter"/>
                <a:ea typeface="DejaVu Sans"/>
              </a:rPr>
              <a:t>valmennus</a:t>
            </a:r>
            <a:endParaRPr b="0" lang="en-US" sz="5400" spc="-1" strike="noStrike">
              <a:latin typeface="Arial"/>
            </a:endParaRPr>
          </a:p>
        </p:txBody>
      </p:sp>
      <p:sp>
        <p:nvSpPr>
          <p:cNvPr id="80" name="CustomShape 2"/>
          <p:cNvSpPr/>
          <p:nvPr/>
        </p:nvSpPr>
        <p:spPr>
          <a:xfrm>
            <a:off x="1310400" y="1586160"/>
            <a:ext cx="9565920" cy="4663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a:solidFill>
                  <a:srgbClr val="000000"/>
                </a:solidFill>
                <a:latin typeface="American Typewriter"/>
                <a:ea typeface="DejaVu Sans"/>
              </a:rPr>
              <a:t>Koronaviruksesta johtuen emme tällä hetkellä voi järjestää joukkuevalmennusta, mutta voimme tehdä laadukasta ja kehittävää henkilökohtaista harjoittelua. Tavoitteena on pitää pelaajien kuntoa yllä ja olla mahdollisimman valmiina aloittamaan sarjapelit välittömästi, kunhan tilanne sen taas sallii sekä luoda henkilökohtaisesta harjoittelusta rutiini joukkueharjoittelun lisäksi jatkossakin. </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American Typewriter"/>
                <a:ea typeface="DejaVu Sans"/>
              </a:rPr>
              <a:t>Henkilökohtaisen valmennuksen sisältö</a:t>
            </a:r>
            <a:endParaRPr b="0" lang="en-US" sz="2000" spc="-1" strike="noStrike">
              <a:latin typeface="Arial"/>
            </a:endParaRPr>
          </a:p>
          <a:p>
            <a:pPr marL="285840" indent="-284040">
              <a:lnSpc>
                <a:spcPct val="100000"/>
              </a:lnSpc>
              <a:buClr>
                <a:srgbClr val="000000"/>
              </a:buClr>
              <a:buFont typeface="Arial"/>
              <a:buChar char="•"/>
            </a:pPr>
            <a:r>
              <a:rPr b="0" lang="en-US" sz="2000" spc="-1" strike="noStrike">
                <a:solidFill>
                  <a:srgbClr val="000000"/>
                </a:solidFill>
                <a:latin typeface="American Typewriter"/>
                <a:ea typeface="DejaVu Sans"/>
              </a:rPr>
              <a:t>Viikko-ohjelma jaetaan jokaisen viikon sunnuntaina WhatsAppin kautta</a:t>
            </a:r>
            <a:endParaRPr b="0" lang="en-US" sz="2000" spc="-1" strike="noStrike">
              <a:latin typeface="Arial"/>
            </a:endParaRPr>
          </a:p>
          <a:p>
            <a:pPr marL="285840" indent="-284040">
              <a:lnSpc>
                <a:spcPct val="100000"/>
              </a:lnSpc>
              <a:buClr>
                <a:srgbClr val="000000"/>
              </a:buClr>
              <a:buFont typeface="Arial"/>
              <a:buChar char="•"/>
            </a:pPr>
            <a:r>
              <a:rPr b="0" lang="en-US" sz="2000" spc="-1" strike="noStrike">
                <a:solidFill>
                  <a:srgbClr val="000000"/>
                </a:solidFill>
                <a:latin typeface="American Typewriter"/>
                <a:ea typeface="DejaVu Sans"/>
              </a:rPr>
              <a:t>Harjoituspäiväkirjalla seurataan pelaajan harjoittelua, urheilullisia elämäntapoja ja lepoa</a:t>
            </a:r>
            <a:endParaRPr b="0" lang="en-US" sz="2000" spc="-1" strike="noStrike">
              <a:latin typeface="Arial"/>
            </a:endParaRPr>
          </a:p>
          <a:p>
            <a:pPr marL="285840" indent="-284040">
              <a:lnSpc>
                <a:spcPct val="100000"/>
              </a:lnSpc>
              <a:buClr>
                <a:srgbClr val="000000"/>
              </a:buClr>
              <a:buFont typeface="Arial"/>
              <a:buChar char="•"/>
            </a:pPr>
            <a:r>
              <a:rPr b="0" lang="en-US" sz="2000" spc="-1" strike="noStrike">
                <a:solidFill>
                  <a:srgbClr val="000000"/>
                </a:solidFill>
                <a:latin typeface="American Typewriter"/>
                <a:ea typeface="DejaVu Sans"/>
              </a:rPr>
              <a:t>Viikkohaasteita jaetaan WhatsAppin kautta, joita pelaajat todentavat videoiden kautta esim. liikkuvuushaaste </a:t>
            </a:r>
            <a:r>
              <a:rPr b="0" lang="en-US" sz="2000" spc="-1" strike="noStrike" u="sng">
                <a:solidFill>
                  <a:srgbClr val="0563c1"/>
                </a:solidFill>
                <a:uFillTx/>
                <a:latin typeface="American Typewriter"/>
                <a:ea typeface="DejaVu Sans"/>
                <a:hlinkClick r:id="rId1"/>
              </a:rPr>
              <a:t>https://www.youtube.com/watch?v=Hoed84AEEJA </a:t>
            </a:r>
            <a:endParaRPr b="0" lang="en-US" sz="2000" spc="-1" strike="noStrike">
              <a:latin typeface="Arial"/>
            </a:endParaRPr>
          </a:p>
          <a:p>
            <a:pPr marL="285840" indent="-284040">
              <a:lnSpc>
                <a:spcPct val="100000"/>
              </a:lnSpc>
              <a:buClr>
                <a:srgbClr val="000000"/>
              </a:buClr>
              <a:buFont typeface="Arial"/>
              <a:buChar char="•"/>
            </a:pPr>
            <a:r>
              <a:rPr b="0" lang="en-US" sz="2000" spc="-1" strike="noStrike">
                <a:solidFill>
                  <a:srgbClr val="000000"/>
                </a:solidFill>
                <a:latin typeface="American Typewriter"/>
                <a:ea typeface="DejaVu Sans"/>
              </a:rPr>
              <a:t>Sisällöt kehittyvät joka viikko kokemusten ja uusien ideoiden kautta</a:t>
            </a:r>
            <a:endParaRPr b="0" lang="en-US" sz="2000" spc="-1" strike="noStrike">
              <a:latin typeface="Arial"/>
            </a:endParaRPr>
          </a:p>
        </p:txBody>
      </p:sp>
      <p:sp>
        <p:nvSpPr>
          <p:cNvPr id="81" name="CustomShape 3"/>
          <p:cNvSpPr/>
          <p:nvPr/>
        </p:nvSpPr>
        <p:spPr>
          <a:xfrm>
            <a:off x="1175040" y="6267600"/>
            <a:ext cx="2740680" cy="363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fld id="{C3BE6FCE-5E5F-4D6B-BAD9-56E297582314}" type="datetime1">
              <a:rPr b="0" lang="en-US" sz="1400" spc="-1" strike="noStrike">
                <a:solidFill>
                  <a:srgbClr val="000000"/>
                </a:solidFill>
                <a:latin typeface="Times New Roman"/>
                <a:ea typeface="DejaVu Sans"/>
              </a:rPr>
              <a:t>03/22/2020</a:t>
            </a:fld>
            <a:endParaRPr b="0" lang="en-US" sz="1400" spc="-1" strike="noStrike">
              <a:latin typeface="Arial"/>
            </a:endParaRPr>
          </a:p>
        </p:txBody>
      </p:sp>
      <p:sp>
        <p:nvSpPr>
          <p:cNvPr id="82" name="CustomShape 4"/>
          <p:cNvSpPr/>
          <p:nvPr/>
        </p:nvSpPr>
        <p:spPr>
          <a:xfrm>
            <a:off x="4037400" y="6267600"/>
            <a:ext cx="4111920" cy="3632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1400" spc="-1" strike="noStrike">
                <a:solidFill>
                  <a:srgbClr val="000000"/>
                </a:solidFill>
                <a:latin typeface="Times New Roman"/>
                <a:ea typeface="DejaVu Sans"/>
              </a:rPr>
              <a:t>FC Futura juniorit ry</a:t>
            </a:r>
            <a:endParaRPr b="0" lang="en-US" sz="1400" spc="-1" strike="noStrike">
              <a:latin typeface="Arial"/>
            </a:endParaRPr>
          </a:p>
        </p:txBody>
      </p:sp>
      <p:sp>
        <p:nvSpPr>
          <p:cNvPr id="83" name="CustomShape 5"/>
          <p:cNvSpPr/>
          <p:nvPr/>
        </p:nvSpPr>
        <p:spPr>
          <a:xfrm>
            <a:off x="8270640" y="6267600"/>
            <a:ext cx="2740680" cy="3632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A6035C23-D65A-4A39-8DEC-B2F22E74F530}"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549000" y="127440"/>
            <a:ext cx="11088720" cy="830160"/>
          </a:xfrm>
          <a:prstGeom prst="rect">
            <a:avLst/>
          </a:prstGeom>
          <a:noFill/>
          <a:ln>
            <a:noFill/>
          </a:ln>
        </p:spPr>
        <p:style>
          <a:lnRef idx="0"/>
          <a:fillRef idx="0"/>
          <a:effectRef idx="0"/>
          <a:fontRef idx="minor"/>
        </p:style>
        <p:txBody>
          <a:bodyPr lIns="90000" rIns="90000" tIns="45000" bIns="45000" anchor="ctr">
            <a:spAutoFit/>
          </a:bodyPr>
          <a:p>
            <a:pPr algn="ctr">
              <a:lnSpc>
                <a:spcPct val="90000"/>
              </a:lnSpc>
            </a:pPr>
            <a:r>
              <a:rPr b="1" lang="en-US" sz="5400" spc="-1" strike="noStrike">
                <a:solidFill>
                  <a:srgbClr val="f10d0c"/>
                </a:solidFill>
                <a:latin typeface="American Typewriter"/>
                <a:ea typeface="DejaVu Sans"/>
              </a:rPr>
              <a:t>Koronaviruksen varotoimet</a:t>
            </a:r>
            <a:endParaRPr b="0" lang="en-US" sz="5400" spc="-1" strike="noStrike">
              <a:latin typeface="Arial"/>
            </a:endParaRPr>
          </a:p>
        </p:txBody>
      </p:sp>
      <p:sp>
        <p:nvSpPr>
          <p:cNvPr id="85" name="CustomShape 2"/>
          <p:cNvSpPr/>
          <p:nvPr/>
        </p:nvSpPr>
        <p:spPr>
          <a:xfrm>
            <a:off x="1175040" y="6267600"/>
            <a:ext cx="2740680" cy="3632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fld id="{F8E0F95C-B3A6-4598-9F13-E76E44FBD008}" type="datetime1">
              <a:rPr b="0" lang="en-US" sz="1400" spc="-1" strike="noStrike">
                <a:solidFill>
                  <a:srgbClr val="000000"/>
                </a:solidFill>
                <a:latin typeface="Times New Roman"/>
                <a:ea typeface="DejaVu Sans"/>
              </a:rPr>
              <a:t>03/22/2020</a:t>
            </a:fld>
            <a:endParaRPr b="0" lang="en-US" sz="1400" spc="-1" strike="noStrike">
              <a:latin typeface="Arial"/>
            </a:endParaRPr>
          </a:p>
        </p:txBody>
      </p:sp>
      <p:sp>
        <p:nvSpPr>
          <p:cNvPr id="86" name="CustomShape 3"/>
          <p:cNvSpPr/>
          <p:nvPr/>
        </p:nvSpPr>
        <p:spPr>
          <a:xfrm>
            <a:off x="4037400" y="6267600"/>
            <a:ext cx="4111920" cy="3632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US" sz="1400" spc="-1" strike="noStrike">
                <a:solidFill>
                  <a:srgbClr val="000000"/>
                </a:solidFill>
                <a:latin typeface="Times New Roman"/>
                <a:ea typeface="DejaVu Sans"/>
              </a:rPr>
              <a:t>FC Futura juniorit ry</a:t>
            </a:r>
            <a:endParaRPr b="0" lang="en-US" sz="1400" spc="-1" strike="noStrike">
              <a:latin typeface="Arial"/>
            </a:endParaRPr>
          </a:p>
        </p:txBody>
      </p:sp>
      <p:sp>
        <p:nvSpPr>
          <p:cNvPr id="87" name="CustomShape 4"/>
          <p:cNvSpPr/>
          <p:nvPr/>
        </p:nvSpPr>
        <p:spPr>
          <a:xfrm>
            <a:off x="8270640" y="6267600"/>
            <a:ext cx="2740680" cy="3632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D964DBE-23F0-4484-A7C1-E55DE77473AE}"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88" name="CustomShape 5"/>
          <p:cNvSpPr/>
          <p:nvPr/>
        </p:nvSpPr>
        <p:spPr>
          <a:xfrm>
            <a:off x="1310400" y="1005840"/>
            <a:ext cx="9565920" cy="55760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000000"/>
                </a:solidFill>
                <a:latin typeface="American Typewriter"/>
                <a:ea typeface="DejaVu Sans"/>
              </a:rPr>
              <a:t>Miten suojaat itseäsi ja muita tartunnalta?</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Pese käsiä vedellä ja saippualla ainakin 20 sekunnin ajan. Kädet kannattaa pestä erityisesti kun tulet ulkoa sisään, aina wc-käynnin jälkeen tai kun olet niistänyt, yskinyt tai aivastanut</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Jos vettä ja saippuaa ei ole saatavilla, käytä alkoholipitoista käsihuuhdetta.</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Vaihda kotona käsipyyhkeitä usein ja käytä kodin ulkopuolella kertakäyttöpyyhkeitä.</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Älä koskettele silmiä, nenää tai suuta, ellet ole juuri pessyt käsiäsi.</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Jos sinulla on lieviäkin hengitystieinfektion oireita, pysy kotona.  </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Vältä kättelyä.</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Suojaa suusi ja nenäsi kertakäyttönenäliinalla, kun yskit tai aivastat. Laita käytetty nenäliina välittömästi roskiin.</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Jos sinulla ei ole nenäliinaa, yski tai aivasta puserosi hihan yläosaan, älä käsiisi.</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Ulkona liikkuessasi pidä vähintään metrin etäisyys muihin ja vältä tarpeetonta oleilua julkisilla paikoilla</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Älä osallistu ryhmäharrastuksiin, tapahtumiin tai yli 10 hengen tilaisuuksiin.</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Tee etätöitä mahdollisuuksien mukaan.</a:t>
            </a:r>
            <a:endParaRPr b="0" lang="en-US" sz="1800" spc="-1" strike="noStrike">
              <a:latin typeface="Arial"/>
            </a:endParaRPr>
          </a:p>
          <a:p>
            <a:pPr marL="285840" indent="-284040">
              <a:lnSpc>
                <a:spcPct val="100000"/>
              </a:lnSpc>
              <a:buClr>
                <a:srgbClr val="000000"/>
              </a:buClr>
              <a:buFont typeface="Arial"/>
              <a:buChar char="•"/>
            </a:pPr>
            <a:r>
              <a:rPr b="0" lang="en-US" sz="1800" spc="-1" strike="noStrike">
                <a:solidFill>
                  <a:srgbClr val="000000"/>
                </a:solidFill>
                <a:latin typeface="American Typewriter"/>
                <a:ea typeface="DejaVu Sans"/>
              </a:rPr>
              <a:t>Älä vieraile sairaaloissa, hoitolaitoksissa, palvelukodeissa tai iäkkäiden kotona.</a:t>
            </a:r>
            <a:endParaRPr b="0" lang="en-US" sz="1800" spc="-1" strike="noStrike">
              <a:latin typeface="Arial"/>
            </a:endParaRPr>
          </a:p>
          <a:p>
            <a:pPr>
              <a:lnSpc>
                <a:spcPct val="100000"/>
              </a:lnSpc>
            </a:pPr>
            <a:r>
              <a:rPr b="0" lang="en-US" sz="1800" spc="-1" strike="noStrike">
                <a:solidFill>
                  <a:srgbClr val="000000"/>
                </a:solidFill>
                <a:latin typeface="American Typewriter"/>
                <a:ea typeface="DejaVu Sans"/>
              </a:rPr>
              <a:t>Lähde: THL </a:t>
            </a:r>
            <a:r>
              <a:rPr b="0" lang="en-US" sz="1800" spc="-1" strike="noStrike" u="sng">
                <a:solidFill>
                  <a:srgbClr val="0563c1"/>
                </a:solidFill>
                <a:uFillTx/>
                <a:latin typeface="American Typewriter"/>
                <a:ea typeface="DejaVu Sans"/>
                <a:hlinkClick r:id="rId1"/>
              </a:rPr>
              <a:t>https://thl.fi/fi/web/infektiotaudit-ja-rokotukset/taudit-ja-torjunta/taudit-ja-taudinaiheuttajat-a-o/koronavirus-covid-19</a:t>
            </a:r>
            <a:endParaRPr b="0" lang="en-US" sz="1800" spc="-1" strike="noStrike">
              <a:latin typeface="Arial"/>
            </a:endParaRPr>
          </a:p>
        </p:txBody>
      </p:sp>
      <p:graphicFrame>
        <p:nvGraphicFramePr>
          <p:cNvPr id="89" name="Object 6"/>
          <p:cNvGraphicFramePr/>
          <p:nvPr/>
        </p:nvGraphicFramePr>
        <p:xfrm>
          <a:off x="3101400" y="2942640"/>
          <a:ext cx="6118200" cy="1076760"/>
        </p:xfrm>
        <a:graphic>
          <a:graphicData uri="http://schemas.openxmlformats.org/presentationml/2006/ole">
            <p:oleObj progId="Word.Document.12" r:id="rId2" spid="">
              <p:embed/>
              <p:pic>
                <p:nvPicPr>
                  <p:cNvPr id="90" name="" descr=""/>
                  <p:cNvPicPr/>
                  <p:nvPr/>
                </p:nvPicPr>
                <p:blipFill>
                  <a:blip r:embed="rId3"/>
                  <a:stretch/>
                </p:blipFill>
                <p:spPr>
                  <a:xfrm>
                    <a:off x="3101400" y="2942640"/>
                    <a:ext cx="6118200" cy="1076760"/>
                  </a:xfrm>
                  <a:prstGeom prst="rect">
                    <a:avLst/>
                  </a:prstGeom>
                  <a:ln>
                    <a:noFill/>
                  </a:ln>
                </p:spPr>
              </p:pic>
            </p:oleObj>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609120" y="176400"/>
            <a:ext cx="10968480" cy="1339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n-US" sz="4400" spc="-1" strike="noStrike">
                <a:solidFill>
                  <a:srgbClr val="000000"/>
                </a:solidFill>
                <a:latin typeface="American Typewriter"/>
                <a:ea typeface="DejaVu Sans"/>
              </a:rPr>
              <a:t>Harjoituspäiväkirjan käyttö</a:t>
            </a:r>
            <a:br/>
            <a:endParaRPr b="0" lang="en-US" sz="4400" spc="-1" strike="noStrike">
              <a:latin typeface="Arial"/>
            </a:endParaRPr>
          </a:p>
        </p:txBody>
      </p:sp>
      <p:sp>
        <p:nvSpPr>
          <p:cNvPr id="92" name="CustomShape 2"/>
          <p:cNvSpPr/>
          <p:nvPr/>
        </p:nvSpPr>
        <p:spPr>
          <a:xfrm>
            <a:off x="609120" y="1067760"/>
            <a:ext cx="10968480" cy="49366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4"/>
              </a:spcBef>
              <a:buClr>
                <a:srgbClr val="000000"/>
              </a:buClr>
              <a:buSzPct val="45000"/>
              <a:buFont typeface="Wingdings" charset="2"/>
              <a:buChar char=""/>
            </a:pPr>
            <a:r>
              <a:rPr b="0" lang="en-US" sz="2600" spc="-1" strike="noStrike">
                <a:solidFill>
                  <a:srgbClr val="000000"/>
                </a:solidFill>
                <a:latin typeface="Arial"/>
                <a:ea typeface="DejaVu Sans"/>
              </a:rPr>
              <a:t>Koita käyttää samaa päiväkirjaa koko omatoimisen harjoittelun aikana</a:t>
            </a:r>
            <a:endParaRPr b="0" lang="en-US" sz="2600" spc="-1" strike="noStrike">
              <a:latin typeface="Arial"/>
            </a:endParaRPr>
          </a:p>
          <a:p>
            <a:pPr marL="432000" indent="-322920">
              <a:lnSpc>
                <a:spcPct val="100000"/>
              </a:lnSpc>
              <a:spcBef>
                <a:spcPts val="1414"/>
              </a:spcBef>
              <a:buClr>
                <a:srgbClr val="000000"/>
              </a:buClr>
              <a:buSzPct val="45000"/>
              <a:buFont typeface="Wingdings" charset="2"/>
              <a:buChar char=""/>
            </a:pPr>
            <a:r>
              <a:rPr b="0" lang="en-US" sz="2600" spc="-1" strike="noStrike">
                <a:solidFill>
                  <a:srgbClr val="000000"/>
                </a:solidFill>
                <a:latin typeface="Arial"/>
                <a:ea typeface="DejaVu Sans"/>
              </a:rPr>
              <a:t>Ole rehellinen, jos joku päivä ei huvita → ei haittaa</a:t>
            </a:r>
            <a:endParaRPr b="0" lang="en-US" sz="2600" spc="-1" strike="noStrike">
              <a:latin typeface="Arial"/>
            </a:endParaRPr>
          </a:p>
          <a:p>
            <a:pPr marL="432000" indent="-322920">
              <a:lnSpc>
                <a:spcPct val="100000"/>
              </a:lnSpc>
              <a:spcBef>
                <a:spcPts val="1414"/>
              </a:spcBef>
              <a:buClr>
                <a:srgbClr val="000000"/>
              </a:buClr>
              <a:buSzPct val="45000"/>
              <a:buFont typeface="Wingdings" charset="2"/>
              <a:buChar char=""/>
            </a:pPr>
            <a:r>
              <a:rPr b="0" lang="en-US" sz="2600" spc="-1" strike="noStrike">
                <a:solidFill>
                  <a:srgbClr val="000000"/>
                </a:solidFill>
                <a:latin typeface="Arial"/>
                <a:ea typeface="DejaVu Sans"/>
              </a:rPr>
              <a:t>Täytä itsenäisesti (pyydä vain vanhemman apua, jos jotain et ymmärrä)</a:t>
            </a:r>
            <a:endParaRPr b="0" lang="en-US" sz="2600" spc="-1" strike="noStrike">
              <a:latin typeface="Arial"/>
            </a:endParaRPr>
          </a:p>
          <a:p>
            <a:pPr marL="432000" indent="-322920">
              <a:lnSpc>
                <a:spcPct val="100000"/>
              </a:lnSpc>
              <a:spcBef>
                <a:spcPts val="1414"/>
              </a:spcBef>
              <a:buClr>
                <a:srgbClr val="000000"/>
              </a:buClr>
              <a:buSzPct val="45000"/>
              <a:buFont typeface="Wingdings" charset="2"/>
              <a:buChar char=""/>
            </a:pPr>
            <a:r>
              <a:rPr b="0" lang="en-US" sz="2600" spc="-1" strike="noStrike">
                <a:solidFill>
                  <a:srgbClr val="000000"/>
                </a:solidFill>
                <a:latin typeface="Arial"/>
                <a:ea typeface="DejaVu Sans"/>
              </a:rPr>
              <a:t>Lähetä harjoituspäiväkirja AINA lauantaisin whatsappin kautta</a:t>
            </a:r>
            <a:endParaRPr b="0" lang="en-US" sz="2600" spc="-1" strike="noStrike">
              <a:latin typeface="Arial"/>
            </a:endParaRPr>
          </a:p>
          <a:p>
            <a:pPr marL="432000" indent="-322920">
              <a:lnSpc>
                <a:spcPct val="100000"/>
              </a:lnSpc>
              <a:spcBef>
                <a:spcPts val="1414"/>
              </a:spcBef>
              <a:buClr>
                <a:srgbClr val="000000"/>
              </a:buClr>
              <a:buSzPct val="45000"/>
              <a:buFont typeface="Wingdings" charset="2"/>
              <a:buChar char=""/>
            </a:pPr>
            <a:r>
              <a:rPr b="0" lang="en-US" sz="2600" spc="-1" strike="noStrike">
                <a:solidFill>
                  <a:srgbClr val="000000"/>
                </a:solidFill>
                <a:latin typeface="Arial"/>
                <a:ea typeface="DejaVu Sans"/>
              </a:rPr>
              <a:t>Saat uudet treenit sunnuntaisin</a:t>
            </a:r>
            <a:endParaRPr b="0" lang="en-US" sz="2600" spc="-1" strike="noStrike">
              <a:latin typeface="Arial"/>
            </a:endParaRPr>
          </a:p>
          <a:p>
            <a:pPr marL="432000" indent="-322920">
              <a:lnSpc>
                <a:spcPct val="100000"/>
              </a:lnSpc>
              <a:spcBef>
                <a:spcPts val="1414"/>
              </a:spcBef>
              <a:buClr>
                <a:srgbClr val="000000"/>
              </a:buClr>
              <a:buSzPct val="45000"/>
              <a:buFont typeface="Wingdings" charset="2"/>
              <a:buChar char=""/>
            </a:pPr>
            <a:r>
              <a:rPr b="0" lang="en-US" sz="2600" spc="-1" strike="noStrike">
                <a:solidFill>
                  <a:srgbClr val="000000"/>
                </a:solidFill>
                <a:latin typeface="Arial"/>
                <a:ea typeface="DejaVu Sans"/>
              </a:rPr>
              <a:t>Ole positiivinen ja pidä hauskaa!</a:t>
            </a:r>
            <a:endParaRPr b="0" lang="en-US" sz="2600" spc="-1" strike="noStrike">
              <a:latin typeface="Arial"/>
            </a:endParaRPr>
          </a:p>
          <a:p>
            <a:pPr marL="432000" indent="-322920">
              <a:lnSpc>
                <a:spcPct val="100000"/>
              </a:lnSpc>
              <a:spcBef>
                <a:spcPts val="1414"/>
              </a:spcBef>
              <a:buClr>
                <a:srgbClr val="000000"/>
              </a:buClr>
              <a:buSzPct val="45000"/>
              <a:buFont typeface="Wingdings" charset="2"/>
              <a:buChar char=""/>
            </a:pPr>
            <a:r>
              <a:rPr b="0" lang="en-US" sz="2600" spc="-1" strike="noStrike">
                <a:solidFill>
                  <a:srgbClr val="000000"/>
                </a:solidFill>
                <a:latin typeface="Arial"/>
                <a:ea typeface="DejaVu Sans"/>
              </a:rPr>
              <a:t>John 045 137 1028 </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6493</TotalTime>
  <Application>LibreOffice/6.2.8.2$MacOSX_X86_64 LibreOffice_project/f82ddfca21ebc1e222a662a32b25c0c9d20169ee</Application>
  <Words>980</Words>
  <Paragraphs>562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2019-07-09T16:41:39Z</dcterms:created>
  <dc:creator>Jarno Taiha</dc:creator>
  <dc:description/>
  <dc:language>en-US</dc:language>
  <cp:lastModifiedBy/>
  <dcterms:modified xsi:type="dcterms:W3CDTF">2020-03-22T16:51:03Z</dcterms:modified>
  <cp:revision>180</cp:revision>
  <dc:subject/>
  <dc:title>PowerPoint-esitys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Laajakuva</vt:lpwstr>
  </property>
  <property fmtid="{D5CDD505-2E9C-101B-9397-08002B2CF9AE}" pid="9" name="ScaleCrop">
    <vt:bool>0</vt:bool>
  </property>
  <property fmtid="{D5CDD505-2E9C-101B-9397-08002B2CF9AE}" pid="10" name="ShareDoc">
    <vt:bool>0</vt:bool>
  </property>
  <property fmtid="{D5CDD505-2E9C-101B-9397-08002B2CF9AE}" pid="11" name="Slides">
    <vt:i4>5</vt:i4>
  </property>
</Properties>
</file>