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sldIdLst>
    <p:sldId id="295" r:id="rId5"/>
    <p:sldId id="291" r:id="rId6"/>
    <p:sldId id="299" r:id="rId7"/>
    <p:sldId id="288" r:id="rId8"/>
    <p:sldId id="292" r:id="rId9"/>
    <p:sldId id="289" r:id="rId10"/>
    <p:sldId id="284" r:id="rId11"/>
    <p:sldId id="294" r:id="rId12"/>
    <p:sldId id="296"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D7F65F-760F-4F88-8FEC-51D12781D679}" v="4" dt="2026-03-20T10:42:04.956"/>
    <p1510:client id="{979D205F-4612-439B-B8D0-AE3E4AB34BEC}" v="2" dt="2026-03-25T13:42:21.5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5" d="100"/>
          <a:sy n="55" d="100"/>
        </p:scale>
        <p:origin x="1072" y="3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DF1960-FB3B-F24B-1FAE-CD5BAF8A1945}"/>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B74A91C8-B494-B5B4-016F-FE294A8DE5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F4C27D33-3EF2-6133-070F-B1348310D40C}"/>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5" name="Alatunnisteen paikkamerkki 4">
            <a:extLst>
              <a:ext uri="{FF2B5EF4-FFF2-40B4-BE49-F238E27FC236}">
                <a16:creationId xmlns:a16="http://schemas.microsoft.com/office/drawing/2014/main" id="{7BB575E0-77C6-429F-5583-DDA5A970A77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A8B3962-8B6A-0CC7-EA3B-333D36472CFC}"/>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825061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4018BF-A2C9-74AB-5F96-9E6D157CBAFB}"/>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340E28B1-6889-B784-110F-F6909FA5C07E}"/>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F6C4D8B-98CE-1474-EDE7-6347189F72FA}"/>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5" name="Alatunnisteen paikkamerkki 4">
            <a:extLst>
              <a:ext uri="{FF2B5EF4-FFF2-40B4-BE49-F238E27FC236}">
                <a16:creationId xmlns:a16="http://schemas.microsoft.com/office/drawing/2014/main" id="{0D6B2C1B-FB2B-FDF7-4AA8-430445DDB4F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61BF881-7FBE-FF78-630C-4A0259B882FD}"/>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3991081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046865BD-7916-E54B-85BD-B7A214BADE86}"/>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4886F02B-8300-C224-3044-243BFCC46D52}"/>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8843C49-F81C-83C7-D16C-842888F6DD5C}"/>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5" name="Alatunnisteen paikkamerkki 4">
            <a:extLst>
              <a:ext uri="{FF2B5EF4-FFF2-40B4-BE49-F238E27FC236}">
                <a16:creationId xmlns:a16="http://schemas.microsoft.com/office/drawing/2014/main" id="{83FAE26E-E2A5-2B13-0E61-9CB99654FF0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0C82AD5-ABCA-8979-DC79-9FA91891E89E}"/>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4043294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2281EA7-94C8-CBE1-4111-587EA2D3160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9045145E-6948-A965-D433-CFCA194AD98B}"/>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DCD9AD8-D8F9-0FC7-24B7-0ED5C3CCE9FA}"/>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5" name="Alatunnisteen paikkamerkki 4">
            <a:extLst>
              <a:ext uri="{FF2B5EF4-FFF2-40B4-BE49-F238E27FC236}">
                <a16:creationId xmlns:a16="http://schemas.microsoft.com/office/drawing/2014/main" id="{09E82B8E-672D-1DA2-C6CE-A200B260C44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0D2DDFA-8922-1131-1580-214A0D75EE20}"/>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331173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958219-F544-96D4-A09B-5E90672E5972}"/>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EA98194E-BCF5-917C-510C-35A91E4B92B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75D5770A-4A6D-CCAC-3BC1-F4B6D3E4EF9C}"/>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5" name="Alatunnisteen paikkamerkki 4">
            <a:extLst>
              <a:ext uri="{FF2B5EF4-FFF2-40B4-BE49-F238E27FC236}">
                <a16:creationId xmlns:a16="http://schemas.microsoft.com/office/drawing/2014/main" id="{50AF9AB9-8B76-E51C-4A5A-0B599012B69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06726E5-66C4-CD5C-F8CC-B6AD002EE775}"/>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2835684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0442A6-D9D8-72CC-36CE-071BD057959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3A110465-DF6A-AEE9-C142-3FC6A4D01495}"/>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34BC463-61F4-8E1D-1752-4C2F76E69D70}"/>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1D73B9A9-9921-EF58-7296-52382DE2F40A}"/>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6" name="Alatunnisteen paikkamerkki 5">
            <a:extLst>
              <a:ext uri="{FF2B5EF4-FFF2-40B4-BE49-F238E27FC236}">
                <a16:creationId xmlns:a16="http://schemas.microsoft.com/office/drawing/2014/main" id="{BA984C75-D1AA-EB8A-B8EC-A4A1F74E52E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4E237B6-582B-5E8F-A69C-0A693E73F506}"/>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2021854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62CF95C-9BDE-971F-582C-3DEE1B64D1CF}"/>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0C2293B3-20B4-CD43-F583-936EC45CB9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B0D931F-A5E2-D158-3945-8BCFB26625EA}"/>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952BD33C-2EED-BC13-FADE-208D1F17A1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94023B8A-F3A5-F72B-F07C-A4EE010AC606}"/>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300C444B-DF7C-3639-A17A-84D3AA1B8889}"/>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8" name="Alatunnisteen paikkamerkki 7">
            <a:extLst>
              <a:ext uri="{FF2B5EF4-FFF2-40B4-BE49-F238E27FC236}">
                <a16:creationId xmlns:a16="http://schemas.microsoft.com/office/drawing/2014/main" id="{4C01D3CB-35A2-A813-6260-E105CEE9D7D0}"/>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8F62658-ED0C-8F31-9EA9-BC11064EE0ED}"/>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1715862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5316C8-628F-C33E-18B4-2CA27AC4CCE8}"/>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3F586B53-0BE2-DC2E-F872-7AC86341E49F}"/>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4" name="Alatunnisteen paikkamerkki 3">
            <a:extLst>
              <a:ext uri="{FF2B5EF4-FFF2-40B4-BE49-F238E27FC236}">
                <a16:creationId xmlns:a16="http://schemas.microsoft.com/office/drawing/2014/main" id="{7D8EE211-D12A-454D-33A1-5C92BEF76455}"/>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A8ADE323-74ED-AFC3-F40F-02DCA04A2E74}"/>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2768616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58B2B4A9-6135-DC7C-C6EA-21B9BAAE2656}"/>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3" name="Alatunnisteen paikkamerkki 2">
            <a:extLst>
              <a:ext uri="{FF2B5EF4-FFF2-40B4-BE49-F238E27FC236}">
                <a16:creationId xmlns:a16="http://schemas.microsoft.com/office/drawing/2014/main" id="{4D677DEE-CC70-9CDF-0137-46691A618704}"/>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EFAC36A-A881-BD34-0348-80DAC2012A0F}"/>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2103542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A3E2294-3100-1593-E4DD-EAFFAB56385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5A507341-433D-52FB-8C9D-1B20305E48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31C39ED5-2B35-2B7D-F979-B66557321B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441AB3CE-EA12-6664-826F-D305E91E535B}"/>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6" name="Alatunnisteen paikkamerkki 5">
            <a:extLst>
              <a:ext uri="{FF2B5EF4-FFF2-40B4-BE49-F238E27FC236}">
                <a16:creationId xmlns:a16="http://schemas.microsoft.com/office/drawing/2014/main" id="{ED5B54E8-4C20-91B7-64F9-627B8F5FCF21}"/>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88CEAE9-84C5-00D8-BBE4-EE75C53E3724}"/>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863965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297238-5F78-C407-B553-348EE7EC76F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176C1D56-5057-FEE7-3B86-47F745A87E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D05D51CC-1B4A-415E-EE1E-47F1C2DA1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2DEB5E5-0E5B-8D1D-21F0-E51658F5DAE3}"/>
              </a:ext>
            </a:extLst>
          </p:cNvPr>
          <p:cNvSpPr>
            <a:spLocks noGrp="1"/>
          </p:cNvSpPr>
          <p:nvPr>
            <p:ph type="dt" sz="half" idx="10"/>
          </p:nvPr>
        </p:nvSpPr>
        <p:spPr/>
        <p:txBody>
          <a:bodyPr/>
          <a:lstStyle/>
          <a:p>
            <a:fld id="{E1B8C3D4-F003-4230-9F09-E7CF4B73027A}" type="datetimeFigureOut">
              <a:rPr lang="fi-FI" smtClean="0"/>
              <a:t>25.3.2026</a:t>
            </a:fld>
            <a:endParaRPr lang="fi-FI"/>
          </a:p>
        </p:txBody>
      </p:sp>
      <p:sp>
        <p:nvSpPr>
          <p:cNvPr id="6" name="Alatunnisteen paikkamerkki 5">
            <a:extLst>
              <a:ext uri="{FF2B5EF4-FFF2-40B4-BE49-F238E27FC236}">
                <a16:creationId xmlns:a16="http://schemas.microsoft.com/office/drawing/2014/main" id="{7C58672C-C4F7-0CB3-5752-333137F7267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0C32F77-100F-6821-A405-333FC5399BB8}"/>
              </a:ext>
            </a:extLst>
          </p:cNvPr>
          <p:cNvSpPr>
            <a:spLocks noGrp="1"/>
          </p:cNvSpPr>
          <p:nvPr>
            <p:ph type="sldNum" sz="quarter" idx="12"/>
          </p:nvPr>
        </p:nvSpPr>
        <p:spPr/>
        <p:txBody>
          <a:bodyPr/>
          <a:lstStyle/>
          <a:p>
            <a:fld id="{965C133D-D7A8-4CDF-8F8B-C74C9D952F01}" type="slidenum">
              <a:rPr lang="fi-FI" smtClean="0"/>
              <a:t>‹#›</a:t>
            </a:fld>
            <a:endParaRPr lang="fi-FI"/>
          </a:p>
        </p:txBody>
      </p:sp>
    </p:spTree>
    <p:extLst>
      <p:ext uri="{BB962C8B-B14F-4D97-AF65-F5344CB8AC3E}">
        <p14:creationId xmlns:p14="http://schemas.microsoft.com/office/powerpoint/2010/main" val="2689989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668ECDFB-BA2A-9292-D3E8-EF18C86BA0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FA32B66C-1D77-5AC8-2B52-6E139925FE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85CA494-0AE8-5C02-0E90-380B0F2082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B8C3D4-F003-4230-9F09-E7CF4B73027A}" type="datetimeFigureOut">
              <a:rPr lang="fi-FI" smtClean="0"/>
              <a:t>25.3.2026</a:t>
            </a:fld>
            <a:endParaRPr lang="fi-FI"/>
          </a:p>
        </p:txBody>
      </p:sp>
      <p:sp>
        <p:nvSpPr>
          <p:cNvPr id="5" name="Alatunnisteen paikkamerkki 4">
            <a:extLst>
              <a:ext uri="{FF2B5EF4-FFF2-40B4-BE49-F238E27FC236}">
                <a16:creationId xmlns:a16="http://schemas.microsoft.com/office/drawing/2014/main" id="{D87FCF26-5AEA-F6A3-D163-D31F5F986A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9D69830A-6800-00AE-A2A5-A930F4E558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5C133D-D7A8-4CDF-8F8B-C74C9D952F01}" type="slidenum">
              <a:rPr lang="fi-FI" smtClean="0"/>
              <a:t>‹#›</a:t>
            </a:fld>
            <a:endParaRPr lang="fi-FI"/>
          </a:p>
        </p:txBody>
      </p:sp>
    </p:spTree>
    <p:extLst>
      <p:ext uri="{BB962C8B-B14F-4D97-AF65-F5344CB8AC3E}">
        <p14:creationId xmlns:p14="http://schemas.microsoft.com/office/powerpoint/2010/main" val="2220017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AAF30-7E74-4A72-A7D0-A9B500D401BC}"/>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EF490C27-EA39-F89C-1DC6-CE312CCD7B32}"/>
              </a:ext>
            </a:extLst>
          </p:cNvPr>
          <p:cNvSpPr>
            <a:spLocks noGrp="1"/>
          </p:cNvSpPr>
          <p:nvPr>
            <p:ph type="ctrTitle"/>
          </p:nvPr>
        </p:nvSpPr>
        <p:spPr/>
        <p:txBody>
          <a:bodyPr/>
          <a:lstStyle/>
          <a:p>
            <a:endParaRPr lang="fi-FI"/>
          </a:p>
        </p:txBody>
      </p:sp>
      <p:sp>
        <p:nvSpPr>
          <p:cNvPr id="3" name="Alaotsikko 2">
            <a:extLst>
              <a:ext uri="{FF2B5EF4-FFF2-40B4-BE49-F238E27FC236}">
                <a16:creationId xmlns:a16="http://schemas.microsoft.com/office/drawing/2014/main" id="{8CD1A107-0371-6626-C559-1DA6E3F3B402}"/>
              </a:ext>
            </a:extLst>
          </p:cNvPr>
          <p:cNvSpPr>
            <a:spLocks noGrp="1"/>
          </p:cNvSpPr>
          <p:nvPr>
            <p:ph type="subTitle" idx="1"/>
          </p:nvPr>
        </p:nvSpPr>
        <p:spPr/>
        <p:txBody>
          <a:bodyPr/>
          <a:lstStyle/>
          <a:p>
            <a:endParaRPr lang="fi-FI"/>
          </a:p>
        </p:txBody>
      </p:sp>
      <p:pic>
        <p:nvPicPr>
          <p:cNvPr id="7" name="Kuva 6">
            <a:extLst>
              <a:ext uri="{FF2B5EF4-FFF2-40B4-BE49-F238E27FC236}">
                <a16:creationId xmlns:a16="http://schemas.microsoft.com/office/drawing/2014/main" id="{672E7D6C-43F8-C7B9-0D33-781CBAD945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kstiruutu 7">
            <a:extLst>
              <a:ext uri="{FF2B5EF4-FFF2-40B4-BE49-F238E27FC236}">
                <a16:creationId xmlns:a16="http://schemas.microsoft.com/office/drawing/2014/main" id="{4C0F5761-0C0A-5F1C-9F16-7E44D5A4D724}"/>
              </a:ext>
            </a:extLst>
          </p:cNvPr>
          <p:cNvSpPr txBox="1"/>
          <p:nvPr/>
        </p:nvSpPr>
        <p:spPr>
          <a:xfrm>
            <a:off x="1799903" y="2674544"/>
            <a:ext cx="9360820" cy="2964914"/>
          </a:xfrm>
          <a:prstGeom prst="rect">
            <a:avLst/>
          </a:prstGeom>
          <a:noFill/>
        </p:spPr>
        <p:txBody>
          <a:bodyPr wrap="square" rtlCol="0">
            <a:spAutoFit/>
          </a:bodyPr>
          <a:lstStyle/>
          <a:p>
            <a:r>
              <a:rPr lang="fi-FI" sz="2800" baseline="30000" dirty="0">
                <a:solidFill>
                  <a:srgbClr val="000000"/>
                </a:solidFill>
                <a:latin typeface="Aptos" panose="020B0004020202020204" pitchFamily="34" charset="0"/>
              </a:rPr>
              <a:t>T</a:t>
            </a:r>
            <a:r>
              <a:rPr lang="fi-FI" sz="2800" b="0" i="0" u="none" strike="noStrike" baseline="30000" dirty="0">
                <a:solidFill>
                  <a:srgbClr val="000000"/>
                </a:solidFill>
                <a:latin typeface="Aptos" panose="020B0004020202020204" pitchFamily="34" charset="0"/>
              </a:rPr>
              <a:t>arttumattomat sairaudet (non-</a:t>
            </a:r>
            <a:r>
              <a:rPr lang="fi-FI" sz="2800" b="0" i="0" u="none" strike="noStrike" baseline="30000" dirty="0" err="1">
                <a:solidFill>
                  <a:srgbClr val="000000"/>
                </a:solidFill>
                <a:latin typeface="Aptos" panose="020B0004020202020204" pitchFamily="34" charset="0"/>
              </a:rPr>
              <a:t>communicable</a:t>
            </a:r>
            <a:r>
              <a:rPr lang="fi-FI" sz="2800" b="0" i="0" u="none" strike="noStrike" baseline="30000" dirty="0">
                <a:solidFill>
                  <a:srgbClr val="000000"/>
                </a:solidFill>
                <a:latin typeface="Aptos" panose="020B0004020202020204" pitchFamily="34" charset="0"/>
              </a:rPr>
              <a:t> </a:t>
            </a:r>
            <a:r>
              <a:rPr lang="fi-FI" sz="2800" b="0" i="0" u="none" strike="noStrike" baseline="30000" dirty="0" err="1">
                <a:solidFill>
                  <a:srgbClr val="000000"/>
                </a:solidFill>
                <a:latin typeface="Aptos" panose="020B0004020202020204" pitchFamily="34" charset="0"/>
              </a:rPr>
              <a:t>diseases</a:t>
            </a:r>
            <a:r>
              <a:rPr lang="fi-FI" sz="2800" b="0" i="0" u="none" strike="noStrike" baseline="30000" dirty="0">
                <a:solidFill>
                  <a:srgbClr val="000000"/>
                </a:solidFill>
                <a:latin typeface="Aptos" panose="020B0004020202020204" pitchFamily="34" charset="0"/>
              </a:rPr>
              <a:t>, </a:t>
            </a:r>
            <a:r>
              <a:rPr lang="fi-FI" sz="2800" b="0" i="0" u="none" strike="noStrike" baseline="30000" dirty="0" err="1">
                <a:solidFill>
                  <a:srgbClr val="000000"/>
                </a:solidFill>
                <a:latin typeface="Aptos" panose="020B0004020202020204" pitchFamily="34" charset="0"/>
              </a:rPr>
              <a:t>NCDs</a:t>
            </a:r>
            <a:r>
              <a:rPr lang="fi-FI" sz="2800" b="0" i="0" u="none" strike="noStrike" baseline="30000" dirty="0">
                <a:solidFill>
                  <a:srgbClr val="000000"/>
                </a:solidFill>
                <a:latin typeface="Aptos" panose="020B0004020202020204" pitchFamily="34" charset="0"/>
              </a:rPr>
              <a:t>) ovat sairauksia, jotka eivät tartu ihmisestä toiseen. Ne ovat usein pitkäaikaisia ja kehittyvät hitaasti, ja niitä kutsutaan myös kroonisiksi sairauksiksi. Useat tarttumattomat sairaudet ovat ns. kansansairauksia – ne koskettavat suurta osaa väestöstä ja niiden hyvällä hoidolla ja ehkäisyllä on merkittäviä kansantaloudellisia vaikutuksia.</a:t>
            </a:r>
          </a:p>
          <a:p>
            <a:endParaRPr lang="fi-FI" sz="2800" baseline="30000" dirty="0">
              <a:solidFill>
                <a:srgbClr val="000000"/>
              </a:solidFill>
              <a:latin typeface="Aptos" panose="020B0004020202020204" pitchFamily="34" charset="0"/>
            </a:endParaRPr>
          </a:p>
          <a:p>
            <a:r>
              <a:rPr lang="fi-FI" sz="2800" b="0" i="0" u="none" strike="noStrike" baseline="30000" dirty="0">
                <a:solidFill>
                  <a:srgbClr val="000000"/>
                </a:solidFill>
                <a:latin typeface="Aptos" panose="020B0004020202020204" pitchFamily="34" charset="0"/>
              </a:rPr>
              <a:t>Riskitekijät eri tarttumattomissa sairauksissa ovat usein samoja. Y</a:t>
            </a:r>
            <a:r>
              <a:rPr lang="fi-FI" sz="2800" baseline="30000" dirty="0">
                <a:solidFill>
                  <a:srgbClr val="000000"/>
                </a:solidFill>
                <a:latin typeface="Aptos" panose="020B0004020202020204" pitchFamily="34" charset="0"/>
              </a:rPr>
              <a:t>l</a:t>
            </a:r>
            <a:r>
              <a:rPr lang="fi-FI" sz="2800" b="0" i="0" u="none" strike="noStrike" baseline="30000" dirty="0">
                <a:solidFill>
                  <a:srgbClr val="000000"/>
                </a:solidFill>
                <a:latin typeface="Aptos" panose="020B0004020202020204" pitchFamily="34" charset="0"/>
              </a:rPr>
              <a:t>ipaino ja lihavuus ovat keskeisiä riskitekijöitä, ja yli puolet suomalaisista aikuisista on ylipainoisia.​ Elintavat (ravinto, liikunta, tupakointi, alkoholi) vaikuttavat merkittävästi sairauksien syntyyn​. Lisäksi merkityst</a:t>
            </a:r>
            <a:r>
              <a:rPr lang="fi-FI" sz="2800" baseline="30000" dirty="0">
                <a:solidFill>
                  <a:srgbClr val="000000"/>
                </a:solidFill>
                <a:latin typeface="Aptos" panose="020B0004020202020204" pitchFamily="34" charset="0"/>
              </a:rPr>
              <a:t>ä on y</a:t>
            </a:r>
            <a:r>
              <a:rPr lang="fi-FI" sz="2800" b="0" i="0" u="none" strike="noStrike" baseline="30000" dirty="0">
                <a:solidFill>
                  <a:srgbClr val="000000"/>
                </a:solidFill>
                <a:latin typeface="Aptos" panose="020B0004020202020204" pitchFamily="34" charset="0"/>
              </a:rPr>
              <a:t>mpäristötekijöillä (esim. ilmanlaatu)​ ja geneettisellä alttiudella.</a:t>
            </a:r>
          </a:p>
        </p:txBody>
      </p:sp>
      <p:sp>
        <p:nvSpPr>
          <p:cNvPr id="9" name="Tekstiruutu 8">
            <a:extLst>
              <a:ext uri="{FF2B5EF4-FFF2-40B4-BE49-F238E27FC236}">
                <a16:creationId xmlns:a16="http://schemas.microsoft.com/office/drawing/2014/main" id="{91949FDE-E089-BE7F-A4AD-2886953CDC81}"/>
              </a:ext>
            </a:extLst>
          </p:cNvPr>
          <p:cNvSpPr txBox="1"/>
          <p:nvPr/>
        </p:nvSpPr>
        <p:spPr>
          <a:xfrm>
            <a:off x="1908313" y="1388421"/>
            <a:ext cx="9144000" cy="830997"/>
          </a:xfrm>
          <a:prstGeom prst="rect">
            <a:avLst/>
          </a:prstGeom>
          <a:noFill/>
        </p:spPr>
        <p:txBody>
          <a:bodyPr wrap="square" rtlCol="0">
            <a:spAutoFit/>
          </a:bodyPr>
          <a:lstStyle/>
          <a:p>
            <a:r>
              <a:rPr lang="fi-FI" sz="4800" dirty="0">
                <a:latin typeface="Amplitude Bold" panose="02000806050000020004" pitchFamily="50" charset="0"/>
              </a:rPr>
              <a:t>Tarttumattomat sairaudet</a:t>
            </a:r>
          </a:p>
        </p:txBody>
      </p:sp>
      <p:pic>
        <p:nvPicPr>
          <p:cNvPr id="11" name="Kuva 10">
            <a:extLst>
              <a:ext uri="{FF2B5EF4-FFF2-40B4-BE49-F238E27FC236}">
                <a16:creationId xmlns:a16="http://schemas.microsoft.com/office/drawing/2014/main" id="{1DBE5476-017C-B394-CF77-B460F5B151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8795" y="195226"/>
            <a:ext cx="4513691" cy="881100"/>
          </a:xfrm>
          <a:prstGeom prst="rect">
            <a:avLst/>
          </a:prstGeom>
        </p:spPr>
      </p:pic>
    </p:spTree>
    <p:extLst>
      <p:ext uri="{BB962C8B-B14F-4D97-AF65-F5344CB8AC3E}">
        <p14:creationId xmlns:p14="http://schemas.microsoft.com/office/powerpoint/2010/main" val="1854556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AFA66-A22A-AE02-B45B-C34FA964CBAC}"/>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A73B1ACC-5674-78DA-2EC3-E722D0D3CD36}"/>
              </a:ext>
            </a:extLst>
          </p:cNvPr>
          <p:cNvSpPr>
            <a:spLocks noGrp="1"/>
          </p:cNvSpPr>
          <p:nvPr>
            <p:ph type="ctrTitle"/>
          </p:nvPr>
        </p:nvSpPr>
        <p:spPr/>
        <p:txBody>
          <a:bodyPr/>
          <a:lstStyle/>
          <a:p>
            <a:endParaRPr lang="fi-FI"/>
          </a:p>
        </p:txBody>
      </p:sp>
      <p:sp>
        <p:nvSpPr>
          <p:cNvPr id="3" name="Alaotsikko 2">
            <a:extLst>
              <a:ext uri="{FF2B5EF4-FFF2-40B4-BE49-F238E27FC236}">
                <a16:creationId xmlns:a16="http://schemas.microsoft.com/office/drawing/2014/main" id="{5F6B53BC-D00E-7711-A6B6-D6BEAD729AE2}"/>
              </a:ext>
            </a:extLst>
          </p:cNvPr>
          <p:cNvSpPr>
            <a:spLocks noGrp="1"/>
          </p:cNvSpPr>
          <p:nvPr>
            <p:ph type="subTitle" idx="1"/>
          </p:nvPr>
        </p:nvSpPr>
        <p:spPr/>
        <p:txBody>
          <a:bodyPr/>
          <a:lstStyle/>
          <a:p>
            <a:endParaRPr lang="fi-FI"/>
          </a:p>
        </p:txBody>
      </p:sp>
      <p:pic>
        <p:nvPicPr>
          <p:cNvPr id="7" name="Kuva 6">
            <a:extLst>
              <a:ext uri="{FF2B5EF4-FFF2-40B4-BE49-F238E27FC236}">
                <a16:creationId xmlns:a16="http://schemas.microsoft.com/office/drawing/2014/main" id="{29D5A2E9-EA50-63E0-D527-C550C4DC76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kstiruutu 7">
            <a:extLst>
              <a:ext uri="{FF2B5EF4-FFF2-40B4-BE49-F238E27FC236}">
                <a16:creationId xmlns:a16="http://schemas.microsoft.com/office/drawing/2014/main" id="{B56F057A-3D2A-F48A-6FEB-FC0E416FBBC7}"/>
              </a:ext>
            </a:extLst>
          </p:cNvPr>
          <p:cNvSpPr txBox="1"/>
          <p:nvPr/>
        </p:nvSpPr>
        <p:spPr>
          <a:xfrm>
            <a:off x="1524000" y="1452553"/>
            <a:ext cx="9611804" cy="3600986"/>
          </a:xfrm>
          <a:prstGeom prst="rect">
            <a:avLst/>
          </a:prstGeom>
          <a:noFill/>
        </p:spPr>
        <p:txBody>
          <a:bodyPr wrap="square" rtlCol="0">
            <a:spAutoFit/>
          </a:bodyPr>
          <a:lstStyle/>
          <a:p>
            <a:r>
              <a:rPr lang="fi-FI" sz="4800" dirty="0">
                <a:latin typeface="Amplitude Bold" panose="02000806050000020004" pitchFamily="50" charset="0"/>
              </a:rPr>
              <a:t>Ydinviesti päättäjille</a:t>
            </a:r>
          </a:p>
          <a:p>
            <a:endParaRPr lang="fi-FI" sz="5400" b="0" i="0" u="none" strike="noStrike" baseline="30000" dirty="0">
              <a:solidFill>
                <a:srgbClr val="000000"/>
              </a:solidFill>
              <a:latin typeface="Amplitude Bold"/>
            </a:endParaRPr>
          </a:p>
          <a:p>
            <a:r>
              <a:rPr lang="fi-FI" sz="5400" b="0" i="0" u="none" strike="noStrike" baseline="30000" dirty="0">
                <a:solidFill>
                  <a:srgbClr val="000000"/>
                </a:solidFill>
              </a:rPr>
              <a:t>Toimintakykyiset elinvuodet, ennaltaehkäisy ja yhdenvertainen hoito ovat kestävän hyvinvointiyhteiskunnan perusta </a:t>
            </a:r>
          </a:p>
          <a:p>
            <a:r>
              <a:rPr lang="fi-FI" sz="5400" b="0" i="0" u="none" strike="noStrike" baseline="30000" dirty="0">
                <a:solidFill>
                  <a:srgbClr val="000000"/>
                </a:solidFill>
              </a:rPr>
              <a:t>– ja myös taloudellisesti järkevin valinta.</a:t>
            </a:r>
          </a:p>
        </p:txBody>
      </p:sp>
      <p:pic>
        <p:nvPicPr>
          <p:cNvPr id="11" name="Kuva 10">
            <a:extLst>
              <a:ext uri="{FF2B5EF4-FFF2-40B4-BE49-F238E27FC236}">
                <a16:creationId xmlns:a16="http://schemas.microsoft.com/office/drawing/2014/main" id="{DDEBA42E-B5E6-1FB6-B0EA-10EABC0410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8795" y="195226"/>
            <a:ext cx="4513691" cy="881100"/>
          </a:xfrm>
          <a:prstGeom prst="rect">
            <a:avLst/>
          </a:prstGeom>
        </p:spPr>
      </p:pic>
    </p:spTree>
    <p:extLst>
      <p:ext uri="{BB962C8B-B14F-4D97-AF65-F5344CB8AC3E}">
        <p14:creationId xmlns:p14="http://schemas.microsoft.com/office/powerpoint/2010/main" val="1125676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89B53-5694-3076-15DB-C1678F2ACD86}"/>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748C3103-41A7-A958-AEED-978D042935AE}"/>
              </a:ext>
            </a:extLst>
          </p:cNvPr>
          <p:cNvSpPr>
            <a:spLocks noGrp="1"/>
          </p:cNvSpPr>
          <p:nvPr>
            <p:ph type="ctrTitle"/>
          </p:nvPr>
        </p:nvSpPr>
        <p:spPr/>
        <p:txBody>
          <a:bodyPr/>
          <a:lstStyle/>
          <a:p>
            <a:endParaRPr lang="fi-FI"/>
          </a:p>
        </p:txBody>
      </p:sp>
      <p:sp>
        <p:nvSpPr>
          <p:cNvPr id="3" name="Alaotsikko 2">
            <a:extLst>
              <a:ext uri="{FF2B5EF4-FFF2-40B4-BE49-F238E27FC236}">
                <a16:creationId xmlns:a16="http://schemas.microsoft.com/office/drawing/2014/main" id="{3B4BE6B5-A2B9-CF84-AFF6-819CC1471ABD}"/>
              </a:ext>
            </a:extLst>
          </p:cNvPr>
          <p:cNvSpPr>
            <a:spLocks noGrp="1"/>
          </p:cNvSpPr>
          <p:nvPr>
            <p:ph type="subTitle" idx="1"/>
          </p:nvPr>
        </p:nvSpPr>
        <p:spPr/>
        <p:txBody>
          <a:bodyPr/>
          <a:lstStyle/>
          <a:p>
            <a:endParaRPr lang="fi-FI"/>
          </a:p>
        </p:txBody>
      </p:sp>
      <p:pic>
        <p:nvPicPr>
          <p:cNvPr id="7" name="Kuva 6">
            <a:extLst>
              <a:ext uri="{FF2B5EF4-FFF2-40B4-BE49-F238E27FC236}">
                <a16:creationId xmlns:a16="http://schemas.microsoft.com/office/drawing/2014/main" id="{A8531757-0C2A-23A1-EA90-DA1969C50F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kstiruutu 7">
            <a:extLst>
              <a:ext uri="{FF2B5EF4-FFF2-40B4-BE49-F238E27FC236}">
                <a16:creationId xmlns:a16="http://schemas.microsoft.com/office/drawing/2014/main" id="{79F17DBA-BF32-3D2C-B3F3-90E73C0B07EE}"/>
              </a:ext>
            </a:extLst>
          </p:cNvPr>
          <p:cNvSpPr txBox="1"/>
          <p:nvPr/>
        </p:nvSpPr>
        <p:spPr>
          <a:xfrm>
            <a:off x="2086803" y="2828835"/>
            <a:ext cx="8189844" cy="1200329"/>
          </a:xfrm>
          <a:prstGeom prst="rect">
            <a:avLst/>
          </a:prstGeom>
          <a:noFill/>
        </p:spPr>
        <p:txBody>
          <a:bodyPr wrap="square" rtlCol="0">
            <a:spAutoFit/>
          </a:bodyPr>
          <a:lstStyle/>
          <a:p>
            <a:r>
              <a:rPr lang="fi-FI" sz="5400" baseline="30000" dirty="0">
                <a:solidFill>
                  <a:srgbClr val="000000"/>
                </a:solidFill>
                <a:latin typeface="Ink Free" panose="03080402000500000000" pitchFamily="66" charset="0"/>
              </a:rPr>
              <a:t>1. Terveelliset valinnat helpoiksi </a:t>
            </a:r>
          </a:p>
          <a:p>
            <a:r>
              <a:rPr lang="fi-FI" sz="5400" baseline="30000" dirty="0">
                <a:solidFill>
                  <a:srgbClr val="000000"/>
                </a:solidFill>
                <a:latin typeface="Ink Free" panose="03080402000500000000" pitchFamily="66" charset="0"/>
              </a:rPr>
              <a:t>– ennaltaehkäisy etusijalle </a:t>
            </a:r>
          </a:p>
        </p:txBody>
      </p:sp>
      <p:sp>
        <p:nvSpPr>
          <p:cNvPr id="9" name="Tekstiruutu 8">
            <a:extLst>
              <a:ext uri="{FF2B5EF4-FFF2-40B4-BE49-F238E27FC236}">
                <a16:creationId xmlns:a16="http://schemas.microsoft.com/office/drawing/2014/main" id="{A2ED93AF-3DE4-E8D6-793F-74632942B386}"/>
              </a:ext>
            </a:extLst>
          </p:cNvPr>
          <p:cNvSpPr txBox="1"/>
          <p:nvPr/>
        </p:nvSpPr>
        <p:spPr>
          <a:xfrm>
            <a:off x="1908313" y="1388421"/>
            <a:ext cx="9144000" cy="830997"/>
          </a:xfrm>
          <a:prstGeom prst="rect">
            <a:avLst/>
          </a:prstGeom>
          <a:noFill/>
        </p:spPr>
        <p:txBody>
          <a:bodyPr wrap="square" rtlCol="0">
            <a:spAutoFit/>
          </a:bodyPr>
          <a:lstStyle/>
          <a:p>
            <a:r>
              <a:rPr lang="fi-FI" sz="4800" dirty="0">
                <a:latin typeface="Amplitude Bold" panose="02000806050000020004" pitchFamily="50" charset="0"/>
              </a:rPr>
              <a:t>Eduskuntavaalitavoitteet 2027</a:t>
            </a:r>
          </a:p>
        </p:txBody>
      </p:sp>
      <p:pic>
        <p:nvPicPr>
          <p:cNvPr id="11" name="Kuva 10">
            <a:extLst>
              <a:ext uri="{FF2B5EF4-FFF2-40B4-BE49-F238E27FC236}">
                <a16:creationId xmlns:a16="http://schemas.microsoft.com/office/drawing/2014/main" id="{A5CF85C7-27E1-B564-6E16-C35D80F491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8795" y="195226"/>
            <a:ext cx="4513691" cy="881100"/>
          </a:xfrm>
          <a:prstGeom prst="rect">
            <a:avLst/>
          </a:prstGeom>
        </p:spPr>
      </p:pic>
    </p:spTree>
    <p:extLst>
      <p:ext uri="{BB962C8B-B14F-4D97-AF65-F5344CB8AC3E}">
        <p14:creationId xmlns:p14="http://schemas.microsoft.com/office/powerpoint/2010/main" val="19251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72CF3-110F-320B-33BE-7EA6A476FD86}"/>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5DDE219-9A2A-C5B4-BCB2-3B89210585E4}"/>
              </a:ext>
            </a:extLst>
          </p:cNvPr>
          <p:cNvSpPr>
            <a:spLocks noGrp="1"/>
          </p:cNvSpPr>
          <p:nvPr>
            <p:ph type="ctrTitle"/>
          </p:nvPr>
        </p:nvSpPr>
        <p:spPr/>
        <p:txBody>
          <a:bodyPr/>
          <a:lstStyle/>
          <a:p>
            <a:endParaRPr lang="fi-FI"/>
          </a:p>
        </p:txBody>
      </p:sp>
      <p:sp>
        <p:nvSpPr>
          <p:cNvPr id="3" name="Alaotsikko 2">
            <a:extLst>
              <a:ext uri="{FF2B5EF4-FFF2-40B4-BE49-F238E27FC236}">
                <a16:creationId xmlns:a16="http://schemas.microsoft.com/office/drawing/2014/main" id="{011B3151-8305-113A-9AC8-71C4111040A1}"/>
              </a:ext>
            </a:extLst>
          </p:cNvPr>
          <p:cNvSpPr>
            <a:spLocks noGrp="1"/>
          </p:cNvSpPr>
          <p:nvPr>
            <p:ph type="subTitle" idx="1"/>
          </p:nvPr>
        </p:nvSpPr>
        <p:spPr/>
        <p:txBody>
          <a:bodyPr/>
          <a:lstStyle/>
          <a:p>
            <a:endParaRPr lang="fi-FI"/>
          </a:p>
        </p:txBody>
      </p:sp>
      <p:pic>
        <p:nvPicPr>
          <p:cNvPr id="7" name="Kuva 6">
            <a:extLst>
              <a:ext uri="{FF2B5EF4-FFF2-40B4-BE49-F238E27FC236}">
                <a16:creationId xmlns:a16="http://schemas.microsoft.com/office/drawing/2014/main" id="{9DE5C282-0951-D679-9C7E-87C1143AF9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kstiruutu 8">
            <a:extLst>
              <a:ext uri="{FF2B5EF4-FFF2-40B4-BE49-F238E27FC236}">
                <a16:creationId xmlns:a16="http://schemas.microsoft.com/office/drawing/2014/main" id="{6B0ED126-D181-652B-2F8D-B5D747B57FC2}"/>
              </a:ext>
            </a:extLst>
          </p:cNvPr>
          <p:cNvSpPr txBox="1"/>
          <p:nvPr/>
        </p:nvSpPr>
        <p:spPr>
          <a:xfrm>
            <a:off x="1292338" y="298921"/>
            <a:ext cx="9144000" cy="707886"/>
          </a:xfrm>
          <a:prstGeom prst="rect">
            <a:avLst/>
          </a:prstGeom>
          <a:noFill/>
        </p:spPr>
        <p:txBody>
          <a:bodyPr wrap="square" rtlCol="0">
            <a:spAutoFit/>
          </a:bodyPr>
          <a:lstStyle/>
          <a:p>
            <a:r>
              <a:rPr lang="fi-FI" sz="4000" dirty="0">
                <a:latin typeface="Amplitude Bold" panose="02000806050000020004" pitchFamily="50" charset="0"/>
              </a:rPr>
              <a:t>Terveelliset valinnat helpoiksi</a:t>
            </a:r>
          </a:p>
        </p:txBody>
      </p:sp>
      <p:pic>
        <p:nvPicPr>
          <p:cNvPr id="11" name="Kuva 10">
            <a:extLst>
              <a:ext uri="{FF2B5EF4-FFF2-40B4-BE49-F238E27FC236}">
                <a16:creationId xmlns:a16="http://schemas.microsoft.com/office/drawing/2014/main" id="{FB9E171D-76F3-CA63-252D-D3EC7E5F8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8795" y="195226"/>
            <a:ext cx="4513691" cy="881100"/>
          </a:xfrm>
          <a:prstGeom prst="rect">
            <a:avLst/>
          </a:prstGeom>
        </p:spPr>
      </p:pic>
      <p:sp>
        <p:nvSpPr>
          <p:cNvPr id="4" name="Tekstiruutu 3">
            <a:extLst>
              <a:ext uri="{FF2B5EF4-FFF2-40B4-BE49-F238E27FC236}">
                <a16:creationId xmlns:a16="http://schemas.microsoft.com/office/drawing/2014/main" id="{9E62A32D-303A-E595-05E8-3DD75C52FAB4}"/>
              </a:ext>
            </a:extLst>
          </p:cNvPr>
          <p:cNvSpPr txBox="1"/>
          <p:nvPr/>
        </p:nvSpPr>
        <p:spPr>
          <a:xfrm>
            <a:off x="1060560" y="1501200"/>
            <a:ext cx="6041393" cy="1477328"/>
          </a:xfrm>
          <a:prstGeom prst="rect">
            <a:avLst/>
          </a:prstGeom>
          <a:noFill/>
        </p:spPr>
        <p:txBody>
          <a:bodyPr wrap="square" rtlCol="0">
            <a:spAutoFit/>
          </a:bodyPr>
          <a:lstStyle/>
          <a:p>
            <a:r>
              <a:rPr lang="fi-FI" b="1" i="1" dirty="0"/>
              <a:t>Tavoite</a:t>
            </a:r>
          </a:p>
          <a:p>
            <a:pPr marL="285750" indent="-285750">
              <a:buFont typeface="Arial" panose="020B0604020202020204" pitchFamily="34" charset="0"/>
              <a:buChar char="•"/>
            </a:pPr>
            <a:r>
              <a:rPr lang="fi-FI" dirty="0"/>
              <a:t>Vähennetään lihavuutta, tupakointia ja nikotiiniriippuvuutta yhteiskunnallisilla ohjauskeinoilla ja vahvistetaan hyvinvointialueiden kannusteita ennaltaehkäisyyn.</a:t>
            </a:r>
          </a:p>
        </p:txBody>
      </p:sp>
      <p:sp>
        <p:nvSpPr>
          <p:cNvPr id="5" name="Tekstiruutu 4">
            <a:extLst>
              <a:ext uri="{FF2B5EF4-FFF2-40B4-BE49-F238E27FC236}">
                <a16:creationId xmlns:a16="http://schemas.microsoft.com/office/drawing/2014/main" id="{B6FF4B2C-8F82-7023-C31D-6095AAE1A8F9}"/>
              </a:ext>
            </a:extLst>
          </p:cNvPr>
          <p:cNvSpPr txBox="1"/>
          <p:nvPr/>
        </p:nvSpPr>
        <p:spPr>
          <a:xfrm>
            <a:off x="7093507" y="1601264"/>
            <a:ext cx="5098493" cy="3272691"/>
          </a:xfrm>
          <a:prstGeom prst="rect">
            <a:avLst/>
          </a:prstGeom>
          <a:solidFill>
            <a:schemeClr val="bg2"/>
          </a:solidFill>
        </p:spPr>
        <p:txBody>
          <a:bodyPr wrap="square" rtlCol="0">
            <a:spAutoFit/>
          </a:bodyPr>
          <a:lstStyle/>
          <a:p>
            <a:r>
              <a:rPr lang="fi-FI" b="1" i="1" dirty="0"/>
              <a:t>Keskeiset keinot</a:t>
            </a:r>
          </a:p>
          <a:p>
            <a:pPr marL="342900" lvl="0" indent="-342900">
              <a:spcAft>
                <a:spcPts val="800"/>
              </a:spcAft>
              <a:buSzPts val="1000"/>
              <a:buFont typeface="Symbol" panose="05050102010706020507" pitchFamily="18" charset="2"/>
              <a:buChar char=""/>
              <a:tabLst>
                <a:tab pos="457200" algn="l"/>
              </a:tabLst>
            </a:pPr>
            <a:r>
              <a:rPr lang="fi-FI" dirty="0"/>
              <a:t>Terveysperusteinen elintarvikeverotus </a:t>
            </a:r>
            <a:br>
              <a:rPr lang="fi-FI" dirty="0"/>
            </a:br>
            <a:r>
              <a:rPr lang="fi-FI" dirty="0"/>
              <a:t>(kaikki tuoteryhmät kattava sokerivero)  </a:t>
            </a:r>
          </a:p>
          <a:p>
            <a:pPr marL="342900" lvl="0" indent="-342900">
              <a:spcAft>
                <a:spcPts val="800"/>
              </a:spcAft>
              <a:buSzPts val="1000"/>
              <a:buFont typeface="Symbol" panose="05050102010706020507" pitchFamily="18" charset="2"/>
              <a:buChar char=""/>
              <a:tabLst>
                <a:tab pos="457200" algn="l"/>
              </a:tabLst>
            </a:pPr>
            <a:r>
              <a:rPr lang="fi-FI" dirty="0"/>
              <a:t>Epäterveellisten tuotteiden markkinointikielto lapsille ja nuorille</a:t>
            </a:r>
          </a:p>
          <a:p>
            <a:pPr marL="342900" lvl="0" indent="-342900">
              <a:spcAft>
                <a:spcPts val="800"/>
              </a:spcAft>
              <a:buSzPts val="1000"/>
              <a:buFont typeface="Symbol" panose="05050102010706020507" pitchFamily="18" charset="2"/>
              <a:buChar char=""/>
              <a:tabLst>
                <a:tab pos="457200" algn="l"/>
              </a:tabLst>
            </a:pPr>
            <a:r>
              <a:rPr lang="fi-FI" dirty="0"/>
              <a:t>Nikotiinituotteiden tiukempi sääntely ja vieroituspalveluiden vahvistaminen</a:t>
            </a:r>
          </a:p>
          <a:p>
            <a:pPr marL="342900" lvl="0" indent="-342900">
              <a:spcAft>
                <a:spcPts val="800"/>
              </a:spcAft>
              <a:buSzPts val="1000"/>
              <a:buFont typeface="Symbol" panose="05050102010706020507" pitchFamily="18" charset="2"/>
              <a:buChar char=""/>
              <a:tabLst>
                <a:tab pos="457200" algn="l"/>
              </a:tabLst>
            </a:pPr>
            <a:r>
              <a:rPr lang="fi-FI" dirty="0" err="1"/>
              <a:t>Hyte</a:t>
            </a:r>
            <a:r>
              <a:rPr lang="fi-FI" dirty="0"/>
              <a:t>-kertoimen painoarvon ‑kasvattaminen ja laadullinen kehittäminen</a:t>
            </a:r>
          </a:p>
          <a:p>
            <a:pPr marL="285750" indent="-285750">
              <a:buFont typeface="Arial" panose="020B0604020202020204" pitchFamily="34" charset="0"/>
              <a:buChar char="•"/>
            </a:pPr>
            <a:endParaRPr lang="fi-FI" dirty="0"/>
          </a:p>
        </p:txBody>
      </p:sp>
      <p:sp>
        <p:nvSpPr>
          <p:cNvPr id="8" name="Tekstiruutu 7">
            <a:extLst>
              <a:ext uri="{FF2B5EF4-FFF2-40B4-BE49-F238E27FC236}">
                <a16:creationId xmlns:a16="http://schemas.microsoft.com/office/drawing/2014/main" id="{C8F4C389-300E-C1B5-9309-DF8B1659059C}"/>
              </a:ext>
            </a:extLst>
          </p:cNvPr>
          <p:cNvSpPr txBox="1"/>
          <p:nvPr/>
        </p:nvSpPr>
        <p:spPr>
          <a:xfrm>
            <a:off x="1070084" y="3026746"/>
            <a:ext cx="6041393" cy="3724096"/>
          </a:xfrm>
          <a:prstGeom prst="rect">
            <a:avLst/>
          </a:prstGeom>
          <a:noFill/>
        </p:spPr>
        <p:txBody>
          <a:bodyPr wrap="square" rtlCol="0">
            <a:spAutoFit/>
          </a:bodyPr>
          <a:lstStyle/>
          <a:p>
            <a:r>
              <a:rPr lang="fi-FI" b="1" i="1" dirty="0"/>
              <a:t>Perustelut</a:t>
            </a:r>
          </a:p>
          <a:p>
            <a:pPr marL="342900" lvl="0" indent="-342900">
              <a:spcAft>
                <a:spcPts val="800"/>
              </a:spcAft>
              <a:buSzPts val="1000"/>
              <a:buFont typeface="Symbol" panose="05050102010706020507" pitchFamily="18" charset="2"/>
              <a:buChar char=""/>
              <a:tabLst>
                <a:tab pos="457200" algn="l"/>
              </a:tabLst>
            </a:pPr>
            <a:r>
              <a:rPr lang="fi-FI" dirty="0"/>
              <a:t>Suomalaiset ovat jo Euroopan kolmanneksi lihavin kansa; lihavuus lisää merkittävästi kansansairauksia ja kuormittaa terveydenhuoltoa (3,5 </a:t>
            </a:r>
            <a:r>
              <a:rPr lang="fi-FI" dirty="0" err="1"/>
              <a:t>mrd</a:t>
            </a:r>
            <a:r>
              <a:rPr lang="fi-FI" dirty="0"/>
              <a:t> €/v).</a:t>
            </a:r>
          </a:p>
          <a:p>
            <a:pPr marL="342900" lvl="0" indent="-342900">
              <a:spcAft>
                <a:spcPts val="800"/>
              </a:spcAft>
              <a:buSzPts val="1000"/>
              <a:buFont typeface="Symbol" panose="05050102010706020507" pitchFamily="18" charset="2"/>
              <a:buChar char=""/>
              <a:tabLst>
                <a:tab pos="457200" algn="l"/>
              </a:tabLst>
            </a:pPr>
            <a:r>
              <a:rPr lang="fi-FI" dirty="0"/>
              <a:t>Tupakka ja nikotiinituotteet ovat keskeisimpiä ehkäistävissä olevia sairauksien riskitekijöitä, ja nuorten nikotiininkäyttö on kasvussa.</a:t>
            </a:r>
          </a:p>
          <a:p>
            <a:pPr marL="342900" lvl="0" indent="-342900">
              <a:spcAft>
                <a:spcPts val="800"/>
              </a:spcAft>
              <a:buSzPts val="1000"/>
              <a:buFont typeface="Symbol" panose="05050102010706020507" pitchFamily="18" charset="2"/>
              <a:buChar char=""/>
              <a:tabLst>
                <a:tab pos="457200" algn="l"/>
              </a:tabLst>
            </a:pPr>
            <a:r>
              <a:rPr lang="fi-FI" dirty="0"/>
              <a:t>Ennaltaehkäisy on kustannustehokkaampaa kuin sairauksien hoito ja lisää toimintakykyisiä elinvuosia.</a:t>
            </a:r>
          </a:p>
          <a:p>
            <a:pPr marL="342900" lvl="0" indent="-342900">
              <a:spcAft>
                <a:spcPts val="800"/>
              </a:spcAft>
              <a:buSzPts val="1000"/>
              <a:buFont typeface="Symbol" panose="05050102010706020507" pitchFamily="18" charset="2"/>
              <a:buChar char=""/>
              <a:tabLst>
                <a:tab pos="457200" algn="l"/>
              </a:tabLst>
            </a:pPr>
            <a:r>
              <a:rPr lang="fi-FI" dirty="0"/>
              <a:t>Hyvinvointialueiden rahoitus ei vielä riittävästi kannusta vaikuttavaan </a:t>
            </a:r>
            <a:r>
              <a:rPr lang="fi-FI" dirty="0" err="1"/>
              <a:t>hyte</a:t>
            </a:r>
            <a:r>
              <a:rPr lang="fi-FI" dirty="0"/>
              <a:t>-työhön, sote‑järjestöillä on keskeinen rooli sen toteutuksessa.</a:t>
            </a:r>
          </a:p>
        </p:txBody>
      </p:sp>
    </p:spTree>
    <p:extLst>
      <p:ext uri="{BB962C8B-B14F-4D97-AF65-F5344CB8AC3E}">
        <p14:creationId xmlns:p14="http://schemas.microsoft.com/office/powerpoint/2010/main" val="2537132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1FE54-C92D-9E06-886A-7532B1D05012}"/>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04B5B69B-6657-36D9-0060-C6DFC8CD4352}"/>
              </a:ext>
            </a:extLst>
          </p:cNvPr>
          <p:cNvSpPr>
            <a:spLocks noGrp="1"/>
          </p:cNvSpPr>
          <p:nvPr>
            <p:ph type="ctrTitle"/>
          </p:nvPr>
        </p:nvSpPr>
        <p:spPr/>
        <p:txBody>
          <a:bodyPr/>
          <a:lstStyle/>
          <a:p>
            <a:endParaRPr lang="fi-FI"/>
          </a:p>
        </p:txBody>
      </p:sp>
      <p:sp>
        <p:nvSpPr>
          <p:cNvPr id="3" name="Alaotsikko 2">
            <a:extLst>
              <a:ext uri="{FF2B5EF4-FFF2-40B4-BE49-F238E27FC236}">
                <a16:creationId xmlns:a16="http://schemas.microsoft.com/office/drawing/2014/main" id="{2CC585E6-59C9-B82D-832D-699CC13175CE}"/>
              </a:ext>
            </a:extLst>
          </p:cNvPr>
          <p:cNvSpPr>
            <a:spLocks noGrp="1"/>
          </p:cNvSpPr>
          <p:nvPr>
            <p:ph type="subTitle" idx="1"/>
          </p:nvPr>
        </p:nvSpPr>
        <p:spPr/>
        <p:txBody>
          <a:bodyPr/>
          <a:lstStyle/>
          <a:p>
            <a:endParaRPr lang="fi-FI"/>
          </a:p>
        </p:txBody>
      </p:sp>
      <p:pic>
        <p:nvPicPr>
          <p:cNvPr id="7" name="Kuva 6">
            <a:extLst>
              <a:ext uri="{FF2B5EF4-FFF2-40B4-BE49-F238E27FC236}">
                <a16:creationId xmlns:a16="http://schemas.microsoft.com/office/drawing/2014/main" id="{F289CF49-34E6-3ED1-BBC5-4398149260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kstiruutu 7">
            <a:extLst>
              <a:ext uri="{FF2B5EF4-FFF2-40B4-BE49-F238E27FC236}">
                <a16:creationId xmlns:a16="http://schemas.microsoft.com/office/drawing/2014/main" id="{2DC770FC-F330-12A2-BB02-5FDF2C6465FC}"/>
              </a:ext>
            </a:extLst>
          </p:cNvPr>
          <p:cNvSpPr txBox="1"/>
          <p:nvPr/>
        </p:nvSpPr>
        <p:spPr>
          <a:xfrm>
            <a:off x="2001078" y="2828835"/>
            <a:ext cx="8189844" cy="1200329"/>
          </a:xfrm>
          <a:prstGeom prst="rect">
            <a:avLst/>
          </a:prstGeom>
          <a:noFill/>
        </p:spPr>
        <p:txBody>
          <a:bodyPr wrap="square" rtlCol="0">
            <a:spAutoFit/>
          </a:bodyPr>
          <a:lstStyle/>
          <a:p>
            <a:r>
              <a:rPr lang="fi-FI" sz="5400" baseline="30000" dirty="0">
                <a:solidFill>
                  <a:srgbClr val="000000"/>
                </a:solidFill>
                <a:latin typeface="Ink Free" panose="03080402000500000000" pitchFamily="66" charset="0"/>
              </a:rPr>
              <a:t>2. Ilmasto- ja luontopolitiikka osaksi terveyspolitiikkaa</a:t>
            </a:r>
          </a:p>
        </p:txBody>
      </p:sp>
      <p:sp>
        <p:nvSpPr>
          <p:cNvPr id="9" name="Tekstiruutu 8">
            <a:extLst>
              <a:ext uri="{FF2B5EF4-FFF2-40B4-BE49-F238E27FC236}">
                <a16:creationId xmlns:a16="http://schemas.microsoft.com/office/drawing/2014/main" id="{6FDA6648-BAD0-94E3-72E6-9FCB54BE9852}"/>
              </a:ext>
            </a:extLst>
          </p:cNvPr>
          <p:cNvSpPr txBox="1"/>
          <p:nvPr/>
        </p:nvSpPr>
        <p:spPr>
          <a:xfrm>
            <a:off x="1908313" y="1388421"/>
            <a:ext cx="9144000" cy="830997"/>
          </a:xfrm>
          <a:prstGeom prst="rect">
            <a:avLst/>
          </a:prstGeom>
          <a:noFill/>
        </p:spPr>
        <p:txBody>
          <a:bodyPr wrap="square" rtlCol="0">
            <a:spAutoFit/>
          </a:bodyPr>
          <a:lstStyle/>
          <a:p>
            <a:r>
              <a:rPr lang="fi-FI" sz="4800" dirty="0">
                <a:latin typeface="Amplitude Bold" panose="02000806050000020004" pitchFamily="50" charset="0"/>
              </a:rPr>
              <a:t>Eduskuntavaalitavoitteet 2027</a:t>
            </a:r>
          </a:p>
        </p:txBody>
      </p:sp>
      <p:pic>
        <p:nvPicPr>
          <p:cNvPr id="11" name="Kuva 10">
            <a:extLst>
              <a:ext uri="{FF2B5EF4-FFF2-40B4-BE49-F238E27FC236}">
                <a16:creationId xmlns:a16="http://schemas.microsoft.com/office/drawing/2014/main" id="{38E4F2A4-FE60-01E5-255A-A97D60D3FC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8795" y="195226"/>
            <a:ext cx="4513691" cy="881100"/>
          </a:xfrm>
          <a:prstGeom prst="rect">
            <a:avLst/>
          </a:prstGeom>
        </p:spPr>
      </p:pic>
    </p:spTree>
    <p:extLst>
      <p:ext uri="{BB962C8B-B14F-4D97-AF65-F5344CB8AC3E}">
        <p14:creationId xmlns:p14="http://schemas.microsoft.com/office/powerpoint/2010/main" val="2069420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31F2E-271F-A6DA-7DED-6ECC994ED89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69B3DF83-1F35-FEB0-BDFA-5B821D9CCB6E}"/>
              </a:ext>
            </a:extLst>
          </p:cNvPr>
          <p:cNvSpPr>
            <a:spLocks noGrp="1"/>
          </p:cNvSpPr>
          <p:nvPr>
            <p:ph type="ctrTitle"/>
          </p:nvPr>
        </p:nvSpPr>
        <p:spPr/>
        <p:txBody>
          <a:bodyPr/>
          <a:lstStyle/>
          <a:p>
            <a:endParaRPr lang="fi-FI"/>
          </a:p>
        </p:txBody>
      </p:sp>
      <p:sp>
        <p:nvSpPr>
          <p:cNvPr id="3" name="Alaotsikko 2">
            <a:extLst>
              <a:ext uri="{FF2B5EF4-FFF2-40B4-BE49-F238E27FC236}">
                <a16:creationId xmlns:a16="http://schemas.microsoft.com/office/drawing/2014/main" id="{E863EABF-FE8D-E947-5C56-C6ED46A940AF}"/>
              </a:ext>
            </a:extLst>
          </p:cNvPr>
          <p:cNvSpPr>
            <a:spLocks noGrp="1"/>
          </p:cNvSpPr>
          <p:nvPr>
            <p:ph type="subTitle" idx="1"/>
          </p:nvPr>
        </p:nvSpPr>
        <p:spPr/>
        <p:txBody>
          <a:bodyPr/>
          <a:lstStyle/>
          <a:p>
            <a:endParaRPr lang="fi-FI"/>
          </a:p>
        </p:txBody>
      </p:sp>
      <p:pic>
        <p:nvPicPr>
          <p:cNvPr id="7" name="Kuva 6">
            <a:extLst>
              <a:ext uri="{FF2B5EF4-FFF2-40B4-BE49-F238E27FC236}">
                <a16:creationId xmlns:a16="http://schemas.microsoft.com/office/drawing/2014/main" id="{A3D02708-BB42-9B8E-7AF7-F717CFFE59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kstiruutu 8">
            <a:extLst>
              <a:ext uri="{FF2B5EF4-FFF2-40B4-BE49-F238E27FC236}">
                <a16:creationId xmlns:a16="http://schemas.microsoft.com/office/drawing/2014/main" id="{06F03819-79A4-A790-7198-77F6C144045C}"/>
              </a:ext>
            </a:extLst>
          </p:cNvPr>
          <p:cNvSpPr txBox="1"/>
          <p:nvPr/>
        </p:nvSpPr>
        <p:spPr>
          <a:xfrm>
            <a:off x="1524000" y="185846"/>
            <a:ext cx="6956061" cy="830997"/>
          </a:xfrm>
          <a:prstGeom prst="rect">
            <a:avLst/>
          </a:prstGeom>
          <a:noFill/>
        </p:spPr>
        <p:txBody>
          <a:bodyPr wrap="square" rtlCol="0">
            <a:spAutoFit/>
          </a:bodyPr>
          <a:lstStyle/>
          <a:p>
            <a:r>
              <a:rPr lang="fi-FI" sz="4800" dirty="0">
                <a:latin typeface="Amplitude Bold" panose="02000806050000020004" pitchFamily="50" charset="0"/>
              </a:rPr>
              <a:t>Ilmasto &amp; luonto</a:t>
            </a:r>
          </a:p>
        </p:txBody>
      </p:sp>
      <p:pic>
        <p:nvPicPr>
          <p:cNvPr id="11" name="Kuva 10">
            <a:extLst>
              <a:ext uri="{FF2B5EF4-FFF2-40B4-BE49-F238E27FC236}">
                <a16:creationId xmlns:a16="http://schemas.microsoft.com/office/drawing/2014/main" id="{F99FAD2B-AAAF-E688-ACAB-E94D6EF2B7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8795" y="195226"/>
            <a:ext cx="4513691" cy="881100"/>
          </a:xfrm>
          <a:prstGeom prst="rect">
            <a:avLst/>
          </a:prstGeom>
        </p:spPr>
      </p:pic>
      <p:sp>
        <p:nvSpPr>
          <p:cNvPr id="4" name="Tekstiruutu 3">
            <a:extLst>
              <a:ext uri="{FF2B5EF4-FFF2-40B4-BE49-F238E27FC236}">
                <a16:creationId xmlns:a16="http://schemas.microsoft.com/office/drawing/2014/main" id="{799F0C1C-6B52-E830-D58E-1C4DBF2E2C69}"/>
              </a:ext>
            </a:extLst>
          </p:cNvPr>
          <p:cNvSpPr txBox="1"/>
          <p:nvPr/>
        </p:nvSpPr>
        <p:spPr>
          <a:xfrm>
            <a:off x="993889" y="1600200"/>
            <a:ext cx="6041393" cy="1200329"/>
          </a:xfrm>
          <a:prstGeom prst="rect">
            <a:avLst/>
          </a:prstGeom>
          <a:noFill/>
        </p:spPr>
        <p:txBody>
          <a:bodyPr wrap="square" rtlCol="0">
            <a:spAutoFit/>
          </a:bodyPr>
          <a:lstStyle/>
          <a:p>
            <a:r>
              <a:rPr lang="fi-FI" b="1" i="1" dirty="0"/>
              <a:t>Tavoite</a:t>
            </a:r>
          </a:p>
          <a:p>
            <a:pPr marL="285750" indent="-285750">
              <a:buFont typeface="Arial" panose="020B0604020202020204" pitchFamily="34" charset="0"/>
              <a:buChar char="•"/>
            </a:pPr>
            <a:r>
              <a:rPr lang="fi-FI" dirty="0"/>
              <a:t>Luodaan ja ylläpidetään elinympäristöjä, jotka tukevat terveyttä, arkiliikuntaa ja vähentävät ympäristöperäisiä terveysriskejä.</a:t>
            </a:r>
          </a:p>
        </p:txBody>
      </p:sp>
      <p:sp>
        <p:nvSpPr>
          <p:cNvPr id="5" name="Tekstiruutu 4">
            <a:extLst>
              <a:ext uri="{FF2B5EF4-FFF2-40B4-BE49-F238E27FC236}">
                <a16:creationId xmlns:a16="http://schemas.microsoft.com/office/drawing/2014/main" id="{14BDF4D0-CDFA-C63C-68D0-E8C5362EB843}"/>
              </a:ext>
            </a:extLst>
          </p:cNvPr>
          <p:cNvSpPr txBox="1"/>
          <p:nvPr/>
        </p:nvSpPr>
        <p:spPr>
          <a:xfrm>
            <a:off x="7151735" y="1997509"/>
            <a:ext cx="5040265" cy="2585323"/>
          </a:xfrm>
          <a:prstGeom prst="rect">
            <a:avLst/>
          </a:prstGeom>
          <a:solidFill>
            <a:schemeClr val="bg2"/>
          </a:solidFill>
        </p:spPr>
        <p:txBody>
          <a:bodyPr wrap="square" rtlCol="0">
            <a:spAutoFit/>
          </a:bodyPr>
          <a:lstStyle/>
          <a:p>
            <a:r>
              <a:rPr lang="fi-FI" b="1" i="1" dirty="0"/>
              <a:t>Keskeiset keinot</a:t>
            </a:r>
          </a:p>
          <a:p>
            <a:pPr marL="285750" lvl="0" indent="-285750">
              <a:buFont typeface="Arial" panose="020B0604020202020204" pitchFamily="34" charset="0"/>
              <a:buChar char="•"/>
            </a:pPr>
            <a:r>
              <a:rPr lang="fi-FI" dirty="0"/>
              <a:t>Panostukset kävelyyn, pyöräilyyn ja joukkoliikenteeseen</a:t>
            </a:r>
          </a:p>
          <a:p>
            <a:pPr marL="285750" lvl="0" indent="-285750">
              <a:buFont typeface="Arial" panose="020B0604020202020204" pitchFamily="34" charset="0"/>
              <a:buChar char="•"/>
            </a:pPr>
            <a:r>
              <a:rPr lang="fi-FI" dirty="0"/>
              <a:t>Lähiluonnon ja saavutettavien viheralueiden turvaaminen</a:t>
            </a:r>
          </a:p>
          <a:p>
            <a:pPr marL="285750" lvl="0" indent="-285750">
              <a:buFont typeface="Arial" panose="020B0604020202020204" pitchFamily="34" charset="0"/>
              <a:buChar char="•"/>
            </a:pPr>
            <a:r>
              <a:rPr lang="fi-FI" dirty="0"/>
              <a:t>Kansallinen Terveyttä luonnosta -ohjelma </a:t>
            </a:r>
          </a:p>
          <a:p>
            <a:pPr marL="285750" lvl="0" indent="-285750">
              <a:buFont typeface="Arial" panose="020B0604020202020204" pitchFamily="34" charset="0"/>
              <a:buChar char="•"/>
            </a:pPr>
            <a:r>
              <a:rPr lang="fi-FI" dirty="0"/>
              <a:t>WHO:n ilmanlaadun raja-arvojen noudattaminen ja kuntien ilmastosuunnitelmat</a:t>
            </a:r>
          </a:p>
        </p:txBody>
      </p:sp>
      <p:sp>
        <p:nvSpPr>
          <p:cNvPr id="6" name="Tekstiruutu 5">
            <a:extLst>
              <a:ext uri="{FF2B5EF4-FFF2-40B4-BE49-F238E27FC236}">
                <a16:creationId xmlns:a16="http://schemas.microsoft.com/office/drawing/2014/main" id="{9EA8C733-2156-4F78-8589-B277F316B912}"/>
              </a:ext>
            </a:extLst>
          </p:cNvPr>
          <p:cNvSpPr txBox="1"/>
          <p:nvPr/>
        </p:nvSpPr>
        <p:spPr>
          <a:xfrm>
            <a:off x="993888" y="3137257"/>
            <a:ext cx="6041393" cy="2585323"/>
          </a:xfrm>
          <a:prstGeom prst="rect">
            <a:avLst/>
          </a:prstGeom>
          <a:noFill/>
        </p:spPr>
        <p:txBody>
          <a:bodyPr wrap="square" rtlCol="0">
            <a:spAutoFit/>
          </a:bodyPr>
          <a:lstStyle/>
          <a:p>
            <a:r>
              <a:rPr lang="fi-FI" b="1" i="1" dirty="0"/>
              <a:t>Perustelut</a:t>
            </a:r>
          </a:p>
          <a:p>
            <a:pPr marL="285750" lvl="0" indent="-285750">
              <a:buFont typeface="Arial" panose="020B0604020202020204" pitchFamily="34" charset="0"/>
              <a:buChar char="•"/>
            </a:pPr>
            <a:r>
              <a:rPr lang="fi-FI" dirty="0"/>
              <a:t>Ilmansaasteiden vuotuiset kustannukset Suomessa ovat n. 2 miljardia euroa ja 500 000 menetettyä työpäivää </a:t>
            </a:r>
          </a:p>
          <a:p>
            <a:pPr marL="285750" lvl="0" indent="-285750">
              <a:buFont typeface="Arial" panose="020B0604020202020204" pitchFamily="34" charset="0"/>
              <a:buChar char="•"/>
            </a:pPr>
            <a:r>
              <a:rPr lang="fi-FI" dirty="0"/>
              <a:t>Ilmastonmuutos on merkittävä ja kasvava terveysuhka, joka vaikuttaa jo elintapoihimme</a:t>
            </a:r>
          </a:p>
          <a:p>
            <a:pPr marL="285750" lvl="0" indent="-285750">
              <a:buFont typeface="Arial" panose="020B0604020202020204" pitchFamily="34" charset="0"/>
              <a:buChar char="•"/>
            </a:pPr>
            <a:r>
              <a:rPr lang="fi-FI" dirty="0"/>
              <a:t>Arkiliikunta ehkäisee tehokkaasti tarttumattomia sairauksia, ja viheralueet tukevat terveyttä </a:t>
            </a:r>
          </a:p>
          <a:p>
            <a:pPr marL="285750" lvl="0" indent="-285750">
              <a:buFont typeface="Arial" panose="020B0604020202020204" pitchFamily="34" charset="0"/>
              <a:buChar char="•"/>
            </a:pPr>
            <a:r>
              <a:rPr lang="fi-FI" dirty="0"/>
              <a:t>Liikkumattomuuden kustannukset ovat noin </a:t>
            </a:r>
            <a:br>
              <a:rPr lang="fi-FI" dirty="0"/>
            </a:br>
            <a:r>
              <a:rPr lang="fi-FI" dirty="0"/>
              <a:t>3 </a:t>
            </a:r>
            <a:r>
              <a:rPr lang="fi-FI" dirty="0" err="1"/>
              <a:t>mrd</a:t>
            </a:r>
            <a:r>
              <a:rPr lang="fi-FI" dirty="0"/>
              <a:t> €/vuosi.</a:t>
            </a:r>
          </a:p>
        </p:txBody>
      </p:sp>
    </p:spTree>
    <p:extLst>
      <p:ext uri="{BB962C8B-B14F-4D97-AF65-F5344CB8AC3E}">
        <p14:creationId xmlns:p14="http://schemas.microsoft.com/office/powerpoint/2010/main" val="1383516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DB2557-7CA1-441F-A343-E4E50C503F44}"/>
              </a:ext>
            </a:extLst>
          </p:cNvPr>
          <p:cNvSpPr>
            <a:spLocks noGrp="1"/>
          </p:cNvSpPr>
          <p:nvPr>
            <p:ph type="ctrTitle"/>
          </p:nvPr>
        </p:nvSpPr>
        <p:spPr/>
        <p:txBody>
          <a:bodyPr/>
          <a:lstStyle/>
          <a:p>
            <a:endParaRPr lang="fi-FI"/>
          </a:p>
        </p:txBody>
      </p:sp>
      <p:sp>
        <p:nvSpPr>
          <p:cNvPr id="3" name="Alaotsikko 2">
            <a:extLst>
              <a:ext uri="{FF2B5EF4-FFF2-40B4-BE49-F238E27FC236}">
                <a16:creationId xmlns:a16="http://schemas.microsoft.com/office/drawing/2014/main" id="{E29AE79A-F113-4ABB-B9E5-A2E206848BC9}"/>
              </a:ext>
            </a:extLst>
          </p:cNvPr>
          <p:cNvSpPr>
            <a:spLocks noGrp="1"/>
          </p:cNvSpPr>
          <p:nvPr>
            <p:ph type="subTitle" idx="1"/>
          </p:nvPr>
        </p:nvSpPr>
        <p:spPr/>
        <p:txBody>
          <a:bodyPr/>
          <a:lstStyle/>
          <a:p>
            <a:endParaRPr lang="fi-FI"/>
          </a:p>
        </p:txBody>
      </p:sp>
      <p:pic>
        <p:nvPicPr>
          <p:cNvPr id="7" name="Kuva 6">
            <a:extLst>
              <a:ext uri="{FF2B5EF4-FFF2-40B4-BE49-F238E27FC236}">
                <a16:creationId xmlns:a16="http://schemas.microsoft.com/office/drawing/2014/main" id="{EC326072-435F-4864-A465-6B7AFC7354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kstiruutu 7">
            <a:extLst>
              <a:ext uri="{FF2B5EF4-FFF2-40B4-BE49-F238E27FC236}">
                <a16:creationId xmlns:a16="http://schemas.microsoft.com/office/drawing/2014/main" id="{97665F96-35D9-46E4-AADC-CA3CE1F5F88E}"/>
              </a:ext>
            </a:extLst>
          </p:cNvPr>
          <p:cNvSpPr txBox="1"/>
          <p:nvPr/>
        </p:nvSpPr>
        <p:spPr>
          <a:xfrm>
            <a:off x="1908313" y="3072451"/>
            <a:ext cx="9144000" cy="646331"/>
          </a:xfrm>
          <a:prstGeom prst="rect">
            <a:avLst/>
          </a:prstGeom>
          <a:noFill/>
        </p:spPr>
        <p:txBody>
          <a:bodyPr wrap="square" rtlCol="0">
            <a:spAutoFit/>
          </a:bodyPr>
          <a:lstStyle/>
          <a:p>
            <a:r>
              <a:rPr lang="fi-FI" sz="5400" baseline="30000" dirty="0">
                <a:solidFill>
                  <a:srgbClr val="000000"/>
                </a:solidFill>
                <a:latin typeface="Ink Free" panose="03080402000500000000" pitchFamily="66" charset="0"/>
              </a:rPr>
              <a:t>3. Palautetaan luottamus sote-palveluihin  </a:t>
            </a:r>
          </a:p>
        </p:txBody>
      </p:sp>
      <p:sp>
        <p:nvSpPr>
          <p:cNvPr id="9" name="Tekstiruutu 8">
            <a:extLst>
              <a:ext uri="{FF2B5EF4-FFF2-40B4-BE49-F238E27FC236}">
                <a16:creationId xmlns:a16="http://schemas.microsoft.com/office/drawing/2014/main" id="{193A32F5-DE2C-422F-A055-D26849B4DE07}"/>
              </a:ext>
            </a:extLst>
          </p:cNvPr>
          <p:cNvSpPr txBox="1"/>
          <p:nvPr/>
        </p:nvSpPr>
        <p:spPr>
          <a:xfrm>
            <a:off x="1908313" y="1388421"/>
            <a:ext cx="9144000" cy="830997"/>
          </a:xfrm>
          <a:prstGeom prst="rect">
            <a:avLst/>
          </a:prstGeom>
          <a:noFill/>
        </p:spPr>
        <p:txBody>
          <a:bodyPr wrap="square" rtlCol="0">
            <a:spAutoFit/>
          </a:bodyPr>
          <a:lstStyle/>
          <a:p>
            <a:r>
              <a:rPr lang="fi-FI" sz="4800" dirty="0">
                <a:latin typeface="Amplitude Bold" panose="02000806050000020004" pitchFamily="50" charset="0"/>
              </a:rPr>
              <a:t>Eduskuntavaalitavoitteet 2027</a:t>
            </a:r>
          </a:p>
        </p:txBody>
      </p:sp>
      <p:pic>
        <p:nvPicPr>
          <p:cNvPr id="11" name="Kuva 10">
            <a:extLst>
              <a:ext uri="{FF2B5EF4-FFF2-40B4-BE49-F238E27FC236}">
                <a16:creationId xmlns:a16="http://schemas.microsoft.com/office/drawing/2014/main" id="{D511BFA4-E4F4-4CD3-BAE4-57B9785083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8795" y="195226"/>
            <a:ext cx="4513691" cy="881100"/>
          </a:xfrm>
          <a:prstGeom prst="rect">
            <a:avLst/>
          </a:prstGeom>
        </p:spPr>
      </p:pic>
    </p:spTree>
    <p:extLst>
      <p:ext uri="{BB962C8B-B14F-4D97-AF65-F5344CB8AC3E}">
        <p14:creationId xmlns:p14="http://schemas.microsoft.com/office/powerpoint/2010/main" val="150242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4D508-3421-9B18-FED0-EA80174C2434}"/>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DCF870FB-B3C0-49A7-CD90-6DE919514A6A}"/>
              </a:ext>
            </a:extLst>
          </p:cNvPr>
          <p:cNvSpPr>
            <a:spLocks noGrp="1"/>
          </p:cNvSpPr>
          <p:nvPr>
            <p:ph type="ctrTitle"/>
          </p:nvPr>
        </p:nvSpPr>
        <p:spPr/>
        <p:txBody>
          <a:bodyPr/>
          <a:lstStyle/>
          <a:p>
            <a:endParaRPr lang="fi-FI"/>
          </a:p>
        </p:txBody>
      </p:sp>
      <p:sp>
        <p:nvSpPr>
          <p:cNvPr id="3" name="Alaotsikko 2">
            <a:extLst>
              <a:ext uri="{FF2B5EF4-FFF2-40B4-BE49-F238E27FC236}">
                <a16:creationId xmlns:a16="http://schemas.microsoft.com/office/drawing/2014/main" id="{B436DA38-677B-8C1A-46A1-A41B8E52035F}"/>
              </a:ext>
            </a:extLst>
          </p:cNvPr>
          <p:cNvSpPr>
            <a:spLocks noGrp="1"/>
          </p:cNvSpPr>
          <p:nvPr>
            <p:ph type="subTitle" idx="1"/>
          </p:nvPr>
        </p:nvSpPr>
        <p:spPr/>
        <p:txBody>
          <a:bodyPr/>
          <a:lstStyle/>
          <a:p>
            <a:endParaRPr lang="fi-FI"/>
          </a:p>
        </p:txBody>
      </p:sp>
      <p:pic>
        <p:nvPicPr>
          <p:cNvPr id="7" name="Kuva 6">
            <a:extLst>
              <a:ext uri="{FF2B5EF4-FFF2-40B4-BE49-F238E27FC236}">
                <a16:creationId xmlns:a16="http://schemas.microsoft.com/office/drawing/2014/main" id="{695A2C62-50B1-225B-B206-C730ADFC5B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kstiruutu 8">
            <a:extLst>
              <a:ext uri="{FF2B5EF4-FFF2-40B4-BE49-F238E27FC236}">
                <a16:creationId xmlns:a16="http://schemas.microsoft.com/office/drawing/2014/main" id="{22AC59A8-1BBC-C25A-1116-73B2C923F72E}"/>
              </a:ext>
            </a:extLst>
          </p:cNvPr>
          <p:cNvSpPr txBox="1"/>
          <p:nvPr/>
        </p:nvSpPr>
        <p:spPr>
          <a:xfrm>
            <a:off x="1181886" y="274371"/>
            <a:ext cx="9144000" cy="769441"/>
          </a:xfrm>
          <a:prstGeom prst="rect">
            <a:avLst/>
          </a:prstGeom>
          <a:noFill/>
        </p:spPr>
        <p:txBody>
          <a:bodyPr wrap="square" rtlCol="0">
            <a:spAutoFit/>
          </a:bodyPr>
          <a:lstStyle/>
          <a:p>
            <a:r>
              <a:rPr lang="fi-FI" sz="4400" dirty="0">
                <a:latin typeface="Amplitude Bold" panose="02000806050000020004" pitchFamily="50" charset="0"/>
              </a:rPr>
              <a:t>Luottamus sote-palveluihin</a:t>
            </a:r>
          </a:p>
        </p:txBody>
      </p:sp>
      <p:pic>
        <p:nvPicPr>
          <p:cNvPr id="11" name="Kuva 10">
            <a:extLst>
              <a:ext uri="{FF2B5EF4-FFF2-40B4-BE49-F238E27FC236}">
                <a16:creationId xmlns:a16="http://schemas.microsoft.com/office/drawing/2014/main" id="{95F6C576-5F2F-ADBE-45DA-35F97B543F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8795" y="195226"/>
            <a:ext cx="4513691" cy="881100"/>
          </a:xfrm>
          <a:prstGeom prst="rect">
            <a:avLst/>
          </a:prstGeom>
        </p:spPr>
      </p:pic>
      <p:sp>
        <p:nvSpPr>
          <p:cNvPr id="4" name="Tekstiruutu 3">
            <a:extLst>
              <a:ext uri="{FF2B5EF4-FFF2-40B4-BE49-F238E27FC236}">
                <a16:creationId xmlns:a16="http://schemas.microsoft.com/office/drawing/2014/main" id="{B6FF261B-155A-D2B4-C715-C033954C74C6}"/>
              </a:ext>
            </a:extLst>
          </p:cNvPr>
          <p:cNvSpPr txBox="1"/>
          <p:nvPr/>
        </p:nvSpPr>
        <p:spPr>
          <a:xfrm>
            <a:off x="984362" y="1613758"/>
            <a:ext cx="6041393" cy="1200329"/>
          </a:xfrm>
          <a:prstGeom prst="rect">
            <a:avLst/>
          </a:prstGeom>
          <a:noFill/>
        </p:spPr>
        <p:txBody>
          <a:bodyPr wrap="square" rtlCol="0">
            <a:spAutoFit/>
          </a:bodyPr>
          <a:lstStyle/>
          <a:p>
            <a:r>
              <a:rPr lang="fi-FI" b="1" i="1" dirty="0"/>
              <a:t>Tavoite</a:t>
            </a:r>
          </a:p>
          <a:p>
            <a:pPr marL="285750" indent="-285750">
              <a:buFont typeface="Arial" panose="020B0604020202020204" pitchFamily="34" charset="0"/>
              <a:buChar char="•"/>
            </a:pPr>
            <a:r>
              <a:rPr lang="fi-FI" dirty="0"/>
              <a:t>Parannetaan hoidon saatavuutta, yhdenvertaisuutta ja vaikuttavuutta sekä vahvistetaan peruspalveluja ja hoitopolkujen sujuvuutta.</a:t>
            </a:r>
          </a:p>
        </p:txBody>
      </p:sp>
      <p:sp>
        <p:nvSpPr>
          <p:cNvPr id="5" name="Tekstiruutu 4">
            <a:extLst>
              <a:ext uri="{FF2B5EF4-FFF2-40B4-BE49-F238E27FC236}">
                <a16:creationId xmlns:a16="http://schemas.microsoft.com/office/drawing/2014/main" id="{FD1E8BBA-444A-ACB5-92C9-D18092735BAD}"/>
              </a:ext>
            </a:extLst>
          </p:cNvPr>
          <p:cNvSpPr txBox="1"/>
          <p:nvPr/>
        </p:nvSpPr>
        <p:spPr>
          <a:xfrm>
            <a:off x="7035281" y="1646366"/>
            <a:ext cx="5040265" cy="3416320"/>
          </a:xfrm>
          <a:prstGeom prst="rect">
            <a:avLst/>
          </a:prstGeom>
          <a:solidFill>
            <a:schemeClr val="bg2"/>
          </a:solidFill>
        </p:spPr>
        <p:txBody>
          <a:bodyPr wrap="square" rtlCol="0">
            <a:spAutoFit/>
          </a:bodyPr>
          <a:lstStyle/>
          <a:p>
            <a:r>
              <a:rPr lang="fi-FI" b="1" i="1" dirty="0"/>
              <a:t>Keskeiset keinot</a:t>
            </a:r>
          </a:p>
          <a:p>
            <a:pPr marL="285750" lvl="0" indent="-285750">
              <a:buFont typeface="Arial" panose="020B0604020202020204" pitchFamily="34" charset="0"/>
              <a:buChar char="•"/>
            </a:pPr>
            <a:r>
              <a:rPr lang="fi-FI" dirty="0"/>
              <a:t>Hoitotakuun uudistaminen ja sairastamisen kustannusten kohtuullistaminen. </a:t>
            </a:r>
          </a:p>
          <a:p>
            <a:pPr marL="285750" lvl="0" indent="-285750">
              <a:buFont typeface="Arial" panose="020B0604020202020204" pitchFamily="34" charset="0"/>
              <a:buChar char="•"/>
            </a:pPr>
            <a:r>
              <a:rPr lang="fi-FI" dirty="0"/>
              <a:t>Hoidon tarpeen arvioinnin ja hoidon jatkuvuuden kehittäminen asiakkaan osallisuus keskiössä.</a:t>
            </a:r>
          </a:p>
          <a:p>
            <a:pPr marL="285750" lvl="0" indent="-285750">
              <a:buFont typeface="Arial" panose="020B0604020202020204" pitchFamily="34" charset="0"/>
              <a:buChar char="•"/>
            </a:pPr>
            <a:r>
              <a:rPr lang="fi-FI" dirty="0"/>
              <a:t>Sosiaalityön ja järjestöjen tarjoaman tuen vahvempi integraatio hoitoketjuihin.</a:t>
            </a:r>
          </a:p>
          <a:p>
            <a:pPr marL="285750" lvl="0" indent="-285750">
              <a:buFont typeface="Arial" panose="020B0604020202020204" pitchFamily="34" charset="0"/>
              <a:buChar char="•"/>
            </a:pPr>
            <a:r>
              <a:rPr lang="fi-FI" dirty="0"/>
              <a:t>Kansalliset laatu- ja vaikuttavuusmittarit sekä tietoperusteisen ohjauksen vahvistaminen hyvinvointialueiden toiminnassa ja rahoituksessa.</a:t>
            </a:r>
          </a:p>
        </p:txBody>
      </p:sp>
      <p:sp>
        <p:nvSpPr>
          <p:cNvPr id="6" name="Tekstiruutu 5">
            <a:extLst>
              <a:ext uri="{FF2B5EF4-FFF2-40B4-BE49-F238E27FC236}">
                <a16:creationId xmlns:a16="http://schemas.microsoft.com/office/drawing/2014/main" id="{7821219E-B6BF-0C79-DF3F-929FA0666D2B}"/>
              </a:ext>
            </a:extLst>
          </p:cNvPr>
          <p:cNvSpPr txBox="1"/>
          <p:nvPr/>
        </p:nvSpPr>
        <p:spPr>
          <a:xfrm>
            <a:off x="984362" y="3031696"/>
            <a:ext cx="6235587" cy="3693319"/>
          </a:xfrm>
          <a:prstGeom prst="rect">
            <a:avLst/>
          </a:prstGeom>
          <a:noFill/>
        </p:spPr>
        <p:txBody>
          <a:bodyPr wrap="square" rtlCol="0">
            <a:spAutoFit/>
          </a:bodyPr>
          <a:lstStyle/>
          <a:p>
            <a:r>
              <a:rPr lang="fi-FI" b="1" i="1" dirty="0"/>
              <a:t>Perustelut</a:t>
            </a:r>
          </a:p>
          <a:p>
            <a:pPr marL="285750" lvl="0" indent="-285750">
              <a:buFont typeface="Arial" panose="020B0604020202020204" pitchFamily="34" charset="0"/>
              <a:buChar char="•"/>
            </a:pPr>
            <a:r>
              <a:rPr lang="fi-FI" dirty="0"/>
              <a:t>Suomalaiset kokevat terveyspalvelujen saatavuuden EU:n toiseksi huonoimmaksi; erityisesti pienituloiset ja ikääntyneet kokevat kustannusten tai odotusaikojen estävän hoitoa.</a:t>
            </a:r>
          </a:p>
          <a:p>
            <a:pPr marL="285750" lvl="0" indent="-285750">
              <a:buFont typeface="Arial" panose="020B0604020202020204" pitchFamily="34" charset="0"/>
              <a:buChar char="•"/>
            </a:pPr>
            <a:r>
              <a:rPr lang="fi-FI" dirty="0"/>
              <a:t>Luottamus sosiaali- ja terveydenhuollon toimivuuteen on heikentynyt nopeasti samalla, kun palvelutarve kasvaa ja monimutkaistuu.</a:t>
            </a:r>
          </a:p>
          <a:p>
            <a:pPr marL="285750" lvl="0" indent="-285750">
              <a:buFont typeface="Arial" panose="020B0604020202020204" pitchFamily="34" charset="0"/>
              <a:buChar char="•"/>
            </a:pPr>
            <a:r>
              <a:rPr lang="fi-FI" dirty="0"/>
              <a:t>Oikea-aikainen ja vaikuttava hoito ja tuki ovat kustannustehokkaita ja ehkäisevät kalliita komplikaatioita.</a:t>
            </a:r>
          </a:p>
          <a:p>
            <a:pPr marL="285750" lvl="0" indent="-285750">
              <a:buFont typeface="Arial" panose="020B0604020202020204" pitchFamily="34" charset="0"/>
              <a:buChar char="•"/>
            </a:pPr>
            <a:r>
              <a:rPr lang="fi-FI" dirty="0"/>
              <a:t>Tieto hoidon tarpeista, tuloksista ja kustannuksista vahvistaa peruspalvelujen pitkän aikavälin kestävyyttä.</a:t>
            </a:r>
          </a:p>
          <a:p>
            <a:endParaRPr lang="fi-FI" dirty="0"/>
          </a:p>
        </p:txBody>
      </p:sp>
    </p:spTree>
    <p:extLst>
      <p:ext uri="{BB962C8B-B14F-4D97-AF65-F5344CB8AC3E}">
        <p14:creationId xmlns:p14="http://schemas.microsoft.com/office/powerpoint/2010/main" val="2398527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91F83-06EF-0DE9-DAF1-25A00830787F}"/>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3781A2AE-F73B-4698-6FDE-EA18E837A174}"/>
              </a:ext>
            </a:extLst>
          </p:cNvPr>
          <p:cNvSpPr>
            <a:spLocks noGrp="1"/>
          </p:cNvSpPr>
          <p:nvPr>
            <p:ph type="ctrTitle"/>
          </p:nvPr>
        </p:nvSpPr>
        <p:spPr/>
        <p:txBody>
          <a:bodyPr/>
          <a:lstStyle/>
          <a:p>
            <a:endParaRPr lang="fi-FI"/>
          </a:p>
        </p:txBody>
      </p:sp>
      <p:sp>
        <p:nvSpPr>
          <p:cNvPr id="3" name="Alaotsikko 2">
            <a:extLst>
              <a:ext uri="{FF2B5EF4-FFF2-40B4-BE49-F238E27FC236}">
                <a16:creationId xmlns:a16="http://schemas.microsoft.com/office/drawing/2014/main" id="{A66E3CB8-6A7E-7F52-1D77-562A77F34B6F}"/>
              </a:ext>
            </a:extLst>
          </p:cNvPr>
          <p:cNvSpPr>
            <a:spLocks noGrp="1"/>
          </p:cNvSpPr>
          <p:nvPr>
            <p:ph type="subTitle" idx="1"/>
          </p:nvPr>
        </p:nvSpPr>
        <p:spPr/>
        <p:txBody>
          <a:bodyPr/>
          <a:lstStyle/>
          <a:p>
            <a:endParaRPr lang="fi-FI"/>
          </a:p>
        </p:txBody>
      </p:sp>
      <p:pic>
        <p:nvPicPr>
          <p:cNvPr id="7" name="Kuva 6">
            <a:extLst>
              <a:ext uri="{FF2B5EF4-FFF2-40B4-BE49-F238E27FC236}">
                <a16:creationId xmlns:a16="http://schemas.microsoft.com/office/drawing/2014/main" id="{4AA677AF-CD7F-A24D-8E57-C656ACF7F6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65" y="0"/>
            <a:ext cx="12192000" cy="6858000"/>
          </a:xfrm>
          <a:prstGeom prst="rect">
            <a:avLst/>
          </a:prstGeom>
        </p:spPr>
      </p:pic>
      <p:sp>
        <p:nvSpPr>
          <p:cNvPr id="8" name="Tekstiruutu 7">
            <a:extLst>
              <a:ext uri="{FF2B5EF4-FFF2-40B4-BE49-F238E27FC236}">
                <a16:creationId xmlns:a16="http://schemas.microsoft.com/office/drawing/2014/main" id="{0F05956F-90C2-685D-A44F-DF047597BEBB}"/>
              </a:ext>
            </a:extLst>
          </p:cNvPr>
          <p:cNvSpPr txBox="1"/>
          <p:nvPr/>
        </p:nvSpPr>
        <p:spPr>
          <a:xfrm>
            <a:off x="2143444" y="2483465"/>
            <a:ext cx="8189844" cy="3252172"/>
          </a:xfrm>
          <a:prstGeom prst="rect">
            <a:avLst/>
          </a:prstGeom>
          <a:noFill/>
        </p:spPr>
        <p:txBody>
          <a:bodyPr wrap="square" rtlCol="0">
            <a:spAutoFit/>
          </a:bodyPr>
          <a:lstStyle/>
          <a:p>
            <a:endParaRPr lang="fi-FI" sz="2800" b="0" i="0" u="none" strike="noStrike" baseline="30000" dirty="0">
              <a:solidFill>
                <a:srgbClr val="000000"/>
              </a:solidFill>
            </a:endParaRPr>
          </a:p>
          <a:p>
            <a:r>
              <a:rPr lang="fi-FI" sz="2800" b="0" i="0" u="none" strike="noStrike" baseline="30000" dirty="0">
                <a:solidFill>
                  <a:srgbClr val="000000"/>
                </a:solidFill>
              </a:rPr>
              <a:t>Tarttumattomat sairaudet -järjestöverkosto on viiden kansanterveysjärjestön eli Diabetesliiton, </a:t>
            </a:r>
            <a:r>
              <a:rPr lang="fi-FI" sz="2800" b="0" i="0" u="none" strike="noStrike" baseline="30000" dirty="0" err="1">
                <a:solidFill>
                  <a:srgbClr val="000000"/>
                </a:solidFill>
              </a:rPr>
              <a:t>Filhan</a:t>
            </a:r>
            <a:r>
              <a:rPr lang="fi-FI" sz="2800" b="0" i="0" u="none" strike="noStrike" baseline="30000" dirty="0">
                <a:solidFill>
                  <a:srgbClr val="000000"/>
                </a:solidFill>
              </a:rPr>
              <a:t>, Hengitysliiton, Sydänliiton ja Syöpäjärjestöjen yhteistyöverkosto, jossa Suomalainen Lääkäriseura Duodecim on mukana asiantuntijana.</a:t>
            </a:r>
          </a:p>
          <a:p>
            <a:endParaRPr lang="fi-FI" sz="2800" baseline="30000" dirty="0">
              <a:solidFill>
                <a:srgbClr val="000000"/>
              </a:solidFill>
            </a:endParaRPr>
          </a:p>
          <a:p>
            <a:r>
              <a:rPr lang="fi-FI" sz="2800" b="0" i="0" u="none" strike="noStrike" baseline="30000" dirty="0">
                <a:solidFill>
                  <a:srgbClr val="000000"/>
                </a:solidFill>
              </a:rPr>
              <a:t>Verkoston tavoitteena on vähentää kansansairauksien esiintyvyyttä ja niistä aiheutuvaa taakkaa puuttumalla elintapoihin liittyviin riskitekijöihin, kuten tupakointiin ja nikotiinituotteiden käyttöön, alkoholin kulutukseen, epäterveelliseen ruokavalioon ja liikkumattomuuteen, sekä vaikuttaa siten, että hyvä ja yhdenvertainen hoito toteutuu.</a:t>
            </a:r>
          </a:p>
        </p:txBody>
      </p:sp>
      <p:sp>
        <p:nvSpPr>
          <p:cNvPr id="9" name="Tekstiruutu 8">
            <a:extLst>
              <a:ext uri="{FF2B5EF4-FFF2-40B4-BE49-F238E27FC236}">
                <a16:creationId xmlns:a16="http://schemas.microsoft.com/office/drawing/2014/main" id="{56818EE7-D32D-46DC-438E-7C4D5636A4C6}"/>
              </a:ext>
            </a:extLst>
          </p:cNvPr>
          <p:cNvSpPr txBox="1"/>
          <p:nvPr/>
        </p:nvSpPr>
        <p:spPr>
          <a:xfrm>
            <a:off x="2073776" y="1460927"/>
            <a:ext cx="9144000" cy="830997"/>
          </a:xfrm>
          <a:prstGeom prst="rect">
            <a:avLst/>
          </a:prstGeom>
          <a:noFill/>
        </p:spPr>
        <p:txBody>
          <a:bodyPr wrap="square" rtlCol="0">
            <a:spAutoFit/>
          </a:bodyPr>
          <a:lstStyle/>
          <a:p>
            <a:r>
              <a:rPr lang="fi-FI" sz="4800">
                <a:latin typeface="Amplitude Bold" panose="02000806050000020004" pitchFamily="50" charset="0"/>
              </a:rPr>
              <a:t>Tarttumattomat sairaudet -verkosto</a:t>
            </a:r>
          </a:p>
        </p:txBody>
      </p:sp>
      <p:pic>
        <p:nvPicPr>
          <p:cNvPr id="11" name="Kuva 10">
            <a:extLst>
              <a:ext uri="{FF2B5EF4-FFF2-40B4-BE49-F238E27FC236}">
                <a16:creationId xmlns:a16="http://schemas.microsoft.com/office/drawing/2014/main" id="{3433C2BF-F354-0E94-1E95-9CBB4D311A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8795" y="195226"/>
            <a:ext cx="4513691" cy="881100"/>
          </a:xfrm>
          <a:prstGeom prst="rect">
            <a:avLst/>
          </a:prstGeom>
        </p:spPr>
      </p:pic>
    </p:spTree>
    <p:extLst>
      <p:ext uri="{BB962C8B-B14F-4D97-AF65-F5344CB8AC3E}">
        <p14:creationId xmlns:p14="http://schemas.microsoft.com/office/powerpoint/2010/main" val="357362617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CC2815CFC84EE247998CF647D68B21E6" ma:contentTypeVersion="10" ma:contentTypeDescription="Luo uusi asiakirja." ma:contentTypeScope="" ma:versionID="6e8f0daf3a08cdb595d790e423d3ed3c">
  <xsd:schema xmlns:xsd="http://www.w3.org/2001/XMLSchema" xmlns:xs="http://www.w3.org/2001/XMLSchema" xmlns:p="http://schemas.microsoft.com/office/2006/metadata/properties" xmlns:ns2="171448fd-170a-42dc-8aac-18855dfb4624" xmlns:ns3="1bfabf91-dde7-4698-90a0-7e867079ff7c" targetNamespace="http://schemas.microsoft.com/office/2006/metadata/properties" ma:root="true" ma:fieldsID="d30db6b40b23db920b7ab0af6adb7198" ns2:_="" ns3:_="">
    <xsd:import namespace="171448fd-170a-42dc-8aac-18855dfb4624"/>
    <xsd:import namespace="1bfabf91-dde7-4698-90a0-7e867079ff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1448fd-170a-42dc-8aac-18855dfb46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Kuvien tunnisteet" ma:readOnly="false" ma:fieldId="{5cf76f15-5ced-4ddc-b409-7134ff3c332f}" ma:taxonomyMulti="true" ma:sspId="85603b20-4e3c-4d41-a2a3-e75e6515b2c1"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bfabf91-dde7-4698-90a0-7e867079ff7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45db4fa-488e-41cb-9f0a-3fe0c114ebd0}" ma:internalName="TaxCatchAll" ma:showField="CatchAllData" ma:web="1bfabf91-dde7-4698-90a0-7e867079ff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71448fd-170a-42dc-8aac-18855dfb4624">
      <Terms xmlns="http://schemas.microsoft.com/office/infopath/2007/PartnerControls"/>
    </lcf76f155ced4ddcb4097134ff3c332f>
    <TaxCatchAll xmlns="1bfabf91-dde7-4698-90a0-7e867079ff7c" xsi:nil="true"/>
  </documentManagement>
</p:properties>
</file>

<file path=customXml/itemProps1.xml><?xml version="1.0" encoding="utf-8"?>
<ds:datastoreItem xmlns:ds="http://schemas.openxmlformats.org/officeDocument/2006/customXml" ds:itemID="{E67968E9-7E0F-48EF-AA1A-A26F3147B7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1448fd-170a-42dc-8aac-18855dfb4624"/>
    <ds:schemaRef ds:uri="1bfabf91-dde7-4698-90a0-7e867079ff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E8A0B3-2633-4AFD-809C-9EE5D7060AF1}">
  <ds:schemaRefs>
    <ds:schemaRef ds:uri="http://schemas.microsoft.com/sharepoint/v3/contenttype/forms"/>
  </ds:schemaRefs>
</ds:datastoreItem>
</file>

<file path=customXml/itemProps3.xml><?xml version="1.0" encoding="utf-8"?>
<ds:datastoreItem xmlns:ds="http://schemas.openxmlformats.org/officeDocument/2006/customXml" ds:itemID="{C645252E-F7E1-43FE-A6DC-BFA488AD1D78}">
  <ds:schemaRefs>
    <ds:schemaRef ds:uri="http://www.w3.org/XML/1998/namespace"/>
    <ds:schemaRef ds:uri="http://purl.org/dc/terms/"/>
    <ds:schemaRef ds:uri="http://purl.org/dc/dcmitype/"/>
    <ds:schemaRef ds:uri="http://schemas.microsoft.com/office/infopath/2007/PartnerControls"/>
    <ds:schemaRef ds:uri="http://schemas.openxmlformats.org/package/2006/metadata/core-properties"/>
    <ds:schemaRef ds:uri="http://schemas.microsoft.com/office/2006/documentManagement/types"/>
    <ds:schemaRef ds:uri="1bfabf91-dde7-4698-90a0-7e867079ff7c"/>
    <ds:schemaRef ds:uri="171448fd-170a-42dc-8aac-18855dfb4624"/>
    <ds:schemaRef ds:uri="http://schemas.microsoft.com/office/2006/metadata/properties"/>
    <ds:schemaRef ds:uri="http://purl.org/dc/elements/1.1/"/>
  </ds:schemaRefs>
</ds:datastoreItem>
</file>

<file path=docMetadata/LabelInfo.xml><?xml version="1.0" encoding="utf-8"?>
<clbl:labelList xmlns:clbl="http://schemas.microsoft.com/office/2020/mipLabelMetadata">
  <clbl:label id="{c4f24743-08a5-4872-a72f-9d25c81cd572}" enabled="0" method="" siteId="{c4f24743-08a5-4872-a72f-9d25c81cd572}" removed="1"/>
  <clbl:label id="{e90d0a28-371c-4f63-854a-0635a70f2abc}" enabled="0" method="" siteId="{e90d0a28-371c-4f63-854a-0635a70f2abc}" removed="1"/>
</clbl:labelList>
</file>

<file path=docProps/app.xml><?xml version="1.0" encoding="utf-8"?>
<Properties xmlns="http://schemas.openxmlformats.org/officeDocument/2006/extended-properties" xmlns:vt="http://schemas.openxmlformats.org/officeDocument/2006/docPropsVTypes">
  <TotalTime>0</TotalTime>
  <Words>562</Words>
  <Application>Microsoft Office PowerPoint</Application>
  <PresentationFormat>Laajakuva</PresentationFormat>
  <Paragraphs>59</Paragraphs>
  <Slides>9</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9</vt:i4>
      </vt:variant>
    </vt:vector>
  </HeadingPairs>
  <TitlesOfParts>
    <vt:vector size="16" baseType="lpstr">
      <vt:lpstr>Amplitude Bold</vt:lpstr>
      <vt:lpstr>Aptos</vt:lpstr>
      <vt:lpstr>Aptos Display</vt:lpstr>
      <vt:lpstr>Arial</vt:lpstr>
      <vt:lpstr>Ink Free</vt:lpstr>
      <vt:lpstr>Symbol</vt:lpstr>
      <vt:lpstr>Office-teema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2026-03-20T10:42:04Z</dcterms:created>
  <dcterms:modified xsi:type="dcterms:W3CDTF">2026-03-25T13:42:21Z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0x010100CC2815CFC84EE247998CF647D68B21E6</vt:lpwstr>
  </property>
</Properties>
</file>