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96" r:id="rId3"/>
    <p:sldId id="304" r:id="rId4"/>
    <p:sldId id="310" r:id="rId5"/>
    <p:sldId id="314" r:id="rId6"/>
    <p:sldId id="305" r:id="rId7"/>
    <p:sldId id="311" r:id="rId8"/>
    <p:sldId id="316" r:id="rId9"/>
    <p:sldId id="306" r:id="rId10"/>
    <p:sldId id="312" r:id="rId11"/>
    <p:sldId id="315" r:id="rId12"/>
    <p:sldId id="307" r:id="rId13"/>
    <p:sldId id="309" r:id="rId14"/>
    <p:sldId id="318" r:id="rId15"/>
    <p:sldId id="3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9" autoAdjust="0"/>
    <p:restoredTop sz="94660"/>
  </p:normalViewPr>
  <p:slideViewPr>
    <p:cSldViewPr snapToGrid="0">
      <p:cViewPr varScale="1">
        <p:scale>
          <a:sx n="51" d="100"/>
          <a:sy n="51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20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0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60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6CA5-79DD-1741-9E5C-B8DB4DAF5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35" y="1208868"/>
            <a:ext cx="10515600" cy="44371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Lisää tekstiä napauttamalla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6462954-AEF2-174E-A520-307A762163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3431" y="6136200"/>
            <a:ext cx="2036796" cy="231426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+mj-lt"/>
              </a:defRPr>
            </a:lvl1pPr>
          </a:lstStyle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68EA9E-AD4C-E540-9BBC-2450437D7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35" y="170330"/>
            <a:ext cx="10515600" cy="881879"/>
          </a:xfrm>
        </p:spPr>
        <p:txBody>
          <a:bodyPr anchor="b"/>
          <a:lstStyle>
            <a:lvl1pPr>
              <a:lnSpc>
                <a:spcPts val="4200"/>
              </a:lnSpc>
              <a:defRPr/>
            </a:lvl1pPr>
          </a:lstStyle>
          <a:p>
            <a:r>
              <a:rPr lang="en-GB"/>
              <a:t>LISÄÄ OTSIKKO NAPAUTTAMALLA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92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95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76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105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31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86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52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30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37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AC2F-3454-4071-B430-FE93C05DEF09}" type="datetimeFigureOut">
              <a:rPr lang="fi-FI" smtClean="0"/>
              <a:t>19.1.2021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2EFF-E460-44FC-BD57-4223908F0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6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kky.fi/files/2607/Valmis_JIK_Opas_1-6_lapsen_motorisen_kehityksen_tukemisesta.pdf" TargetMode="External"/><Relationship Id="rId7" Type="http://schemas.openxmlformats.org/officeDocument/2006/relationships/hyperlink" Target="https://www.theseus.fi/bitstream/handle/10024/154027/Saarinen_Roosa_Tykkylainen_Sonja.pdf?sequence=1" TargetMode="External"/><Relationship Id="rId2" Type="http://schemas.openxmlformats.org/officeDocument/2006/relationships/hyperlink" Target="https://www.liikkuvavarhaiskasvatus.fi/sites/www.ilokasvaaliikkuen.fi/files/kuvat/aktivoivien_teippausten_opas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einajoki.fi/wp-content/uploads/2020/04/Rosental-ja-Vikman-2-5-vuotiaiden-lasten-motoristen-perustaitojen-havannointilomake.pdf" TargetMode="External"/><Relationship Id="rId5" Type="http://schemas.openxmlformats.org/officeDocument/2006/relationships/hyperlink" Target="https://www.lts.fi/media/lts_vertaisarvioidut_tutkimusartikkelit/2019/lt_2-3_19_tutkimusartikkeli-saakslahti_lowres.pdf" TargetMode="External"/><Relationship Id="rId4" Type="http://schemas.openxmlformats.org/officeDocument/2006/relationships/hyperlink" Target="https://www.lts.fi/media/lts_vertaisarvioidut_tutkimusartikkelit/2016/lt_6-16_tutkimusartikkelit_rintala_lowre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2B1E55-E4F6-444A-A695-69886A056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Lattiateippaukset &amp;</a:t>
            </a:r>
            <a:br>
              <a:rPr lang="fi-FI" dirty="0"/>
            </a:br>
            <a:r>
              <a:rPr lang="fi-FI" dirty="0"/>
              <a:t> lapsen motoriset perustaidot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CA4B2E-B52F-4CF0-8F28-CA3BCC763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Emilia </a:t>
            </a:r>
            <a:r>
              <a:rPr lang="fi-FI" dirty="0" err="1"/>
              <a:t>Ketvell</a:t>
            </a:r>
            <a:r>
              <a:rPr lang="fi-FI" dirty="0"/>
              <a:t> &amp; </a:t>
            </a:r>
            <a:r>
              <a:rPr lang="fi-FI" dirty="0" err="1"/>
              <a:t>Sikke</a:t>
            </a:r>
            <a:r>
              <a:rPr lang="fi-FI" dirty="0"/>
              <a:t> Korhonen</a:t>
            </a:r>
          </a:p>
        </p:txBody>
      </p:sp>
    </p:spTree>
    <p:extLst>
      <p:ext uri="{BB962C8B-B14F-4D97-AF65-F5344CB8AC3E}">
        <p14:creationId xmlns:p14="http://schemas.microsoft.com/office/powerpoint/2010/main" val="271733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75ADE23-8E44-4673-982C-C71AAA223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1-2 vuotias</a:t>
            </a:r>
          </a:p>
          <a:p>
            <a:pPr lvl="1"/>
            <a:r>
              <a:rPr lang="fi-FI" dirty="0"/>
              <a:t>vierittäminen</a:t>
            </a:r>
          </a:p>
          <a:p>
            <a:pPr lvl="1"/>
            <a:r>
              <a:rPr lang="fi-FI" dirty="0"/>
              <a:t>työntäminen</a:t>
            </a:r>
          </a:p>
          <a:p>
            <a:pPr lvl="1"/>
            <a:r>
              <a:rPr lang="fi-FI" dirty="0"/>
              <a:t>vetäminen</a:t>
            </a:r>
          </a:p>
          <a:p>
            <a:r>
              <a:rPr lang="fi-FI" dirty="0"/>
              <a:t>3-5 vuotias</a:t>
            </a:r>
          </a:p>
          <a:p>
            <a:pPr lvl="1"/>
            <a:r>
              <a:rPr lang="fi-FI" dirty="0"/>
              <a:t>Heittäminen</a:t>
            </a:r>
          </a:p>
          <a:p>
            <a:pPr lvl="1"/>
            <a:r>
              <a:rPr lang="fi-FI" dirty="0"/>
              <a:t>Potkaiseminen</a:t>
            </a:r>
          </a:p>
          <a:p>
            <a:pPr lvl="1"/>
            <a:r>
              <a:rPr lang="fi-FI" dirty="0"/>
              <a:t>lyönti</a:t>
            </a:r>
          </a:p>
          <a:p>
            <a:r>
              <a:rPr lang="fi-FI" dirty="0"/>
              <a:t>6-8 vuotias</a:t>
            </a:r>
          </a:p>
          <a:p>
            <a:pPr lvl="1"/>
            <a:r>
              <a:rPr lang="fi-FI" dirty="0"/>
              <a:t>yhden käden heitto</a:t>
            </a:r>
          </a:p>
          <a:p>
            <a:pPr lvl="1"/>
            <a:r>
              <a:rPr lang="fi-FI" dirty="0"/>
              <a:t>kiinniotto</a:t>
            </a:r>
          </a:p>
          <a:p>
            <a:pPr lvl="1"/>
            <a:r>
              <a:rPr lang="fi-FI" dirty="0"/>
              <a:t>pomputtaminen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5E163AE-A8B7-4376-94EF-E55B519C5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1322796-E08E-4164-81CE-BE9FD033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Käsittelytaitojen harjoittelu</a:t>
            </a:r>
          </a:p>
        </p:txBody>
      </p:sp>
    </p:spTree>
    <p:extLst>
      <p:ext uri="{BB962C8B-B14F-4D97-AF65-F5344CB8AC3E}">
        <p14:creationId xmlns:p14="http://schemas.microsoft.com/office/powerpoint/2010/main" val="23157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9D0F52-A24D-4B06-9C0A-493C5134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ACAEFA6-8F52-446B-BD9D-DE4B185A9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22C5B2F-0D3F-48F7-8595-CBC9333FA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285BFC4-7873-42D4-A522-35994F27D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8817C02-C8B7-40F6-84A4-D580C30F1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2435616-B1EB-4416-BE84-6BB062A5B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3099E6F-DEA6-49FB-83AE-FD21851FF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3AF0A99-D935-4419-B576-FAC5E8952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E3D1B98-92DC-41FC-99E9-CEF27508A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99F61BC-E367-4BE8-9384-32D1F525A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7644628-F23F-4BFD-B9E1-13826AE78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F86CAC8-D34C-4CF7-B85C-C980C004B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D9BAD06-6747-4F13-AE4F-D2FF61F33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7A3CC68D-77EA-453B-AA74-A85B8B88C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A4907C5-376D-45A9-A61A-20158A863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33EE7F1-FDD7-48D6-9F54-71E5DD8D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A2B0D147-804B-47BD-91CB-FA55FF16C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97E6B04-15E9-4869-8E50-2ED6F0E74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5C847C3-2BDB-43EB-A9F8-0B28F9CEE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4F736102-8D51-4C54-8A52-1BDAAC11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356136-B39C-4532-A689-FC555326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6982DA-DA60-4F2C-A297-C8BBE7A0C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B1B356C-790C-40A9-87F4-C544FD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74EB23-8BDE-415C-B0CD-1204D2F6B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9A87BF-D64B-40E9-9A2C-54AFBF750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C09286-BAF6-4746-A11B-A76759B28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AE6612AC-B6EB-42B9-9654-0EC163F62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848BC82-F413-4DC6-9F18-283B8DD86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A08CD64D-5A19-48A0-AA23-AA4FC5AD9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66C4895-ADE5-48A6-931F-F74AB253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1EE54710-9DCC-4B93-8094-4FDD1B372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3B71E56-4C82-48E0-9370-0DF5060EB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A25DA4E-CD13-45A4-83B3-456CD92C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D66FEE5-034A-4141-A460-1A6B34AC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FE3D17A-5BA5-4140-BA24-EBD67A795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97AA135-A85C-4E93-A9F3-EA2B7CBDE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2E99313C-15BB-4C94-9F35-3F63EECD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88F6C61-78C6-4B91-AFFD-7269B028B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63F4188-D052-488C-AD5A-EFAD5C5AB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FEDC02A2-D3D1-4B86-9909-07DB58B4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B8B0518-9535-4E2F-BD77-4C0C9BA64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A235E893-0046-4FB4-A999-2BB6AE3D0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72FA036-F334-4C0E-B73F-E832FB33D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827E4674-53DF-4C8F-A86B-9CB0F7727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1DAEBBC-ACCA-4537-8C59-B70BC3233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25639749-7E71-44ED-BB06-C0785128F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9" y="0"/>
            <a:ext cx="6747427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Kuva 6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75C89155-5200-A442-AB38-F752F621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" y="1063382"/>
            <a:ext cx="3596846" cy="4731235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1752237-9F3A-5F4B-A347-686BEA788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24" y="1063382"/>
            <a:ext cx="2889283" cy="483640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505E00A2-DC0E-4BA2-8294-5D1D35BA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25E4900-A3ED-48F7-AFA4-08CE8BBFE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39">
              <a:extLst>
                <a:ext uri="{FF2B5EF4-FFF2-40B4-BE49-F238E27FC236}">
                  <a16:creationId xmlns:a16="http://schemas.microsoft.com/office/drawing/2014/main" id="{8D671241-B9F9-447E-AF8A-D3C058A98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FD7D347-EEC3-4113-830C-D5564F9D2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tsikko 2">
            <a:extLst>
              <a:ext uri="{FF2B5EF4-FFF2-40B4-BE49-F238E27FC236}">
                <a16:creationId xmlns:a16="http://schemas.microsoft.com/office/drawing/2014/main" id="{565A16ED-C66B-9545-9C29-09399D4C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800" dirty="0" err="1">
                <a:solidFill>
                  <a:srgbClr val="FFFEFF"/>
                </a:solidFill>
              </a:rPr>
              <a:t>Käsittelytaidot</a:t>
            </a:r>
            <a:r>
              <a:rPr lang="en-US" sz="3800" dirty="0">
                <a:solidFill>
                  <a:srgbClr val="FFFEFF"/>
                </a:solidFill>
              </a:rPr>
              <a:t> ja </a:t>
            </a:r>
            <a:r>
              <a:rPr lang="en-US" sz="3800" dirty="0" err="1">
                <a:solidFill>
                  <a:srgbClr val="FFFEFF"/>
                </a:solidFill>
              </a:rPr>
              <a:t>lattiateippaukset</a:t>
            </a:r>
            <a:endParaRPr lang="en-US" sz="3800" dirty="0">
              <a:solidFill>
                <a:srgbClr val="FF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6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A9F7835-1A6F-4770-9B03-51A00A4C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Kehitys tapahtuu geenien ja elinympäristön yhteisvaikutuksessa</a:t>
            </a:r>
          </a:p>
          <a:p>
            <a:pPr lvl="1"/>
            <a:r>
              <a:rPr lang="fi-FI" dirty="0"/>
              <a:t>Geenit antavat pohjan motoriselle kehitykselle. </a:t>
            </a:r>
          </a:p>
          <a:p>
            <a:pPr lvl="1"/>
            <a:r>
              <a:rPr lang="fi-FI" dirty="0"/>
              <a:t>Kasvuympäristö antaa puitteet motoristen toimintojen harjoittamiselle.</a:t>
            </a:r>
          </a:p>
          <a:p>
            <a:r>
              <a:rPr lang="fi-FI" dirty="0"/>
              <a:t>Yksilö:</a:t>
            </a:r>
          </a:p>
          <a:p>
            <a:pPr lvl="1"/>
            <a:r>
              <a:rPr lang="fi-FI" dirty="0"/>
              <a:t>Motorisen oppimisen vaikeudet</a:t>
            </a:r>
          </a:p>
          <a:p>
            <a:pPr lvl="2"/>
            <a:r>
              <a:rPr lang="fi-FI" dirty="0"/>
              <a:t>Esiintyvyys: 5-6% lapsista</a:t>
            </a:r>
          </a:p>
          <a:p>
            <a:pPr lvl="2"/>
            <a:r>
              <a:rPr lang="fi-FI" dirty="0"/>
              <a:t>Aivoperäinen vaikeus oppia uusia motorisia taitoja</a:t>
            </a:r>
          </a:p>
          <a:p>
            <a:pPr lvl="1"/>
            <a:r>
              <a:rPr lang="fi-FI" dirty="0"/>
              <a:t>Toistot ja harjoittelun määrä</a:t>
            </a:r>
          </a:p>
          <a:p>
            <a:pPr lvl="1"/>
            <a:r>
              <a:rPr lang="fi-FI" dirty="0"/>
              <a:t>Fyysinen ja psyykkinen kehitys</a:t>
            </a:r>
          </a:p>
          <a:p>
            <a:pPr lvl="1"/>
            <a:r>
              <a:rPr lang="fi-FI" dirty="0"/>
              <a:t>Elintavat</a:t>
            </a:r>
          </a:p>
          <a:p>
            <a:r>
              <a:rPr lang="fi-FI" dirty="0"/>
              <a:t>Ympäristö:</a:t>
            </a:r>
          </a:p>
          <a:p>
            <a:pPr lvl="1"/>
            <a:r>
              <a:rPr lang="fi-FI" dirty="0"/>
              <a:t>Sosiaalinen ja psyykkinen ympäristö</a:t>
            </a:r>
          </a:p>
          <a:p>
            <a:pPr lvl="2"/>
            <a:r>
              <a:rPr lang="fi-FI" dirty="0"/>
              <a:t>Kannustus, innostus, rohkaisu</a:t>
            </a:r>
          </a:p>
          <a:p>
            <a:pPr lvl="1"/>
            <a:r>
              <a:rPr lang="fi-FI" dirty="0"/>
              <a:t>Fyysinen ympäristö</a:t>
            </a:r>
          </a:p>
          <a:p>
            <a:pPr lvl="2"/>
            <a:r>
              <a:rPr lang="fi-FI" dirty="0"/>
              <a:t>Tutkimusten mukaan sisätilat passivoivat lapsia</a:t>
            </a:r>
          </a:p>
          <a:p>
            <a:pPr lvl="2"/>
            <a:r>
              <a:rPr lang="fi-FI" dirty="0"/>
              <a:t>liikuntavälineet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C8CDDA-71EE-4043-AA29-8990A131BA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DD700B8-FEA5-4143-9644-DF8AB587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Taitojen kehittymiseen vaikuttavia tekijöitä</a:t>
            </a:r>
          </a:p>
        </p:txBody>
      </p:sp>
    </p:spTree>
    <p:extLst>
      <p:ext uri="{BB962C8B-B14F-4D97-AF65-F5344CB8AC3E}">
        <p14:creationId xmlns:p14="http://schemas.microsoft.com/office/powerpoint/2010/main" val="62203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90CF6E4-543B-41E2-AB67-7EFBA62E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Huomioi ympäristö</a:t>
            </a:r>
          </a:p>
          <a:p>
            <a:r>
              <a:rPr lang="fi-FI" dirty="0"/>
              <a:t>Tue/Sovella</a:t>
            </a:r>
          </a:p>
          <a:p>
            <a:pPr lvl="1"/>
            <a:r>
              <a:rPr lang="fi-FI" dirty="0"/>
              <a:t>Muokkaa tehtävää/pilko taito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tarjoa mahdollisuuksia onnistua</a:t>
            </a:r>
          </a:p>
          <a:p>
            <a:pPr lvl="1"/>
            <a:r>
              <a:rPr lang="fi-FI" dirty="0"/>
              <a:t>Selkeät, lyhyet ohjeet</a:t>
            </a:r>
          </a:p>
          <a:p>
            <a:r>
              <a:rPr lang="fi-FI" dirty="0"/>
              <a:t>Harjoita</a:t>
            </a:r>
          </a:p>
          <a:p>
            <a:pPr lvl="1"/>
            <a:r>
              <a:rPr lang="fi-FI" dirty="0"/>
              <a:t>Vähän ja useasti periaatteella</a:t>
            </a:r>
          </a:p>
          <a:p>
            <a:pPr lvl="1"/>
            <a:r>
              <a:rPr lang="fi-FI" dirty="0"/>
              <a:t>Ihanteellisessa tilanteessa harjoitteet ovat osa arkea</a:t>
            </a:r>
          </a:p>
          <a:p>
            <a:r>
              <a:rPr lang="fi-FI" dirty="0"/>
              <a:t>Motivoi</a:t>
            </a:r>
          </a:p>
          <a:p>
            <a:r>
              <a:rPr lang="fi-FI" dirty="0"/>
              <a:t>Kannusta ja innosta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8FFF08-B456-4C5A-B7EC-259C20B07F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2B5587A-00C5-43F3-BAED-3453CB35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Kuinka mahdollistaa taitojen kehitys</a:t>
            </a:r>
          </a:p>
        </p:txBody>
      </p:sp>
    </p:spTree>
    <p:extLst>
      <p:ext uri="{BB962C8B-B14F-4D97-AF65-F5344CB8AC3E}">
        <p14:creationId xmlns:p14="http://schemas.microsoft.com/office/powerpoint/2010/main" val="24167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260D7BA-52D4-C74C-8564-87A2A6D5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Mitä haluatte teippaukselta eli mitä motorista taitoa haluatte kehittää? </a:t>
            </a:r>
          </a:p>
          <a:p>
            <a:r>
              <a:rPr lang="fi-FI" dirty="0"/>
              <a:t>Mihin kohtaan teippaus sopii ja mihin tilanteeseen haluatte lisätä liikettä?</a:t>
            </a:r>
          </a:p>
          <a:p>
            <a:r>
              <a:rPr lang="fi-FI" dirty="0"/>
              <a:t>Testatkaa aluksi teippausta pienemmälle ryhmälle ja muokatkaa mahdollisia kohtia tarvittaessa.</a:t>
            </a:r>
          </a:p>
          <a:p>
            <a:endParaRPr lang="fi-FI" dirty="0"/>
          </a:p>
          <a:p>
            <a:r>
              <a:rPr lang="fi-FI" dirty="0"/>
              <a:t>Varmistakaa, että tieto teippauksesta on kulkeutunut muulle henkilökunnalle, erityisesti siivoojalle!</a:t>
            </a:r>
          </a:p>
          <a:p>
            <a:r>
              <a:rPr lang="fi-FI" dirty="0"/>
              <a:t>Ennen teippausta tulee lattia/seinä puhdistaa huolellisesti.</a:t>
            </a:r>
          </a:p>
          <a:p>
            <a:r>
              <a:rPr lang="fi-FI" dirty="0"/>
              <a:t>Pidemmät teippaukset kannattaa tehdä osissa.</a:t>
            </a:r>
          </a:p>
          <a:p>
            <a:r>
              <a:rPr lang="fi-FI" dirty="0"/>
              <a:t>Teipit kestävät pidempään, kun niiden kulmat pyöristää. Rispaantunut teippi tulee poistaa ja korvata uudella.</a:t>
            </a:r>
          </a:p>
          <a:p>
            <a:r>
              <a:rPr lang="fi-FI" dirty="0"/>
              <a:t>Teipatessa pidä yksi reuna ilmassa, siltä varalta, jos teippi menee vinoon tai väärään kohtaan.</a:t>
            </a:r>
          </a:p>
          <a:p>
            <a:r>
              <a:rPr lang="fi-FI" dirty="0"/>
              <a:t>Lopuksi painele teippi huolellisesti kiinni alustaan.</a:t>
            </a:r>
          </a:p>
          <a:p>
            <a:r>
              <a:rPr lang="fi-FI" dirty="0"/>
              <a:t>Muista vaihtaa teippejä säännöllisesti lapsen kehittymisen, mutta myös hygieenisten syiden takia!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401D85D-7456-A242-8242-54915EBF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Teippauksen suunnittelu ja toteutus</a:t>
            </a:r>
          </a:p>
        </p:txBody>
      </p:sp>
    </p:spTree>
    <p:extLst>
      <p:ext uri="{BB962C8B-B14F-4D97-AF65-F5344CB8AC3E}">
        <p14:creationId xmlns:p14="http://schemas.microsoft.com/office/powerpoint/2010/main" val="420101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8A84A1A-A2CF-4D71-96AD-FDADC725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/>
              <a:t>Aktiivistet</a:t>
            </a:r>
            <a:r>
              <a:rPr lang="fi-FI" dirty="0"/>
              <a:t> teippaukset – opas (2020) </a:t>
            </a:r>
            <a:r>
              <a:rPr lang="fi-FI" dirty="0">
                <a:hlinkClick r:id="rId2"/>
              </a:rPr>
              <a:t>https://www.liikkuvavarhaiskasvatus.fi/sites/www.ilokasvaaliikkuen.fi/files/kuvat/aktivoivien_teippausten_opas.pdf</a:t>
            </a:r>
            <a:r>
              <a:rPr lang="fi-FI" dirty="0"/>
              <a:t> </a:t>
            </a:r>
          </a:p>
          <a:p>
            <a:r>
              <a:rPr lang="fi-FI" dirty="0"/>
              <a:t>Opas 1-6 vuotiaan lapsen motorisen kehityksen tukemisesta(2014) </a:t>
            </a:r>
            <a:r>
              <a:rPr lang="fi-FI" dirty="0">
                <a:hlinkClick r:id="rId3"/>
              </a:rPr>
              <a:t>https://www.jikky.fi/files/2607/Valmis_JIK_Opas_1-6_lapsen_motorisen_kehityksen_tukemisesta.pdf</a:t>
            </a:r>
            <a:endParaRPr lang="fi-FI" dirty="0"/>
          </a:p>
          <a:p>
            <a:r>
              <a:rPr lang="fi-FI" dirty="0"/>
              <a:t>3–10-VUOTIAIDEN LASTEN MOTORISET PERUSTAIDOT (2016) </a:t>
            </a:r>
            <a:r>
              <a:rPr lang="fi-FI" dirty="0">
                <a:hlinkClick r:id="rId4"/>
              </a:rPr>
              <a:t>https://www.lts.fi/media/lts_vertaisarvioidut_tutkimusartikkelit/2016/lt_6-16_tutkimusartikkelit_rintala_lowres.pdf</a:t>
            </a:r>
            <a:endParaRPr lang="fi-FI" dirty="0"/>
          </a:p>
          <a:p>
            <a:r>
              <a:rPr lang="fi-FI" dirty="0"/>
              <a:t>PÄIVÄKOTIEN LIIKUNTAOLOSUHTEIDEN YHTEYS LASTEN MOTORISIIN TAITOIHIN (2019) </a:t>
            </a:r>
            <a:r>
              <a:rPr lang="fi-FI" dirty="0">
                <a:hlinkClick r:id="rId5"/>
              </a:rPr>
              <a:t>https://www.lts.fi/media/lts_vertaisarvioidut_tutkimusartikkelit/2019/lt_2-3_19_tutkimusartikkeli-saakslahti_lowres.pdf</a:t>
            </a:r>
            <a:endParaRPr lang="fi-FI" dirty="0"/>
          </a:p>
          <a:p>
            <a:r>
              <a:rPr lang="fi-FI" dirty="0"/>
              <a:t>Motoristen taitojen kehitys </a:t>
            </a:r>
            <a:r>
              <a:rPr lang="fi-FI" sz="2900" dirty="0"/>
              <a:t> </a:t>
            </a:r>
            <a:r>
              <a:rPr lang="fi-FI" dirty="0">
                <a:solidFill>
                  <a:srgbClr val="0563C1"/>
                </a:solidFill>
              </a:rPr>
              <a:t>https://julkaisut.valtioneuvosto.fi/bitstream/handle/10024/75406/OKM22.pdf?s#page=34</a:t>
            </a:r>
          </a:p>
          <a:p>
            <a:r>
              <a:rPr lang="fi-FI" dirty="0"/>
              <a:t>Motoriikan haasteet tukea ja apua </a:t>
            </a:r>
            <a:r>
              <a:rPr lang="fi-FI" dirty="0" err="1"/>
              <a:t>skillilataamosta</a:t>
            </a:r>
            <a:r>
              <a:rPr lang="fi-FI" dirty="0"/>
              <a:t> </a:t>
            </a:r>
            <a:r>
              <a:rPr lang="fi-FI" dirty="0">
                <a:solidFill>
                  <a:srgbClr val="0563C1"/>
                </a:solidFill>
              </a:rPr>
              <a:t>https://bin.yhdistysavain.fi/1592618/U2JXSQaS1IdTyGkdeBHn0S_Trj/Skillilataamo.pdf</a:t>
            </a:r>
            <a:endParaRPr lang="fi-FI" dirty="0"/>
          </a:p>
          <a:p>
            <a:r>
              <a:rPr lang="fi-FI" dirty="0"/>
              <a:t>Moto taituriksi- opas (2009) https://mieli.fi/sites/default/files/materials_files/moto_taituri-_opas.pdf</a:t>
            </a:r>
          </a:p>
          <a:p>
            <a:r>
              <a:rPr lang="fi-FI" dirty="0"/>
              <a:t>2-5-vuotiaiden lasten motoristen perustaitojen havainnointilomake Seinäjoen kaupungin varhaiskasvattajille (2018) </a:t>
            </a:r>
            <a:r>
              <a:rPr lang="fi-FI" dirty="0">
                <a:hlinkClick r:id="rId6"/>
              </a:rPr>
              <a:t>https://www.seinajoki.fi/wp-content/uploads/2020/04/Rosental-ja-Vikman-2-5-vuotiaiden-lasten-motoristen-perustaitojen-havannointilomake.pdf</a:t>
            </a:r>
            <a:endParaRPr lang="fi-FI" dirty="0"/>
          </a:p>
          <a:p>
            <a:r>
              <a:rPr lang="fi-FI" dirty="0"/>
              <a:t>2–3-vuotiaan lapsen motorisen kehityksen tukeminen  </a:t>
            </a:r>
            <a:r>
              <a:rPr lang="fi-FI" dirty="0">
                <a:hlinkClick r:id="rId7"/>
              </a:rPr>
              <a:t>https://www.theseus.fi/bitstream/handle/10024/154027/Saarinen_Roosa_Tykkylainen_Sonja.pdf?sequence=1</a:t>
            </a:r>
            <a:endParaRPr lang="fi-FI" dirty="0"/>
          </a:p>
          <a:p>
            <a:r>
              <a:rPr lang="fi-FI" dirty="0"/>
              <a:t>Motoriikan säätely ja motorinen </a:t>
            </a:r>
            <a:r>
              <a:rPr lang="fi-FI" dirty="0" err="1"/>
              <a:t>oppiminne</a:t>
            </a:r>
            <a:r>
              <a:rPr lang="fi-FI" dirty="0"/>
              <a:t> (2011) K. Kauranen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7F121C2-4486-451C-9E09-EF6E53D1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Lähteet:</a:t>
            </a:r>
          </a:p>
        </p:txBody>
      </p:sp>
    </p:spTree>
    <p:extLst>
      <p:ext uri="{BB962C8B-B14F-4D97-AF65-F5344CB8AC3E}">
        <p14:creationId xmlns:p14="http://schemas.microsoft.com/office/powerpoint/2010/main" val="209601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3">
            <a:extLst>
              <a:ext uri="{FF2B5EF4-FFF2-40B4-BE49-F238E27FC236}">
                <a16:creationId xmlns:a16="http://schemas.microsoft.com/office/drawing/2014/main" id="{4825F847-962C-4751-9608-295CE7C45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217" y="1208088"/>
            <a:ext cx="10220666" cy="4438650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C596A-FD41-8A46-B2E4-010AFECF3D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</a:pPr>
            <a:r>
              <a:rPr lang="en-GB"/>
              <a:t>LAPPEENRANNAN KAUPUNKI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E3728-BB5C-AF42-BCF5-2C999B10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fi-FI" dirty="0"/>
              <a:t>Motoriset perustaidot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1076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6EF65B-5D34-194B-8817-6CAF7715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Tasapainotaidot ja kehonhallinta ovat kaiken liikkumisen perusta</a:t>
            </a:r>
          </a:p>
          <a:p>
            <a:r>
              <a:rPr lang="fi-FI" dirty="0"/>
              <a:t>Staattinen tasapaino</a:t>
            </a:r>
          </a:p>
          <a:p>
            <a:pPr lvl="1"/>
            <a:r>
              <a:rPr lang="fi-FI" dirty="0"/>
              <a:t>Kehittyy ensin</a:t>
            </a:r>
          </a:p>
          <a:p>
            <a:pPr lvl="1"/>
            <a:r>
              <a:rPr lang="fi-FI" dirty="0"/>
              <a:t>kierrot, koukistukset, ojennukset ja kääntymiset sekä pystyasennon taidot kuten seisominen kahdella ja yhdellä jalalla</a:t>
            </a:r>
          </a:p>
          <a:p>
            <a:r>
              <a:rPr lang="fi-FI" dirty="0"/>
              <a:t>Dynaaminen tasapaino</a:t>
            </a:r>
          </a:p>
          <a:p>
            <a:pPr lvl="1"/>
            <a:r>
              <a:rPr lang="fi-FI" dirty="0"/>
              <a:t>Edellytys kaikelle liikkumiselle</a:t>
            </a:r>
          </a:p>
          <a:p>
            <a:pPr lvl="1"/>
            <a:r>
              <a:rPr lang="fi-FI" dirty="0"/>
              <a:t>nouseminen, laskeutuminen, pysähtyminen ja väistäminen.</a:t>
            </a:r>
          </a:p>
          <a:p>
            <a:r>
              <a:rPr lang="fi-FI" dirty="0"/>
              <a:t>Vaikuttavat tekijät</a:t>
            </a:r>
          </a:p>
          <a:p>
            <a:pPr lvl="1"/>
            <a:r>
              <a:rPr lang="fi-FI" dirty="0"/>
              <a:t>Näkö</a:t>
            </a:r>
          </a:p>
          <a:p>
            <a:pPr lvl="2"/>
            <a:r>
              <a:rPr lang="fi-FI" dirty="0"/>
              <a:t> tietoa ympäristöstämme sekä kehon ja kehon osien asennoista suhteessa ympäristöön</a:t>
            </a:r>
          </a:p>
          <a:p>
            <a:pPr lvl="2"/>
            <a:r>
              <a:rPr lang="fi-FI" dirty="0"/>
              <a:t>4-6 –vuotiaaksi asti näköaisti on asennonhallinnassa merkittävin tekijä</a:t>
            </a:r>
          </a:p>
          <a:p>
            <a:pPr lvl="1"/>
            <a:r>
              <a:rPr lang="fi-FI" dirty="0"/>
              <a:t>Tuntoaisti</a:t>
            </a:r>
          </a:p>
          <a:p>
            <a:pPr lvl="1"/>
            <a:r>
              <a:rPr lang="fi-FI" dirty="0"/>
              <a:t>Tasapainoelin</a:t>
            </a:r>
          </a:p>
          <a:p>
            <a:pPr lvl="1"/>
            <a:r>
              <a:rPr lang="fi-FI" dirty="0"/>
              <a:t>Tukipinta</a:t>
            </a:r>
          </a:p>
          <a:p>
            <a:pPr lvl="1"/>
            <a:r>
              <a:rPr lang="fi-FI" dirty="0"/>
              <a:t>Ympäristötekijät</a:t>
            </a:r>
          </a:p>
          <a:p>
            <a:pPr lvl="1"/>
            <a:r>
              <a:rPr lang="fi-FI" dirty="0"/>
              <a:t>Tuki- ja liikuntaelimistö</a:t>
            </a:r>
          </a:p>
          <a:p>
            <a:pPr lvl="1"/>
            <a:r>
              <a:rPr lang="fi-FI" dirty="0"/>
              <a:t>Ennakoivat tekijät</a:t>
            </a:r>
          </a:p>
          <a:p>
            <a:pPr lvl="1"/>
            <a:r>
              <a:rPr lang="fi-FI" dirty="0"/>
              <a:t>Koordinaatio</a:t>
            </a:r>
          </a:p>
          <a:p>
            <a:pPr lvl="1"/>
            <a:r>
              <a:rPr lang="fi-FI" dirty="0"/>
              <a:t>Silmä- pää- stabilointi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BF1D6-71E9-E24F-B759-DE585DFA01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A4B1B-0BD4-7A49-A259-00416711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Tasapainotaidot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2696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A7078A2-E036-48AC-ADE1-F9C9E3ED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1-2 vuotias</a:t>
            </a:r>
          </a:p>
          <a:p>
            <a:pPr lvl="1"/>
            <a:r>
              <a:rPr lang="fi-FI" dirty="0"/>
              <a:t>Seisominen</a:t>
            </a:r>
          </a:p>
          <a:p>
            <a:pPr lvl="1"/>
            <a:r>
              <a:rPr lang="fi-FI" dirty="0"/>
              <a:t>Kieriminen</a:t>
            </a:r>
          </a:p>
          <a:p>
            <a:r>
              <a:rPr lang="fi-FI" dirty="0"/>
              <a:t>3-5 vuotias</a:t>
            </a:r>
          </a:p>
          <a:p>
            <a:pPr lvl="1"/>
            <a:r>
              <a:rPr lang="fi-FI" dirty="0"/>
              <a:t>yhdellä jalalla seisominen</a:t>
            </a:r>
          </a:p>
          <a:p>
            <a:pPr lvl="1"/>
            <a:r>
              <a:rPr lang="fi-FI" dirty="0"/>
              <a:t>Kieriminen</a:t>
            </a:r>
          </a:p>
          <a:p>
            <a:pPr lvl="1"/>
            <a:r>
              <a:rPr lang="fi-FI" dirty="0"/>
              <a:t>Kuperkeikka</a:t>
            </a:r>
          </a:p>
          <a:p>
            <a:r>
              <a:rPr lang="fi-FI" dirty="0"/>
              <a:t>6-8 vuotias</a:t>
            </a:r>
          </a:p>
          <a:p>
            <a:pPr lvl="1"/>
            <a:r>
              <a:rPr lang="fi-FI" dirty="0"/>
              <a:t>Kuperkeikka</a:t>
            </a:r>
          </a:p>
          <a:p>
            <a:pPr lvl="1"/>
            <a:r>
              <a:rPr lang="fi-FI" dirty="0"/>
              <a:t>Tasapainoilu viivalla/puomilla</a:t>
            </a:r>
          </a:p>
          <a:p>
            <a:pPr lvl="1"/>
            <a:r>
              <a:rPr lang="fi-FI" dirty="0"/>
              <a:t>Väistäminen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245B68-CB80-4622-9C91-6EC8516438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E1E985C-987C-4BE4-853E-A18421E6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Tasapainotaitojen harjoittelu</a:t>
            </a:r>
          </a:p>
        </p:txBody>
      </p:sp>
    </p:spTree>
    <p:extLst>
      <p:ext uri="{BB962C8B-B14F-4D97-AF65-F5344CB8AC3E}">
        <p14:creationId xmlns:p14="http://schemas.microsoft.com/office/powerpoint/2010/main" val="383238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A7E28A8-C64D-40D1-8684-7A32C9D9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2BEF0CF-8FE2-4E09-ACD2-48804D5F1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5741D-021D-4FC8-8FC2-636B1CD3C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96AD236-6D54-4C8E-BFC2-38BD0EFD7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20D5451-9082-4A68-81F3-10F8FA347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A8E495B-6DC3-45C0-BAEC-DB821482C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3AAB18A-6480-47C0-9EE3-4472004E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392DE23-20B8-46D9-B4D8-9F90BF93B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10A91A9-BE6F-4CB8-8007-3FC245E6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59F911B-09E2-4B46-B59C-E813D7DDE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31785FD-37F2-4D60-87A7-0EADBCF8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82486F7-9BB8-4DE5-9B9A-9F9156118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836924E-2879-4958-8F0A-27E8AEA97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CDE9FB2-06A3-4EE9-9798-C21924D65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E754E11-C37E-4E56-A668-D7F866D51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D700424-F147-4E56-AACF-9A3945924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D1DD1CD-CFBC-48E3-A25A-09CA81387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630D658-1928-4DD0-9128-2D5854BD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6A605DB-CAEA-45CF-B3CD-33C64140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A27F788-BCE8-4DD6-BC74-9EEB1C5E5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5C23FB-ED8A-42E5-9F1D-B6C1A6AB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33A4A5-E76D-482D-8DC8-941F18887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796CA77C-7FA9-473D-B8B1-368EDC18B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71407A-9127-432E-A097-0305B181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BCDF629-B446-48A4-B24F-B492A2F0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AACFD9-EEAF-4214-90F7-08558C8E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AA5CE06-70D0-4554-986C-63264F66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48245CF8-F4C1-4CE6-ACF5-43878EC35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30C571-0145-401A-B1CD-66C193190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B13AE75-D55B-40DA-B68A-220B81780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5812059A-A8E9-4951-9604-333CD4351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2225B8C5-FAAC-4314-A61A-51F802FA5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CE9143C-AC3A-4283-85AE-4EAD2D4D0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A3DCBFA8-2F99-4193-B537-7D830D22C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2C711F2D-DD06-45F0-9B61-BAE251EF0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82ED4CFE-6EF4-453E-B3A1-226EBB833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FCDEF65-BB8A-4EC1-B839-C61E86E5B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43D4F9D3-A176-4D66-B940-158CDB9FB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859C560-1527-4BFC-8CAE-3A36FBD74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A6F41D5-177E-4167-9820-28E2A2624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DCAFEE47-A024-42E5-AD2D-13E238B70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11B55BA-52B1-4A0D-A6CD-3E25FDA60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ECB42B5-D840-429E-B745-AD126B7F6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98AE2A-7EA3-49FF-9880-4CB30535B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0E49B59-F2A1-4BF2-B816-F54C5B014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Sisällön paikkamerkki 4" descr="Kuva, joka sisältää kohteen lattia, sisä&#10;&#10;Kuvaus luotu automaattisesti">
            <a:extLst>
              <a:ext uri="{FF2B5EF4-FFF2-40B4-BE49-F238E27FC236}">
                <a16:creationId xmlns:a16="http://schemas.microsoft.com/office/drawing/2014/main" id="{8D8A2C23-CF3D-3845-AA7D-2DDF9A327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952"/>
          <a:stretch/>
        </p:blipFill>
        <p:spPr>
          <a:xfrm>
            <a:off x="20" y="10"/>
            <a:ext cx="6054528" cy="4120995"/>
          </a:xfrm>
          <a:prstGeom prst="rect">
            <a:avLst/>
          </a:prstGeom>
          <a:ln w="12700">
            <a:noFill/>
          </a:ln>
        </p:spPr>
      </p:pic>
      <p:pic>
        <p:nvPicPr>
          <p:cNvPr id="7" name="Kuva 6" descr="Kuva, joka sisältää kohteen lattia, sisä&#10;&#10;Kuvaus luotu automaattisesti">
            <a:extLst>
              <a:ext uri="{FF2B5EF4-FFF2-40B4-BE49-F238E27FC236}">
                <a16:creationId xmlns:a16="http://schemas.microsoft.com/office/drawing/2014/main" id="{195C0D17-F168-9647-B748-EB2CD6D8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 r="1" b="43059"/>
          <a:stretch/>
        </p:blipFill>
        <p:spPr>
          <a:xfrm>
            <a:off x="6137148" y="10"/>
            <a:ext cx="6054548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E5E60C6-690B-4795-92CD-5D8133F94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2EDD5B6C-2C17-4FC7-998F-F5AB3AEE1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5E7C20-93E9-46FF-B2EC-4C22954B3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tsikko 2">
            <a:extLst>
              <a:ext uri="{FF2B5EF4-FFF2-40B4-BE49-F238E27FC236}">
                <a16:creationId xmlns:a16="http://schemas.microsoft.com/office/drawing/2014/main" id="{AB543DC4-62DE-8A41-8512-CD6404F4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FFFEFF"/>
                </a:solidFill>
              </a:rPr>
              <a:t>Tasapainotaidot</a:t>
            </a:r>
            <a:r>
              <a:rPr lang="en-US" dirty="0">
                <a:solidFill>
                  <a:srgbClr val="FFFEFF"/>
                </a:solidFill>
              </a:rPr>
              <a:t> ja </a:t>
            </a:r>
            <a:r>
              <a:rPr lang="en-US" dirty="0" err="1">
                <a:solidFill>
                  <a:srgbClr val="FFFEFF"/>
                </a:solidFill>
              </a:rPr>
              <a:t>lattiateippaukset</a:t>
            </a:r>
            <a:endParaRPr lang="en-US" dirty="0">
              <a:solidFill>
                <a:srgbClr val="FF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5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FF98B3A-E2C9-412B-BCA3-6F5EA2009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Liikkumistaitoja ovat taidot, joilla liikutaan paikasta toiseen </a:t>
            </a:r>
          </a:p>
          <a:p>
            <a:r>
              <a:rPr lang="fi-FI" dirty="0"/>
              <a:t>Esimerkiksi ryömiminen, kieriminen, konttaaminen, kiipeäminen, kävely, juokseminen, hyppiminen ja laukkaaminen </a:t>
            </a:r>
          </a:p>
          <a:p>
            <a:r>
              <a:rPr lang="fi-FI" dirty="0"/>
              <a:t>Liikkumistaidot ovat samanlaisena toistuvia peräkkäisiä suorituksia. </a:t>
            </a:r>
          </a:p>
          <a:p>
            <a:pPr lvl="1"/>
            <a:r>
              <a:rPr lang="fi-FI" dirty="0"/>
              <a:t>kehittää myös rytmin hahmottamista.</a:t>
            </a:r>
          </a:p>
          <a:p>
            <a:r>
              <a:rPr lang="fi-FI" dirty="0"/>
              <a:t>Liikkumistaitojen harjoittelun yhteydessä lapsi kohtaa myös ympäröivän tilan hahmottamisen. </a:t>
            </a:r>
          </a:p>
          <a:p>
            <a:pPr lvl="1"/>
            <a:r>
              <a:rPr lang="fi-FI" dirty="0"/>
              <a:t>Siksi liikkumistaitojen harjoittelu on hyvä keino näkö-, lihas-jänne- sekä tuntoaistimusten yhdistämiseksi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4AFCD2A-51A2-4CAF-BB05-049B15A236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8BDE55E-2310-4BD1-A8E6-F6B5A37C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Liikkumistaidot</a:t>
            </a:r>
          </a:p>
        </p:txBody>
      </p:sp>
    </p:spTree>
    <p:extLst>
      <p:ext uri="{BB962C8B-B14F-4D97-AF65-F5344CB8AC3E}">
        <p14:creationId xmlns:p14="http://schemas.microsoft.com/office/powerpoint/2010/main" val="290687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222690B-82C0-4150-9478-1642FBB0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1-2 vuotias</a:t>
            </a:r>
          </a:p>
          <a:p>
            <a:pPr lvl="1"/>
            <a:r>
              <a:rPr lang="fi-FI" dirty="0"/>
              <a:t>kävely erilaisilla alustoilla ja portaissa</a:t>
            </a:r>
          </a:p>
          <a:p>
            <a:pPr lvl="1"/>
            <a:r>
              <a:rPr lang="fi-FI" dirty="0"/>
              <a:t>konttaus</a:t>
            </a:r>
          </a:p>
          <a:p>
            <a:r>
              <a:rPr lang="fi-FI" dirty="0"/>
              <a:t>3-5 vuotias</a:t>
            </a:r>
          </a:p>
          <a:p>
            <a:pPr lvl="1"/>
            <a:r>
              <a:rPr lang="fi-FI" dirty="0"/>
              <a:t>Juokseminen</a:t>
            </a:r>
          </a:p>
          <a:p>
            <a:pPr lvl="1"/>
            <a:r>
              <a:rPr lang="fi-FI" dirty="0"/>
              <a:t>Kiipeily</a:t>
            </a:r>
          </a:p>
          <a:p>
            <a:pPr lvl="1"/>
            <a:r>
              <a:rPr lang="fi-FI" dirty="0"/>
              <a:t>Hyppiminen</a:t>
            </a:r>
          </a:p>
          <a:p>
            <a:pPr lvl="1"/>
            <a:r>
              <a:rPr lang="fi-FI" dirty="0"/>
              <a:t>Laukkaaminen</a:t>
            </a:r>
          </a:p>
          <a:p>
            <a:r>
              <a:rPr lang="fi-FI" dirty="0"/>
              <a:t>6-8 vuotias</a:t>
            </a:r>
          </a:p>
          <a:p>
            <a:pPr lvl="1"/>
            <a:r>
              <a:rPr lang="fi-FI" dirty="0"/>
              <a:t>Tasahypyt</a:t>
            </a:r>
          </a:p>
          <a:p>
            <a:pPr lvl="1"/>
            <a:r>
              <a:rPr lang="fi-FI" dirty="0"/>
              <a:t>Yhden jalan hypyt</a:t>
            </a:r>
          </a:p>
          <a:p>
            <a:pPr lvl="1"/>
            <a:r>
              <a:rPr lang="fi-FI" dirty="0"/>
              <a:t>Kiipeily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F78F4EB-21DD-4408-A292-32D5558001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0550FCF-CED0-47E9-9727-92D71E99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Liikkumistaitojen harjoittelu</a:t>
            </a:r>
          </a:p>
        </p:txBody>
      </p:sp>
    </p:spTree>
    <p:extLst>
      <p:ext uri="{BB962C8B-B14F-4D97-AF65-F5344CB8AC3E}">
        <p14:creationId xmlns:p14="http://schemas.microsoft.com/office/powerpoint/2010/main" val="415417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A7E28A8-C64D-40D1-8684-7A32C9D9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2BEF0CF-8FE2-4E09-ACD2-48804D5F1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5741D-021D-4FC8-8FC2-636B1CD3C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96AD236-6D54-4C8E-BFC2-38BD0EFD7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20D5451-9082-4A68-81F3-10F8FA347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A8E495B-6DC3-45C0-BAEC-DB821482C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3AAB18A-6480-47C0-9EE3-4472004E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392DE23-20B8-46D9-B4D8-9F90BF93B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10A91A9-BE6F-4CB8-8007-3FC245E6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59F911B-09E2-4B46-B59C-E813D7DDE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31785FD-37F2-4D60-87A7-0EADBCF8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82486F7-9BB8-4DE5-9B9A-9F9156118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836924E-2879-4958-8F0A-27E8AEA97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CDE9FB2-06A3-4EE9-9798-C21924D65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E754E11-C37E-4E56-A668-D7F866D51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D700424-F147-4E56-AACF-9A3945924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D1DD1CD-CFBC-48E3-A25A-09CA81387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F630D658-1928-4DD0-9128-2D5854BD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6A605DB-CAEA-45CF-B3CD-33C64140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A27F788-BCE8-4DD6-BC74-9EEB1C5E5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5C23FB-ED8A-42E5-9F1D-B6C1A6AB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33A4A5-E76D-482D-8DC8-941F18887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796CA77C-7FA9-473D-B8B1-368EDC18B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71407A-9127-432E-A097-0305B181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BCDF629-B446-48A4-B24F-B492A2F00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AACFD9-EEAF-4214-90F7-08558C8E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AA5CE06-70D0-4554-986C-63264F66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48245CF8-F4C1-4CE6-ACF5-43878EC35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30C571-0145-401A-B1CD-66C193190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B13AE75-D55B-40DA-B68A-220B81780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5812059A-A8E9-4951-9604-333CD4351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2225B8C5-FAAC-4314-A61A-51F802FA5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CE9143C-AC3A-4283-85AE-4EAD2D4D0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A3DCBFA8-2F99-4193-B537-7D830D22C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2C711F2D-DD06-45F0-9B61-BAE251EF0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82ED4CFE-6EF4-453E-B3A1-226EBB833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DFCDEF65-BB8A-4EC1-B839-C61E86E5B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43D4F9D3-A176-4D66-B940-158CDB9FB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859C560-1527-4BFC-8CAE-3A36FBD74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A6F41D5-177E-4167-9820-28E2A2624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DCAFEE47-A024-42E5-AD2D-13E238B70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11B55BA-52B1-4A0D-A6CD-3E25FDA60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ECB42B5-D840-429E-B745-AD126B7F6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98AE2A-7EA3-49FF-9880-4CB30535B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0E49B59-F2A1-4BF2-B816-F54C5B014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Kuva 6" descr="Kuva, joka sisältää kohteen lattia, sisä&#10;&#10;Kuvaus luotu automaattisesti">
            <a:extLst>
              <a:ext uri="{FF2B5EF4-FFF2-40B4-BE49-F238E27FC236}">
                <a16:creationId xmlns:a16="http://schemas.microsoft.com/office/drawing/2014/main" id="{C9DCAE80-9066-4049-BAD2-CBEAE06F1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952"/>
          <a:stretch/>
        </p:blipFill>
        <p:spPr>
          <a:xfrm>
            <a:off x="20" y="10"/>
            <a:ext cx="6054528" cy="4120995"/>
          </a:xfrm>
          <a:prstGeom prst="rect">
            <a:avLst/>
          </a:prstGeom>
          <a:ln w="12700">
            <a:noFill/>
          </a:ln>
        </p:spPr>
      </p:pic>
      <p:pic>
        <p:nvPicPr>
          <p:cNvPr id="5" name="Sisällön paikkamerkki 4" descr="Kuva, joka sisältää kohteen teksti, laite&#10;&#10;Kuvaus luotu automaattisesti">
            <a:extLst>
              <a:ext uri="{FF2B5EF4-FFF2-40B4-BE49-F238E27FC236}">
                <a16:creationId xmlns:a16="http://schemas.microsoft.com/office/drawing/2014/main" id="{E88E5F84-3179-444D-8BC1-1B5C70508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5" r="1" b="18870"/>
          <a:stretch/>
        </p:blipFill>
        <p:spPr>
          <a:xfrm>
            <a:off x="6137148" y="10"/>
            <a:ext cx="6054548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E5E60C6-690B-4795-92CD-5D8133F94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2EDD5B6C-2C17-4FC7-998F-F5AB3AEE1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5E7C20-93E9-46FF-B2EC-4C22954B3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tsikko 2">
            <a:extLst>
              <a:ext uri="{FF2B5EF4-FFF2-40B4-BE49-F238E27FC236}">
                <a16:creationId xmlns:a16="http://schemas.microsoft.com/office/drawing/2014/main" id="{CF49BB3B-F822-7049-BC3A-443592DC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FFFEFF"/>
                </a:solidFill>
              </a:rPr>
              <a:t>Liikkumistaidot</a:t>
            </a:r>
            <a:r>
              <a:rPr lang="en-US" dirty="0">
                <a:solidFill>
                  <a:srgbClr val="FFFEFF"/>
                </a:solidFill>
              </a:rPr>
              <a:t> ja </a:t>
            </a:r>
            <a:r>
              <a:rPr lang="en-US" dirty="0" err="1">
                <a:solidFill>
                  <a:srgbClr val="FFFEFF"/>
                </a:solidFill>
              </a:rPr>
              <a:t>lattiateippaukset</a:t>
            </a:r>
            <a:endParaRPr lang="en-US" dirty="0">
              <a:solidFill>
                <a:srgbClr val="FF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B632E33-FA60-410E-B1BF-C511485C7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Käsittelytaidoissa liikkeen tuottamiseen kuuluu jokin ulkopuolinen esine, kuten pallo, jonka hallintaa  vaaditaan liikkeen tuottamiseksi. </a:t>
            </a:r>
          </a:p>
          <a:p>
            <a:r>
              <a:rPr lang="fi-FI" dirty="0"/>
              <a:t>Karkeamotoriset taidot (suurten lihasryhmien yhteistyötä vaativat),</a:t>
            </a:r>
          </a:p>
          <a:p>
            <a:pPr lvl="1"/>
            <a:r>
              <a:rPr lang="fi-FI" dirty="0"/>
              <a:t>Kehittyvät ensin (edellytys hienomotoristen taitojen oppimiselle)</a:t>
            </a:r>
          </a:p>
          <a:p>
            <a:pPr lvl="1"/>
            <a:r>
              <a:rPr lang="fi-FI" dirty="0"/>
              <a:t>mm. vieritystä, pyöritystä, työntöä, vetoa, heittoa, kiinniottoa, potkua, pompotusta, lyöntiä ja kuljetusta. </a:t>
            </a:r>
          </a:p>
          <a:p>
            <a:r>
              <a:rPr lang="fi-FI" dirty="0"/>
              <a:t>Hienomotoriset taidot (pienten lihasten erityistä tarkkuutta </a:t>
            </a:r>
            <a:r>
              <a:rPr lang="fi-FI" dirty="0" err="1"/>
              <a:t>vaativiat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mm. kengännauhojen solmiminen, piirtäminen, saksilla leikkaaminen ja kirjoittaminen. </a:t>
            </a:r>
          </a:p>
          <a:p>
            <a:r>
              <a:rPr lang="fi-FI" dirty="0"/>
              <a:t>Käsittelytaitojen kehittyminen vaatii tasapainotaitojen, liikkumistaitojen ja havaintomotoristen toimintojen yhteistyötä.</a:t>
            </a:r>
          </a:p>
          <a:p>
            <a:pPr lvl="1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4CAF612-5F82-4779-87F9-97950CC476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LAPPEENRANNAN KAUPUNKI</a:t>
            </a:r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9C4B8A3-CA2A-4A70-B9E9-966470C3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Käsittelytaidot</a:t>
            </a:r>
          </a:p>
        </p:txBody>
      </p:sp>
    </p:spTree>
    <p:extLst>
      <p:ext uri="{BB962C8B-B14F-4D97-AF65-F5344CB8AC3E}">
        <p14:creationId xmlns:p14="http://schemas.microsoft.com/office/powerpoint/2010/main" val="1815445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184</TotalTime>
  <Words>846</Words>
  <Application>Microsoft Macintosh PowerPoint</Application>
  <PresentationFormat>Laajakuva</PresentationFormat>
  <Paragraphs>138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Calibri Light</vt:lpstr>
      <vt:lpstr>Rockwell</vt:lpstr>
      <vt:lpstr>Wingdings</vt:lpstr>
      <vt:lpstr>Atlas</vt:lpstr>
      <vt:lpstr>Lattiateippaukset &amp;  lapsen motoriset perustaidot</vt:lpstr>
      <vt:lpstr>Motoriset perustaidot</vt:lpstr>
      <vt:lpstr>Tasapainotaidot</vt:lpstr>
      <vt:lpstr>Tasapainotaitojen harjoittelu</vt:lpstr>
      <vt:lpstr>Tasapainotaidot ja lattiateippaukset</vt:lpstr>
      <vt:lpstr>Liikkumistaidot</vt:lpstr>
      <vt:lpstr>Liikkumistaitojen harjoittelu</vt:lpstr>
      <vt:lpstr>Liikkumistaidot ja lattiateippaukset</vt:lpstr>
      <vt:lpstr>Käsittelytaidot</vt:lpstr>
      <vt:lpstr>Käsittelytaitojen harjoittelu</vt:lpstr>
      <vt:lpstr>Käsittelytaidot ja lattiateippaukset</vt:lpstr>
      <vt:lpstr>Taitojen kehittymiseen vaikuttavia tekijöitä</vt:lpstr>
      <vt:lpstr>Kuinka mahdollistaa taitojen kehitys</vt:lpstr>
      <vt:lpstr>Teippauksen suunnittelu ja toteutus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Lattiateippaukset ja lapsen motoriset perustaidot</dc:title>
  <dc:creator>Ketvell Emilia</dc:creator>
  <cp:lastModifiedBy>Sikke Korhonen</cp:lastModifiedBy>
  <cp:revision>15</cp:revision>
  <dcterms:created xsi:type="dcterms:W3CDTF">2021-01-14T13:24:47Z</dcterms:created>
  <dcterms:modified xsi:type="dcterms:W3CDTF">2021-01-19T08:08:53Z</dcterms:modified>
</cp:coreProperties>
</file>