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data1.xml" ContentType="application/vnd.openxmlformats-officedocument.drawingml.diagramData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74" r:id="rId2"/>
    <p:sldId id="257" r:id="rId3"/>
    <p:sldId id="258" r:id="rId4"/>
    <p:sldId id="259" r:id="rId5"/>
    <p:sldId id="260" r:id="rId6"/>
    <p:sldId id="266" r:id="rId7"/>
    <p:sldId id="278" r:id="rId8"/>
    <p:sldId id="279" r:id="rId9"/>
    <p:sldId id="275" r:id="rId10"/>
    <p:sldId id="267" r:id="rId11"/>
    <p:sldId id="261" r:id="rId12"/>
    <p:sldId id="262" r:id="rId13"/>
    <p:sldId id="263" r:id="rId14"/>
    <p:sldId id="276" r:id="rId15"/>
    <p:sldId id="264" r:id="rId16"/>
    <p:sldId id="270" r:id="rId17"/>
    <p:sldId id="271" r:id="rId18"/>
    <p:sldId id="272" r:id="rId19"/>
    <p:sldId id="277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7"/>
    <p:restoredTop sz="94663"/>
  </p:normalViewPr>
  <p:slideViewPr>
    <p:cSldViewPr snapToGrid="0" snapToObjects="1">
      <p:cViewPr>
        <p:scale>
          <a:sx n="112" d="100"/>
          <a:sy n="112" d="100"/>
        </p:scale>
        <p:origin x="-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BBF9F-B644-4EE1-AD96-37741B16E20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18F3D9-2E10-4C0C-BF2B-8B90561A17BC}">
      <dgm:prSet custT="1"/>
      <dgm:spPr/>
      <dgm:t>
        <a:bodyPr/>
        <a:lstStyle/>
        <a:p>
          <a:r>
            <a:rPr lang="fi-FI" sz="1600" dirty="0"/>
            <a:t>Aktiivisia jäseniä kaudella </a:t>
          </a:r>
          <a:r>
            <a:rPr lang="fi-FI" sz="1600" baseline="0" dirty="0"/>
            <a:t>855</a:t>
          </a:r>
          <a:endParaRPr lang="en-US" sz="1600" baseline="0" dirty="0"/>
        </a:p>
      </dgm:t>
    </dgm:pt>
    <dgm:pt modelId="{2D84D221-F739-45CA-8787-DC7E80C897D5}" type="parTrans" cxnId="{0A431C83-ABAC-485B-95E6-C3AC38893757}">
      <dgm:prSet/>
      <dgm:spPr/>
      <dgm:t>
        <a:bodyPr/>
        <a:lstStyle/>
        <a:p>
          <a:endParaRPr lang="en-US"/>
        </a:p>
      </dgm:t>
    </dgm:pt>
    <dgm:pt modelId="{F4D1AAE0-28E4-4E31-8E40-D89EDBFAD9ED}" type="sibTrans" cxnId="{0A431C83-ABAC-485B-95E6-C3AC38893757}">
      <dgm:prSet/>
      <dgm:spPr/>
      <dgm:t>
        <a:bodyPr/>
        <a:lstStyle/>
        <a:p>
          <a:endParaRPr lang="en-US"/>
        </a:p>
      </dgm:t>
    </dgm:pt>
    <dgm:pt modelId="{F8034CCB-E576-4C16-BAB6-1DD7576A30E6}">
      <dgm:prSet custT="1"/>
      <dgm:spPr/>
      <dgm:t>
        <a:bodyPr/>
        <a:lstStyle/>
        <a:p>
          <a:r>
            <a:rPr lang="fi-FI" sz="1600" dirty="0"/>
            <a:t>775 tyttöä ja naista</a:t>
          </a:r>
          <a:endParaRPr lang="en-US" sz="1600" dirty="0"/>
        </a:p>
      </dgm:t>
    </dgm:pt>
    <dgm:pt modelId="{D8495A52-7F1C-4429-B2E6-47306166E4A2}" type="parTrans" cxnId="{AA6A7814-13BD-4400-98EB-79A73BF1E9EC}">
      <dgm:prSet/>
      <dgm:spPr/>
      <dgm:t>
        <a:bodyPr/>
        <a:lstStyle/>
        <a:p>
          <a:endParaRPr lang="en-US"/>
        </a:p>
      </dgm:t>
    </dgm:pt>
    <dgm:pt modelId="{B1A864F9-879F-406C-A4F9-5A721C5433D2}" type="sibTrans" cxnId="{AA6A7814-13BD-4400-98EB-79A73BF1E9EC}">
      <dgm:prSet/>
      <dgm:spPr/>
      <dgm:t>
        <a:bodyPr/>
        <a:lstStyle/>
        <a:p>
          <a:endParaRPr lang="en-US"/>
        </a:p>
      </dgm:t>
    </dgm:pt>
    <dgm:pt modelId="{F460313E-37A6-4392-AD4E-F23A6CC276AB}">
      <dgm:prSet custT="1"/>
      <dgm:spPr/>
      <dgm:t>
        <a:bodyPr/>
        <a:lstStyle/>
        <a:p>
          <a:r>
            <a:rPr lang="fi-FI" sz="1600" dirty="0"/>
            <a:t>80 poikaa ja miestä</a:t>
          </a:r>
          <a:endParaRPr lang="en-US" sz="1600" dirty="0"/>
        </a:p>
      </dgm:t>
    </dgm:pt>
    <dgm:pt modelId="{C8900E08-82D0-4041-B923-6BF825F208F8}" type="parTrans" cxnId="{C8F50528-8BC2-449D-8415-1D48EECE4EF2}">
      <dgm:prSet/>
      <dgm:spPr/>
      <dgm:t>
        <a:bodyPr/>
        <a:lstStyle/>
        <a:p>
          <a:endParaRPr lang="en-US"/>
        </a:p>
      </dgm:t>
    </dgm:pt>
    <dgm:pt modelId="{25BE004E-D4D2-44E6-BE07-116CCF6A9F63}" type="sibTrans" cxnId="{C8F50528-8BC2-449D-8415-1D48EECE4EF2}">
      <dgm:prSet/>
      <dgm:spPr/>
      <dgm:t>
        <a:bodyPr/>
        <a:lstStyle/>
        <a:p>
          <a:endParaRPr lang="en-US"/>
        </a:p>
      </dgm:t>
    </dgm:pt>
    <dgm:pt modelId="{F99CA6CB-106E-46FF-96D2-854C17F60AA1}">
      <dgm:prSet custT="1"/>
      <dgm:spPr/>
      <dgm:t>
        <a:bodyPr/>
        <a:lstStyle/>
        <a:p>
          <a:r>
            <a:rPr lang="fi-FI" sz="1600" dirty="0"/>
            <a:t>628 on alle 19-vuotiaita (73%)</a:t>
          </a:r>
          <a:endParaRPr lang="en-US" sz="1600" dirty="0"/>
        </a:p>
      </dgm:t>
    </dgm:pt>
    <dgm:pt modelId="{391E53D8-5F57-494B-A82E-15FECE943A42}" type="parTrans" cxnId="{F2ED585C-9F0E-41C7-9CCA-44EF62F5E50A}">
      <dgm:prSet/>
      <dgm:spPr/>
      <dgm:t>
        <a:bodyPr/>
        <a:lstStyle/>
        <a:p>
          <a:endParaRPr lang="en-US"/>
        </a:p>
      </dgm:t>
    </dgm:pt>
    <dgm:pt modelId="{5100A31A-46C9-4E54-B87A-03A7F0EC8A6B}" type="sibTrans" cxnId="{F2ED585C-9F0E-41C7-9CCA-44EF62F5E50A}">
      <dgm:prSet/>
      <dgm:spPr/>
      <dgm:t>
        <a:bodyPr/>
        <a:lstStyle/>
        <a:p>
          <a:endParaRPr lang="en-US"/>
        </a:p>
      </dgm:t>
    </dgm:pt>
    <dgm:pt modelId="{9FB7C9F1-3950-4603-8469-CF43526140B1}">
      <dgm:prSet custT="1"/>
      <dgm:spPr>
        <a:solidFill>
          <a:schemeClr val="accent3"/>
        </a:solidFill>
      </dgm:spPr>
      <dgm:t>
        <a:bodyPr/>
        <a:lstStyle/>
        <a:p>
          <a:r>
            <a:rPr lang="fi-FI" sz="1600" dirty="0"/>
            <a:t>RIVOLI on erityisesti lasten ja nuorten seura</a:t>
          </a:r>
          <a:endParaRPr lang="en-US" sz="1600" dirty="0"/>
        </a:p>
      </dgm:t>
    </dgm:pt>
    <dgm:pt modelId="{65BC7FDF-5645-483F-9723-BEA6AC482BA0}" type="parTrans" cxnId="{62BBB45B-63F2-4D4D-9FB3-C633BFA56DD8}">
      <dgm:prSet/>
      <dgm:spPr/>
      <dgm:t>
        <a:bodyPr/>
        <a:lstStyle/>
        <a:p>
          <a:endParaRPr lang="en-US"/>
        </a:p>
      </dgm:t>
    </dgm:pt>
    <dgm:pt modelId="{9B22E16C-ACD7-4761-BD43-25AD165DB13C}" type="sibTrans" cxnId="{62BBB45B-63F2-4D4D-9FB3-C633BFA56DD8}">
      <dgm:prSet/>
      <dgm:spPr/>
      <dgm:t>
        <a:bodyPr/>
        <a:lstStyle/>
        <a:p>
          <a:endParaRPr lang="en-US"/>
        </a:p>
      </dgm:t>
    </dgm:pt>
    <dgm:pt modelId="{513BF60B-D9E3-490F-BE08-515D42B7BD58}">
      <dgm:prSet custT="1"/>
      <dgm:spPr/>
      <dgm:t>
        <a:bodyPr/>
        <a:lstStyle/>
        <a:p>
          <a:r>
            <a:rPr lang="fi-FI" sz="1600" dirty="0"/>
            <a:t>227 on aikuisia (27%)</a:t>
          </a:r>
          <a:endParaRPr lang="en-US" sz="1600" dirty="0"/>
        </a:p>
      </dgm:t>
    </dgm:pt>
    <dgm:pt modelId="{F03AFBAB-60AE-4D68-90A8-E90A86D3B352}" type="parTrans" cxnId="{A17CF183-DF37-4CFA-904A-7FC050FE60A2}">
      <dgm:prSet/>
      <dgm:spPr/>
      <dgm:t>
        <a:bodyPr/>
        <a:lstStyle/>
        <a:p>
          <a:endParaRPr lang="en-US"/>
        </a:p>
      </dgm:t>
    </dgm:pt>
    <dgm:pt modelId="{2681FDB7-01D2-4534-B154-0E8EE29AC992}" type="sibTrans" cxnId="{A17CF183-DF37-4CFA-904A-7FC050FE60A2}">
      <dgm:prSet/>
      <dgm:spPr/>
      <dgm:t>
        <a:bodyPr/>
        <a:lstStyle/>
        <a:p>
          <a:endParaRPr lang="en-US"/>
        </a:p>
      </dgm:t>
    </dgm:pt>
    <dgm:pt modelId="{BD08497D-22FD-4D8D-B479-085A0FCDF923}">
      <dgm:prSet custT="1"/>
      <dgm:spPr/>
      <dgm:t>
        <a:bodyPr/>
        <a:lstStyle/>
        <a:p>
          <a:r>
            <a:rPr lang="fi-FI" sz="1600"/>
            <a:t>16 ryhmäliikuntatuntia + erityisryhmätunti viikoittain</a:t>
          </a:r>
          <a:endParaRPr lang="en-US" sz="1600"/>
        </a:p>
      </dgm:t>
    </dgm:pt>
    <dgm:pt modelId="{95848A37-97F4-4939-A641-B70A4DA0A982}" type="parTrans" cxnId="{5244BA7F-F274-4167-AA42-7F3B8D16267A}">
      <dgm:prSet/>
      <dgm:spPr/>
      <dgm:t>
        <a:bodyPr/>
        <a:lstStyle/>
        <a:p>
          <a:endParaRPr lang="en-US"/>
        </a:p>
      </dgm:t>
    </dgm:pt>
    <dgm:pt modelId="{A5EDE877-F347-4720-80E7-6AB4C182F0C9}" type="sibTrans" cxnId="{5244BA7F-F274-4167-AA42-7F3B8D16267A}">
      <dgm:prSet/>
      <dgm:spPr/>
      <dgm:t>
        <a:bodyPr/>
        <a:lstStyle/>
        <a:p>
          <a:endParaRPr lang="en-US"/>
        </a:p>
      </dgm:t>
    </dgm:pt>
    <dgm:pt modelId="{D19B5372-7DA6-48D3-8464-9ED4EDEE8739}">
      <dgm:prSet custT="1"/>
      <dgm:spPr>
        <a:solidFill>
          <a:schemeClr val="accent2"/>
        </a:solidFill>
      </dgm:spPr>
      <dgm:t>
        <a:bodyPr/>
        <a:lstStyle/>
        <a:p>
          <a:r>
            <a:rPr lang="fi-FI" sz="1600"/>
            <a:t>34 LANU-ryhmää ja joukkuetta viikoittain</a:t>
          </a:r>
          <a:endParaRPr lang="en-US" sz="1600"/>
        </a:p>
      </dgm:t>
    </dgm:pt>
    <dgm:pt modelId="{0EA828E9-09EC-4E33-80E3-959FD80AB7FE}" type="parTrans" cxnId="{F0E7564E-DEC6-421C-9914-0495996C3179}">
      <dgm:prSet/>
      <dgm:spPr/>
      <dgm:t>
        <a:bodyPr/>
        <a:lstStyle/>
        <a:p>
          <a:endParaRPr lang="en-US"/>
        </a:p>
      </dgm:t>
    </dgm:pt>
    <dgm:pt modelId="{04CA5C68-C530-4ACC-B42F-833AADAD0CE7}" type="sibTrans" cxnId="{F0E7564E-DEC6-421C-9914-0495996C3179}">
      <dgm:prSet/>
      <dgm:spPr/>
      <dgm:t>
        <a:bodyPr/>
        <a:lstStyle/>
        <a:p>
          <a:endParaRPr lang="en-US"/>
        </a:p>
      </dgm:t>
    </dgm:pt>
    <dgm:pt modelId="{F1373341-0CBB-447C-B307-446A4EC31A53}">
      <dgm:prSet custT="1"/>
      <dgm:spPr>
        <a:solidFill>
          <a:schemeClr val="accent3"/>
        </a:solidFill>
      </dgm:spPr>
      <dgm:t>
        <a:bodyPr/>
        <a:lstStyle/>
        <a:p>
          <a:r>
            <a:rPr lang="fi-FI" sz="1600"/>
            <a:t>2020 alusta myös edullisia pienryhmä-valmennuksia ja Personal </a:t>
          </a:r>
          <a:r>
            <a:rPr lang="fi-FI" sz="1600" err="1"/>
            <a:t>Trainer</a:t>
          </a:r>
          <a:endParaRPr lang="en-US" sz="1600"/>
        </a:p>
      </dgm:t>
    </dgm:pt>
    <dgm:pt modelId="{A8AE00AA-46A5-45B7-9338-569275350CD7}" type="parTrans" cxnId="{C7E8A081-98DB-4D57-9200-5B5141BCAD6A}">
      <dgm:prSet/>
      <dgm:spPr/>
      <dgm:t>
        <a:bodyPr/>
        <a:lstStyle/>
        <a:p>
          <a:endParaRPr lang="en-US"/>
        </a:p>
      </dgm:t>
    </dgm:pt>
    <dgm:pt modelId="{F2DCD698-4294-4B63-9EEA-0DA8B7B4FCDD}" type="sibTrans" cxnId="{C7E8A081-98DB-4D57-9200-5B5141BCAD6A}">
      <dgm:prSet/>
      <dgm:spPr/>
      <dgm:t>
        <a:bodyPr/>
        <a:lstStyle/>
        <a:p>
          <a:endParaRPr lang="en-US"/>
        </a:p>
      </dgm:t>
    </dgm:pt>
    <dgm:pt modelId="{EA21B7E7-4988-6D4F-A66A-DE444B36BBF6}">
      <dgm:prSet custT="1"/>
      <dgm:spPr/>
      <dgm:t>
        <a:bodyPr/>
        <a:lstStyle/>
        <a:p>
          <a:r>
            <a:rPr lang="en-US" sz="1600" dirty="0" err="1"/>
            <a:t>Ohjaajia</a:t>
          </a:r>
          <a:r>
            <a:rPr lang="en-US" sz="1600"/>
            <a:t> ja </a:t>
          </a:r>
          <a:r>
            <a:rPr lang="en-US" sz="1600" err="1"/>
            <a:t>apuohjaajia</a:t>
          </a:r>
          <a:r>
            <a:rPr lang="en-US" sz="1600"/>
            <a:t> 53</a:t>
          </a:r>
        </a:p>
      </dgm:t>
    </dgm:pt>
    <dgm:pt modelId="{52B2A60B-6CBC-024D-91DE-F512EE856E4B}" type="parTrans" cxnId="{5938592B-5790-A141-88BB-B2CBC6BA3D0E}">
      <dgm:prSet/>
      <dgm:spPr/>
      <dgm:t>
        <a:bodyPr/>
        <a:lstStyle/>
        <a:p>
          <a:endParaRPr lang="fi-FI"/>
        </a:p>
      </dgm:t>
    </dgm:pt>
    <dgm:pt modelId="{FD183872-5997-EA4C-828B-725A1F81D85B}" type="sibTrans" cxnId="{5938592B-5790-A141-88BB-B2CBC6BA3D0E}">
      <dgm:prSet/>
      <dgm:spPr/>
      <dgm:t>
        <a:bodyPr/>
        <a:lstStyle/>
        <a:p>
          <a:endParaRPr lang="fi-FI"/>
        </a:p>
      </dgm:t>
    </dgm:pt>
    <dgm:pt modelId="{424EA11B-5DCC-DF4B-A94D-4193D8F5D8B4}" type="pres">
      <dgm:prSet presAssocID="{103BBF9F-B644-4EE1-AD96-37741B16E207}" presName="diagram" presStyleCnt="0">
        <dgm:presLayoutVars>
          <dgm:dir/>
          <dgm:resizeHandles val="exact"/>
        </dgm:presLayoutVars>
      </dgm:prSet>
      <dgm:spPr/>
    </dgm:pt>
    <dgm:pt modelId="{02E671C9-82AF-944E-BB83-52F2BCA73EF8}" type="pres">
      <dgm:prSet presAssocID="{B818F3D9-2E10-4C0C-BF2B-8B90561A17BC}" presName="node" presStyleLbl="node1" presStyleIdx="0" presStyleCnt="10" custLinFactNeighborX="1152">
        <dgm:presLayoutVars>
          <dgm:bulletEnabled val="1"/>
        </dgm:presLayoutVars>
      </dgm:prSet>
      <dgm:spPr/>
    </dgm:pt>
    <dgm:pt modelId="{61FE7140-C767-434C-B892-F1A693379999}" type="pres">
      <dgm:prSet presAssocID="{F4D1AAE0-28E4-4E31-8E40-D89EDBFAD9ED}" presName="sibTrans" presStyleCnt="0"/>
      <dgm:spPr/>
    </dgm:pt>
    <dgm:pt modelId="{B2E40B46-BE49-0443-9482-822A33B8722B}" type="pres">
      <dgm:prSet presAssocID="{F8034CCB-E576-4C16-BAB6-1DD7576A30E6}" presName="node" presStyleLbl="node1" presStyleIdx="1" presStyleCnt="10" custLinFactNeighborX="1152">
        <dgm:presLayoutVars>
          <dgm:bulletEnabled val="1"/>
        </dgm:presLayoutVars>
      </dgm:prSet>
      <dgm:spPr/>
    </dgm:pt>
    <dgm:pt modelId="{59C45D5B-5D75-F246-B910-68AE42713DC5}" type="pres">
      <dgm:prSet presAssocID="{B1A864F9-879F-406C-A4F9-5A721C5433D2}" presName="sibTrans" presStyleCnt="0"/>
      <dgm:spPr/>
    </dgm:pt>
    <dgm:pt modelId="{2B4FEE98-9957-BE46-B385-10FA087C429F}" type="pres">
      <dgm:prSet presAssocID="{F460313E-37A6-4392-AD4E-F23A6CC276AB}" presName="node" presStyleLbl="node1" presStyleIdx="2" presStyleCnt="10">
        <dgm:presLayoutVars>
          <dgm:bulletEnabled val="1"/>
        </dgm:presLayoutVars>
      </dgm:prSet>
      <dgm:spPr/>
    </dgm:pt>
    <dgm:pt modelId="{4C1F56CD-B2E0-0E4A-93A0-19FB7E528EEB}" type="pres">
      <dgm:prSet presAssocID="{25BE004E-D4D2-44E6-BE07-116CCF6A9F63}" presName="sibTrans" presStyleCnt="0"/>
      <dgm:spPr/>
    </dgm:pt>
    <dgm:pt modelId="{5866BB80-E554-B340-8E0D-29113602EEF6}" type="pres">
      <dgm:prSet presAssocID="{F99CA6CB-106E-46FF-96D2-854C17F60AA1}" presName="node" presStyleLbl="node1" presStyleIdx="3" presStyleCnt="10" custLinFactX="-100000" custLinFactY="18089" custLinFactNeighborX="-120049" custLinFactNeighborY="100000">
        <dgm:presLayoutVars>
          <dgm:bulletEnabled val="1"/>
        </dgm:presLayoutVars>
      </dgm:prSet>
      <dgm:spPr/>
    </dgm:pt>
    <dgm:pt modelId="{53C3B301-9F52-0248-9F0A-579F2D0BEA41}" type="pres">
      <dgm:prSet presAssocID="{5100A31A-46C9-4E54-B87A-03A7F0EC8A6B}" presName="sibTrans" presStyleCnt="0"/>
      <dgm:spPr/>
    </dgm:pt>
    <dgm:pt modelId="{A0794212-ACBC-D045-950E-0CD9A31470BC}" type="pres">
      <dgm:prSet presAssocID="{9FB7C9F1-3950-4603-8469-CF43526140B1}" presName="node" presStyleLbl="node1" presStyleIdx="4" presStyleCnt="10" custLinFactNeighborX="0" custLinFactNeighborY="-960">
        <dgm:presLayoutVars>
          <dgm:bulletEnabled val="1"/>
        </dgm:presLayoutVars>
      </dgm:prSet>
      <dgm:spPr/>
    </dgm:pt>
    <dgm:pt modelId="{835D1007-6685-E545-8E59-3C955DEB612C}" type="pres">
      <dgm:prSet presAssocID="{9B22E16C-ACD7-4761-BD43-25AD165DB13C}" presName="sibTrans" presStyleCnt="0"/>
      <dgm:spPr/>
    </dgm:pt>
    <dgm:pt modelId="{B12D03DF-95B9-314C-996A-961F69FDF739}" type="pres">
      <dgm:prSet presAssocID="{513BF60B-D9E3-490F-BE08-515D42B7BD58}" presName="node" presStyleLbl="node1" presStyleIdx="5" presStyleCnt="10" custLinFactX="10600" custLinFactNeighborX="100000" custLinFactNeighborY="1332">
        <dgm:presLayoutVars>
          <dgm:bulletEnabled val="1"/>
        </dgm:presLayoutVars>
      </dgm:prSet>
      <dgm:spPr/>
    </dgm:pt>
    <dgm:pt modelId="{EE016006-86E6-994F-A304-8E59F4AAB46B}" type="pres">
      <dgm:prSet presAssocID="{2681FDB7-01D2-4534-B154-0E8EE29AC992}" presName="sibTrans" presStyleCnt="0"/>
      <dgm:spPr/>
    </dgm:pt>
    <dgm:pt modelId="{4C11BD6B-B983-5F49-9DB2-FBC8AA553AD7}" type="pres">
      <dgm:prSet presAssocID="{EA21B7E7-4988-6D4F-A66A-DE444B36BBF6}" presName="node" presStyleLbl="node1" presStyleIdx="6" presStyleCnt="10" custLinFactX="10600" custLinFactNeighborX="100000" custLinFactNeighborY="1332">
        <dgm:presLayoutVars>
          <dgm:bulletEnabled val="1"/>
        </dgm:presLayoutVars>
      </dgm:prSet>
      <dgm:spPr/>
    </dgm:pt>
    <dgm:pt modelId="{D47AD07A-E0AB-A045-AE72-4713DEDA2092}" type="pres">
      <dgm:prSet presAssocID="{FD183872-5997-EA4C-828B-725A1F81D85B}" presName="sibTrans" presStyleCnt="0"/>
      <dgm:spPr/>
    </dgm:pt>
    <dgm:pt modelId="{ED732B27-5943-014C-9592-B562927C4FC8}" type="pres">
      <dgm:prSet presAssocID="{BD08497D-22FD-4D8D-B479-085A0FCDF923}" presName="node" presStyleLbl="node1" presStyleIdx="7" presStyleCnt="10" custLinFactY="16169" custLinFactNeighborX="873" custLinFactNeighborY="100000">
        <dgm:presLayoutVars>
          <dgm:bulletEnabled val="1"/>
        </dgm:presLayoutVars>
      </dgm:prSet>
      <dgm:spPr/>
    </dgm:pt>
    <dgm:pt modelId="{56B079F3-64F0-6740-B732-A986F7BF5A52}" type="pres">
      <dgm:prSet presAssocID="{A5EDE877-F347-4720-80E7-6AB4C182F0C9}" presName="sibTrans" presStyleCnt="0"/>
      <dgm:spPr/>
    </dgm:pt>
    <dgm:pt modelId="{EEAD1DE2-6224-C441-930F-7066FE36C289}" type="pres">
      <dgm:prSet presAssocID="{D19B5372-7DA6-48D3-8464-9ED4EDEE8739}" presName="node" presStyleLbl="node1" presStyleIdx="8" presStyleCnt="10" custLinFactNeighborY="961">
        <dgm:presLayoutVars>
          <dgm:bulletEnabled val="1"/>
        </dgm:presLayoutVars>
      </dgm:prSet>
      <dgm:spPr/>
    </dgm:pt>
    <dgm:pt modelId="{6F01E45F-477E-7943-9387-2FEFBF28548C}" type="pres">
      <dgm:prSet presAssocID="{04CA5C68-C530-4ACC-B42F-833AADAD0CE7}" presName="sibTrans" presStyleCnt="0"/>
      <dgm:spPr/>
    </dgm:pt>
    <dgm:pt modelId="{CA05267E-4078-EA4D-A325-4AA28FA92F0F}" type="pres">
      <dgm:prSet presAssocID="{F1373341-0CBB-447C-B307-446A4EC31A53}" presName="node" presStyleLbl="node1" presStyleIdx="9" presStyleCnt="10" custLinFactNeighborX="527" custLinFactNeighborY="-2734">
        <dgm:presLayoutVars>
          <dgm:bulletEnabled val="1"/>
        </dgm:presLayoutVars>
      </dgm:prSet>
      <dgm:spPr/>
    </dgm:pt>
  </dgm:ptLst>
  <dgm:cxnLst>
    <dgm:cxn modelId="{AA6A7814-13BD-4400-98EB-79A73BF1E9EC}" srcId="{103BBF9F-B644-4EE1-AD96-37741B16E207}" destId="{F8034CCB-E576-4C16-BAB6-1DD7576A30E6}" srcOrd="1" destOrd="0" parTransId="{D8495A52-7F1C-4429-B2E6-47306166E4A2}" sibTransId="{B1A864F9-879F-406C-A4F9-5A721C5433D2}"/>
    <dgm:cxn modelId="{C8F50528-8BC2-449D-8415-1D48EECE4EF2}" srcId="{103BBF9F-B644-4EE1-AD96-37741B16E207}" destId="{F460313E-37A6-4392-AD4E-F23A6CC276AB}" srcOrd="2" destOrd="0" parTransId="{C8900E08-82D0-4041-B923-6BF825F208F8}" sibTransId="{25BE004E-D4D2-44E6-BE07-116CCF6A9F63}"/>
    <dgm:cxn modelId="{5938592B-5790-A141-88BB-B2CBC6BA3D0E}" srcId="{103BBF9F-B644-4EE1-AD96-37741B16E207}" destId="{EA21B7E7-4988-6D4F-A66A-DE444B36BBF6}" srcOrd="6" destOrd="0" parTransId="{52B2A60B-6CBC-024D-91DE-F512EE856E4B}" sibTransId="{FD183872-5997-EA4C-828B-725A1F81D85B}"/>
    <dgm:cxn modelId="{F1FB083D-07BB-6044-8AE6-166BD93D7AC2}" type="presOf" srcId="{D19B5372-7DA6-48D3-8464-9ED4EDEE8739}" destId="{EEAD1DE2-6224-C441-930F-7066FE36C289}" srcOrd="0" destOrd="0" presId="urn:microsoft.com/office/officeart/2005/8/layout/default"/>
    <dgm:cxn modelId="{AFFCA44D-5353-B749-A1A0-97377651726D}" type="presOf" srcId="{9FB7C9F1-3950-4603-8469-CF43526140B1}" destId="{A0794212-ACBC-D045-950E-0CD9A31470BC}" srcOrd="0" destOrd="0" presId="urn:microsoft.com/office/officeart/2005/8/layout/default"/>
    <dgm:cxn modelId="{F0E7564E-DEC6-421C-9914-0495996C3179}" srcId="{103BBF9F-B644-4EE1-AD96-37741B16E207}" destId="{D19B5372-7DA6-48D3-8464-9ED4EDEE8739}" srcOrd="8" destOrd="0" parTransId="{0EA828E9-09EC-4E33-80E3-959FD80AB7FE}" sibTransId="{04CA5C68-C530-4ACC-B42F-833AADAD0CE7}"/>
    <dgm:cxn modelId="{63CEDB4F-00BA-4E43-B5BD-773C0C3EC7A4}" type="presOf" srcId="{F8034CCB-E576-4C16-BAB6-1DD7576A30E6}" destId="{B2E40B46-BE49-0443-9482-822A33B8722B}" srcOrd="0" destOrd="0" presId="urn:microsoft.com/office/officeart/2005/8/layout/default"/>
    <dgm:cxn modelId="{69249154-7B35-C047-A46B-086A89E2363F}" type="presOf" srcId="{513BF60B-D9E3-490F-BE08-515D42B7BD58}" destId="{B12D03DF-95B9-314C-996A-961F69FDF739}" srcOrd="0" destOrd="0" presId="urn:microsoft.com/office/officeart/2005/8/layout/default"/>
    <dgm:cxn modelId="{62BBB45B-63F2-4D4D-9FB3-C633BFA56DD8}" srcId="{103BBF9F-B644-4EE1-AD96-37741B16E207}" destId="{9FB7C9F1-3950-4603-8469-CF43526140B1}" srcOrd="4" destOrd="0" parTransId="{65BC7FDF-5645-483F-9723-BEA6AC482BA0}" sibTransId="{9B22E16C-ACD7-4761-BD43-25AD165DB13C}"/>
    <dgm:cxn modelId="{F2ED585C-9F0E-41C7-9CCA-44EF62F5E50A}" srcId="{103BBF9F-B644-4EE1-AD96-37741B16E207}" destId="{F99CA6CB-106E-46FF-96D2-854C17F60AA1}" srcOrd="3" destOrd="0" parTransId="{391E53D8-5F57-494B-A82E-15FECE943A42}" sibTransId="{5100A31A-46C9-4E54-B87A-03A7F0EC8A6B}"/>
    <dgm:cxn modelId="{3DCB675F-6B08-AD41-8A20-17AE8BEAA6E7}" type="presOf" srcId="{103BBF9F-B644-4EE1-AD96-37741B16E207}" destId="{424EA11B-5DCC-DF4B-A94D-4193D8F5D8B4}" srcOrd="0" destOrd="0" presId="urn:microsoft.com/office/officeart/2005/8/layout/default"/>
    <dgm:cxn modelId="{5244BA7F-F274-4167-AA42-7F3B8D16267A}" srcId="{103BBF9F-B644-4EE1-AD96-37741B16E207}" destId="{BD08497D-22FD-4D8D-B479-085A0FCDF923}" srcOrd="7" destOrd="0" parTransId="{95848A37-97F4-4939-A641-B70A4DA0A982}" sibTransId="{A5EDE877-F347-4720-80E7-6AB4C182F0C9}"/>
    <dgm:cxn modelId="{C7E8A081-98DB-4D57-9200-5B5141BCAD6A}" srcId="{103BBF9F-B644-4EE1-AD96-37741B16E207}" destId="{F1373341-0CBB-447C-B307-446A4EC31A53}" srcOrd="9" destOrd="0" parTransId="{A8AE00AA-46A5-45B7-9338-569275350CD7}" sibTransId="{F2DCD698-4294-4B63-9EEA-0DA8B7B4FCDD}"/>
    <dgm:cxn modelId="{9FC28482-310B-E941-A05D-0602EE46BEF5}" type="presOf" srcId="{EA21B7E7-4988-6D4F-A66A-DE444B36BBF6}" destId="{4C11BD6B-B983-5F49-9DB2-FBC8AA553AD7}" srcOrd="0" destOrd="0" presId="urn:microsoft.com/office/officeart/2005/8/layout/default"/>
    <dgm:cxn modelId="{0A431C83-ABAC-485B-95E6-C3AC38893757}" srcId="{103BBF9F-B644-4EE1-AD96-37741B16E207}" destId="{B818F3D9-2E10-4C0C-BF2B-8B90561A17BC}" srcOrd="0" destOrd="0" parTransId="{2D84D221-F739-45CA-8787-DC7E80C897D5}" sibTransId="{F4D1AAE0-28E4-4E31-8E40-D89EDBFAD9ED}"/>
    <dgm:cxn modelId="{A17CF183-DF37-4CFA-904A-7FC050FE60A2}" srcId="{103BBF9F-B644-4EE1-AD96-37741B16E207}" destId="{513BF60B-D9E3-490F-BE08-515D42B7BD58}" srcOrd="5" destOrd="0" parTransId="{F03AFBAB-60AE-4D68-90A8-E90A86D3B352}" sibTransId="{2681FDB7-01D2-4534-B154-0E8EE29AC992}"/>
    <dgm:cxn modelId="{B2C75A9A-8417-914C-A795-F7DD915D4C75}" type="presOf" srcId="{F460313E-37A6-4392-AD4E-F23A6CC276AB}" destId="{2B4FEE98-9957-BE46-B385-10FA087C429F}" srcOrd="0" destOrd="0" presId="urn:microsoft.com/office/officeart/2005/8/layout/default"/>
    <dgm:cxn modelId="{72D931CD-986C-414E-A31B-2F7579C32BC8}" type="presOf" srcId="{F1373341-0CBB-447C-B307-446A4EC31A53}" destId="{CA05267E-4078-EA4D-A325-4AA28FA92F0F}" srcOrd="0" destOrd="0" presId="urn:microsoft.com/office/officeart/2005/8/layout/default"/>
    <dgm:cxn modelId="{E2E0AFD5-4F63-B049-A518-A2648B9D65A4}" type="presOf" srcId="{BD08497D-22FD-4D8D-B479-085A0FCDF923}" destId="{ED732B27-5943-014C-9592-B562927C4FC8}" srcOrd="0" destOrd="0" presId="urn:microsoft.com/office/officeart/2005/8/layout/default"/>
    <dgm:cxn modelId="{E6AB01F0-54EF-294D-BD58-E3CE044FFDA0}" type="presOf" srcId="{B818F3D9-2E10-4C0C-BF2B-8B90561A17BC}" destId="{02E671C9-82AF-944E-BB83-52F2BCA73EF8}" srcOrd="0" destOrd="0" presId="urn:microsoft.com/office/officeart/2005/8/layout/default"/>
    <dgm:cxn modelId="{92A02AFA-3F2E-034D-A61B-B58AEABDE76C}" type="presOf" srcId="{F99CA6CB-106E-46FF-96D2-854C17F60AA1}" destId="{5866BB80-E554-B340-8E0D-29113602EEF6}" srcOrd="0" destOrd="0" presId="urn:microsoft.com/office/officeart/2005/8/layout/default"/>
    <dgm:cxn modelId="{503DDCC8-6ABB-C841-AC4F-C36C334FEE6B}" type="presParOf" srcId="{424EA11B-5DCC-DF4B-A94D-4193D8F5D8B4}" destId="{02E671C9-82AF-944E-BB83-52F2BCA73EF8}" srcOrd="0" destOrd="0" presId="urn:microsoft.com/office/officeart/2005/8/layout/default"/>
    <dgm:cxn modelId="{CEB9D658-1D83-9645-A8E3-5E612023B0C3}" type="presParOf" srcId="{424EA11B-5DCC-DF4B-A94D-4193D8F5D8B4}" destId="{61FE7140-C767-434C-B892-F1A693379999}" srcOrd="1" destOrd="0" presId="urn:microsoft.com/office/officeart/2005/8/layout/default"/>
    <dgm:cxn modelId="{A468CA7C-D437-4040-97B1-4BF0DB183357}" type="presParOf" srcId="{424EA11B-5DCC-DF4B-A94D-4193D8F5D8B4}" destId="{B2E40B46-BE49-0443-9482-822A33B8722B}" srcOrd="2" destOrd="0" presId="urn:microsoft.com/office/officeart/2005/8/layout/default"/>
    <dgm:cxn modelId="{E28CE8B4-9072-284C-8E9A-5DBC22335BE2}" type="presParOf" srcId="{424EA11B-5DCC-DF4B-A94D-4193D8F5D8B4}" destId="{59C45D5B-5D75-F246-B910-68AE42713DC5}" srcOrd="3" destOrd="0" presId="urn:microsoft.com/office/officeart/2005/8/layout/default"/>
    <dgm:cxn modelId="{93C02422-1A4B-074D-84C0-2FCD08E4A67D}" type="presParOf" srcId="{424EA11B-5DCC-DF4B-A94D-4193D8F5D8B4}" destId="{2B4FEE98-9957-BE46-B385-10FA087C429F}" srcOrd="4" destOrd="0" presId="urn:microsoft.com/office/officeart/2005/8/layout/default"/>
    <dgm:cxn modelId="{D8B777E9-644F-D847-ACED-A4D20858586C}" type="presParOf" srcId="{424EA11B-5DCC-DF4B-A94D-4193D8F5D8B4}" destId="{4C1F56CD-B2E0-0E4A-93A0-19FB7E528EEB}" srcOrd="5" destOrd="0" presId="urn:microsoft.com/office/officeart/2005/8/layout/default"/>
    <dgm:cxn modelId="{3A1B7D14-D8DC-B04A-AB2C-A3832B630AEC}" type="presParOf" srcId="{424EA11B-5DCC-DF4B-A94D-4193D8F5D8B4}" destId="{5866BB80-E554-B340-8E0D-29113602EEF6}" srcOrd="6" destOrd="0" presId="urn:microsoft.com/office/officeart/2005/8/layout/default"/>
    <dgm:cxn modelId="{C29A46AF-3545-6D45-9B66-5AF1D5D0E436}" type="presParOf" srcId="{424EA11B-5DCC-DF4B-A94D-4193D8F5D8B4}" destId="{53C3B301-9F52-0248-9F0A-579F2D0BEA41}" srcOrd="7" destOrd="0" presId="urn:microsoft.com/office/officeart/2005/8/layout/default"/>
    <dgm:cxn modelId="{1EA23E4F-7334-F646-A09D-A7B3BAED2B8F}" type="presParOf" srcId="{424EA11B-5DCC-DF4B-A94D-4193D8F5D8B4}" destId="{A0794212-ACBC-D045-950E-0CD9A31470BC}" srcOrd="8" destOrd="0" presId="urn:microsoft.com/office/officeart/2005/8/layout/default"/>
    <dgm:cxn modelId="{7D92BACA-35F2-F24B-B553-97DC3247D642}" type="presParOf" srcId="{424EA11B-5DCC-DF4B-A94D-4193D8F5D8B4}" destId="{835D1007-6685-E545-8E59-3C955DEB612C}" srcOrd="9" destOrd="0" presId="urn:microsoft.com/office/officeart/2005/8/layout/default"/>
    <dgm:cxn modelId="{CB193B21-B0F3-B740-A3C6-F5F428733484}" type="presParOf" srcId="{424EA11B-5DCC-DF4B-A94D-4193D8F5D8B4}" destId="{B12D03DF-95B9-314C-996A-961F69FDF739}" srcOrd="10" destOrd="0" presId="urn:microsoft.com/office/officeart/2005/8/layout/default"/>
    <dgm:cxn modelId="{5A6D6497-3EEC-7548-B5F6-2EBED8A3A2A2}" type="presParOf" srcId="{424EA11B-5DCC-DF4B-A94D-4193D8F5D8B4}" destId="{EE016006-86E6-994F-A304-8E59F4AAB46B}" srcOrd="11" destOrd="0" presId="urn:microsoft.com/office/officeart/2005/8/layout/default"/>
    <dgm:cxn modelId="{82052690-9B84-904B-AD0A-3461B77DC6F5}" type="presParOf" srcId="{424EA11B-5DCC-DF4B-A94D-4193D8F5D8B4}" destId="{4C11BD6B-B983-5F49-9DB2-FBC8AA553AD7}" srcOrd="12" destOrd="0" presId="urn:microsoft.com/office/officeart/2005/8/layout/default"/>
    <dgm:cxn modelId="{D4C54DE5-EACB-D340-A61E-E9D0E6AC8748}" type="presParOf" srcId="{424EA11B-5DCC-DF4B-A94D-4193D8F5D8B4}" destId="{D47AD07A-E0AB-A045-AE72-4713DEDA2092}" srcOrd="13" destOrd="0" presId="urn:microsoft.com/office/officeart/2005/8/layout/default"/>
    <dgm:cxn modelId="{0190927C-6298-FC48-8946-E23D3AB629F0}" type="presParOf" srcId="{424EA11B-5DCC-DF4B-A94D-4193D8F5D8B4}" destId="{ED732B27-5943-014C-9592-B562927C4FC8}" srcOrd="14" destOrd="0" presId="urn:microsoft.com/office/officeart/2005/8/layout/default"/>
    <dgm:cxn modelId="{E84C4B55-5C8A-AD4F-BA27-8DEF50B7FAA7}" type="presParOf" srcId="{424EA11B-5DCC-DF4B-A94D-4193D8F5D8B4}" destId="{56B079F3-64F0-6740-B732-A986F7BF5A52}" srcOrd="15" destOrd="0" presId="urn:microsoft.com/office/officeart/2005/8/layout/default"/>
    <dgm:cxn modelId="{F7D179D6-32C8-0E40-8414-4FECCED1323C}" type="presParOf" srcId="{424EA11B-5DCC-DF4B-A94D-4193D8F5D8B4}" destId="{EEAD1DE2-6224-C441-930F-7066FE36C289}" srcOrd="16" destOrd="0" presId="urn:microsoft.com/office/officeart/2005/8/layout/default"/>
    <dgm:cxn modelId="{43875F03-69CD-AB42-B960-3ADFE85083A2}" type="presParOf" srcId="{424EA11B-5DCC-DF4B-A94D-4193D8F5D8B4}" destId="{6F01E45F-477E-7943-9387-2FEFBF28548C}" srcOrd="17" destOrd="0" presId="urn:microsoft.com/office/officeart/2005/8/layout/default"/>
    <dgm:cxn modelId="{DCCF1BD5-AB9D-8B47-ACAF-A2CE522C8435}" type="presParOf" srcId="{424EA11B-5DCC-DF4B-A94D-4193D8F5D8B4}" destId="{CA05267E-4078-EA4D-A325-4AA28FA92F0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671C9-82AF-944E-BB83-52F2BCA73EF8}">
      <dsp:nvSpPr>
        <dsp:cNvPr id="0" name=""/>
        <dsp:cNvSpPr/>
      </dsp:nvSpPr>
      <dsp:spPr>
        <a:xfrm>
          <a:off x="607695" y="1178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Aktiivisia jäseniä kaudella </a:t>
          </a:r>
          <a:r>
            <a:rPr lang="fi-FI" sz="1600" kern="1200" baseline="0" dirty="0"/>
            <a:t>855</a:t>
          </a:r>
          <a:endParaRPr lang="en-US" sz="1600" kern="1200" baseline="0" dirty="0"/>
        </a:p>
      </dsp:txBody>
      <dsp:txXfrm>
        <a:off x="607695" y="1178"/>
        <a:ext cx="2174490" cy="1304694"/>
      </dsp:txXfrm>
    </dsp:sp>
    <dsp:sp modelId="{B2E40B46-BE49-0443-9482-822A33B8722B}">
      <dsp:nvSpPr>
        <dsp:cNvPr id="0" name=""/>
        <dsp:cNvSpPr/>
      </dsp:nvSpPr>
      <dsp:spPr>
        <a:xfrm>
          <a:off x="2999635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775 tyttöä ja naista</a:t>
          </a:r>
          <a:endParaRPr lang="en-US" sz="1600" kern="1200" dirty="0"/>
        </a:p>
      </dsp:txBody>
      <dsp:txXfrm>
        <a:off x="2999635" y="1178"/>
        <a:ext cx="2174490" cy="1304694"/>
      </dsp:txXfrm>
    </dsp:sp>
    <dsp:sp modelId="{2B4FEE98-9957-BE46-B385-10FA087C429F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80 poikaa ja miestä</a:t>
          </a:r>
          <a:endParaRPr lang="en-US" sz="1600" kern="1200" dirty="0"/>
        </a:p>
      </dsp:txBody>
      <dsp:txXfrm>
        <a:off x="5366524" y="1178"/>
        <a:ext cx="2174490" cy="1304694"/>
      </dsp:txXfrm>
    </dsp:sp>
    <dsp:sp modelId="{5866BB80-E554-B340-8E0D-29113602EEF6}">
      <dsp:nvSpPr>
        <dsp:cNvPr id="0" name=""/>
        <dsp:cNvSpPr/>
      </dsp:nvSpPr>
      <dsp:spPr>
        <a:xfrm>
          <a:off x="2973519" y="15418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628 on alle 19-vuotiaita (73%)</a:t>
          </a:r>
          <a:endParaRPr lang="en-US" sz="1600" kern="1200" dirty="0"/>
        </a:p>
      </dsp:txBody>
      <dsp:txXfrm>
        <a:off x="2973519" y="1541878"/>
        <a:ext cx="2174490" cy="1304694"/>
      </dsp:txXfrm>
    </dsp:sp>
    <dsp:sp modelId="{A0794212-ACBC-D045-950E-0CD9A31470BC}">
      <dsp:nvSpPr>
        <dsp:cNvPr id="0" name=""/>
        <dsp:cNvSpPr/>
      </dsp:nvSpPr>
      <dsp:spPr>
        <a:xfrm>
          <a:off x="582645" y="1510796"/>
          <a:ext cx="2174490" cy="1304694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RIVOLI on erityisesti lasten ja nuorten seura</a:t>
          </a:r>
          <a:endParaRPr lang="en-US" sz="1600" kern="1200" dirty="0"/>
        </a:p>
      </dsp:txBody>
      <dsp:txXfrm>
        <a:off x="582645" y="1510796"/>
        <a:ext cx="2174490" cy="1304694"/>
      </dsp:txXfrm>
    </dsp:sp>
    <dsp:sp modelId="{B12D03DF-95B9-314C-996A-961F69FDF739}">
      <dsp:nvSpPr>
        <dsp:cNvPr id="0" name=""/>
        <dsp:cNvSpPr/>
      </dsp:nvSpPr>
      <dsp:spPr>
        <a:xfrm>
          <a:off x="5379571" y="1540700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227 on aikuisia (27%)</a:t>
          </a:r>
          <a:endParaRPr lang="en-US" sz="1600" kern="1200" dirty="0"/>
        </a:p>
      </dsp:txBody>
      <dsp:txXfrm>
        <a:off x="5379571" y="1540700"/>
        <a:ext cx="2174490" cy="1304694"/>
      </dsp:txXfrm>
    </dsp:sp>
    <dsp:sp modelId="{4C11BD6B-B983-5F49-9DB2-FBC8AA553AD7}">
      <dsp:nvSpPr>
        <dsp:cNvPr id="0" name=""/>
        <dsp:cNvSpPr/>
      </dsp:nvSpPr>
      <dsp:spPr>
        <a:xfrm>
          <a:off x="7771511" y="1540700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Ohjaajia</a:t>
          </a:r>
          <a:r>
            <a:rPr lang="en-US" sz="1600" kern="1200"/>
            <a:t> ja </a:t>
          </a:r>
          <a:r>
            <a:rPr lang="en-US" sz="1600" kern="1200" err="1"/>
            <a:t>apuohjaajia</a:t>
          </a:r>
          <a:r>
            <a:rPr lang="en-US" sz="1600" kern="1200"/>
            <a:t> 53</a:t>
          </a:r>
        </a:p>
      </dsp:txBody>
      <dsp:txXfrm>
        <a:off x="7771511" y="1540700"/>
        <a:ext cx="2174490" cy="1304694"/>
      </dsp:txXfrm>
    </dsp:sp>
    <dsp:sp modelId="{ED732B27-5943-014C-9592-B562927C4FC8}">
      <dsp:nvSpPr>
        <dsp:cNvPr id="0" name=""/>
        <dsp:cNvSpPr/>
      </dsp:nvSpPr>
      <dsp:spPr>
        <a:xfrm>
          <a:off x="7777447" y="3038972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16 ryhmäliikuntatuntia + erityisryhmätunti viikoittain</a:t>
          </a:r>
          <a:endParaRPr lang="en-US" sz="1600" kern="1200"/>
        </a:p>
      </dsp:txBody>
      <dsp:txXfrm>
        <a:off x="7777447" y="3038972"/>
        <a:ext cx="2174490" cy="1304694"/>
      </dsp:txXfrm>
    </dsp:sp>
    <dsp:sp modelId="{EEAD1DE2-6224-C441-930F-7066FE36C289}">
      <dsp:nvSpPr>
        <dsp:cNvPr id="0" name=""/>
        <dsp:cNvSpPr/>
      </dsp:nvSpPr>
      <dsp:spPr>
        <a:xfrm>
          <a:off x="2974584" y="3046643"/>
          <a:ext cx="2174490" cy="130469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34 LANU-ryhmää ja joukkuetta viikoittain</a:t>
          </a:r>
          <a:endParaRPr lang="en-US" sz="1600" kern="1200"/>
        </a:p>
      </dsp:txBody>
      <dsp:txXfrm>
        <a:off x="2974584" y="3046643"/>
        <a:ext cx="2174490" cy="1304694"/>
      </dsp:txXfrm>
    </dsp:sp>
    <dsp:sp modelId="{CA05267E-4078-EA4D-A325-4AA28FA92F0F}">
      <dsp:nvSpPr>
        <dsp:cNvPr id="0" name=""/>
        <dsp:cNvSpPr/>
      </dsp:nvSpPr>
      <dsp:spPr>
        <a:xfrm>
          <a:off x="5377984" y="3009794"/>
          <a:ext cx="2174490" cy="1304694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2020 alusta myös edullisia pienryhmä-valmennuksia ja Personal </a:t>
          </a:r>
          <a:r>
            <a:rPr lang="fi-FI" sz="1600" kern="1200" err="1"/>
            <a:t>Trainer</a:t>
          </a:r>
          <a:endParaRPr lang="en-US" sz="1600" kern="1200"/>
        </a:p>
      </dsp:txBody>
      <dsp:txXfrm>
        <a:off x="5377984" y="3009794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99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77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35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56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73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69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5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3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1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5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32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1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9" r:id="rId6"/>
    <p:sldLayoutId id="2147483694" r:id="rId7"/>
    <p:sldLayoutId id="2147483695" r:id="rId8"/>
    <p:sldLayoutId id="2147483696" r:id="rId9"/>
    <p:sldLayoutId id="2147483698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Kuva 8" descr="Kuva, joka sisältää kohteen kevyt, piirtäminen&#10;&#10;Kuvaus luotu automaattisesti">
            <a:extLst>
              <a:ext uri="{FF2B5EF4-FFF2-40B4-BE49-F238E27FC236}">
                <a16:creationId xmlns:a16="http://schemas.microsoft.com/office/drawing/2014/main" id="{602CBE71-20FA-E847-944C-F9F833278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44" r="1" b="25245"/>
          <a:stretch/>
        </p:blipFill>
        <p:spPr>
          <a:xfrm>
            <a:off x="-259060" y="0"/>
            <a:ext cx="1218893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7B156B-57F0-F344-AA94-B044FD234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696" y="5422561"/>
            <a:ext cx="9144000" cy="1152663"/>
          </a:xfrm>
        </p:spPr>
        <p:txBody>
          <a:bodyPr>
            <a:normAutofit fontScale="90000"/>
          </a:bodyPr>
          <a:lstStyle/>
          <a:p>
            <a:r>
              <a:rPr lang="fi-FI" sz="4400" dirty="0">
                <a:solidFill>
                  <a:schemeClr val="bg1"/>
                </a:solidFill>
              </a:rPr>
              <a:t>TOIMINTAKERTOMUS 2019</a:t>
            </a:r>
            <a:br>
              <a:rPr lang="fi-FI" sz="4400" dirty="0">
                <a:solidFill>
                  <a:schemeClr val="bg1"/>
                </a:solidFill>
              </a:rPr>
            </a:br>
            <a:r>
              <a:rPr lang="fi-FI" sz="3100" b="0" dirty="0">
                <a:solidFill>
                  <a:schemeClr val="bg1"/>
                </a:solidFill>
              </a:rPr>
              <a:t>Riihimäen voimistelu ja liikunta RIVOLI ry</a:t>
            </a:r>
          </a:p>
        </p:txBody>
      </p:sp>
    </p:spTree>
    <p:extLst>
      <p:ext uri="{BB962C8B-B14F-4D97-AF65-F5344CB8AC3E}">
        <p14:creationId xmlns:p14="http://schemas.microsoft.com/office/powerpoint/2010/main" val="227099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87CFEB-E59B-0747-B131-99652CFE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Koko seuran toimintaa!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40CAB71-6C44-744A-B77B-30DC8AF87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984" y="1399393"/>
            <a:ext cx="5157787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fi-FI" sz="3200" b="0"/>
              <a:t>Yleisötilaisuudet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983D539-FEDA-CE4B-91E9-D6A6B487E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6948" y="2505075"/>
            <a:ext cx="5332412" cy="36845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i="1"/>
              <a:t>19.5.2019 Kevätnäytös</a:t>
            </a:r>
          </a:p>
          <a:p>
            <a:pPr marL="0" indent="0">
              <a:buNone/>
            </a:pPr>
            <a:r>
              <a:rPr lang="fi-FI"/>
              <a:t>yli 900 katsojaa</a:t>
            </a:r>
          </a:p>
          <a:p>
            <a:pPr marL="0" indent="0">
              <a:buNone/>
            </a:pPr>
            <a:r>
              <a:rPr lang="fi-FI"/>
              <a:t>28 vapaaehtoista</a:t>
            </a:r>
          </a:p>
          <a:p>
            <a:pPr marL="0" indent="0">
              <a:buNone/>
            </a:pPr>
            <a:r>
              <a:rPr lang="fi-FI"/>
              <a:t>koko seuran kuvaus</a:t>
            </a:r>
          </a:p>
          <a:p>
            <a:pPr marL="0" indent="0">
              <a:buNone/>
            </a:pPr>
            <a:r>
              <a:rPr lang="fi-FI"/>
              <a:t>(</a:t>
            </a:r>
            <a:r>
              <a:rPr lang="fi-FI" err="1"/>
              <a:t>OmaDesign</a:t>
            </a:r>
            <a:r>
              <a:rPr lang="fi-FI"/>
              <a:t>)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i="1"/>
              <a:t>8.12.2019 Joulu-STARA</a:t>
            </a:r>
          </a:p>
          <a:p>
            <a:pPr marL="0" indent="0">
              <a:buNone/>
            </a:pPr>
            <a:r>
              <a:rPr lang="fi-FI"/>
              <a:t>n. 800 katsojaa</a:t>
            </a:r>
          </a:p>
          <a:p>
            <a:pPr marL="0" indent="0">
              <a:buNone/>
            </a:pPr>
            <a:r>
              <a:rPr lang="fi-FI"/>
              <a:t>10 vapaaehtoista</a:t>
            </a:r>
          </a:p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2B89060-66C0-B244-B3F4-9109617BB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399393"/>
            <a:ext cx="5183188" cy="823912"/>
          </a:xfrm>
        </p:spPr>
        <p:txBody>
          <a:bodyPr>
            <a:normAutofit fontScale="92500"/>
          </a:bodyPr>
          <a:lstStyle/>
          <a:p>
            <a:r>
              <a:rPr lang="fi-FI" sz="3200" b="0"/>
              <a:t>Tapahtumat, osallistumiset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0E3EFC6-A0D0-EA4A-88F6-CCCD667CED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/>
              <a:t>Hyvän Olon Messut (2.2019)</a:t>
            </a:r>
          </a:p>
          <a:p>
            <a:r>
              <a:rPr lang="fi-FI"/>
              <a:t>LIONS Talvikarnevaalit (3.2019)</a:t>
            </a:r>
          </a:p>
          <a:p>
            <a:r>
              <a:rPr lang="fi-FI"/>
              <a:t>Riihimäen kaupungin 8-10v lajikokeilukurssi (5.2019)</a:t>
            </a:r>
          </a:p>
          <a:p>
            <a:r>
              <a:rPr lang="fi-FI" err="1"/>
              <a:t>Gymnaestrada</a:t>
            </a:r>
            <a:r>
              <a:rPr lang="fi-FI"/>
              <a:t> </a:t>
            </a:r>
            <a:r>
              <a:rPr lang="fi-FI" err="1"/>
              <a:t>Dornbirn</a:t>
            </a:r>
            <a:r>
              <a:rPr lang="fi-FI"/>
              <a:t> (7.2019)</a:t>
            </a:r>
          </a:p>
          <a:p>
            <a:r>
              <a:rPr lang="fi-FI"/>
              <a:t>Seurojen Liikuntapolitiikka-ilta kaupunginhallituksen edustajien kanssa (11.2019)</a:t>
            </a:r>
          </a:p>
          <a:p>
            <a:r>
              <a:rPr lang="fi-FI"/>
              <a:t>Joulukadun avajaiset (11.2019)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017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nainen, ikkuna, seisominen, pitäminen&#10;&#10;Kuvaus luotu automaattisesti">
            <a:extLst>
              <a:ext uri="{FF2B5EF4-FFF2-40B4-BE49-F238E27FC236}">
                <a16:creationId xmlns:a16="http://schemas.microsoft.com/office/drawing/2014/main" id="{E4CBDF5D-CDC1-0445-9E30-08497CB90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92" r="24942"/>
          <a:stretch/>
        </p:blipFill>
        <p:spPr>
          <a:xfrm>
            <a:off x="802643" y="385983"/>
            <a:ext cx="10586714" cy="597036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6AE1B2-3354-430B-9E05-2241C72E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0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286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sisä, henkilö, urheilu, peli&#10;&#10;Kuvaus luotu automaattisesti">
            <a:extLst>
              <a:ext uri="{FF2B5EF4-FFF2-40B4-BE49-F238E27FC236}">
                <a16:creationId xmlns:a16="http://schemas.microsoft.com/office/drawing/2014/main" id="{D8AE3053-9630-8849-AC07-13E638E88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40" b="5876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95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henkilö, sisä, pöytä, istuminen&#10;&#10;Kuvaus luotu automaattisesti">
            <a:extLst>
              <a:ext uri="{FF2B5EF4-FFF2-40B4-BE49-F238E27FC236}">
                <a16:creationId xmlns:a16="http://schemas.microsoft.com/office/drawing/2014/main" id="{1A29ADA2-DE98-C94A-834B-B690D4D6D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9" r="1" b="17988"/>
          <a:stretch/>
        </p:blipFill>
        <p:spPr>
          <a:xfrm>
            <a:off x="802643" y="385983"/>
            <a:ext cx="10586714" cy="597036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6AE1B2-3354-430B-9E05-2241C72E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0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068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 descr="Kuva, joka sisältää kohteen kevyt, piirtäminen&#10;&#10;Kuvaus luotu automaattisesti">
            <a:extLst>
              <a:ext uri="{FF2B5EF4-FFF2-40B4-BE49-F238E27FC236}">
                <a16:creationId xmlns:a16="http://schemas.microsoft.com/office/drawing/2014/main" id="{602CBE71-20FA-E847-944C-F9F833278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44" r="1" b="25245"/>
          <a:stretch/>
        </p:blipFill>
        <p:spPr>
          <a:xfrm>
            <a:off x="-259060" y="0"/>
            <a:ext cx="1218893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7B156B-57F0-F344-AA94-B044FD234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456" y="5285401"/>
            <a:ext cx="9144000" cy="1152663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chemeClr val="bg1"/>
                </a:solidFill>
              </a:rPr>
              <a:t>VUODEN VARRELTA </a:t>
            </a:r>
            <a:endParaRPr lang="fi-FI" sz="40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85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47947FD-8AAA-2144-A236-312FFE5B4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fi-FI" sz="5600">
                <a:solidFill>
                  <a:schemeClr val="bg1"/>
                </a:solidFill>
              </a:rPr>
              <a:t>Tammi-huhtikuu 2019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F0B958-CBDC-534E-8E44-B48FA569E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819" y="1086260"/>
            <a:ext cx="5093341" cy="59744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1800" b="1">
                <a:solidFill>
                  <a:schemeClr val="accent5"/>
                </a:solidFill>
              </a:rPr>
              <a:t>1/2019 </a:t>
            </a:r>
            <a:r>
              <a:rPr lang="fi-FI" sz="1800"/>
              <a:t>Tanja Kainulainen seurasihteerinä. Nakki- ja kinkkujumpat vetävät hyvin. Microsoftin työvälineitä aletaan ottaa käyttöön. Aloitamme kirjanpidon kilpailutuksen valmistelun.</a:t>
            </a:r>
          </a:p>
          <a:p>
            <a:pPr marL="0" indent="0">
              <a:buNone/>
            </a:pPr>
            <a:r>
              <a:rPr lang="fi-FI" sz="1800" b="1">
                <a:solidFill>
                  <a:schemeClr val="accent5"/>
                </a:solidFill>
              </a:rPr>
              <a:t>2/2019</a:t>
            </a:r>
            <a:r>
              <a:rPr lang="fi-FI" sz="1800"/>
              <a:t> Osallistutaan Hyvän olon messuille. Emma </a:t>
            </a:r>
            <a:r>
              <a:rPr lang="fi-FI" sz="1800" err="1"/>
              <a:t>Teperi</a:t>
            </a:r>
            <a:r>
              <a:rPr lang="fi-FI" sz="1800"/>
              <a:t> kutsutaan hallitukseen </a:t>
            </a:r>
            <a:r>
              <a:rPr lang="fi-FI" sz="1800" err="1"/>
              <a:t>akro</a:t>
            </a:r>
            <a:r>
              <a:rPr lang="fi-FI" sz="1800"/>
              <a:t>- ja telinelajien edustajaksi. Varaamme 19.5. kevätnäytöspäiväksi, mikä ei miellytä </a:t>
            </a:r>
            <a:r>
              <a:rPr lang="fi-FI" sz="1800" err="1"/>
              <a:t>Cocksia</a:t>
            </a:r>
            <a:r>
              <a:rPr lang="fi-FI" sz="1800"/>
              <a:t>.</a:t>
            </a:r>
          </a:p>
          <a:p>
            <a:pPr marL="0" indent="0">
              <a:buNone/>
            </a:pPr>
            <a:r>
              <a:rPr lang="fi-FI" sz="1800" b="1">
                <a:solidFill>
                  <a:schemeClr val="accent5"/>
                </a:solidFill>
              </a:rPr>
              <a:t>3/2019</a:t>
            </a:r>
            <a:r>
              <a:rPr lang="fi-FI" sz="1800"/>
              <a:t> Osallistuimme Talvikarnevaaleille, jossa </a:t>
            </a:r>
            <a:r>
              <a:rPr lang="fi-FI" sz="1800" err="1"/>
              <a:t>Alessia</a:t>
            </a:r>
            <a:r>
              <a:rPr lang="fi-FI" sz="1800"/>
              <a:t> veti taukojumppaa. Haimme saliaikaa 93,5t/vko. Aikuisten </a:t>
            </a:r>
            <a:r>
              <a:rPr lang="fi-FI" sz="1800" err="1"/>
              <a:t>kesäkumpat</a:t>
            </a:r>
            <a:r>
              <a:rPr lang="fi-FI" sz="1800"/>
              <a:t> suunniteltiin. </a:t>
            </a:r>
          </a:p>
          <a:p>
            <a:pPr marL="0" indent="0">
              <a:buNone/>
            </a:pPr>
            <a:r>
              <a:rPr lang="fi-FI" sz="1800" b="1">
                <a:solidFill>
                  <a:schemeClr val="accent5"/>
                </a:solidFill>
              </a:rPr>
              <a:t>4/2019 </a:t>
            </a:r>
            <a:r>
              <a:rPr lang="fi-FI" sz="1800"/>
              <a:t>Tilinpäätös palautettiin valmisteluun. </a:t>
            </a:r>
            <a:r>
              <a:rPr lang="fi-FI" sz="1800" err="1"/>
              <a:t>Yvette</a:t>
            </a:r>
            <a:r>
              <a:rPr lang="fi-FI" sz="1800"/>
              <a:t>-seura-asut ja brändityö esitellään hallitukselle varainhankinakeinona. Lasten kesätoiminnan ja treenien suunnittelu alkaa. Vääntö kevätnäytöspäivästä </a:t>
            </a:r>
            <a:r>
              <a:rPr lang="fi-FI" sz="1800" err="1"/>
              <a:t>Cocksin</a:t>
            </a:r>
            <a:r>
              <a:rPr lang="fi-FI" sz="1800"/>
              <a:t> kanssa jatkuu.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endParaRPr lang="fi-FI" sz="1800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385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47947FD-8AAA-2144-A236-312FFE5B4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fi-FI" sz="5600">
                <a:solidFill>
                  <a:schemeClr val="bg1"/>
                </a:solidFill>
              </a:rPr>
              <a:t>Touko-elokuu 2019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F0B958-CBDC-534E-8E44-B48FA569E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819" y="874707"/>
            <a:ext cx="5149071" cy="59744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1800" b="1" dirty="0">
                <a:solidFill>
                  <a:schemeClr val="accent4"/>
                </a:solidFill>
              </a:rPr>
              <a:t>5/2019</a:t>
            </a:r>
            <a:r>
              <a:rPr lang="fi-FI" sz="1800" dirty="0"/>
              <a:t> Tilinpäätös viipyy, tarkistetaan </a:t>
            </a:r>
            <a:r>
              <a:rPr lang="fi-FI" sz="1800" dirty="0" err="1"/>
              <a:t>AVIsta</a:t>
            </a:r>
            <a:r>
              <a:rPr lang="fi-FI" sz="1800" dirty="0"/>
              <a:t> kevätkokouksen siirtäminen. Seurasihteeri päättää työnsä. Seura saa </a:t>
            </a:r>
            <a:r>
              <a:rPr lang="fi-FI" sz="1800" dirty="0" err="1"/>
              <a:t>OKMn</a:t>
            </a:r>
            <a:r>
              <a:rPr lang="fi-FI" sz="1800" dirty="0"/>
              <a:t> kehittämisrahan 15te. Kevätnäytös ja seurakuvaus sujuu hienosti. </a:t>
            </a:r>
            <a:r>
              <a:rPr lang="fi-FI" sz="1800" dirty="0" err="1"/>
              <a:t>Cocks</a:t>
            </a:r>
            <a:r>
              <a:rPr lang="fi-FI" sz="1800" dirty="0"/>
              <a:t> moittii </a:t>
            </a:r>
            <a:r>
              <a:rPr lang="fi-FI" sz="1800" dirty="0" err="1"/>
              <a:t>RIVOLIa</a:t>
            </a:r>
            <a:r>
              <a:rPr lang="fi-FI" sz="1800" dirty="0"/>
              <a:t> yhteistyöhaluttomaksi </a:t>
            </a:r>
            <a:r>
              <a:rPr lang="fi-FI" sz="1800" dirty="0" err="1"/>
              <a:t>AAPOssa</a:t>
            </a:r>
            <a:r>
              <a:rPr lang="fi-FI" sz="1800" dirty="0"/>
              <a:t>. Ohjaajien illallinen Vihreällä talolla.</a:t>
            </a:r>
          </a:p>
          <a:p>
            <a:pPr marL="0" indent="0">
              <a:buNone/>
            </a:pPr>
            <a:r>
              <a:rPr lang="fi-FI" sz="1800" b="1" dirty="0">
                <a:solidFill>
                  <a:schemeClr val="accent4"/>
                </a:solidFill>
              </a:rPr>
              <a:t>6/2019</a:t>
            </a:r>
            <a:r>
              <a:rPr lang="fi-FI" sz="1800" dirty="0"/>
              <a:t> Kirjanpitäjä jäi lomalle, tilinpäätös jäi kesken. Hallitus sopi PT-palveluiden ja pienryhmien </a:t>
            </a:r>
            <a:r>
              <a:rPr lang="fi-FI" sz="1800" dirty="0" err="1"/>
              <a:t>lisäämisesta</a:t>
            </a:r>
            <a:r>
              <a:rPr lang="fi-FI" sz="1800" dirty="0"/>
              <a:t> aikuisliikunnan tarjontaan alkaen 1.2020</a:t>
            </a:r>
          </a:p>
          <a:p>
            <a:pPr marL="0" indent="0">
              <a:buNone/>
            </a:pPr>
            <a:r>
              <a:rPr lang="fi-FI" sz="1800" b="1" dirty="0">
                <a:solidFill>
                  <a:schemeClr val="accent4"/>
                </a:solidFill>
              </a:rPr>
              <a:t>7/2019</a:t>
            </a:r>
            <a:r>
              <a:rPr lang="fi-FI" sz="1800" dirty="0"/>
              <a:t> Meri Santanen aloitti seurakoordinaattorina. Taloustiimi huhkii valmiiksi uuden kirjanpitoaineiston ja valmistelee uuden tilinpäätöksen.</a:t>
            </a:r>
          </a:p>
          <a:p>
            <a:pPr marL="0" indent="0">
              <a:buNone/>
            </a:pPr>
            <a:r>
              <a:rPr lang="fi-FI" sz="1800" b="1" dirty="0">
                <a:solidFill>
                  <a:schemeClr val="accent4"/>
                </a:solidFill>
              </a:rPr>
              <a:t>8/2019 </a:t>
            </a:r>
            <a:r>
              <a:rPr lang="fi-FI" sz="1800" dirty="0"/>
              <a:t>Vastuu taloudesta siirretään taloustiimille. Valmennusjärjestelmän kehittämien käynnistyy. Törmätään siihen tosiasiaan, ettei uudella Uramolla ole varastoja eikä äänenvaimennusta. Herajoen koulun sali tuhoutuu tuhopoltossa.</a:t>
            </a: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822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47947FD-8AAA-2144-A236-312FFE5B4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859363" cy="4270963"/>
          </a:xfrm>
        </p:spPr>
        <p:txBody>
          <a:bodyPr anchor="ctr">
            <a:normAutofit/>
          </a:bodyPr>
          <a:lstStyle/>
          <a:p>
            <a:pPr algn="ctr"/>
            <a:r>
              <a:rPr lang="fi-FI" sz="5600">
                <a:solidFill>
                  <a:schemeClr val="bg1"/>
                </a:solidFill>
              </a:rPr>
              <a:t>Syys-marraskuu 2019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F0B958-CBDC-534E-8E44-B48FA569E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261" y="374394"/>
            <a:ext cx="5268630" cy="6744950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1800" b="1" dirty="0">
                <a:solidFill>
                  <a:schemeClr val="accent2"/>
                </a:solidFill>
              </a:rPr>
              <a:t>9/2019</a:t>
            </a:r>
            <a:r>
              <a:rPr lang="fi-FI" sz="1800" dirty="0"/>
              <a:t> Järjestetään saliensiapu-koulutus. Hankittiin kaksi uutta </a:t>
            </a:r>
            <a:r>
              <a:rPr lang="fi-FI" sz="1800" dirty="0" err="1"/>
              <a:t>akromattoa</a:t>
            </a:r>
            <a:r>
              <a:rPr lang="fi-FI" sz="1800" dirty="0"/>
              <a:t>. Todetaan, ettei hallitus halua </a:t>
            </a:r>
            <a:r>
              <a:rPr lang="fi-FI" sz="1800" dirty="0" err="1"/>
              <a:t>Yvette</a:t>
            </a:r>
            <a:r>
              <a:rPr lang="fi-FI" sz="1800" dirty="0"/>
              <a:t>-vaatevarastoa. Seurakoordinaattori huhkii asiakaspalvelussa alkukauden. Viedään välineitä </a:t>
            </a:r>
            <a:r>
              <a:rPr lang="fi-FI" sz="1800" dirty="0" err="1"/>
              <a:t>Uramon</a:t>
            </a:r>
            <a:r>
              <a:rPr lang="fi-FI" sz="1800" dirty="0"/>
              <a:t> pukuhuoneeseen.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1800" b="1" dirty="0">
                <a:solidFill>
                  <a:schemeClr val="accent2"/>
                </a:solidFill>
              </a:rPr>
              <a:t>10/2019</a:t>
            </a:r>
            <a:r>
              <a:rPr lang="fi-FI" sz="1800" dirty="0"/>
              <a:t> Lopetetaan 3 aikuisten ja lasten ryhmää vähäisen kävijämäärän vuoksi. Tilinpäätös valmistuu. Hallitus jää erimieliseksi kirjanpitäjän ja tilintarkastajan kanssa, nämä irtisanoutuvat. Etsitään joukkueille harjoitustiloja. Seura-asujen sopimus neuvoteltiin uudelleen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1800" b="1" dirty="0">
                <a:solidFill>
                  <a:schemeClr val="accent2"/>
                </a:solidFill>
              </a:rPr>
              <a:t>11/2019 </a:t>
            </a:r>
            <a:r>
              <a:rPr lang="fi-FI" sz="1800" dirty="0"/>
              <a:t>Hallitus sai vastuuvapauden, maksamattomia laskuja on saatu hyvin perittyä. Seurat järjestävät kaupunginhallitukselle politiikka-illan liikuntapalveluiden tulevaisuudesta. Joulukatu avattiin </a:t>
            </a:r>
            <a:r>
              <a:rPr lang="fi-FI" sz="1800" dirty="0" err="1"/>
              <a:t>DanceArtin</a:t>
            </a:r>
            <a:r>
              <a:rPr lang="fi-FI" sz="1800" dirty="0"/>
              <a:t> järjestämässä kaupunkijuhlassa. Hallitus valitsee ulkopuolisen taloudenhoitajan ja kirjanpitäjäksi valittiin </a:t>
            </a:r>
            <a:r>
              <a:rPr lang="fi-FI" sz="1800" dirty="0" err="1"/>
              <a:t>Onnimanni</a:t>
            </a:r>
            <a:r>
              <a:rPr lang="fi-FI" sz="1800" dirty="0"/>
              <a:t>. 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285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47947FD-8AAA-2144-A236-312FFE5B4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859363" cy="4270963"/>
          </a:xfrm>
        </p:spPr>
        <p:txBody>
          <a:bodyPr anchor="ctr">
            <a:normAutofit/>
          </a:bodyPr>
          <a:lstStyle/>
          <a:p>
            <a:pPr algn="ctr"/>
            <a:r>
              <a:rPr lang="fi-FI" sz="5600">
                <a:solidFill>
                  <a:schemeClr val="bg1"/>
                </a:solidFill>
              </a:rPr>
              <a:t>Joulukuu 2019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F0B958-CBDC-534E-8E44-B48FA569E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262" y="810229"/>
            <a:ext cx="5268630" cy="5849651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1800" b="1">
                <a:solidFill>
                  <a:schemeClr val="accent5"/>
                </a:solidFill>
              </a:rPr>
              <a:t>2/2019</a:t>
            </a:r>
            <a:r>
              <a:rPr lang="fi-FI" sz="1800"/>
              <a:t> Leidit käyvät esiintymässä pikkujouluissa, muiden Joulunaika alkaa </a:t>
            </a:r>
            <a:r>
              <a:rPr lang="fi-FI" sz="1800" err="1"/>
              <a:t>STARAsta</a:t>
            </a:r>
            <a:r>
              <a:rPr lang="fi-FI" sz="1800"/>
              <a:t>. Haetaan </a:t>
            </a:r>
            <a:r>
              <a:rPr lang="fi-FI" sz="1800" err="1"/>
              <a:t>OKMsta</a:t>
            </a:r>
            <a:r>
              <a:rPr lang="fi-FI" sz="1800"/>
              <a:t> jatkorahoitusta valmennusjärjestelmälle 14 000. Herajokisten evakkoreissu jatkuu. Sovitaan syntyneiden seura-asujen varastojen purkamisesta ja korvaamisesta.</a:t>
            </a:r>
          </a:p>
          <a:p>
            <a:pPr marL="0" indent="0">
              <a:spcBef>
                <a:spcPts val="600"/>
              </a:spcBef>
              <a:buNone/>
            </a:pPr>
            <a:endParaRPr lang="fi-FI" sz="1800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52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 descr="Kuva, joka sisältää kohteen kevyt, piirtäminen&#10;&#10;Kuvaus luotu automaattisesti">
            <a:extLst>
              <a:ext uri="{FF2B5EF4-FFF2-40B4-BE49-F238E27FC236}">
                <a16:creationId xmlns:a16="http://schemas.microsoft.com/office/drawing/2014/main" id="{602CBE71-20FA-E847-944C-F9F833278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44" r="1" b="25245"/>
          <a:stretch/>
        </p:blipFill>
        <p:spPr>
          <a:xfrm>
            <a:off x="-259060" y="0"/>
            <a:ext cx="1218893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E734BFA-A708-124C-9608-C50A2D7DB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7394" y="1716723"/>
            <a:ext cx="9144000" cy="2387600"/>
          </a:xfrm>
        </p:spPr>
        <p:txBody>
          <a:bodyPr/>
          <a:lstStyle/>
          <a:p>
            <a:r>
              <a:rPr lang="fi-FI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356488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8A92727-FB7C-F647-9D6E-08D21BA2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fi-FI" sz="3800" dirty="0"/>
              <a:t>Toimintakertomus</a:t>
            </a:r>
            <a:br>
              <a:rPr lang="fi-FI" sz="3800" dirty="0"/>
            </a:br>
            <a:r>
              <a:rPr lang="fi-FI" sz="3800" dirty="0"/>
              <a:t>2019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3CC54A0-A074-4D55-92FB-D0B0B1E0B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143" y="818188"/>
            <a:ext cx="5221625" cy="522162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2BD4F0-0ADB-7646-878B-46EE616AE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pPr marL="342900" indent="-342900">
              <a:buAutoNum type="arabicPeriod"/>
            </a:pPr>
            <a:r>
              <a:rPr lang="fi-FI" sz="2000" dirty="0"/>
              <a:t>Rivoli numeroina</a:t>
            </a:r>
          </a:p>
          <a:p>
            <a:pPr marL="342900" indent="-342900">
              <a:buAutoNum type="arabicPeriod"/>
            </a:pPr>
            <a:r>
              <a:rPr lang="fi-FI" sz="2000" dirty="0"/>
              <a:t>Hallitus ja henkilöstö 2019</a:t>
            </a:r>
          </a:p>
          <a:p>
            <a:pPr marL="342900" indent="-342900">
              <a:buAutoNum type="arabicPeriod"/>
            </a:pPr>
            <a:r>
              <a:rPr lang="fi-FI" sz="2000" dirty="0"/>
              <a:t>Nostoja hallitustyöstä</a:t>
            </a:r>
          </a:p>
          <a:p>
            <a:pPr marL="342900" indent="-342900">
              <a:buAutoNum type="arabicPeriod"/>
            </a:pPr>
            <a:r>
              <a:rPr lang="fi-FI" sz="2000" dirty="0"/>
              <a:t>Painopisteet ja kehittäminen</a:t>
            </a:r>
          </a:p>
          <a:p>
            <a:pPr marL="342900" indent="-342900">
              <a:buAutoNum type="arabicPeriod"/>
            </a:pPr>
            <a:r>
              <a:rPr lang="fi-FI" sz="2000" dirty="0"/>
              <a:t>Vuosi pähkinänkuoressa</a:t>
            </a:r>
          </a:p>
          <a:p>
            <a:pPr marL="342900" indent="-342900">
              <a:buAutoNum type="arabicPeriod"/>
            </a:pPr>
            <a:r>
              <a:rPr lang="fi-FI" sz="2000" dirty="0"/>
              <a:t>Kysymykset, evästykset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92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D8C675-77A6-274B-949B-F084FEDE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RIVOLI numeroina</a:t>
            </a:r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E2C5D4CA-E873-F54A-AD32-BAD5F0E1A5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122118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13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6BD743-72CA-D14C-9646-FC5AA3C1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Hallitus ja henkilöstö 2019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D2FE7B-215A-8C4E-8F9F-85828CC0A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3334" cy="4795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>
                <a:latin typeface=""/>
              </a:rPr>
              <a:t>Maria Pohjanvuori, puheenjohtaja</a:t>
            </a:r>
          </a:p>
          <a:p>
            <a:pPr marL="0" indent="0">
              <a:buNone/>
            </a:pPr>
            <a:r>
              <a:rPr lang="fi-FI" sz="2000">
                <a:latin typeface=""/>
              </a:rPr>
              <a:t>Minna Kurki, varapuheenjohtaja, taloudenhoitaja (1-8.2019)</a:t>
            </a:r>
          </a:p>
          <a:p>
            <a:pPr marL="0" indent="0">
              <a:buNone/>
            </a:pPr>
            <a:r>
              <a:rPr lang="fi-FI" sz="2000" err="1">
                <a:latin typeface=""/>
              </a:rPr>
              <a:t>Crisse</a:t>
            </a:r>
            <a:r>
              <a:rPr lang="fi-FI" sz="2000">
                <a:latin typeface=""/>
              </a:rPr>
              <a:t> Raitokoski, seuran sihteeri (9.2019 alkaen taloudenhoitaja)</a:t>
            </a:r>
          </a:p>
          <a:p>
            <a:pPr marL="0" indent="0">
              <a:buNone/>
            </a:pPr>
            <a:r>
              <a:rPr lang="fi-FI" sz="2000">
                <a:latin typeface=""/>
              </a:rPr>
              <a:t>Milla </a:t>
            </a:r>
            <a:r>
              <a:rPr lang="fi-FI" sz="2000" err="1">
                <a:latin typeface=""/>
              </a:rPr>
              <a:t>Smolander</a:t>
            </a:r>
            <a:r>
              <a:rPr lang="fi-FI" sz="2000">
                <a:latin typeface=""/>
              </a:rPr>
              <a:t>, joukkuevoimistelun lajipäällikkö</a:t>
            </a:r>
          </a:p>
          <a:p>
            <a:pPr marL="0" indent="0">
              <a:buNone/>
            </a:pPr>
            <a:r>
              <a:rPr lang="fi-FI" sz="2000">
                <a:latin typeface=""/>
              </a:rPr>
              <a:t>Kirsi </a:t>
            </a:r>
            <a:r>
              <a:rPr lang="fi-FI" sz="2000" err="1">
                <a:latin typeface=""/>
              </a:rPr>
              <a:t>Kiiveri</a:t>
            </a:r>
            <a:r>
              <a:rPr lang="fi-FI" sz="2000">
                <a:latin typeface=""/>
              </a:rPr>
              <a:t>, lasten ja nuorten urheilun vastaava</a:t>
            </a:r>
          </a:p>
          <a:p>
            <a:pPr marL="0" indent="0">
              <a:buNone/>
            </a:pPr>
            <a:r>
              <a:rPr lang="fi-FI" sz="2000">
                <a:latin typeface=""/>
              </a:rPr>
              <a:t>Kirsi Turunen, aikuisliikunnan vastaava</a:t>
            </a:r>
          </a:p>
          <a:p>
            <a:pPr marL="0" indent="0">
              <a:buNone/>
            </a:pPr>
            <a:r>
              <a:rPr lang="fi-FI" sz="2000">
                <a:latin typeface=""/>
              </a:rPr>
              <a:t>Jaana Öhman, yhteisö ja varainkeruu, taloustiimin vastaava</a:t>
            </a:r>
          </a:p>
          <a:p>
            <a:pPr marL="0" indent="0">
              <a:buNone/>
            </a:pPr>
            <a:r>
              <a:rPr lang="fi-FI" sz="2000">
                <a:latin typeface=""/>
              </a:rPr>
              <a:t>Tanja Rantanen, </a:t>
            </a:r>
            <a:r>
              <a:rPr lang="fi-FI" sz="2000" err="1">
                <a:latin typeface=""/>
              </a:rPr>
              <a:t>cheerleading</a:t>
            </a:r>
            <a:r>
              <a:rPr lang="fi-FI" sz="2000">
                <a:latin typeface=""/>
              </a:rPr>
              <a:t> lajipäällikkö</a:t>
            </a:r>
          </a:p>
          <a:p>
            <a:pPr marL="0" indent="0">
              <a:buNone/>
            </a:pPr>
            <a:r>
              <a:rPr lang="fi-FI" sz="2000">
                <a:latin typeface=""/>
              </a:rPr>
              <a:t>Emma </a:t>
            </a:r>
            <a:r>
              <a:rPr lang="fi-FI" sz="2000" err="1">
                <a:latin typeface=""/>
              </a:rPr>
              <a:t>Teperi</a:t>
            </a:r>
            <a:r>
              <a:rPr lang="fi-FI" sz="2000">
                <a:latin typeface=""/>
              </a:rPr>
              <a:t>, </a:t>
            </a:r>
            <a:r>
              <a:rPr lang="fi-FI" sz="2000" err="1">
                <a:latin typeface=""/>
              </a:rPr>
              <a:t>akro</a:t>
            </a:r>
            <a:r>
              <a:rPr lang="fi-FI" sz="2000">
                <a:latin typeface=""/>
              </a:rPr>
              <a:t>- ja telinelajien lajipäällikkö (VT 2-12.2019, </a:t>
            </a:r>
            <a:r>
              <a:rPr lang="fi-FI" sz="2000" err="1">
                <a:latin typeface=""/>
              </a:rPr>
              <a:t>vars.jäsen</a:t>
            </a:r>
            <a:r>
              <a:rPr lang="fi-FI" sz="2000">
                <a:latin typeface=""/>
              </a:rPr>
              <a:t> 1.2020-)</a:t>
            </a:r>
          </a:p>
          <a:p>
            <a:pPr marL="0" indent="0">
              <a:buNone/>
            </a:pPr>
            <a:endParaRPr lang="fi-FI" sz="2000">
              <a:latin typeface=""/>
            </a:endParaRPr>
          </a:p>
          <a:p>
            <a:pPr marL="0" indent="0">
              <a:buNone/>
            </a:pPr>
            <a:r>
              <a:rPr lang="fi-FI" sz="2000">
                <a:latin typeface=""/>
              </a:rPr>
              <a:t>Tanja Kainulainen, seurasihteeri (12.2018-5.2019)</a:t>
            </a:r>
          </a:p>
          <a:p>
            <a:pPr marL="0" indent="0">
              <a:buNone/>
            </a:pPr>
            <a:r>
              <a:rPr lang="fi-FI" sz="2000">
                <a:latin typeface=""/>
              </a:rPr>
              <a:t>Meri Santanen, seurakoordinaattori (7.2019 -)</a:t>
            </a:r>
          </a:p>
        </p:txBody>
      </p:sp>
    </p:spTree>
    <p:extLst>
      <p:ext uri="{BB962C8B-B14F-4D97-AF65-F5344CB8AC3E}">
        <p14:creationId xmlns:p14="http://schemas.microsoft.com/office/powerpoint/2010/main" val="306238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C4335A-4801-B54F-8B62-8F53D82D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743" y="474562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Nostoja</a:t>
            </a: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hallitustyöstä</a:t>
            </a:r>
            <a:endParaRPr lang="en-US" sz="5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4AA3BD4-FBBC-49B2-9379-2916FA336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143" y="818188"/>
            <a:ext cx="5221625" cy="5221625"/>
          </a:xfrm>
          <a:prstGeom prst="rect">
            <a:avLst/>
          </a:prstGeom>
        </p:spPr>
      </p:pic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4EF017B-BA6A-9A4E-9081-D195B185A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1893" y="2329386"/>
            <a:ext cx="4858067" cy="371042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300"/>
              </a:spcBef>
            </a:pPr>
            <a:r>
              <a:rPr lang="en-US" sz="1800" err="1"/>
              <a:t>Hallitustyötä</a:t>
            </a:r>
            <a:r>
              <a:rPr lang="en-US" sz="1800"/>
              <a:t> </a:t>
            </a:r>
            <a:r>
              <a:rPr lang="en-US" sz="1800" err="1"/>
              <a:t>alettiin</a:t>
            </a:r>
            <a:r>
              <a:rPr lang="en-US" sz="1800"/>
              <a:t> </a:t>
            </a:r>
            <a:r>
              <a:rPr lang="en-US" sz="1800" err="1"/>
              <a:t>organisoida</a:t>
            </a:r>
            <a:r>
              <a:rPr lang="en-US" sz="1800"/>
              <a:t> </a:t>
            </a:r>
            <a:r>
              <a:rPr lang="en-US" sz="1800" err="1"/>
              <a:t>tiimeihin</a:t>
            </a:r>
            <a:r>
              <a:rPr lang="en-US" sz="1800"/>
              <a:t> – </a:t>
            </a:r>
            <a:r>
              <a:rPr lang="en-US" sz="1800" err="1"/>
              <a:t>ensimmäiset</a:t>
            </a:r>
            <a:r>
              <a:rPr lang="en-US" sz="1800"/>
              <a:t> </a:t>
            </a:r>
            <a:r>
              <a:rPr lang="en-US" sz="1800" err="1"/>
              <a:t>tiimit</a:t>
            </a:r>
            <a:r>
              <a:rPr lang="en-US" sz="1800"/>
              <a:t> </a:t>
            </a:r>
            <a:r>
              <a:rPr lang="en-US" sz="1800" err="1"/>
              <a:t>olivat</a:t>
            </a:r>
            <a:r>
              <a:rPr lang="en-US" sz="1800"/>
              <a:t> </a:t>
            </a:r>
            <a:r>
              <a:rPr lang="en-US" sz="1800" err="1"/>
              <a:t>markkinointi</a:t>
            </a:r>
            <a:r>
              <a:rPr lang="en-US" sz="1800"/>
              <a:t>- ja </a:t>
            </a:r>
            <a:r>
              <a:rPr lang="en-US" sz="1800" err="1"/>
              <a:t>viestintätiimi</a:t>
            </a:r>
            <a:r>
              <a:rPr lang="en-US" sz="1800"/>
              <a:t> (</a:t>
            </a:r>
            <a:r>
              <a:rPr lang="en-US" sz="1800" err="1"/>
              <a:t>MaVi</a:t>
            </a:r>
            <a:r>
              <a:rPr lang="en-US" sz="1800"/>
              <a:t>) ja </a:t>
            </a:r>
            <a:r>
              <a:rPr lang="en-US" sz="1800" err="1"/>
              <a:t>taloustiimi</a:t>
            </a:r>
            <a:endParaRPr lang="en-US" sz="1800"/>
          </a:p>
          <a:p>
            <a:pPr>
              <a:spcBef>
                <a:spcPts val="300"/>
              </a:spcBef>
            </a:pPr>
            <a:endParaRPr lang="en-US" sz="1800"/>
          </a:p>
          <a:p>
            <a:pPr>
              <a:spcBef>
                <a:spcPts val="300"/>
              </a:spcBef>
            </a:pPr>
            <a:r>
              <a:rPr lang="en-US" sz="1800" err="1"/>
              <a:t>Hallitus</a:t>
            </a:r>
            <a:r>
              <a:rPr lang="en-US" sz="1800"/>
              <a:t> </a:t>
            </a:r>
            <a:r>
              <a:rPr lang="en-US" sz="1800" err="1"/>
              <a:t>haki</a:t>
            </a:r>
            <a:r>
              <a:rPr lang="en-US" sz="1800"/>
              <a:t> ja </a:t>
            </a:r>
            <a:r>
              <a:rPr lang="en-US" sz="1800" err="1"/>
              <a:t>sai</a:t>
            </a:r>
            <a:r>
              <a:rPr lang="en-US" sz="1800"/>
              <a:t> </a:t>
            </a:r>
            <a:r>
              <a:rPr lang="en-US" sz="1800" err="1"/>
              <a:t>Opetus</a:t>
            </a:r>
            <a:r>
              <a:rPr lang="en-US" sz="1800"/>
              <a:t>- ja </a:t>
            </a:r>
            <a:r>
              <a:rPr lang="en-US" sz="1800" err="1"/>
              <a:t>kulttuuriministeriöltä</a:t>
            </a:r>
            <a:r>
              <a:rPr lang="en-US" sz="1800"/>
              <a:t> </a:t>
            </a:r>
            <a:r>
              <a:rPr lang="en-US" sz="1800" err="1"/>
              <a:t>hankerahaa</a:t>
            </a:r>
            <a:r>
              <a:rPr lang="en-US" sz="1800"/>
              <a:t> </a:t>
            </a:r>
            <a:r>
              <a:rPr lang="en-US" sz="1800" err="1"/>
              <a:t>hallinnon</a:t>
            </a:r>
            <a:r>
              <a:rPr lang="en-US" sz="1800"/>
              <a:t> </a:t>
            </a:r>
            <a:r>
              <a:rPr lang="en-US" sz="1800" err="1"/>
              <a:t>kehittämiseen</a:t>
            </a:r>
            <a:r>
              <a:rPr lang="en-US" sz="1800"/>
              <a:t> ja </a:t>
            </a:r>
            <a:r>
              <a:rPr lang="en-US" sz="1800" err="1"/>
              <a:t>sähköisten</a:t>
            </a:r>
            <a:r>
              <a:rPr lang="en-US" sz="1800"/>
              <a:t> </a:t>
            </a:r>
            <a:r>
              <a:rPr lang="en-US" sz="1800" err="1"/>
              <a:t>työvälineiden</a:t>
            </a:r>
            <a:r>
              <a:rPr lang="en-US" sz="1800"/>
              <a:t> </a:t>
            </a:r>
            <a:r>
              <a:rPr lang="en-US" sz="1800" err="1"/>
              <a:t>käyttöönottoon</a:t>
            </a:r>
            <a:r>
              <a:rPr lang="en-US" sz="1800"/>
              <a:t> - </a:t>
            </a:r>
            <a:r>
              <a:rPr lang="en-US" sz="1800" err="1"/>
              <a:t>saatiin</a:t>
            </a:r>
            <a:r>
              <a:rPr lang="en-US" sz="1800"/>
              <a:t> 15 000e, </a:t>
            </a:r>
            <a:r>
              <a:rPr lang="en-US" sz="1800" err="1"/>
              <a:t>jolla</a:t>
            </a:r>
            <a:r>
              <a:rPr lang="en-US" sz="1800"/>
              <a:t> </a:t>
            </a:r>
            <a:r>
              <a:rPr lang="en-US" sz="1800" err="1"/>
              <a:t>palkattiin</a:t>
            </a:r>
            <a:r>
              <a:rPr lang="en-US" sz="1800"/>
              <a:t> </a:t>
            </a:r>
            <a:r>
              <a:rPr lang="en-US" sz="1800" err="1"/>
              <a:t>seuran</a:t>
            </a:r>
            <a:r>
              <a:rPr lang="en-US" sz="1800"/>
              <a:t> </a:t>
            </a:r>
            <a:r>
              <a:rPr lang="en-US" sz="1800" err="1"/>
              <a:t>ensimmäinen</a:t>
            </a:r>
            <a:r>
              <a:rPr lang="en-US" sz="1800"/>
              <a:t> </a:t>
            </a:r>
            <a:r>
              <a:rPr lang="en-US" sz="1800" err="1"/>
              <a:t>seurakoordinaattori</a:t>
            </a:r>
            <a:endParaRPr lang="en-US" sz="1800"/>
          </a:p>
          <a:p>
            <a:pPr>
              <a:spcBef>
                <a:spcPts val="300"/>
              </a:spcBef>
            </a:pPr>
            <a:endParaRPr lang="en-US" sz="1800"/>
          </a:p>
          <a:p>
            <a:pPr>
              <a:spcBef>
                <a:spcPts val="300"/>
              </a:spcBef>
            </a:pPr>
            <a:r>
              <a:rPr lang="en-US" sz="1800" err="1"/>
              <a:t>Toimittiin</a:t>
            </a:r>
            <a:r>
              <a:rPr lang="en-US" sz="1800"/>
              <a:t> </a:t>
            </a:r>
            <a:r>
              <a:rPr lang="en-US" sz="1800" err="1"/>
              <a:t>pitkälti</a:t>
            </a:r>
            <a:r>
              <a:rPr lang="en-US" sz="1800"/>
              <a:t> </a:t>
            </a:r>
            <a:r>
              <a:rPr lang="en-US" sz="1800" err="1"/>
              <a:t>koulujen</a:t>
            </a:r>
            <a:r>
              <a:rPr lang="en-US" sz="1800"/>
              <a:t> </a:t>
            </a:r>
            <a:r>
              <a:rPr lang="en-US" sz="1800" err="1"/>
              <a:t>saleissa</a:t>
            </a:r>
            <a:r>
              <a:rPr lang="en-US" sz="1800"/>
              <a:t> – </a:t>
            </a:r>
            <a:r>
              <a:rPr lang="en-US" sz="1800" err="1"/>
              <a:t>aikuisliikunnalla</a:t>
            </a:r>
            <a:r>
              <a:rPr lang="en-US" sz="1800"/>
              <a:t> </a:t>
            </a:r>
            <a:r>
              <a:rPr lang="en-US" sz="1800" err="1"/>
              <a:t>oli</a:t>
            </a:r>
            <a:r>
              <a:rPr lang="en-US" sz="1800"/>
              <a:t> </a:t>
            </a:r>
            <a:r>
              <a:rPr lang="en-US" sz="1800" err="1"/>
              <a:t>joitain</a:t>
            </a:r>
            <a:r>
              <a:rPr lang="en-US" sz="1800"/>
              <a:t> </a:t>
            </a:r>
            <a:r>
              <a:rPr lang="en-US" sz="1800" err="1"/>
              <a:t>aamutunteja</a:t>
            </a:r>
            <a:r>
              <a:rPr lang="en-US" sz="1800"/>
              <a:t> </a:t>
            </a:r>
            <a:r>
              <a:rPr lang="en-US" sz="1800" err="1"/>
              <a:t>vuokralla</a:t>
            </a:r>
            <a:r>
              <a:rPr lang="en-US" sz="1800"/>
              <a:t> </a:t>
            </a:r>
            <a:r>
              <a:rPr lang="en-US" sz="1800" err="1"/>
              <a:t>Temppelikadulta</a:t>
            </a:r>
            <a:r>
              <a:rPr lang="en-US" sz="1800"/>
              <a:t> </a:t>
            </a:r>
            <a:r>
              <a:rPr lang="en-US" sz="1800" err="1"/>
              <a:t>yksityiseltä</a:t>
            </a:r>
            <a:r>
              <a:rPr lang="en-US" sz="1800"/>
              <a:t> </a:t>
            </a:r>
            <a:r>
              <a:rPr lang="en-US" sz="1800" err="1"/>
              <a:t>liikunta-alan</a:t>
            </a:r>
            <a:r>
              <a:rPr lang="en-US" sz="1800"/>
              <a:t> </a:t>
            </a:r>
            <a:r>
              <a:rPr lang="en-US" sz="1800" err="1"/>
              <a:t>yrittäjältä</a:t>
            </a:r>
            <a:endParaRPr lang="en-US" sz="1800"/>
          </a:p>
          <a:p>
            <a:pPr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80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8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C4335A-4801-B54F-8B62-8F53D82D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Nostoja hallitustyöstä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4AA3BD4-FBBC-49B2-9379-2916FA336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003053"/>
            <a:ext cx="2994972" cy="2994972"/>
          </a:xfrm>
          <a:prstGeom prst="rect">
            <a:avLst/>
          </a:prstGeom>
        </p:spPr>
      </p:pic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4EF017B-BA6A-9A4E-9081-D195B185A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29041" y="879355"/>
            <a:ext cx="4597193" cy="59786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300"/>
              </a:spcBef>
            </a:pPr>
            <a:r>
              <a:rPr lang="en-US" sz="1800" dirty="0" err="1"/>
              <a:t>Jäsenmaksut</a:t>
            </a:r>
            <a:r>
              <a:rPr lang="en-US" sz="1800" dirty="0"/>
              <a:t> </a:t>
            </a:r>
            <a:r>
              <a:rPr lang="en-US" sz="1800" dirty="0" err="1"/>
              <a:t>säilytettiin</a:t>
            </a:r>
            <a:r>
              <a:rPr lang="en-US" sz="1800" dirty="0"/>
              <a:t> </a:t>
            </a:r>
            <a:r>
              <a:rPr lang="en-US" sz="1800" dirty="0" err="1"/>
              <a:t>ennallaan</a:t>
            </a:r>
            <a:r>
              <a:rPr lang="en-US" sz="1800" dirty="0"/>
              <a:t>, </a:t>
            </a:r>
            <a:r>
              <a:rPr lang="en-US" sz="1800" dirty="0" err="1"/>
              <a:t>mutta</a:t>
            </a:r>
            <a:r>
              <a:rPr lang="en-US" sz="1800" dirty="0"/>
              <a:t> ne</a:t>
            </a:r>
            <a:r>
              <a:rPr lang="fi-FI" sz="1800" dirty="0"/>
              <a:t> jaettiin puoliksi kevät- ja syyskaudelle. Tämän toivotaan houkuttelevan enemmän liikkujia syyskaudelle, kun menneestä keväästä ei tarvitse enää maksaa.</a:t>
            </a:r>
            <a:r>
              <a:rPr lang="en-US" sz="1800" dirty="0"/>
              <a:t> </a:t>
            </a:r>
          </a:p>
          <a:p>
            <a:pPr>
              <a:spcBef>
                <a:spcPts val="300"/>
              </a:spcBef>
            </a:pPr>
            <a:endParaRPr lang="en-US" sz="1800" dirty="0"/>
          </a:p>
          <a:p>
            <a:pPr>
              <a:spcBef>
                <a:spcPts val="300"/>
              </a:spcBef>
            </a:pPr>
            <a:r>
              <a:rPr lang="en-US" sz="1800" dirty="0" err="1"/>
              <a:t>Harjoitusmaksujen</a:t>
            </a:r>
            <a:r>
              <a:rPr lang="en-US" sz="1800" dirty="0"/>
              <a:t> </a:t>
            </a:r>
            <a:r>
              <a:rPr lang="en-US" sz="1800" dirty="0" err="1"/>
              <a:t>perusteeksi</a:t>
            </a:r>
            <a:r>
              <a:rPr lang="en-US" sz="1800" dirty="0"/>
              <a:t> </a:t>
            </a:r>
            <a:r>
              <a:rPr lang="en-US" sz="1800" dirty="0" err="1"/>
              <a:t>asetettiin</a:t>
            </a:r>
            <a:r>
              <a:rPr lang="en-US" sz="1800" dirty="0"/>
              <a:t> 60e/t, </a:t>
            </a:r>
            <a:r>
              <a:rPr lang="en-US" sz="1800" dirty="0" err="1"/>
              <a:t>joka</a:t>
            </a:r>
            <a:r>
              <a:rPr lang="en-US" sz="1800" dirty="0"/>
              <a:t> </a:t>
            </a:r>
            <a:r>
              <a:rPr lang="en-US" sz="1800" dirty="0" err="1"/>
              <a:t>sisältää</a:t>
            </a:r>
            <a:r>
              <a:rPr lang="en-US" sz="1800" dirty="0"/>
              <a:t> </a:t>
            </a:r>
            <a:r>
              <a:rPr lang="en-US" sz="1800" dirty="0" err="1"/>
              <a:t>tilavuokran</a:t>
            </a:r>
            <a:r>
              <a:rPr lang="en-US" sz="1800" dirty="0"/>
              <a:t>, </a:t>
            </a:r>
            <a:r>
              <a:rPr lang="en-US" sz="1800" dirty="0" err="1"/>
              <a:t>ohjaajan</a:t>
            </a:r>
            <a:r>
              <a:rPr lang="en-US" sz="1800" dirty="0"/>
              <a:t> </a:t>
            </a:r>
            <a:r>
              <a:rPr lang="en-US" sz="1800" dirty="0" err="1"/>
              <a:t>palkan</a:t>
            </a:r>
            <a:r>
              <a:rPr lang="en-US" sz="1800" dirty="0"/>
              <a:t>, </a:t>
            </a:r>
            <a:r>
              <a:rPr lang="en-US" sz="1800" dirty="0" err="1"/>
              <a:t>hallinnnon</a:t>
            </a:r>
            <a:r>
              <a:rPr lang="en-US" sz="1800" dirty="0"/>
              <a:t> </a:t>
            </a:r>
            <a:r>
              <a:rPr lang="en-US" sz="1800" dirty="0" err="1"/>
              <a:t>sekä</a:t>
            </a:r>
            <a:r>
              <a:rPr lang="en-US" sz="1800" dirty="0"/>
              <a:t> </a:t>
            </a:r>
            <a:r>
              <a:rPr lang="en-US" sz="1800" dirty="0" err="1"/>
              <a:t>pienen</a:t>
            </a:r>
            <a:r>
              <a:rPr lang="en-US" sz="1800" dirty="0"/>
              <a:t> </a:t>
            </a:r>
            <a:r>
              <a:rPr lang="en-US" sz="1800" dirty="0" err="1"/>
              <a:t>katteen</a:t>
            </a:r>
            <a:r>
              <a:rPr lang="en-US" sz="1800" dirty="0"/>
              <a:t> </a:t>
            </a:r>
            <a:r>
              <a:rPr lang="en-US" sz="1800" dirty="0" err="1"/>
              <a:t>välineistön</a:t>
            </a:r>
            <a:r>
              <a:rPr lang="en-US" sz="1800" dirty="0"/>
              <a:t> ja </a:t>
            </a:r>
            <a:r>
              <a:rPr lang="en-US" sz="1800" dirty="0" err="1"/>
              <a:t>toiminnan</a:t>
            </a:r>
            <a:r>
              <a:rPr lang="en-US" sz="1800" dirty="0"/>
              <a:t> </a:t>
            </a:r>
            <a:r>
              <a:rPr lang="en-US" sz="1800" dirty="0" err="1"/>
              <a:t>kehittämiseen</a:t>
            </a:r>
            <a:r>
              <a:rPr lang="en-US" sz="1800" dirty="0"/>
              <a:t>.</a:t>
            </a:r>
          </a:p>
          <a:p>
            <a:pPr>
              <a:spcBef>
                <a:spcPts val="300"/>
              </a:spcBef>
            </a:pPr>
            <a:endParaRPr lang="en-US" sz="1800" dirty="0"/>
          </a:p>
          <a:p>
            <a:pPr>
              <a:spcBef>
                <a:spcPts val="300"/>
              </a:spcBef>
            </a:pPr>
            <a:r>
              <a:rPr lang="en-US" sz="1800" dirty="0" err="1"/>
              <a:t>Vuoden</a:t>
            </a:r>
            <a:r>
              <a:rPr lang="en-US" sz="1800" dirty="0"/>
              <a:t> </a:t>
            </a:r>
            <a:r>
              <a:rPr lang="en-US" sz="1800" dirty="0" err="1"/>
              <a:t>aikana</a:t>
            </a:r>
            <a:r>
              <a:rPr lang="en-US" sz="1800" dirty="0"/>
              <a:t> </a:t>
            </a:r>
            <a:r>
              <a:rPr lang="en-US" sz="1800" dirty="0" err="1"/>
              <a:t>tuettiin</a:t>
            </a:r>
            <a:r>
              <a:rPr lang="en-US" sz="1800" dirty="0"/>
              <a:t> 12 </a:t>
            </a:r>
            <a:r>
              <a:rPr lang="en-US" sz="1800" dirty="0" err="1"/>
              <a:t>vaikeassa</a:t>
            </a:r>
            <a:r>
              <a:rPr lang="en-US" sz="1800" dirty="0"/>
              <a:t> </a:t>
            </a:r>
            <a:r>
              <a:rPr lang="en-US" sz="1800" dirty="0" err="1"/>
              <a:t>taloudellisessa</a:t>
            </a:r>
            <a:r>
              <a:rPr lang="en-US" sz="1800" dirty="0"/>
              <a:t> </a:t>
            </a:r>
            <a:r>
              <a:rPr lang="en-US" sz="1800" dirty="0" err="1"/>
              <a:t>tilanteessa</a:t>
            </a:r>
            <a:r>
              <a:rPr lang="en-US" sz="1800" dirty="0"/>
              <a:t> </a:t>
            </a:r>
            <a:r>
              <a:rPr lang="en-US" sz="1800" dirty="0" err="1"/>
              <a:t>elävää</a:t>
            </a:r>
            <a:r>
              <a:rPr lang="en-US" sz="1800" dirty="0"/>
              <a:t> </a:t>
            </a:r>
            <a:r>
              <a:rPr lang="en-US" sz="1800" dirty="0" err="1"/>
              <a:t>lasta</a:t>
            </a:r>
            <a:r>
              <a:rPr lang="en-US" sz="1800" dirty="0"/>
              <a:t> ja </a:t>
            </a:r>
            <a:r>
              <a:rPr lang="en-US" sz="1800" dirty="0" err="1"/>
              <a:t>nuorta</a:t>
            </a:r>
            <a:r>
              <a:rPr lang="en-US" sz="1800" dirty="0"/>
              <a:t> </a:t>
            </a:r>
            <a:r>
              <a:rPr lang="en-US" sz="1800" dirty="0" err="1"/>
              <a:t>alennetulla</a:t>
            </a:r>
            <a:r>
              <a:rPr lang="en-US" sz="1800" dirty="0"/>
              <a:t> </a:t>
            </a:r>
            <a:r>
              <a:rPr lang="en-US" sz="1800" dirty="0" err="1"/>
              <a:t>harrastusmaksulla</a:t>
            </a:r>
            <a:r>
              <a:rPr lang="en-US" sz="1800" dirty="0"/>
              <a:t>. </a:t>
            </a:r>
            <a:r>
              <a:rPr lang="en-US" sz="1800" dirty="0" err="1"/>
              <a:t>Jaettiin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sosiaalihuollon</a:t>
            </a:r>
            <a:r>
              <a:rPr lang="en-US" sz="1800" dirty="0"/>
              <a:t> </a:t>
            </a:r>
            <a:r>
              <a:rPr lang="en-US" sz="1800" dirty="0" err="1"/>
              <a:t>kautta</a:t>
            </a:r>
            <a:r>
              <a:rPr lang="en-US" sz="1800" dirty="0"/>
              <a:t> </a:t>
            </a:r>
            <a:r>
              <a:rPr lang="en-US" sz="1800" dirty="0" err="1"/>
              <a:t>kaksi</a:t>
            </a:r>
            <a:r>
              <a:rPr lang="en-US" sz="1800" dirty="0"/>
              <a:t> </a:t>
            </a:r>
            <a:r>
              <a:rPr lang="en-US" sz="1800" dirty="0" err="1"/>
              <a:t>vapaapaikkaa</a:t>
            </a:r>
            <a:r>
              <a:rPr lang="en-US" sz="1800" dirty="0"/>
              <a:t> </a:t>
            </a:r>
            <a:r>
              <a:rPr lang="en-US" sz="1800" dirty="0" err="1"/>
              <a:t>ryhmiin</a:t>
            </a:r>
            <a:r>
              <a:rPr lang="en-US" sz="1800" dirty="0"/>
              <a:t>.</a:t>
            </a:r>
          </a:p>
          <a:p>
            <a:pPr>
              <a:spcBef>
                <a:spcPts val="300"/>
              </a:spcBef>
            </a:pPr>
            <a:endParaRPr lang="en-US" sz="1800" dirty="0"/>
          </a:p>
          <a:p>
            <a:pPr>
              <a:spcBef>
                <a:spcPts val="300"/>
              </a:spcBef>
            </a:pPr>
            <a:r>
              <a:rPr lang="en-US" sz="1800" dirty="0"/>
              <a:t>Microsoft O365 ja Teams </a:t>
            </a:r>
            <a:r>
              <a:rPr lang="en-US" sz="1800" dirty="0" err="1"/>
              <a:t>otettiin</a:t>
            </a:r>
            <a:r>
              <a:rPr lang="en-US" sz="1800" dirty="0"/>
              <a:t> </a:t>
            </a:r>
            <a:r>
              <a:rPr lang="en-US" sz="1800" dirty="0" err="1"/>
              <a:t>käyttöön</a:t>
            </a:r>
            <a:r>
              <a:rPr lang="en-US" sz="1800" dirty="0"/>
              <a:t> </a:t>
            </a:r>
            <a:r>
              <a:rPr lang="en-US" sz="1800" dirty="0" err="1"/>
              <a:t>hallituksen</a:t>
            </a:r>
            <a:r>
              <a:rPr lang="en-US" sz="1800" dirty="0"/>
              <a:t> </a:t>
            </a:r>
            <a:r>
              <a:rPr lang="en-US" sz="1800" dirty="0" err="1"/>
              <a:t>työvälineinä</a:t>
            </a:r>
            <a:endParaRPr lang="en-US" sz="1800" dirty="0"/>
          </a:p>
          <a:p>
            <a:pPr>
              <a:spcBef>
                <a:spcPts val="300"/>
              </a:spcBef>
            </a:pPr>
            <a:endParaRPr lang="en-US" sz="1800" dirty="0"/>
          </a:p>
          <a:p>
            <a:pPr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8196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60FD4A-9750-9343-87B2-502905FE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Painopisteet ja kehittäminen</a:t>
            </a:r>
            <a:br>
              <a:rPr lang="fi-FI"/>
            </a:br>
            <a:r>
              <a:rPr lang="fi-FI"/>
              <a:t>TOTEUTUI, AINAKIN KÄYNNISTYI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C1528B-D277-B94C-88D5-8E9D1460D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/>
              <a:t>Seurakoordinaattorin toimen perustaminen </a:t>
            </a:r>
          </a:p>
          <a:p>
            <a:pPr marL="0" indent="0">
              <a:buNone/>
            </a:pPr>
            <a:r>
              <a:rPr lang="fi-FI" sz="1800"/>
              <a:t>Uusien ohjaajien ja seuratoimijoiden rekrytointi</a:t>
            </a:r>
          </a:p>
          <a:p>
            <a:pPr marL="0" indent="0">
              <a:buNone/>
            </a:pPr>
            <a:r>
              <a:rPr lang="fi-FI" sz="1800"/>
              <a:t>Seuratalouden ja hallinnon uudistaminen sähköisin työvälinein </a:t>
            </a:r>
          </a:p>
          <a:p>
            <a:pPr marL="0" indent="0">
              <a:buNone/>
            </a:pPr>
            <a:r>
              <a:rPr lang="fi-FI" sz="1800"/>
              <a:t>Joukkueiden toiminnan ja talouden seuranta </a:t>
            </a:r>
          </a:p>
          <a:p>
            <a:pPr marL="0" indent="0">
              <a:buNone/>
            </a:pPr>
            <a:r>
              <a:rPr lang="fi-FI" sz="1800"/>
              <a:t>Lajivastaavien/-päällikköjen roolien selkeyttäminen, työ jatkuu</a:t>
            </a:r>
          </a:p>
          <a:p>
            <a:pPr marL="0" indent="0">
              <a:buNone/>
            </a:pPr>
            <a:r>
              <a:rPr lang="fi-FI" sz="1800"/>
              <a:t>Varainhankintatyön kehittäminen käynnistyi, vaatii panostamista</a:t>
            </a:r>
          </a:p>
          <a:p>
            <a:pPr marL="0" indent="0">
              <a:buNone/>
            </a:pPr>
            <a:r>
              <a:rPr lang="fi-FI" sz="1800"/>
              <a:t>Välineistöhankinnat, etupäässä aikuisliikunnan ja </a:t>
            </a:r>
            <a:r>
              <a:rPr lang="fi-FI" sz="1800" err="1"/>
              <a:t>akrolajien</a:t>
            </a:r>
            <a:r>
              <a:rPr lang="fi-FI" sz="1800"/>
              <a:t> välineistöä </a:t>
            </a:r>
          </a:p>
          <a:p>
            <a:pPr marL="0" indent="0">
              <a:buNone/>
            </a:pPr>
            <a:r>
              <a:rPr lang="fi-FI" sz="1800"/>
              <a:t>Vakiintuneiden ja suosittujen ryhmien toiminnan jatkuvuuden varmistaminen – </a:t>
            </a:r>
            <a:r>
              <a:rPr lang="fi-FI" sz="1800" err="1"/>
              <a:t>cheerleading</a:t>
            </a:r>
            <a:r>
              <a:rPr lang="fi-FI" sz="1800"/>
              <a:t> on erityisen suosittua juuri nyt</a:t>
            </a:r>
          </a:p>
          <a:p>
            <a:pPr marL="0" indent="0">
              <a:buNone/>
            </a:pPr>
            <a:r>
              <a:rPr lang="fi-FI" sz="1800"/>
              <a:t>Tähtiseurana jatkaminen – seurahallinnon kehittäminen jatkuu</a:t>
            </a:r>
          </a:p>
          <a:p>
            <a:pPr marL="0" indent="0">
              <a:buNone/>
            </a:pPr>
            <a:r>
              <a:rPr lang="fi-FI" sz="1800"/>
              <a:t>World </a:t>
            </a:r>
            <a:r>
              <a:rPr lang="fi-FI" sz="1800" err="1"/>
              <a:t>Gymnaestrada</a:t>
            </a:r>
            <a:r>
              <a:rPr lang="fi-FI" sz="1800"/>
              <a:t> 2019 tapahtumaan osallistuminen</a:t>
            </a:r>
          </a:p>
          <a:p>
            <a:pPr marL="0" indent="0">
              <a:buNone/>
            </a:pPr>
            <a:r>
              <a:rPr lang="fi-FI" sz="1800" err="1"/>
              <a:t>RiVoLi</a:t>
            </a:r>
            <a:r>
              <a:rPr lang="fi-FI" sz="1800"/>
              <a:t> 100 v. juhlavuoden suunnittelun käynnistäminen</a:t>
            </a:r>
          </a:p>
          <a:p>
            <a:pPr marL="0" indent="0">
              <a:buNone/>
            </a:pPr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63187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860FD4A-9750-9343-87B2-502905FE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fi-FI" sz="3400">
                <a:solidFill>
                  <a:schemeClr val="bg1"/>
                </a:solidFill>
              </a:rPr>
              <a:t>Painopisteet ja kehittäminen</a:t>
            </a:r>
            <a:br>
              <a:rPr lang="fi-FI" sz="3400">
                <a:solidFill>
                  <a:schemeClr val="bg1"/>
                </a:solidFill>
              </a:rPr>
            </a:br>
            <a:r>
              <a:rPr lang="fi-FI" sz="3400">
                <a:solidFill>
                  <a:schemeClr val="bg1"/>
                </a:solidFill>
              </a:rPr>
              <a:t>EI KÄYNNISTYNYT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C1528B-D277-B94C-88D5-8E9D1460D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039" y="381935"/>
            <a:ext cx="4685916" cy="59744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1800"/>
              <a:t>Seuran talouden selvittäminen, virheellisen tilipäätöksen korjaaminen ja taloushallinnon uudistaminen veivät suuren osan kehittämiseen varatusta ajasta ja henkilöresursseista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/>
              <a:t>Tutor-toiminta uusien ja nuorten ohjaajien tueksi</a:t>
            </a:r>
          </a:p>
          <a:p>
            <a:pPr marL="0" indent="0">
              <a:buNone/>
            </a:pPr>
            <a:r>
              <a:rPr lang="fi-FI" sz="1800"/>
              <a:t>Ohjaajien työn kehittäminen, osaamisen kartoitus ja ryhmien tarpeiden kartoitus</a:t>
            </a:r>
          </a:p>
          <a:p>
            <a:pPr marL="0" indent="0">
              <a:buNone/>
            </a:pPr>
            <a:r>
              <a:rPr lang="fi-FI" sz="1800"/>
              <a:t>Hallitusjäsenten osaamisen kehittäminen </a:t>
            </a:r>
          </a:p>
          <a:p>
            <a:pPr marL="0" indent="0">
              <a:buNone/>
            </a:pPr>
            <a:r>
              <a:rPr lang="fi-FI" sz="1800"/>
              <a:t>Hallituksen yhteistoiminnan kehittäminen</a:t>
            </a:r>
          </a:p>
          <a:p>
            <a:pPr marL="0" indent="0">
              <a:buNone/>
            </a:pPr>
            <a:r>
              <a:rPr lang="fi-FI" sz="1800"/>
              <a:t>Seurastrategiatyön aloittaminen ja kehittäminen</a:t>
            </a:r>
          </a:p>
          <a:p>
            <a:pPr marL="0" indent="0">
              <a:buNone/>
            </a:pPr>
            <a:r>
              <a:rPr lang="fi-FI" sz="1800"/>
              <a:t>Hallituksen toimintakäsikirja</a:t>
            </a:r>
          </a:p>
          <a:p>
            <a:pPr marL="0" indent="0">
              <a:buNone/>
            </a:pPr>
            <a:r>
              <a:rPr lang="fi-FI" sz="1800"/>
              <a:t>Seuratoiminnan ydinprosessien tunnistaminen ja parantaminen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24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 descr="Kuva, joka sisältää kohteen kevyt, piirtäminen&#10;&#10;Kuvaus luotu automaattisesti">
            <a:extLst>
              <a:ext uri="{FF2B5EF4-FFF2-40B4-BE49-F238E27FC236}">
                <a16:creationId xmlns:a16="http://schemas.microsoft.com/office/drawing/2014/main" id="{602CBE71-20FA-E847-944C-F9F833278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44" r="1" b="25245"/>
          <a:stretch/>
        </p:blipFill>
        <p:spPr>
          <a:xfrm>
            <a:off x="-259060" y="0"/>
            <a:ext cx="1218893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7B156B-57F0-F344-AA94-B044FD234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456" y="5285401"/>
            <a:ext cx="9144000" cy="1152663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chemeClr val="bg1"/>
                </a:solidFill>
              </a:rPr>
              <a:t>TAPAHTUMIA 2019</a:t>
            </a:r>
            <a:endParaRPr lang="fi-FI" sz="40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4564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RIVOLI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E5CCEC"/>
      </a:accent1>
      <a:accent2>
        <a:srgbClr val="FF40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FAD4A1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94E97A3BA47D4EAB619C4A42E9CEE8" ma:contentTypeVersion="12" ma:contentTypeDescription="Luo uusi asiakirja." ma:contentTypeScope="" ma:versionID="1a4367830c66d37fa6cf7d326766163b">
  <xsd:schema xmlns:xsd="http://www.w3.org/2001/XMLSchema" xmlns:xs="http://www.w3.org/2001/XMLSchema" xmlns:p="http://schemas.microsoft.com/office/2006/metadata/properties" xmlns:ns2="ef5c70dd-7f77-4f61-a09c-54dc950fbd45" xmlns:ns3="57823ef0-5b53-4549-9eb6-b1162728a742" targetNamespace="http://schemas.microsoft.com/office/2006/metadata/properties" ma:root="true" ma:fieldsID="214987d00633f301260437fb37021c01" ns2:_="" ns3:_="">
    <xsd:import namespace="ef5c70dd-7f77-4f61-a09c-54dc950fbd45"/>
    <xsd:import namespace="57823ef0-5b53-4549-9eb6-b1162728a7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c70dd-7f77-4f61-a09c-54dc950fb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23ef0-5b53-4549-9eb6-b1162728a74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F7D40C-6F46-439D-97FE-2AE987E7A17F}"/>
</file>

<file path=customXml/itemProps2.xml><?xml version="1.0" encoding="utf-8"?>
<ds:datastoreItem xmlns:ds="http://schemas.openxmlformats.org/officeDocument/2006/customXml" ds:itemID="{2F5454E3-1D7D-4034-868D-B6C1E7840C5F}"/>
</file>

<file path=customXml/itemProps3.xml><?xml version="1.0" encoding="utf-8"?>
<ds:datastoreItem xmlns:ds="http://schemas.openxmlformats.org/officeDocument/2006/customXml" ds:itemID="{1CF9B132-D6C2-43B5-8E37-10AC058FCE32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840</Words>
  <Application>Microsoft Macintosh PowerPoint</Application>
  <PresentationFormat>Laajakuva</PresentationFormat>
  <Paragraphs>105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2" baseType="lpstr">
      <vt:lpstr>Arial</vt:lpstr>
      <vt:lpstr>Univers</vt:lpstr>
      <vt:lpstr>GradientVTI</vt:lpstr>
      <vt:lpstr>TOIMINTAKERTOMUS 2019 Riihimäen voimistelu ja liikunta RIVOLI ry</vt:lpstr>
      <vt:lpstr>Toimintakertomus 2019</vt:lpstr>
      <vt:lpstr>RIVOLI numeroina</vt:lpstr>
      <vt:lpstr>Hallitus ja henkilöstö 2019 </vt:lpstr>
      <vt:lpstr>Nostoja hallitustyöstä</vt:lpstr>
      <vt:lpstr>Nostoja hallitustyöstä</vt:lpstr>
      <vt:lpstr>Painopisteet ja kehittäminen TOTEUTUI, AINAKIN KÄYNNISTYI</vt:lpstr>
      <vt:lpstr>Painopisteet ja kehittäminen EI KÄYNNISTYNYT</vt:lpstr>
      <vt:lpstr>TAPAHTUMIA 2019</vt:lpstr>
      <vt:lpstr>Koko seuran toimintaa!</vt:lpstr>
      <vt:lpstr>PowerPoint-esitys</vt:lpstr>
      <vt:lpstr>PowerPoint-esitys</vt:lpstr>
      <vt:lpstr>PowerPoint-esitys</vt:lpstr>
      <vt:lpstr>VUODEN VARRELTA </vt:lpstr>
      <vt:lpstr>Tammi-huhtikuu 2019</vt:lpstr>
      <vt:lpstr>Touko-elokuu 2019</vt:lpstr>
      <vt:lpstr>Syys-marraskuu 2019</vt:lpstr>
      <vt:lpstr>Joulukuu 2019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TOIMINTAKERTOMUS 2019 Riihimäen voimistelu ja liikunta RIVOLI ry</dc:title>
  <dc:creator>Maria Pohjanvuori</dc:creator>
  <cp:lastModifiedBy>Maria Pohjanvuori</cp:lastModifiedBy>
  <cp:revision>5</cp:revision>
  <dcterms:created xsi:type="dcterms:W3CDTF">2020-06-11T12:08:32Z</dcterms:created>
  <dcterms:modified xsi:type="dcterms:W3CDTF">2020-06-11T13:06:02Z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0x010100ED94E97A3BA47D4EAB619C4A42E9CEE8</vt:lpwstr>
  </property>
</Properties>
</file>