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5"/>
    <p:restoredTop sz="94643"/>
  </p:normalViewPr>
  <p:slideViewPr>
    <p:cSldViewPr snapToGrid="0" snapToObjects="1">
      <p:cViewPr>
        <p:scale>
          <a:sx n="100" d="100"/>
          <a:sy n="100" d="100"/>
        </p:scale>
        <p:origin x="1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81C03-410A-2742-96F4-D4AF524E9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A2DBFC-7E82-074A-AAE8-9D323061A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6A6CA-E23C-9940-8354-74EA5736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42CD79-016A-BC47-9DC7-A6047885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B2095F-479B-DC43-B806-AD55CC2E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54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3FB3BA-F801-C845-A958-6D599055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6351ED5-6C5E-D14D-899D-695771E3B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B0C711-1E5B-1049-A05F-8BDBC547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E34303-7065-E946-992B-CEC18726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574B46-7C2E-3B46-9751-72977F1F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61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CFC6474-8CB8-2848-A2C0-A481FD616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D06132D-65EE-F348-965B-EB71F265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B3854-DDBA-3542-BA57-98DC5B17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3E0875-BFD6-9B4C-AF4C-76696C3C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8567C4-C32C-CA44-8BBC-9F3F6E95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94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9291B3-A4B9-AA44-B9BE-E7EBF8A2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64678B-EA5D-5E4F-9A91-358A2421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96E58D-3191-DF41-A402-9F885491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9AFD9D-4EC4-6249-B93F-04F2FF93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AE3FB3-CBDA-DC40-BFCA-E219E7C3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76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234D1D-8169-4C47-9F44-486670B6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764938-880A-0E43-B1FA-72C685B06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0BBD40-6DC5-4143-BE70-634852DE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4DE615-3589-AD42-B575-B6EF570F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0BEB0A-0C97-494C-BBE8-89B83079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10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CBB604-342E-FB48-81DC-4B381A49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8C6D56-1FF1-F847-866A-6BA0F1B8B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C607E7-2F3A-7F46-B7A1-895C132BB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C99F4D-282E-0C42-9720-5F274470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4B3F23-0590-084B-85A4-7420E607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A685653-5A28-B443-8E9E-D9E9BC4A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39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1B87C5-0C17-E54D-80A2-83C4CF60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550ECA-3466-7A40-9BFE-78C7687C8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2BB3BC-1EAA-D34C-996E-D60A11762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5C7323D-A855-9746-84C4-E2FC1A470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E9B2CEB-4753-654C-B7BE-9AE38BB26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512F44F-B915-2147-BD63-6D02E955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63E125B-CEBB-D544-A551-2C320947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2A636E0-9E5C-C14E-8337-9489552A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AEC9E-B8CC-5E45-8018-A7717EFC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A2EB6D-6DE7-BF4C-B3BD-AB85CF92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D8642C-9955-974B-A4DD-AF7E110D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5A1658-D226-3A41-AEF0-8DD6E719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51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69848B0-8325-784D-90DD-611ED906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1B3FAA4-4974-304B-B0DB-78788717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3B6A70-A84A-4C48-8A82-8FAB3D11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44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059630-CCAB-514A-93AC-BC913092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30AC1E-148F-2B49-9FC2-37A071094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435A25-4D7C-8B4C-BA62-A3761E3E0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C548FC-1D1D-584B-8167-E5411B2A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8654A2-A442-EA47-ABA3-92B040D7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CACE71-F5B4-2445-B056-A467484F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13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18763E-A413-2045-BB49-36C170C9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2DA1A60-7FB3-1342-BE81-991AF4A7C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8231CF-9D8C-CF42-943B-9D50C9ECF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1459B85-4179-D542-B3B6-27E68BA7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BEF6C5-745A-9940-8B16-5ABE2EC6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81EAE8-2C76-8047-A09B-C3FEB740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81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9C6A90D-C2E3-3B45-947F-2BB1FD0D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1D23C1-8257-0147-9DAF-2E763475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F2D98C-781A-884F-96CD-469D88B7E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21CA-2E2D-E74E-91ED-54857014791C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D363C4-97CA-8C42-9DAE-90FF6DCDC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3ED09-659C-184E-AC7C-79556285B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BDFC4-EAA3-1B4D-B123-AEEE053CF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34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B54330-0700-DF4F-99C4-4D83E0359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fi-FI" sz="6600"/>
              <a:t>Toimintakertomus 2022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1FA663-D144-0640-8C69-9C4621B1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Riihimäen Voimistelu ja Liikunta RiVoLi ry</a:t>
            </a:r>
            <a:endParaRPr lang="fi-FI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F874B76-CA97-E941-88E6-2B6516AD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855888"/>
            <a:ext cx="4087368" cy="49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11DF9-6D5F-2B42-A1CE-022895F7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119BBD-B742-9A43-9AFB-DAA46554A5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5E2642-E9E7-CC41-A67A-CA8391002A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26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B52F5E-E2B4-D345-A2AE-18CB775E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Koulutukset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2537C0-9842-6048-808E-CA3F804CA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0106" y="586822"/>
            <a:ext cx="610674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b="0" i="0" u="none" strike="noStrike">
                <a:effectLst/>
              </a:rPr>
              <a:t>Seura panostaa ohjaajien kouluttamiseen ja tarjoaa ohjaajilleen 1-2 koulutusta vuodessa. Tämän lisäksi ohjaajat voivat käydä myös koulutuksia omakustanteisesti tai osallistua maksuttomiin koulutuksiin. </a:t>
            </a:r>
          </a:p>
          <a:p>
            <a:pPr fontAlgn="base"/>
            <a:r>
              <a:rPr lang="en-US" sz="1500" b="0" i="0" u="none" strike="noStrike">
                <a:effectLst/>
              </a:rPr>
              <a:t>Pääosin ohjaajat käyvät Suomen Voimisteluliiton järjestämiä koulutuksia.</a:t>
            </a:r>
            <a:r>
              <a:rPr lang="en-US" sz="1500" b="0" i="0">
                <a:effectLst/>
              </a:rPr>
              <a:t>​</a:t>
            </a:r>
          </a:p>
          <a:p>
            <a:pPr fontAlgn="base"/>
            <a:r>
              <a:rPr lang="en-US" sz="1500" b="0" i="0" u="none" strike="noStrike">
                <a:effectLst/>
              </a:rPr>
              <a:t>Vuoden 2022 aikana seurassa käytiin yhteensä XX koulutusta.</a:t>
            </a:r>
            <a:endParaRPr lang="en-US" sz="1500" b="0" i="0">
              <a:effectLst/>
            </a:endParaRPr>
          </a:p>
          <a:p>
            <a:endParaRPr lang="en-US" sz="1500"/>
          </a:p>
        </p:txBody>
      </p:sp>
      <p:pic>
        <p:nvPicPr>
          <p:cNvPr id="7" name="Kuva 6" descr="Kuva, joka sisältää kohteen sisä, sisäkatto, lattia, lentoasema&#10;&#10;Kuvaus luotu automaattisesti">
            <a:extLst>
              <a:ext uri="{FF2B5EF4-FFF2-40B4-BE49-F238E27FC236}">
                <a16:creationId xmlns:a16="http://schemas.microsoft.com/office/drawing/2014/main" id="{C0C5121B-8F0C-F741-A6D9-607EF0F8A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41" b="7986"/>
          <a:stretch/>
        </p:blipFill>
        <p:spPr>
          <a:xfrm>
            <a:off x="557783" y="2977488"/>
            <a:ext cx="5481509" cy="2987682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BE9BAE1F-C9C2-5849-8519-1C7B8747F15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9428256"/>
              </p:ext>
            </p:extLst>
          </p:nvPr>
        </p:nvGraphicFramePr>
        <p:xfrm>
          <a:off x="6198781" y="2928997"/>
          <a:ext cx="5523084" cy="308466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193495">
                  <a:extLst>
                    <a:ext uri="{9D8B030D-6E8A-4147-A177-3AD203B41FA5}">
                      <a16:colId xmlns:a16="http://schemas.microsoft.com/office/drawing/2014/main" val="725764584"/>
                    </a:ext>
                  </a:extLst>
                </a:gridCol>
                <a:gridCol w="1562333">
                  <a:extLst>
                    <a:ext uri="{9D8B030D-6E8A-4147-A177-3AD203B41FA5}">
                      <a16:colId xmlns:a16="http://schemas.microsoft.com/office/drawing/2014/main" val="459078384"/>
                    </a:ext>
                  </a:extLst>
                </a:gridCol>
                <a:gridCol w="1767256">
                  <a:extLst>
                    <a:ext uri="{9D8B030D-6E8A-4147-A177-3AD203B41FA5}">
                      <a16:colId xmlns:a16="http://schemas.microsoft.com/office/drawing/2014/main" val="3041688028"/>
                    </a:ext>
                  </a:extLst>
                </a:gridCol>
              </a:tblGrid>
              <a:tr h="440667"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KOULUTUS</a:t>
                      </a:r>
                    </a:p>
                  </a:txBody>
                  <a:tcPr marL="118036" marR="118036" marT="59018" marB="590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OHJAAJAT</a:t>
                      </a:r>
                    </a:p>
                  </a:txBody>
                  <a:tcPr marL="118036" marR="118036" marT="59018" marB="590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AJANKOHTA</a:t>
                      </a:r>
                    </a:p>
                  </a:txBody>
                  <a:tcPr marL="118036" marR="118036" marT="59018" marB="59018"/>
                </a:tc>
                <a:extLst>
                  <a:ext uri="{0D108BD9-81ED-4DB2-BD59-A6C34878D82A}">
                    <a16:rowId xmlns:a16="http://schemas.microsoft.com/office/drawing/2014/main" val="359471102"/>
                  </a:ext>
                </a:extLst>
              </a:tr>
              <a:tr h="590178">
                <a:tc>
                  <a:txBody>
                    <a:bodyPr/>
                    <a:lstStyle/>
                    <a:p>
                      <a:endParaRPr lang="fi-FI" sz="2300"/>
                    </a:p>
                  </a:txBody>
                  <a:tcPr marL="118036" marR="118036" marT="59018" marB="59018"/>
                </a:tc>
                <a:tc>
                  <a:txBody>
                    <a:bodyPr/>
                    <a:lstStyle/>
                    <a:p>
                      <a:endParaRPr lang="fi-FI" sz="2300"/>
                    </a:p>
                  </a:txBody>
                  <a:tcPr marL="118036" marR="118036" marT="59018" marB="59018"/>
                </a:tc>
                <a:tc>
                  <a:txBody>
                    <a:bodyPr/>
                    <a:lstStyle/>
                    <a:p>
                      <a:endParaRPr lang="fi-FI" sz="2300"/>
                    </a:p>
                  </a:txBody>
                  <a:tcPr marL="118036" marR="118036" marT="59018" marB="59018"/>
                </a:tc>
                <a:extLst>
                  <a:ext uri="{0D108BD9-81ED-4DB2-BD59-A6C34878D82A}">
                    <a16:rowId xmlns:a16="http://schemas.microsoft.com/office/drawing/2014/main" val="2852061383"/>
                  </a:ext>
                </a:extLst>
              </a:tr>
              <a:tr h="590178">
                <a:tc>
                  <a:txBody>
                    <a:bodyPr/>
                    <a:lstStyle/>
                    <a:p>
                      <a:endParaRPr lang="fi-FI" sz="2300"/>
                    </a:p>
                  </a:txBody>
                  <a:tcPr marL="118036" marR="118036" marT="59018" marB="59018"/>
                </a:tc>
                <a:tc>
                  <a:txBody>
                    <a:bodyPr/>
                    <a:lstStyle/>
                    <a:p>
                      <a:endParaRPr lang="fi-FI" sz="2300"/>
                    </a:p>
                  </a:txBody>
                  <a:tcPr marL="118036" marR="118036" marT="59018" marB="59018"/>
                </a:tc>
                <a:tc>
                  <a:txBody>
                    <a:bodyPr/>
                    <a:lstStyle/>
                    <a:p>
                      <a:endParaRPr lang="fi-FI" sz="2300"/>
                    </a:p>
                  </a:txBody>
                  <a:tcPr marL="118036" marR="118036" marT="59018" marB="59018"/>
                </a:tc>
                <a:extLst>
                  <a:ext uri="{0D108BD9-81ED-4DB2-BD59-A6C34878D82A}">
                    <a16:rowId xmlns:a16="http://schemas.microsoft.com/office/drawing/2014/main" val="3406454299"/>
                  </a:ext>
                </a:extLst>
              </a:tr>
              <a:tr h="873464">
                <a:tc>
                  <a:txBody>
                    <a:bodyPr/>
                    <a:lstStyle/>
                    <a:p>
                      <a:r>
                        <a:rPr lang="fi-FI" sz="2300"/>
                        <a:t>Startti-tilauskoulutus</a:t>
                      </a:r>
                    </a:p>
                  </a:txBody>
                  <a:tcPr marL="118036" marR="118036" marT="59018" marB="59018"/>
                </a:tc>
                <a:tc>
                  <a:txBody>
                    <a:bodyPr/>
                    <a:lstStyle/>
                    <a:p>
                      <a:endParaRPr lang="fi-FI" sz="2300"/>
                    </a:p>
                  </a:txBody>
                  <a:tcPr marL="118036" marR="118036" marT="59018" marB="59018"/>
                </a:tc>
                <a:tc>
                  <a:txBody>
                    <a:bodyPr/>
                    <a:lstStyle/>
                    <a:p>
                      <a:r>
                        <a:rPr lang="fi-FI" sz="2300"/>
                        <a:t>10/2022</a:t>
                      </a:r>
                    </a:p>
                  </a:txBody>
                  <a:tcPr marL="118036" marR="118036" marT="59018" marB="59018"/>
                </a:tc>
                <a:extLst>
                  <a:ext uri="{0D108BD9-81ED-4DB2-BD59-A6C34878D82A}">
                    <a16:rowId xmlns:a16="http://schemas.microsoft.com/office/drawing/2014/main" val="4026979717"/>
                  </a:ext>
                </a:extLst>
              </a:tr>
              <a:tr h="590178">
                <a:tc>
                  <a:txBody>
                    <a:bodyPr/>
                    <a:lstStyle/>
                    <a:p>
                      <a:endParaRPr lang="fi-FI" sz="2300"/>
                    </a:p>
                  </a:txBody>
                  <a:tcPr marL="118036" marR="118036" marT="59018" marB="59018"/>
                </a:tc>
                <a:tc>
                  <a:txBody>
                    <a:bodyPr/>
                    <a:lstStyle/>
                    <a:p>
                      <a:endParaRPr lang="fi-FI" sz="2300"/>
                    </a:p>
                  </a:txBody>
                  <a:tcPr marL="118036" marR="118036" marT="59018" marB="59018"/>
                </a:tc>
                <a:tc>
                  <a:txBody>
                    <a:bodyPr/>
                    <a:lstStyle/>
                    <a:p>
                      <a:endParaRPr lang="fi-FI" sz="2300"/>
                    </a:p>
                  </a:txBody>
                  <a:tcPr marL="118036" marR="118036" marT="59018" marB="59018"/>
                </a:tc>
                <a:extLst>
                  <a:ext uri="{0D108BD9-81ED-4DB2-BD59-A6C34878D82A}">
                    <a16:rowId xmlns:a16="http://schemas.microsoft.com/office/drawing/2014/main" val="3849875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11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6A046A-C5E4-F140-9734-53F9AB20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A7056C-B1C5-A44E-B414-F2E035419A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Kisakatselmukset</a:t>
            </a:r>
          </a:p>
          <a:p>
            <a:pPr marL="0" indent="0">
              <a:buNone/>
            </a:pPr>
            <a:r>
              <a:rPr lang="fi-FI" dirty="0" err="1"/>
              <a:t>Akrokisat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Jv</a:t>
            </a:r>
            <a:r>
              <a:rPr lang="fi-FI" dirty="0"/>
              <a:t>-kisat</a:t>
            </a:r>
          </a:p>
          <a:p>
            <a:pPr marL="0" indent="0">
              <a:buNone/>
            </a:pPr>
            <a:r>
              <a:rPr lang="fi-FI" dirty="0"/>
              <a:t>Kevätnäytös</a:t>
            </a:r>
          </a:p>
          <a:p>
            <a:pPr marL="0" indent="0">
              <a:buNone/>
            </a:pPr>
            <a:r>
              <a:rPr lang="fi-FI" dirty="0"/>
              <a:t>Stara</a:t>
            </a:r>
          </a:p>
          <a:p>
            <a:pPr marL="0" indent="0">
              <a:buNone/>
            </a:pPr>
            <a:r>
              <a:rPr lang="fi-FI" dirty="0"/>
              <a:t>Gymnaestrada Tampere 2022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6F37E1-43DD-BE4C-82F1-3671546247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411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0DDDB8-6F22-3746-AA5E-8848FB5E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16715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Gymnaestrada Tampere 2022</a:t>
            </a:r>
          </a:p>
        </p:txBody>
      </p:sp>
      <p:pic>
        <p:nvPicPr>
          <p:cNvPr id="10" name="Kuva 9" descr="Kuva, joka sisältää kohteen ruoho, kenttä, urheilu, useat&#10;&#10;Kuvaus luotu automaattisesti">
            <a:extLst>
              <a:ext uri="{FF2B5EF4-FFF2-40B4-BE49-F238E27FC236}">
                <a16:creationId xmlns:a16="http://schemas.microsoft.com/office/drawing/2014/main" id="{38FAD363-48FE-B448-8AC7-51FA9A8E6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9" r="31935" b="1"/>
          <a:stretch/>
        </p:blipFill>
        <p:spPr>
          <a:xfrm>
            <a:off x="20" y="-1"/>
            <a:ext cx="3997732" cy="4469126"/>
          </a:xfrm>
          <a:prstGeom prst="rect">
            <a:avLst/>
          </a:prstGeom>
        </p:spPr>
      </p:pic>
      <p:pic>
        <p:nvPicPr>
          <p:cNvPr id="12" name="Kuva 11" descr="Kuva, joka sisältää kohteen taivas, henkilö, ulko, poseeraaminen&#10;&#10;Kuvaus luotu automaattisesti">
            <a:extLst>
              <a:ext uri="{FF2B5EF4-FFF2-40B4-BE49-F238E27FC236}">
                <a16:creationId xmlns:a16="http://schemas.microsoft.com/office/drawing/2014/main" id="{F4827B35-0F74-784C-8502-D63114959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30" r="5" b="26485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6" name="Sisällön paikkamerkki 5" descr="Kuva, joka sisältää kohteen puu, ulko, taivas, henkilö&#10;&#10;Kuvaus luotu automaattisesti">
            <a:extLst>
              <a:ext uri="{FF2B5EF4-FFF2-40B4-BE49-F238E27FC236}">
                <a16:creationId xmlns:a16="http://schemas.microsoft.com/office/drawing/2014/main" id="{409BBD51-99E6-EC46-98AA-3A0522D50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30575" r="2" b="18614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8" name="Sisällön paikkamerkki 7" descr="Kuva, joka sisältää kohteen ruoho, ulko, urheilu, sininen&#10;&#10;Kuvaus luotu automaattisesti">
            <a:extLst>
              <a:ext uri="{FF2B5EF4-FFF2-40B4-BE49-F238E27FC236}">
                <a16:creationId xmlns:a16="http://schemas.microsoft.com/office/drawing/2014/main" id="{09BA8B24-A1C2-1840-AA27-D2DA44E393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29" r="-3" b="-3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14" name="Kuva 13" descr="Kuva, joka sisältää kohteen ulko, vuodevaatteet&#10;&#10;Kuvaus luotu automaattisesti">
            <a:extLst>
              <a:ext uri="{FF2B5EF4-FFF2-40B4-BE49-F238E27FC236}">
                <a16:creationId xmlns:a16="http://schemas.microsoft.com/office/drawing/2014/main" id="{53B25FC7-7086-6341-95E2-725C295289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" b="1603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52DD498-907D-9025-42FD-D9AA1D991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223" y="2400475"/>
            <a:ext cx="3826578" cy="377648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4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657A9D-E8A7-2E43-81F3-7AC1F4CC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Arkobatiavoimistelun</a:t>
            </a:r>
            <a:r>
              <a:rPr lang="fi-FI" dirty="0"/>
              <a:t> luokkakilpailut ja Joukkuevoimistelun Riihimäki Cup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BA012-2D1E-A045-AEF0-C472739058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470828-6CE0-3C42-A7C3-DABE4BCBDA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8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E983CB-B2FC-3D44-B9A1-E69704BB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Vuosi 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C07EB7-4DBE-8A4E-B5B2-8A3D90853A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939994-097B-3F46-ACFD-E19D10BCFE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559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C06536-6AA6-8A42-9383-77D42D0F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Sisällys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85A59E-3FEE-774C-B19E-A5B953044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Perustietoja RiVoLista</a:t>
            </a:r>
          </a:p>
          <a:p>
            <a:r>
              <a:rPr lang="fi-FI"/>
              <a:t>Hallinto</a:t>
            </a:r>
          </a:p>
          <a:p>
            <a:r>
              <a:rPr lang="fi-FI"/>
              <a:t>Talous</a:t>
            </a:r>
          </a:p>
          <a:p>
            <a:r>
              <a:rPr lang="fi-FI"/>
              <a:t>Lasten ja nuorten harrasteryhmät</a:t>
            </a:r>
          </a:p>
          <a:p>
            <a:r>
              <a:rPr lang="fi-FI"/>
              <a:t>Aikuisliikunta</a:t>
            </a:r>
          </a:p>
          <a:p>
            <a:r>
              <a:rPr lang="fi-FI"/>
              <a:t>Kilta</a:t>
            </a:r>
          </a:p>
          <a:p>
            <a:r>
              <a:rPr lang="fi-FI"/>
              <a:t>Tapahtumat</a:t>
            </a:r>
          </a:p>
          <a:p>
            <a:r>
              <a:rPr lang="fi-FI"/>
              <a:t>Koulutukset</a:t>
            </a:r>
          </a:p>
          <a:p>
            <a:r>
              <a:rPr lang="fi-FI"/>
              <a:t>Vuosi 2022, tavoitteet ja toteuma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583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C40099-D556-D74A-89F2-196E2812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Perustietoja RiVoLista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665234-047A-864E-A304-6091A3852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Jäseniä kokonaisuudessaan vuonna 2022 oli 529, joista alle 18-vuotiaita 343</a:t>
            </a:r>
          </a:p>
          <a:p>
            <a:r>
              <a:rPr lang="en-US" sz="1700"/>
              <a:t>Ohjaajia 32</a:t>
            </a:r>
          </a:p>
          <a:p>
            <a:r>
              <a:rPr lang="en-US" sz="1700"/>
              <a:t>Vuoden 2022 aikana RiVoLilla oli 38 eri ryhmää viikossa, joista lapsille ja nuorille tarkoitettuja ryhmiä oli 22 sekä yksi erityisliikunnan ryhmä</a:t>
            </a:r>
          </a:p>
          <a:p>
            <a:r>
              <a:rPr lang="en-US" sz="1700"/>
              <a:t>Riihimäen Voimistelu ja Liikunta RiVoLi ry on osa seuraavia järjestöjä</a:t>
            </a:r>
          </a:p>
          <a:p>
            <a:pPr lvl="1"/>
            <a:r>
              <a:rPr lang="en-US" sz="1700"/>
              <a:t>Suomen Voimisteluliitto ry</a:t>
            </a:r>
          </a:p>
          <a:p>
            <a:pPr lvl="1"/>
            <a:r>
              <a:rPr lang="en-US" sz="1700"/>
              <a:t>Etelä-Suomen Liikunta ja Urheilu ry</a:t>
            </a:r>
          </a:p>
          <a:p>
            <a:pPr lvl="1"/>
            <a:r>
              <a:rPr lang="en-US" sz="1700"/>
              <a:t>SVUL Uudenmaanpiiri ry</a:t>
            </a:r>
          </a:p>
          <a:p>
            <a:r>
              <a:rPr lang="en-US" sz="1700"/>
              <a:t>RiVoLissa toimii myös Uskollisuuden Kilta, johon kuului XX jäsentä vuonna 2022</a:t>
            </a:r>
          </a:p>
          <a:p>
            <a:r>
              <a:rPr lang="en-US" sz="1700"/>
              <a:t>Tähtiseura sekä lasten että aikuisten liikunnassa</a:t>
            </a:r>
          </a:p>
        </p:txBody>
      </p:sp>
      <p:pic>
        <p:nvPicPr>
          <p:cNvPr id="7" name="Sisällön paikkamerkki 6" descr="Kuva, joka sisältää kohteen lattia, sisäkatto, luistelu, maa&#10;&#10;Kuvaus luotu automaattisesti">
            <a:extLst>
              <a:ext uri="{FF2B5EF4-FFF2-40B4-BE49-F238E27FC236}">
                <a16:creationId xmlns:a16="http://schemas.microsoft.com/office/drawing/2014/main" id="{B933B767-7C1A-2741-8A6F-1114B777A3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576" r="1" b="1126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2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912489-27A8-BE41-9FEE-59A27C72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Hallinto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BF6D81-4E1F-C447-B8A2-B732174AA1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Hallituksen jäsenet 2022</a:t>
            </a:r>
          </a:p>
          <a:p>
            <a:pPr lvl="1"/>
            <a:r>
              <a:rPr lang="fi-FI" dirty="0"/>
              <a:t>Taina Koistinen, puheenjohtaja</a:t>
            </a:r>
          </a:p>
          <a:p>
            <a:pPr lvl="1"/>
            <a:r>
              <a:rPr lang="fi-FI" dirty="0"/>
              <a:t>Kirsi </a:t>
            </a:r>
            <a:r>
              <a:rPr lang="fi-FI" dirty="0" err="1"/>
              <a:t>Kiiveri</a:t>
            </a:r>
            <a:r>
              <a:rPr lang="fi-FI" dirty="0"/>
              <a:t>, varapuheenjohtaja</a:t>
            </a:r>
          </a:p>
          <a:p>
            <a:pPr lvl="1"/>
            <a:r>
              <a:rPr lang="fi-FI" dirty="0"/>
              <a:t>Heidi Siltanen, sihteeri</a:t>
            </a:r>
          </a:p>
          <a:p>
            <a:pPr lvl="1"/>
            <a:r>
              <a:rPr lang="fi-FI" dirty="0"/>
              <a:t>Sirkku Suokas, talous</a:t>
            </a:r>
          </a:p>
          <a:p>
            <a:pPr lvl="1"/>
            <a:r>
              <a:rPr lang="fi-FI" dirty="0"/>
              <a:t>Reetta-Liisa Viitanen, aikuisliikunnan vastaava ja Tähtiseura-vastaava</a:t>
            </a:r>
          </a:p>
          <a:p>
            <a:pPr lvl="1"/>
            <a:r>
              <a:rPr lang="fi-FI" dirty="0"/>
              <a:t>Minna Kurki, Kilta-yhteyshenkilö, välineistö ja puvusto</a:t>
            </a:r>
          </a:p>
          <a:p>
            <a:pPr lvl="1"/>
            <a:r>
              <a:rPr lang="fi-FI" dirty="0"/>
              <a:t>Aino </a:t>
            </a:r>
            <a:r>
              <a:rPr lang="fi-FI" dirty="0" err="1"/>
              <a:t>Antas</a:t>
            </a:r>
            <a:r>
              <a:rPr lang="fi-FI" dirty="0"/>
              <a:t>, koulutusvastaava</a:t>
            </a:r>
          </a:p>
          <a:p>
            <a:pPr lvl="1"/>
            <a:r>
              <a:rPr lang="fi-FI" dirty="0"/>
              <a:t>Sirkka Ojaniemi, varajäsen</a:t>
            </a:r>
          </a:p>
          <a:p>
            <a:r>
              <a:rPr lang="fi-FI" dirty="0"/>
              <a:t>Hallituksen ulkopuoliset toimijat</a:t>
            </a:r>
          </a:p>
          <a:p>
            <a:pPr lvl="1"/>
            <a:r>
              <a:rPr lang="fi-FI" dirty="0"/>
              <a:t>Emma </a:t>
            </a:r>
            <a:r>
              <a:rPr lang="fi-FI" dirty="0" err="1"/>
              <a:t>Teperi</a:t>
            </a:r>
            <a:r>
              <a:rPr lang="fi-FI" dirty="0"/>
              <a:t>, akrobatiavoimistelun lajivastaava</a:t>
            </a:r>
          </a:p>
          <a:p>
            <a:pPr lvl="1"/>
            <a:r>
              <a:rPr lang="fi-FI" dirty="0"/>
              <a:t>Milla </a:t>
            </a:r>
            <a:r>
              <a:rPr lang="fi-FI" dirty="0" err="1"/>
              <a:t>Smolander</a:t>
            </a:r>
            <a:r>
              <a:rPr lang="fi-FI" dirty="0"/>
              <a:t>, joukkuevoimistelun lajivastaava (kevätkausi 2022)</a:t>
            </a:r>
          </a:p>
          <a:p>
            <a:pPr lvl="1"/>
            <a:r>
              <a:rPr lang="fi-FI" dirty="0"/>
              <a:t>Meri Santanen, seurakoordinaattori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23472A-A5C3-2A4C-B7F7-1A64B292FC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Kokoukset</a:t>
            </a:r>
          </a:p>
          <a:p>
            <a:pPr>
              <a:buFontTx/>
              <a:buChar char="-"/>
            </a:pPr>
            <a:r>
              <a:rPr lang="fi-FI" dirty="0"/>
              <a:t>Hallitus kokoontui vuoden 2021 aikana 14 kertaa, mukaan lukien sääntömääräiset kevät- ja syyskokoukset sekä kevätkokouksen jatkokokouksen. Lisäksi hallitus kokoontui toukokuussa suunnittelupalaveriin, missä suunniteltiin muun muassa tulevaa syksyä.</a:t>
            </a:r>
          </a:p>
          <a:p>
            <a:pPr>
              <a:buFontTx/>
              <a:buChar char="-"/>
            </a:pPr>
            <a:r>
              <a:rPr lang="fi-FI" dirty="0"/>
              <a:t>Sääntömääräinen kevätkokous pidettiin 28.4.2022 osoitteessa Palstakatu 7-9. Puheenjohtajana toimi X ja kokoukseen osallistui 6 äänioikeutettua jäsentä. Kevätkokouksen jatkokokous järjestettiin 29.5., johon osallistui 9 äänioikeutettua jäsentä. Molemmissa kokouksissa puheenjohtajana toimi Taina Koistinen.</a:t>
            </a:r>
          </a:p>
          <a:p>
            <a:pPr>
              <a:buFontTx/>
              <a:buChar char="-"/>
            </a:pPr>
            <a:r>
              <a:rPr lang="fi-FI" dirty="0"/>
              <a:t>Sääntömääräinen syyskokous pidettiin 27.10.2022 osoitteessa Palstakatu 7-9. Kokouksen puheenjohtajana toimi Taina Koistinen ja paikalla oli 9 äänioikeutettua jäsentä.</a:t>
            </a:r>
          </a:p>
        </p:txBody>
      </p:sp>
    </p:spTree>
    <p:extLst>
      <p:ext uri="{BB962C8B-B14F-4D97-AF65-F5344CB8AC3E}">
        <p14:creationId xmlns:p14="http://schemas.microsoft.com/office/powerpoint/2010/main" val="380688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4B9B9E-0CAD-D04A-9DD9-4F3D9E8F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2F26D-349B-B747-B163-D6727C8E14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33AB6E-39BB-2A49-AD8A-8EEE7DF5B8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45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FD65A5-C9B7-6B40-9DFB-E7C8F89D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Lasten ja nuorten harrasteryhmät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isällön paikkamerkki 7" descr="Kuva, joka sisältää kohteen lattia, sisä, seinä, henkilö&#10;&#10;Kuvaus luotu automaattisesti">
            <a:extLst>
              <a:ext uri="{FF2B5EF4-FFF2-40B4-BE49-F238E27FC236}">
                <a16:creationId xmlns:a16="http://schemas.microsoft.com/office/drawing/2014/main" id="{BA9583DF-ADD1-3548-9D13-18920432B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05" b="41899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ACEA857-FAB3-8747-B4F7-E294378C0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3355848"/>
            <a:ext cx="6272784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900"/>
              <a:t>Vuonna 2022 harrasteryhmien tarjontaan kuului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900"/>
              <a:t>Voimistelukoulu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900"/>
              <a:t>Satujumppa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900"/>
              <a:t>Esivalmennusryhmät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900"/>
              <a:t>Akrobatiavoimistelu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900"/>
              <a:t>Liikuntaleikkikoulu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900"/>
              <a:t>Freegym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900"/>
              <a:t>Telinevoimistelu ja temppujumppa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9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900"/>
              <a:t>Vuoden aikana toteutui yhteensä 14 eri lasten ja nuorten harrasteryhmää aina 3-vuotiaista 14-vuotiaisiin asti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900"/>
              <a:t>Ryhmät pääsivät esiintymään Kevätnäytöksessä toukokuussa sekä Stara-tapahtumassa joulukuussa.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900"/>
              <a:t>Syksyllä ryhmät täyttyivät hyvin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900"/>
              <a:t>Muutama uusi ryhmä aloitti syksyllä: Voimistelukoulu Säihke, Akrokoulu ja Akrobatiavoimistelun alkeet</a:t>
            </a:r>
          </a:p>
        </p:txBody>
      </p:sp>
      <p:pic>
        <p:nvPicPr>
          <p:cNvPr id="7" name="Kuva 6" descr="Kuva, joka sisältää kohteen teksti, henkilö, poseeraaminen&#10;&#10;Kuvaus luotu automaattisesti">
            <a:extLst>
              <a:ext uri="{FF2B5EF4-FFF2-40B4-BE49-F238E27FC236}">
                <a16:creationId xmlns:a16="http://schemas.microsoft.com/office/drawing/2014/main" id="{78FCD9DE-6713-3744-A764-C684A0450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40" b="19610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4" name="Kuva 3" descr="Kuva, joka sisältää kohteen henkilö, urheilu, ryhmä, viiva&#10;&#10;Kuvaus luotu automaattisesti">
            <a:extLst>
              <a:ext uri="{FF2B5EF4-FFF2-40B4-BE49-F238E27FC236}">
                <a16:creationId xmlns:a16="http://schemas.microsoft.com/office/drawing/2014/main" id="{897C79C8-D72E-C44A-A704-7343B81FA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854" r="3" b="16042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45EA07-5778-4716-A1E3-516D77B73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F3FC03D-8AE4-4034-A0C7-8180088B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48FFC2-68C0-ED42-8D82-0FAEA7E5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683187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Valmennusryhmät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7047B1-C902-4225-94C5-A9B56D455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D69FC-E69E-4F4F-AC1C-4297656E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D8D594-D5EE-D346-BA50-9021878FA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59152"/>
            <a:ext cx="3683187" cy="34290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/>
              <a:t>Vuoden 2022 aikana RiVoLissa on toiminut 9 valmennusryhmää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200"/>
              <a:t>Akrobatiavoimistelu: Celestia (entinen Alessia), Chelone, Celosia (entinen kilpa), Celera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200"/>
              <a:t>Joukkuevoimistelu: Halla, Helinä S, Helinä K, Freesia ja Felia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/>
              <a:t>Valmennusryhmissä on ollut keskimäärin noin X harrastajaa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/>
              <a:t>Huhtikuussa järjestettiin seuran ensimmäiset akrobatiavoimistelun luokkakilpailut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/>
              <a:t>Marraskuussa järjestettiin seuran historian toiset joukkuevoimistelun välinekilpailut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/>
              <a:t>Lajit pitivät syksyllä ensimmäistä kertaa yhteisen kisakatselmuksen. Katselmus järjestettiin Uramon koululla ennen kilpailukauden alkua.</a:t>
            </a:r>
          </a:p>
        </p:txBody>
      </p:sp>
      <p:pic>
        <p:nvPicPr>
          <p:cNvPr id="15" name="Kuva 14" descr="Kuva, joka sisältää kohteen sisäkatto, henkilö, sisä, väkijoukko&#10;&#10;Kuvaus luotu automaattisesti">
            <a:extLst>
              <a:ext uri="{FF2B5EF4-FFF2-40B4-BE49-F238E27FC236}">
                <a16:creationId xmlns:a16="http://schemas.microsoft.com/office/drawing/2014/main" id="{32141D74-C7B8-0243-B98D-56F5833A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42" y="655099"/>
            <a:ext cx="2351296" cy="2351296"/>
          </a:xfrm>
          <a:prstGeom prst="rect">
            <a:avLst/>
          </a:prstGeom>
        </p:spPr>
      </p:pic>
      <p:pic>
        <p:nvPicPr>
          <p:cNvPr id="17" name="Kuva 16" descr="Kuva, joka sisältää kohteen telinevoimistelu, auditorio&#10;&#10;Kuvaus luotu automaattisesti">
            <a:extLst>
              <a:ext uri="{FF2B5EF4-FFF2-40B4-BE49-F238E27FC236}">
                <a16:creationId xmlns:a16="http://schemas.microsoft.com/office/drawing/2014/main" id="{47997CEC-9069-E64E-B98B-6096424EE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944" y="655099"/>
            <a:ext cx="1865570" cy="2324697"/>
          </a:xfrm>
          <a:prstGeom prst="rect">
            <a:avLst/>
          </a:prstGeom>
        </p:spPr>
      </p:pic>
      <p:pic>
        <p:nvPicPr>
          <p:cNvPr id="19" name="Kuva 18" descr="Kuva, joka sisältää kohteen sisä, urheilu, hyppääminen&#10;&#10;Kuvaus luotu automaattisesti">
            <a:extLst>
              <a:ext uri="{FF2B5EF4-FFF2-40B4-BE49-F238E27FC236}">
                <a16:creationId xmlns:a16="http://schemas.microsoft.com/office/drawing/2014/main" id="{309DCC22-788D-3A4F-9722-305B4ED24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120" y="660670"/>
            <a:ext cx="2351603" cy="2345725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D2F23C41-55F9-114B-A044-7A0FE94F6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570912"/>
              </p:ext>
            </p:extLst>
          </p:nvPr>
        </p:nvGraphicFramePr>
        <p:xfrm>
          <a:off x="5735350" y="3444395"/>
          <a:ext cx="5651786" cy="246805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145329">
                  <a:extLst>
                    <a:ext uri="{9D8B030D-6E8A-4147-A177-3AD203B41FA5}">
                      <a16:colId xmlns:a16="http://schemas.microsoft.com/office/drawing/2014/main" val="3732877634"/>
                    </a:ext>
                  </a:extLst>
                </a:gridCol>
                <a:gridCol w="3307345">
                  <a:extLst>
                    <a:ext uri="{9D8B030D-6E8A-4147-A177-3AD203B41FA5}">
                      <a16:colId xmlns:a16="http://schemas.microsoft.com/office/drawing/2014/main" val="3690066992"/>
                    </a:ext>
                  </a:extLst>
                </a:gridCol>
                <a:gridCol w="1199112">
                  <a:extLst>
                    <a:ext uri="{9D8B030D-6E8A-4147-A177-3AD203B41FA5}">
                      <a16:colId xmlns:a16="http://schemas.microsoft.com/office/drawing/2014/main" val="1340471234"/>
                    </a:ext>
                  </a:extLst>
                </a:gridCol>
              </a:tblGrid>
              <a:tr h="188017">
                <a:tc>
                  <a:txBody>
                    <a:bodyPr/>
                    <a:lstStyle/>
                    <a:p>
                      <a:pPr algn="ctr"/>
                      <a:r>
                        <a:rPr lang="fi-FI" sz="1500"/>
                        <a:t>PVM</a:t>
                      </a:r>
                    </a:p>
                  </a:txBody>
                  <a:tcPr marL="141465" marR="141465" marT="70733" marB="70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 dirty="0"/>
                        <a:t>LEIRI</a:t>
                      </a:r>
                    </a:p>
                  </a:txBody>
                  <a:tcPr marL="141465" marR="141465" marT="70733" marB="70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/>
                        <a:t>JOUKKUE</a:t>
                      </a:r>
                    </a:p>
                  </a:txBody>
                  <a:tcPr marL="141465" marR="141465" marT="70733" marB="70733"/>
                </a:tc>
                <a:extLst>
                  <a:ext uri="{0D108BD9-81ED-4DB2-BD59-A6C34878D82A}">
                    <a16:rowId xmlns:a16="http://schemas.microsoft.com/office/drawing/2014/main" val="2882699856"/>
                  </a:ext>
                </a:extLst>
              </a:tr>
              <a:tr h="524496">
                <a:tc>
                  <a:txBody>
                    <a:bodyPr/>
                    <a:lstStyle/>
                    <a:p>
                      <a:r>
                        <a:rPr lang="fi-FI" sz="1100"/>
                        <a:t>15.-16.1.2022</a:t>
                      </a:r>
                    </a:p>
                  </a:txBody>
                  <a:tcPr marL="141465" marR="141465" marT="70733" marB="70733"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Voimisteluliiton kilpasarjan rinkileiri 12-14v, Vierumäki</a:t>
                      </a:r>
                    </a:p>
                  </a:txBody>
                  <a:tcPr marL="141465" marR="141465" marT="70733" marB="70733"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Helinä K</a:t>
                      </a:r>
                    </a:p>
                  </a:txBody>
                  <a:tcPr marL="141465" marR="141465" marT="70733" marB="70733"/>
                </a:tc>
                <a:extLst>
                  <a:ext uri="{0D108BD9-81ED-4DB2-BD59-A6C34878D82A}">
                    <a16:rowId xmlns:a16="http://schemas.microsoft.com/office/drawing/2014/main" val="996616064"/>
                  </a:ext>
                </a:extLst>
              </a:tr>
              <a:tr h="524496">
                <a:tc>
                  <a:txBody>
                    <a:bodyPr/>
                    <a:lstStyle/>
                    <a:p>
                      <a:r>
                        <a:rPr lang="fi-FI" sz="1100"/>
                        <a:t>2.-3.4.2022</a:t>
                      </a:r>
                    </a:p>
                  </a:txBody>
                  <a:tcPr marL="141465" marR="141465" marT="70733" marB="70733"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Voimisteluliiton harrastesarjan rinkileiri 12-14v, Kisakallio</a:t>
                      </a:r>
                    </a:p>
                  </a:txBody>
                  <a:tcPr marL="141465" marR="141465" marT="70733" marB="70733"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Helinä S</a:t>
                      </a:r>
                    </a:p>
                  </a:txBody>
                  <a:tcPr marL="141465" marR="141465" marT="70733" marB="70733"/>
                </a:tc>
                <a:extLst>
                  <a:ext uri="{0D108BD9-81ED-4DB2-BD59-A6C34878D82A}">
                    <a16:rowId xmlns:a16="http://schemas.microsoft.com/office/drawing/2014/main" val="93022770"/>
                  </a:ext>
                </a:extLst>
              </a:tr>
              <a:tr h="524496">
                <a:tc>
                  <a:txBody>
                    <a:bodyPr/>
                    <a:lstStyle/>
                    <a:p>
                      <a:r>
                        <a:rPr lang="fi-FI" sz="1100"/>
                        <a:t>3.-4.9.2022</a:t>
                      </a:r>
                    </a:p>
                  </a:txBody>
                  <a:tcPr marL="141465" marR="141465" marT="70733" marB="70733"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Akrobatiavoimistelun tulokas 2-3lk rinkileiri, Kuortane</a:t>
                      </a:r>
                    </a:p>
                  </a:txBody>
                  <a:tcPr marL="141465" marR="141465" marT="70733" marB="70733"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Celosia</a:t>
                      </a:r>
                    </a:p>
                  </a:txBody>
                  <a:tcPr marL="141465" marR="141465" marT="70733" marB="70733"/>
                </a:tc>
                <a:extLst>
                  <a:ext uri="{0D108BD9-81ED-4DB2-BD59-A6C34878D82A}">
                    <a16:rowId xmlns:a16="http://schemas.microsoft.com/office/drawing/2014/main" val="2319597389"/>
                  </a:ext>
                </a:extLst>
              </a:tr>
              <a:tr h="524496">
                <a:tc>
                  <a:txBody>
                    <a:bodyPr/>
                    <a:lstStyle/>
                    <a:p>
                      <a:r>
                        <a:rPr lang="fi-FI" sz="1100"/>
                        <a:t>8.-9.10.2022</a:t>
                      </a:r>
                    </a:p>
                  </a:txBody>
                  <a:tcPr marL="141465" marR="141465" marT="70733" marB="70733"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Voimisteluliiton rinkileiri 8-10v, Vierumäki</a:t>
                      </a:r>
                    </a:p>
                  </a:txBody>
                  <a:tcPr marL="141465" marR="141465" marT="70733" marB="70733"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Halla</a:t>
                      </a:r>
                    </a:p>
                  </a:txBody>
                  <a:tcPr marL="141465" marR="141465" marT="70733" marB="70733"/>
                </a:tc>
                <a:extLst>
                  <a:ext uri="{0D108BD9-81ED-4DB2-BD59-A6C34878D82A}">
                    <a16:rowId xmlns:a16="http://schemas.microsoft.com/office/drawing/2014/main" val="231768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86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E45EA07-5778-4716-A1E3-516D77B73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F3FC03D-8AE4-4034-A0C7-8180088B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DB9D24F-2C4D-9349-A384-4C3CDDB5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683187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Kilpailut ja kilpailumenestys 2022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7047B1-C902-4225-94C5-A9B56D455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FD69FC-E69E-4F4F-AC1C-4297656E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07D86B-57B4-D047-AA1B-B75DE71C6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9152"/>
            <a:ext cx="3683187" cy="342900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900"/>
              <a:t>AKROBATIAVOIMISTELU</a:t>
            </a:r>
          </a:p>
          <a:p>
            <a:r>
              <a:rPr lang="en-US" sz="900"/>
              <a:t>1lk parit (yli 7v), hopeaa, Riina ja Emma</a:t>
            </a:r>
          </a:p>
          <a:p>
            <a:r>
              <a:rPr lang="en-US" sz="900"/>
              <a:t>1lk parit (yli 7v), pronssia, Minttu ja Netta</a:t>
            </a:r>
          </a:p>
          <a:p>
            <a:r>
              <a:rPr lang="en-US" sz="900"/>
              <a:t>2lk parit (yli 7v), kultaa, Elli ja Venla</a:t>
            </a:r>
          </a:p>
          <a:p>
            <a:r>
              <a:rPr lang="en-US" sz="900"/>
              <a:t>1lk akropuut (yli 9v), kultaa, Venla</a:t>
            </a:r>
          </a:p>
          <a:p>
            <a:r>
              <a:rPr lang="en-US" sz="900"/>
              <a:t>3lk akropuut (yli 12v), hopeaa, Ella</a:t>
            </a:r>
          </a:p>
          <a:p>
            <a:r>
              <a:rPr lang="en-US" sz="900"/>
              <a:t>Akroshow nuoret, kultaa, Celestia</a:t>
            </a:r>
          </a:p>
          <a:p>
            <a:r>
              <a:rPr lang="en-US" sz="900"/>
              <a:t>2lk parit (7-12v), kultaa, Milla ja Aada</a:t>
            </a:r>
          </a:p>
          <a:p>
            <a:r>
              <a:rPr lang="en-US" sz="900"/>
              <a:t>2lk parit (yli 7v), kultaa, Elli ja Venla </a:t>
            </a:r>
          </a:p>
          <a:p>
            <a:pPr marL="0"/>
            <a:endParaRPr lang="en-US" sz="900"/>
          </a:p>
          <a:p>
            <a:pPr marL="0"/>
            <a:r>
              <a:rPr lang="en-US" sz="900"/>
              <a:t>JOUKKUEVOIMISTELU</a:t>
            </a:r>
          </a:p>
          <a:p>
            <a:r>
              <a:rPr lang="en-US" sz="900"/>
              <a:t>14-16 harrastesarja, hopeaa, Freesia</a:t>
            </a:r>
          </a:p>
          <a:p>
            <a:r>
              <a:rPr lang="en-US" sz="900"/>
              <a:t>12-14 harrastesarja, kultaa, Helinä S</a:t>
            </a:r>
          </a:p>
        </p:txBody>
      </p:sp>
      <p:pic>
        <p:nvPicPr>
          <p:cNvPr id="4" name="Kuva 3" descr="Kuva, joka sisältää kohteen henkilö, sisä, poseeraaminen&#10;&#10;Kuvaus luotu automaattisesti">
            <a:extLst>
              <a:ext uri="{FF2B5EF4-FFF2-40B4-BE49-F238E27FC236}">
                <a16:creationId xmlns:a16="http://schemas.microsoft.com/office/drawing/2014/main" id="{38771E12-3E43-E24A-AD39-8FA82827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503" y="216181"/>
            <a:ext cx="1582703" cy="1978379"/>
          </a:xfrm>
          <a:prstGeom prst="rect">
            <a:avLst/>
          </a:prstGeom>
        </p:spPr>
      </p:pic>
      <p:pic>
        <p:nvPicPr>
          <p:cNvPr id="15" name="Kuva 14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8461BA41-7291-0E41-8510-DB954BBD4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429" y="216778"/>
            <a:ext cx="1582225" cy="1977782"/>
          </a:xfrm>
          <a:prstGeom prst="rect">
            <a:avLst/>
          </a:prstGeom>
        </p:spPr>
      </p:pic>
      <p:pic>
        <p:nvPicPr>
          <p:cNvPr id="19" name="Kuva 18" descr="Kuva, joka sisältää kohteen teksti, koristeltu, moottori&#10;&#10;Kuvaus luotu automaattisesti">
            <a:extLst>
              <a:ext uri="{FF2B5EF4-FFF2-40B4-BE49-F238E27FC236}">
                <a16:creationId xmlns:a16="http://schemas.microsoft.com/office/drawing/2014/main" id="{F51DCD24-63A7-FC41-BD7E-77FA18900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637" y="216778"/>
            <a:ext cx="1977782" cy="1977782"/>
          </a:xfrm>
          <a:prstGeom prst="rect">
            <a:avLst/>
          </a:prstGeom>
        </p:spPr>
      </p:pic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A0FED1F2-14F3-CE45-A350-497BAAA52B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4398335"/>
              </p:ext>
            </p:extLst>
          </p:nvPr>
        </p:nvGraphicFramePr>
        <p:xfrm>
          <a:off x="5486400" y="2318348"/>
          <a:ext cx="6296025" cy="4163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5202">
                  <a:extLst>
                    <a:ext uri="{9D8B030D-6E8A-4147-A177-3AD203B41FA5}">
                      <a16:colId xmlns:a16="http://schemas.microsoft.com/office/drawing/2014/main" val="3193980557"/>
                    </a:ext>
                  </a:extLst>
                </a:gridCol>
                <a:gridCol w="2779998">
                  <a:extLst>
                    <a:ext uri="{9D8B030D-6E8A-4147-A177-3AD203B41FA5}">
                      <a16:colId xmlns:a16="http://schemas.microsoft.com/office/drawing/2014/main" val="37371527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274332139"/>
                    </a:ext>
                  </a:extLst>
                </a:gridCol>
              </a:tblGrid>
              <a:tr h="180128"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PVM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KILPAILU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JOUKKUE/VOIMISTELIJAT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3586162889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19.3.2022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JV Cup, Huittinen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Freesia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594218032"/>
                  </a:ext>
                </a:extLst>
              </a:tr>
              <a:tr h="294558">
                <a:tc>
                  <a:txBody>
                    <a:bodyPr/>
                    <a:lstStyle/>
                    <a:p>
                      <a:r>
                        <a:rPr lang="fi-FI" sz="900"/>
                        <a:t>10.4.2022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 dirty="0" err="1"/>
                        <a:t>Akro</a:t>
                      </a:r>
                      <a:r>
                        <a:rPr lang="fi-FI" sz="900" dirty="0"/>
                        <a:t> luokkakilpailut, Riihimäki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Celosia, Celestia, Venla, Ida ja Ella (+Freesia, Halla ja Celosia esiintymässä)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3077447591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23.4.2022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Sisu Cup, Ylöjärvi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Helinä K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336224400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24.4.2022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Forssa Cup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Halla, Helinä S ja Freesia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4148986772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7.5.2022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Akro luokkakilpailut, Espoo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Celosia, ja Celestia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993133677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7.5.2022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Lovent Cup, Helsinki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Helinä K, Helinä S ja Felia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3766452994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7.5.2022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Tampere Cup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Halla, Freesia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661426714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15.5.2022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HJF Cup, Järvenpää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Helinä S ja Felia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3642469961"/>
                  </a:ext>
                </a:extLst>
              </a:tr>
              <a:tr h="294558">
                <a:tc>
                  <a:txBody>
                    <a:bodyPr/>
                    <a:lstStyle/>
                    <a:p>
                      <a:r>
                        <a:rPr lang="fi-FI" sz="900"/>
                        <a:t>21.-22.5.2022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Akrobatiavoimistelu Voimisteluliiton mestaruuskilpailut, Tampere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 dirty="0" err="1"/>
                        <a:t>Celosia</a:t>
                      </a:r>
                      <a:r>
                        <a:rPr lang="fi-FI" sz="900" dirty="0"/>
                        <a:t> ja </a:t>
                      </a:r>
                      <a:r>
                        <a:rPr lang="fi-FI" sz="900" dirty="0" err="1"/>
                        <a:t>Celera</a:t>
                      </a:r>
                      <a:endParaRPr lang="fi-FI" sz="900" dirty="0"/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746976137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22.5.2022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Hämeenlinna Cup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Helinä K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2882697845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29.5.2022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SC Vantaa Cup, 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Helinä K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4213420770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9.6.2022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Gymnaestrada Tampere akrobatiavoimistelun kilpailut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Celosia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1493096005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29.-30.10.2022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Tampere Cup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Helinä K ja Helinä S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1819161871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5.11.2022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Akrobatiavoimistelun luokkakilpailut, Espoo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Celosia 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1770481277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5.-6.11.2022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SyysCup, Hyvinkää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Halla, Helinä S ja Helinä K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751576211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12.11.2022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Riihimäki Cup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Helinä S (+Halla, Adella, Helinä K ja Felia esiintymässä)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1378136072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20.11.2022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Espoo Cup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Halla ja Helinä K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2515285520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26.11.2022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Akrobatiavoimistelun luokkakilpailu, Tampere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Celosia (kokoonpanot ja akroshow)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3071883485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r>
                        <a:rPr lang="fi-FI" sz="900"/>
                        <a:t>26.11.2022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JV Voimisteluliiton välinemestaruuskilpailut, Vantaa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 dirty="0"/>
                        <a:t>Helinä K</a:t>
                      </a:r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457805441"/>
                  </a:ext>
                </a:extLst>
              </a:tr>
              <a:tr h="181244">
                <a:tc>
                  <a:txBody>
                    <a:bodyPr/>
                    <a:lstStyle/>
                    <a:p>
                      <a:r>
                        <a:rPr lang="fi-FI" sz="900"/>
                        <a:t>3.12.2022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Akrobatiavoimistelun talvikisat, Lohja</a:t>
                      </a:r>
                    </a:p>
                  </a:txBody>
                  <a:tcPr marL="32220" marR="32220" marT="16110" marB="16110"/>
                </a:tc>
                <a:tc>
                  <a:txBody>
                    <a:bodyPr/>
                    <a:lstStyle/>
                    <a:p>
                      <a:r>
                        <a:rPr lang="fi-FI" sz="900" dirty="0" err="1"/>
                        <a:t>Celosia</a:t>
                      </a:r>
                      <a:r>
                        <a:rPr lang="fi-FI" sz="900" dirty="0"/>
                        <a:t> ja </a:t>
                      </a:r>
                      <a:r>
                        <a:rPr lang="fi-FI" sz="900" dirty="0" err="1"/>
                        <a:t>Celestia</a:t>
                      </a:r>
                      <a:endParaRPr lang="fi-FI" sz="900" dirty="0"/>
                    </a:p>
                  </a:txBody>
                  <a:tcPr marL="32220" marR="32220" marT="16110" marB="16110"/>
                </a:tc>
                <a:extLst>
                  <a:ext uri="{0D108BD9-81ED-4DB2-BD59-A6C34878D82A}">
                    <a16:rowId xmlns:a16="http://schemas.microsoft.com/office/drawing/2014/main" val="413706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49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EB085E-B6FB-8845-A7C6-71D8E60F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Aikuisliikunta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2A2F5B-0A62-A443-BA2E-B41ED298E1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Vuoden 2022 aikana toteutui</a:t>
            </a:r>
          </a:p>
          <a:p>
            <a:pPr lvl="1"/>
            <a:r>
              <a:rPr lang="fi-FI" dirty="0"/>
              <a:t>14 erilaista aikuisten ryhmää</a:t>
            </a:r>
          </a:p>
          <a:p>
            <a:pPr lvl="1"/>
            <a:r>
              <a:rPr lang="fi-FI" dirty="0"/>
              <a:t>Välipäiväjumpat?</a:t>
            </a:r>
          </a:p>
          <a:p>
            <a:r>
              <a:rPr lang="fi-FI" dirty="0"/>
              <a:t>Aikuisliikunnan Tähtimerkki</a:t>
            </a:r>
          </a:p>
          <a:p>
            <a:r>
              <a:rPr lang="fi-FI" dirty="0"/>
              <a:t>Erityisliikuntaryhmä </a:t>
            </a:r>
            <a:r>
              <a:rPr lang="fi-FI" dirty="0" err="1"/>
              <a:t>Säpikkäät</a:t>
            </a:r>
            <a:r>
              <a:rPr lang="fi-FI" dirty="0"/>
              <a:t> palasi tarjontaan syksyllä 2022</a:t>
            </a:r>
          </a:p>
          <a:p>
            <a:endParaRPr lang="fi-FI" dirty="0"/>
          </a:p>
        </p:txBody>
      </p:sp>
      <p:pic>
        <p:nvPicPr>
          <p:cNvPr id="6" name="Sisällön paikkamerkki 5" descr="Kuva, joka sisältää kohteen urheilu, henkilö, sisä, telinevoimistelu&#10;&#10;Kuvaus luotu automaattisesti">
            <a:extLst>
              <a:ext uri="{FF2B5EF4-FFF2-40B4-BE49-F238E27FC236}">
                <a16:creationId xmlns:a16="http://schemas.microsoft.com/office/drawing/2014/main" id="{CE1D7429-D391-7341-A351-BF2B1515E9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027906"/>
            <a:ext cx="5181600" cy="3904191"/>
          </a:xfrm>
        </p:spPr>
      </p:pic>
    </p:spTree>
    <p:extLst>
      <p:ext uri="{BB962C8B-B14F-4D97-AF65-F5344CB8AC3E}">
        <p14:creationId xmlns:p14="http://schemas.microsoft.com/office/powerpoint/2010/main" val="67766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18987</TotalTime>
  <Words>808</Words>
  <Application>Microsoft Macintosh PowerPoint</Application>
  <PresentationFormat>Laajakuva</PresentationFormat>
  <Paragraphs>181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Toimintakertomus 2022</vt:lpstr>
      <vt:lpstr>Sisällys</vt:lpstr>
      <vt:lpstr>Perustietoja RiVoLista</vt:lpstr>
      <vt:lpstr>Hallinto</vt:lpstr>
      <vt:lpstr>Talous</vt:lpstr>
      <vt:lpstr>Lasten ja nuorten harrasteryhmät</vt:lpstr>
      <vt:lpstr>Valmennusryhmät</vt:lpstr>
      <vt:lpstr>Kilpailut ja kilpailumenestys 2022</vt:lpstr>
      <vt:lpstr>Aikuisliikunta</vt:lpstr>
      <vt:lpstr>Kilta</vt:lpstr>
      <vt:lpstr>Koulutukset</vt:lpstr>
      <vt:lpstr>Tapahtumat</vt:lpstr>
      <vt:lpstr>Gymnaestrada Tampere 2022</vt:lpstr>
      <vt:lpstr>Arkobatiavoimistelun luokkakilpailut ja Joukkuevoimistelun Riihimäki Cup</vt:lpstr>
      <vt:lpstr>Vuosi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Toimintakertomus 2022</dc:title>
  <dc:creator>Meri Santanen</dc:creator>
  <cp:lastModifiedBy>Meri Santanen</cp:lastModifiedBy>
  <cp:revision>3</cp:revision>
  <dcterms:created xsi:type="dcterms:W3CDTF">2023-01-31T09:21:42Z</dcterms:created>
  <dcterms:modified xsi:type="dcterms:W3CDTF">2023-02-14T12:44:21Z</dcterms:modified>
</cp:coreProperties>
</file>