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0" r:id="rId5"/>
    <p:sldId id="263" r:id="rId6"/>
    <p:sldId id="275" r:id="rId7"/>
    <p:sldId id="272" r:id="rId8"/>
    <p:sldId id="274" r:id="rId9"/>
    <p:sldId id="273" r:id="rId10"/>
  </p:sldIdLst>
  <p:sldSz cx="7561263" cy="5329238"/>
  <p:notesSz cx="4565650" cy="6742113"/>
  <p:defaultTextStyle>
    <a:defPPr>
      <a:defRPr lang="en-US"/>
    </a:defPPr>
    <a:lvl1pPr marL="0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8275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6549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104824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7309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41373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209648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77922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46197" algn="l" defTabSz="73654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9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9"/>
  </p:normalViewPr>
  <p:slideViewPr>
    <p:cSldViewPr snapToGrid="0" snapToObjects="1">
      <p:cViewPr varScale="1">
        <p:scale>
          <a:sx n="110" d="100"/>
          <a:sy n="110" d="100"/>
        </p:scale>
        <p:origin x="1190" y="67"/>
      </p:cViewPr>
      <p:guideLst>
        <p:guide orient="horz" pos="1679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8" y="470599"/>
            <a:ext cx="1488438" cy="7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849" y="1418663"/>
            <a:ext cx="3444525" cy="323439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2503" y="1418663"/>
            <a:ext cx="3444525" cy="323439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849" y="332362"/>
            <a:ext cx="7033076" cy="98144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849" y="1306404"/>
            <a:ext cx="3449482" cy="64024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76206" indent="0">
              <a:buNone/>
              <a:defRPr sz="1200" b="1"/>
            </a:lvl2pPr>
            <a:lvl3pPr marL="552412" indent="0">
              <a:buNone/>
              <a:defRPr sz="1100" b="1"/>
            </a:lvl3pPr>
            <a:lvl4pPr marL="828618" indent="0">
              <a:buNone/>
              <a:defRPr sz="1000" b="1"/>
            </a:lvl4pPr>
            <a:lvl5pPr marL="1104824" indent="0">
              <a:buNone/>
              <a:defRPr sz="1000" b="1"/>
            </a:lvl5pPr>
            <a:lvl6pPr marL="1381030" indent="0">
              <a:buNone/>
              <a:defRPr sz="1000" b="1"/>
            </a:lvl6pPr>
            <a:lvl7pPr marL="1657236" indent="0">
              <a:buNone/>
              <a:defRPr sz="1000" b="1"/>
            </a:lvl7pPr>
            <a:lvl8pPr marL="1933442" indent="0">
              <a:buNone/>
              <a:defRPr sz="1000" b="1"/>
            </a:lvl8pPr>
            <a:lvl9pPr marL="2209648" indent="0">
              <a:buNone/>
              <a:defRPr sz="10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8849" y="1946652"/>
            <a:ext cx="3449482" cy="28632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9174" y="1306404"/>
            <a:ext cx="3466470" cy="64024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76206" indent="0">
              <a:buNone/>
              <a:defRPr sz="1200" b="1"/>
            </a:lvl2pPr>
            <a:lvl3pPr marL="552412" indent="0">
              <a:buNone/>
              <a:defRPr sz="1100" b="1"/>
            </a:lvl3pPr>
            <a:lvl4pPr marL="828618" indent="0">
              <a:buNone/>
              <a:defRPr sz="1000" b="1"/>
            </a:lvl4pPr>
            <a:lvl5pPr marL="1104824" indent="0">
              <a:buNone/>
              <a:defRPr sz="1000" b="1"/>
            </a:lvl5pPr>
            <a:lvl6pPr marL="1381030" indent="0">
              <a:buNone/>
              <a:defRPr sz="1000" b="1"/>
            </a:lvl6pPr>
            <a:lvl7pPr marL="1657236" indent="0">
              <a:buNone/>
              <a:defRPr sz="1000" b="1"/>
            </a:lvl7pPr>
            <a:lvl8pPr marL="1933442" indent="0">
              <a:buNone/>
              <a:defRPr sz="1000" b="1"/>
            </a:lvl8pPr>
            <a:lvl9pPr marL="2209648" indent="0">
              <a:buNone/>
              <a:defRPr sz="10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9174" y="1946652"/>
            <a:ext cx="3466470" cy="286323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57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2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9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68" y="355282"/>
            <a:ext cx="2438704" cy="1243489"/>
          </a:xfrm>
        </p:spPr>
        <p:txBody>
          <a:bodyPr anchor="b"/>
          <a:lstStyle>
            <a:lvl1pPr>
              <a:defRPr sz="19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207" y="521464"/>
            <a:ext cx="4440718" cy="4033061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568" y="1598771"/>
            <a:ext cx="2438704" cy="2961922"/>
          </a:xfrm>
        </p:spPr>
        <p:txBody>
          <a:bodyPr/>
          <a:lstStyle>
            <a:lvl1pPr marL="0" indent="0">
              <a:buNone/>
              <a:defRPr sz="1000"/>
            </a:lvl1pPr>
            <a:lvl2pPr marL="276206" indent="0">
              <a:buNone/>
              <a:defRPr sz="800"/>
            </a:lvl2pPr>
            <a:lvl3pPr marL="552412" indent="0">
              <a:buNone/>
              <a:defRPr sz="700"/>
            </a:lvl3pPr>
            <a:lvl4pPr marL="828618" indent="0">
              <a:buNone/>
              <a:defRPr sz="600"/>
            </a:lvl4pPr>
            <a:lvl5pPr marL="1104824" indent="0">
              <a:buNone/>
              <a:defRPr sz="600"/>
            </a:lvl5pPr>
            <a:lvl6pPr marL="1381030" indent="0">
              <a:buNone/>
              <a:defRPr sz="600"/>
            </a:lvl6pPr>
            <a:lvl7pPr marL="1657236" indent="0">
              <a:buNone/>
              <a:defRPr sz="600"/>
            </a:lvl7pPr>
            <a:lvl8pPr marL="1933442" indent="0">
              <a:buNone/>
              <a:defRPr sz="600"/>
            </a:lvl8pPr>
            <a:lvl9pPr marL="2209648" indent="0">
              <a:buNone/>
              <a:defRPr sz="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01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68" y="355282"/>
            <a:ext cx="2438704" cy="1243489"/>
          </a:xfrm>
        </p:spPr>
        <p:txBody>
          <a:bodyPr anchor="b"/>
          <a:lstStyle>
            <a:lvl1pPr>
              <a:defRPr sz="19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35474" y="355283"/>
            <a:ext cx="4486451" cy="4199242"/>
          </a:xfrm>
        </p:spPr>
        <p:txBody>
          <a:bodyPr/>
          <a:lstStyle>
            <a:lvl1pPr marL="0" indent="0">
              <a:buNone/>
              <a:defRPr sz="1900"/>
            </a:lvl1pPr>
            <a:lvl2pPr marL="276206" indent="0">
              <a:buNone/>
              <a:defRPr sz="1700"/>
            </a:lvl2pPr>
            <a:lvl3pPr marL="552412" indent="0">
              <a:buNone/>
              <a:defRPr sz="1400"/>
            </a:lvl3pPr>
            <a:lvl4pPr marL="828618" indent="0">
              <a:buNone/>
              <a:defRPr sz="1200"/>
            </a:lvl4pPr>
            <a:lvl5pPr marL="1104824" indent="0">
              <a:buNone/>
              <a:defRPr sz="1200"/>
            </a:lvl5pPr>
            <a:lvl6pPr marL="1381030" indent="0">
              <a:buNone/>
              <a:defRPr sz="1200"/>
            </a:lvl6pPr>
            <a:lvl7pPr marL="1657236" indent="0">
              <a:buNone/>
              <a:defRPr sz="1200"/>
            </a:lvl7pPr>
            <a:lvl8pPr marL="1933442" indent="0">
              <a:buNone/>
              <a:defRPr sz="1200"/>
            </a:lvl8pPr>
            <a:lvl9pPr marL="2209648" indent="0">
              <a:buNone/>
              <a:defRPr sz="12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568" y="1598771"/>
            <a:ext cx="2438704" cy="2961922"/>
          </a:xfrm>
        </p:spPr>
        <p:txBody>
          <a:bodyPr/>
          <a:lstStyle>
            <a:lvl1pPr marL="0" indent="0">
              <a:buNone/>
              <a:defRPr sz="1000"/>
            </a:lvl1pPr>
            <a:lvl2pPr marL="276206" indent="0">
              <a:buNone/>
              <a:defRPr sz="800"/>
            </a:lvl2pPr>
            <a:lvl3pPr marL="552412" indent="0">
              <a:buNone/>
              <a:defRPr sz="700"/>
            </a:lvl3pPr>
            <a:lvl4pPr marL="828618" indent="0">
              <a:buNone/>
              <a:defRPr sz="600"/>
            </a:lvl4pPr>
            <a:lvl5pPr marL="1104824" indent="0">
              <a:buNone/>
              <a:defRPr sz="600"/>
            </a:lvl5pPr>
            <a:lvl6pPr marL="1381030" indent="0">
              <a:buNone/>
              <a:defRPr sz="600"/>
            </a:lvl6pPr>
            <a:lvl7pPr marL="1657236" indent="0">
              <a:buNone/>
              <a:defRPr sz="600"/>
            </a:lvl7pPr>
            <a:lvl8pPr marL="1933442" indent="0">
              <a:buNone/>
              <a:defRPr sz="600"/>
            </a:lvl8pPr>
            <a:lvl9pPr marL="2209648" indent="0">
              <a:buNone/>
              <a:defRPr sz="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10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94577" y="283734"/>
            <a:ext cx="1630397" cy="4397974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569" y="283734"/>
            <a:ext cx="5297492" cy="439797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6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7" y="470598"/>
            <a:ext cx="1488438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7" y="470597"/>
            <a:ext cx="1488438" cy="7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1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7" y="470598"/>
            <a:ext cx="1488438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7" y="470598"/>
            <a:ext cx="1488438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4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2" y="0"/>
            <a:ext cx="7390387" cy="53432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20705547">
            <a:off x="-681502" y="-605757"/>
            <a:ext cx="7502542" cy="59959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655" tIns="36827" rIns="73655" bIns="36827" rtlCol="0" anchor="ctr"/>
          <a:lstStyle/>
          <a:p>
            <a:pPr algn="ctr"/>
            <a:endParaRPr lang="en-US" sz="1100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5459" y="1283601"/>
            <a:ext cx="6260646" cy="2207027"/>
          </a:xfrm>
        </p:spPr>
        <p:txBody>
          <a:bodyPr anchor="b"/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5459" y="3562180"/>
            <a:ext cx="6260646" cy="1080372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276206" indent="0" algn="ctr">
              <a:buNone/>
              <a:defRPr sz="1200"/>
            </a:lvl2pPr>
            <a:lvl3pPr marL="552412" indent="0" algn="ctr">
              <a:buNone/>
              <a:defRPr sz="1100"/>
            </a:lvl3pPr>
            <a:lvl4pPr marL="828618" indent="0" algn="ctr">
              <a:buNone/>
              <a:defRPr sz="1000"/>
            </a:lvl4pPr>
            <a:lvl5pPr marL="1104824" indent="0" algn="ctr">
              <a:buNone/>
              <a:defRPr sz="1000"/>
            </a:lvl5pPr>
            <a:lvl6pPr marL="1381030" indent="0" algn="ctr">
              <a:buNone/>
              <a:defRPr sz="1000"/>
            </a:lvl6pPr>
            <a:lvl7pPr marL="1657236" indent="0" algn="ctr">
              <a:buNone/>
              <a:defRPr sz="1000"/>
            </a:lvl7pPr>
            <a:lvl8pPr marL="1933442" indent="0" algn="ctr">
              <a:buNone/>
              <a:defRPr sz="1000"/>
            </a:lvl8pPr>
            <a:lvl9pPr marL="2209648" indent="0" algn="ctr">
              <a:buNone/>
              <a:defRPr sz="1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7" y="470598"/>
            <a:ext cx="1488438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8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4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68" y="1328610"/>
            <a:ext cx="7023930" cy="2216815"/>
          </a:xfrm>
        </p:spPr>
        <p:txBody>
          <a:bodyPr anchor="b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568" y="3566397"/>
            <a:ext cx="7023930" cy="1165770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76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524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2861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048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38103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6572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193344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0964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99AE-DD3B-0848-881F-E3175E653D53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B15BC-FF5D-484D-9115-22855BEE8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568" y="1328610"/>
            <a:ext cx="7023930" cy="2216815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568" y="3566397"/>
            <a:ext cx="7023930" cy="116577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762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524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2861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10482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38103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165723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193344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20964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218" y="4753139"/>
            <a:ext cx="893063" cy="4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72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8849" y="332362"/>
            <a:ext cx="7038179" cy="981445"/>
          </a:xfrm>
          <a:prstGeom prst="rect">
            <a:avLst/>
          </a:prstGeom>
        </p:spPr>
        <p:txBody>
          <a:bodyPr vert="horz" lIns="73655" tIns="36827" rIns="73655" bIns="36827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849" y="1418664"/>
            <a:ext cx="7038179" cy="3205159"/>
          </a:xfrm>
          <a:prstGeom prst="rect">
            <a:avLst/>
          </a:prstGeom>
        </p:spPr>
        <p:txBody>
          <a:bodyPr vert="horz" lIns="73655" tIns="36827" rIns="73655" bIns="36827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2568" y="4790095"/>
            <a:ext cx="532165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1FA599AE-DD3B-0848-881F-E3175E653D53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2538" y="4790095"/>
            <a:ext cx="2551926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2269" y="4790095"/>
            <a:ext cx="1701284" cy="283733"/>
          </a:xfrm>
          <a:prstGeom prst="rect">
            <a:avLst/>
          </a:prstGeom>
        </p:spPr>
        <p:txBody>
          <a:bodyPr vert="horz" lIns="73655" tIns="36827" rIns="73655" bIns="36827" rtlCol="0" anchor="b"/>
          <a:lstStyle>
            <a:lvl1pPr algn="l">
              <a:defRPr sz="600">
                <a:solidFill>
                  <a:schemeClr val="accent1"/>
                </a:solidFill>
              </a:defRPr>
            </a:lvl1pPr>
          </a:lstStyle>
          <a:p>
            <a:fld id="{4B0B15BC-FF5D-484D-9115-22855BEE878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70" y="4790095"/>
            <a:ext cx="893063" cy="44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50" r:id="rId7"/>
    <p:sldLayoutId id="2147483651" r:id="rId8"/>
    <p:sldLayoutId id="2147483665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9" r:id="rId16"/>
  </p:sldLayoutIdLst>
  <p:txStyles>
    <p:titleStyle>
      <a:lvl1pPr algn="l" defTabSz="552412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38103" indent="-138103" algn="l" defTabSz="552412" rtl="0" eaLnBrk="1" latinLnBrk="0" hangingPunct="1">
        <a:lnSpc>
          <a:spcPct val="90000"/>
        </a:lnSpc>
        <a:spcBef>
          <a:spcPts val="604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4309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15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21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42927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19133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95339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1545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47751" indent="-138103" algn="l" defTabSz="552412" rtl="0" eaLnBrk="1" latinLnBrk="0" hangingPunct="1">
        <a:lnSpc>
          <a:spcPct val="90000"/>
        </a:lnSpc>
        <a:spcBef>
          <a:spcPts val="302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6206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2412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28618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04824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81030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57236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33442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09648" algn="l" defTabSz="55241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g"/><Relationship Id="rId21" Type="http://schemas.openxmlformats.org/officeDocument/2006/relationships/image" Target="../media/image28.pn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jp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jp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086" y="1767058"/>
            <a:ext cx="6260646" cy="1154799"/>
          </a:xfrm>
        </p:spPr>
        <p:txBody>
          <a:bodyPr>
            <a:normAutofit fontScale="90000"/>
          </a:bodyPr>
          <a:lstStyle/>
          <a:p>
            <a:r>
              <a:rPr lang="fi-FI" sz="2200" dirty="0"/>
              <a:t>Heikoimmassa asemassa olevien tavoittaminen järjestötoiminnan keinoin</a:t>
            </a:r>
            <a:br>
              <a:rPr lang="fi-FI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Kari Hahl, toimitusjohtaja </a:t>
            </a:r>
            <a:r>
              <a:rPr lang="fi-FI" dirty="0" err="1"/>
              <a:t>Jyränkölän</a:t>
            </a:r>
            <a:r>
              <a:rPr lang="fi-FI" dirty="0"/>
              <a:t> Setlementti 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30" y="479383"/>
            <a:ext cx="7023930" cy="3955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Mitä</a:t>
            </a:r>
            <a:r>
              <a:rPr lang="en-US" dirty="0"/>
              <a:t> on </a:t>
            </a:r>
            <a:r>
              <a:rPr lang="en-US" dirty="0" err="1"/>
              <a:t>setlementtityö</a:t>
            </a:r>
            <a:r>
              <a:rPr lang="en-US" dirty="0"/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226368" y="967027"/>
            <a:ext cx="7023930" cy="420871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Setlementtiliike on uskonnollisesti ja poliittisesti sitoutumaton kansalaisliike, joka edistää ihmisten välistä vuoropuhelua, merkityksellisyyden kokemuksia ja elinikäistä oppimista yhteiskunnassa.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Rakennamme tulevaisuuden Suomea, joka on syrjimätön ja yhdenvertainen, yhteisöllinen ja sosiaalisesti oikeudenmukainen, ekologisesti kestävä yhteiskunta.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Teemme tämän vapaan sivistystyön, kansalaistoiminnan, matalan kynnyksen toiminnan, kriisityön, kehittämistoiminnan ja vaikuttamistoiminnan keinoin. Lisäksi setlementtiliike tuottaa yhteiskunnallisesti vaikuttavia sosiaali- ja terveyspalveluita.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Suomen tulee olla yhdenvertaisten ihmisten yhteiskunta. Jokaisella meistä on oikeus osallistua ja tulla nähdyksi, kuulluksi ja hyväksytyksi omana itsenään.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/>
                </a:solidFill>
              </a:rPr>
              <a:t>Sitoudumme vaikeimmassa tilanteessa olevien ihmisten aseman edistämiseen. Ihmiset ovat vahvempia liittyessään yhteen.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solidFill>
                  <a:schemeClr val="tx1"/>
                </a:solidFill>
              </a:rPr>
              <a:t>Yhteisöissä ihmisten omat voimavarat ja osaaminen kehittyvät ja pääsevät parhaiten esille.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Setlementtiliikkeen perustarkoituksena on kannustaa ja tukea ihmistä löytämään omat voimavaransa ja käyttämään niitä yhteisöissä sekä tukea ihmisten hyvää elämää heidän kaikissa elämäntilanteissaan.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Me osaamme rakentaa ihmisten kokoisia yhteisöjä.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C373920-DD7F-4102-8CA8-34D66C0A35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02" b="3202"/>
          <a:stretch>
            <a:fillRect/>
          </a:stretch>
        </p:blipFill>
        <p:spPr>
          <a:xfrm>
            <a:off x="3399785" y="4339940"/>
            <a:ext cx="877366" cy="821201"/>
          </a:xfrm>
        </p:spPr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74A1BB2-E1A9-4930-A624-7B9553969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568" y="243400"/>
            <a:ext cx="2917260" cy="4545688"/>
          </a:xfrm>
        </p:spPr>
        <p:txBody>
          <a:bodyPr>
            <a:normAutofit fontScale="92500"/>
          </a:bodyPr>
          <a:lstStyle/>
          <a:p>
            <a:r>
              <a:rPr lang="fi-FI" dirty="0"/>
              <a:t>JYRÄNKÖLÄN SETLEMENTTI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on rohkeasti ihmisen puolella ja arvoinamme ovat </a:t>
            </a:r>
            <a:r>
              <a:rPr lang="fi-FI" b="1" dirty="0"/>
              <a:t>ihminen, ideat ja ilo.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Palveluitamme ovat palveluasuminen, koulutus, maahanmuuttaja- ja vapaaehtoistyö, ravintolapalvelut ja työllistäminen sekä useat kehittämishankkeet.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Työllistämme n. 170 kokoaikaista ja 200 osa-aikaista työntekijää. Lisäksi vapaaehtoisena aktiivisesti toimivia on noin 120.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JYRÄNKÖLÄ on perustettu vuonna 1944 opisto- sekä lapsi- ja nuorisotyön tarpeisiin.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Kuulumme Arvo-liittoon, Suomen Setlementtiliittoon ja Vanhustyön keskusliittoon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JYRÄNKÖLÄÄ johtaa vapaaehtoispohjalta toimiva hallitus, joka ei saa kokouspalkkioita. Toimitusjohtaja toimii hallituksen esittelijänä.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 Vuonna 2022 hallitukseen kuuluvat:</a:t>
            </a:r>
          </a:p>
          <a:p>
            <a:r>
              <a:rPr lang="fi-FI" dirty="0"/>
              <a:t>	Tapani Frantsi, hallituksen puheenjohtaja</a:t>
            </a:r>
          </a:p>
          <a:p>
            <a:r>
              <a:rPr lang="fi-FI" dirty="0"/>
              <a:t>	Pirjo Riikonen, varapuheenjohtaja</a:t>
            </a:r>
          </a:p>
          <a:p>
            <a:r>
              <a:rPr lang="fi-FI" dirty="0"/>
              <a:t>	Aimo Bonden</a:t>
            </a:r>
          </a:p>
          <a:p>
            <a:r>
              <a:rPr lang="fi-FI" dirty="0"/>
              <a:t>	Vesa Harmaakorpi</a:t>
            </a:r>
          </a:p>
          <a:p>
            <a:r>
              <a:rPr lang="fi-FI" dirty="0"/>
              <a:t>	Matti Kauppinen</a:t>
            </a:r>
          </a:p>
          <a:p>
            <a:r>
              <a:rPr lang="fi-FI" dirty="0"/>
              <a:t>	Päivi Nykänen</a:t>
            </a:r>
          </a:p>
          <a:p>
            <a:r>
              <a:rPr lang="fi-FI" dirty="0"/>
              <a:t>	Henri Saari</a:t>
            </a:r>
          </a:p>
          <a:p>
            <a:r>
              <a:rPr lang="fi-FI" dirty="0"/>
              <a:t>	Reetta Rautiainen</a:t>
            </a:r>
          </a:p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D4B0110-49A2-4B67-88CA-61D9F870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109" y="4327186"/>
            <a:ext cx="833955" cy="83395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7BB38342-B524-4C17-9DBF-01EF2C8F7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345" y="244005"/>
            <a:ext cx="3338939" cy="2084755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B03F036-51E8-4702-AC88-EC37AF390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357" y="2232208"/>
            <a:ext cx="3110653" cy="205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7B699BC-D35A-42DD-A510-AD1DEC433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342" y="-37215"/>
            <a:ext cx="7589605" cy="5332467"/>
          </a:xfrm>
        </p:spPr>
      </p:pic>
    </p:spTree>
    <p:extLst>
      <p:ext uri="{BB962C8B-B14F-4D97-AF65-F5344CB8AC3E}">
        <p14:creationId xmlns:p14="http://schemas.microsoft.com/office/powerpoint/2010/main" val="94988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henkilö, poika, paita, sininen&#10;&#10;Kuvaus luotu automaattisesti">
            <a:extLst>
              <a:ext uri="{FF2B5EF4-FFF2-40B4-BE49-F238E27FC236}">
                <a16:creationId xmlns:a16="http://schemas.microsoft.com/office/drawing/2014/main" id="{A448E6B9-122B-40CE-8639-E59E2FE45E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33123" y="-6860"/>
            <a:ext cx="2193391" cy="1398287"/>
          </a:xfrm>
        </p:spPr>
      </p:pic>
      <p:pic>
        <p:nvPicPr>
          <p:cNvPr id="3" name="Kuva 2" descr="Kuva, joka sisältää kohteen teksti, henkilö, mies&#10;&#10;Kuvaus luotu automaattisesti">
            <a:extLst>
              <a:ext uri="{FF2B5EF4-FFF2-40B4-BE49-F238E27FC236}">
                <a16:creationId xmlns:a16="http://schemas.microsoft.com/office/drawing/2014/main" id="{3D88F75E-7348-4696-806D-0790F330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47" y="1391367"/>
            <a:ext cx="2087139" cy="1391426"/>
          </a:xfrm>
          <a:prstGeom prst="rect">
            <a:avLst/>
          </a:prstGeom>
        </p:spPr>
      </p:pic>
      <p:pic>
        <p:nvPicPr>
          <p:cNvPr id="6" name="Kuva 5" descr="Kuva, joka sisältää kohteen teksti, puu, henkilö, ulko&#10;&#10;Kuvaus luotu automaattisesti">
            <a:extLst>
              <a:ext uri="{FF2B5EF4-FFF2-40B4-BE49-F238E27FC236}">
                <a16:creationId xmlns:a16="http://schemas.microsoft.com/office/drawing/2014/main" id="{D3EE8C13-E921-49A7-AB62-CA6E1D2E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312" y="0"/>
            <a:ext cx="1576435" cy="1400156"/>
          </a:xfrm>
          <a:prstGeom prst="rect">
            <a:avLst/>
          </a:prstGeom>
        </p:spPr>
      </p:pic>
      <p:pic>
        <p:nvPicPr>
          <p:cNvPr id="9" name="Kuva 8" descr="Kuva, joka sisältää kohteen ulko, maa, henkilö, tapa&#10;&#10;Kuvaus luotu automaattisesti">
            <a:extLst>
              <a:ext uri="{FF2B5EF4-FFF2-40B4-BE49-F238E27FC236}">
                <a16:creationId xmlns:a16="http://schemas.microsoft.com/office/drawing/2014/main" id="{3C5DC4C0-B1C9-4AA9-9A36-57E8F233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675" y="8790"/>
            <a:ext cx="1050117" cy="1400156"/>
          </a:xfrm>
          <a:prstGeom prst="rect">
            <a:avLst/>
          </a:prstGeom>
        </p:spPr>
      </p:pic>
      <p:pic>
        <p:nvPicPr>
          <p:cNvPr id="12" name="Kuva 11" descr="Kuva, joka sisältää kohteen teksti, sisä, sisäkatto, seinä&#10;&#10;Kuvaus luotu automaattisesti">
            <a:extLst>
              <a:ext uri="{FF2B5EF4-FFF2-40B4-BE49-F238E27FC236}">
                <a16:creationId xmlns:a16="http://schemas.microsoft.com/office/drawing/2014/main" id="{D2DDBFB4-3EB7-4980-A06E-0951368EE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50792" y="-1203"/>
            <a:ext cx="1050117" cy="1399490"/>
          </a:xfrm>
          <a:prstGeom prst="rect">
            <a:avLst/>
          </a:prstGeom>
        </p:spPr>
      </p:pic>
      <p:pic>
        <p:nvPicPr>
          <p:cNvPr id="14" name="Kuva 13" descr="Kuva, joka sisältää kohteen henkilö, poseeraaminen, seisominen, sisä&#10;&#10;Kuvaus luotu automaattisesti">
            <a:extLst>
              <a:ext uri="{FF2B5EF4-FFF2-40B4-BE49-F238E27FC236}">
                <a16:creationId xmlns:a16="http://schemas.microsoft.com/office/drawing/2014/main" id="{44FD3087-CBC4-4D40-A830-7A914D50A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4093" y="1391427"/>
            <a:ext cx="2503208" cy="1391426"/>
          </a:xfrm>
          <a:prstGeom prst="rect">
            <a:avLst/>
          </a:prstGeom>
        </p:spPr>
      </p:pic>
      <p:pic>
        <p:nvPicPr>
          <p:cNvPr id="16" name="Kuva 15" descr="Kuva, joka sisältää kohteen sisä, sisäkatto, henkilö, lattia&#10;&#10;Kuvaus luotu automaattisesti">
            <a:extLst>
              <a:ext uri="{FF2B5EF4-FFF2-40B4-BE49-F238E27FC236}">
                <a16:creationId xmlns:a16="http://schemas.microsoft.com/office/drawing/2014/main" id="{F48624ED-E7C7-4D17-8617-6D7FF74C2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312" y="2773099"/>
            <a:ext cx="2208538" cy="1474659"/>
          </a:xfrm>
          <a:prstGeom prst="rect">
            <a:avLst/>
          </a:prstGeom>
        </p:spPr>
      </p:pic>
      <p:pic>
        <p:nvPicPr>
          <p:cNvPr id="18" name="Kuva 17" descr="Kuva, joka sisältää kohteen sisä, lattia, sisäkatto&#10;&#10;Kuvaus luotu automaattisesti">
            <a:extLst>
              <a:ext uri="{FF2B5EF4-FFF2-40B4-BE49-F238E27FC236}">
                <a16:creationId xmlns:a16="http://schemas.microsoft.com/office/drawing/2014/main" id="{B7E65381-49AC-48A2-BD62-70AF2CD73C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3640" y="4233044"/>
            <a:ext cx="1739182" cy="109242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11CF125E-B8F2-43B4-A387-EF2D01E39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7381" y="1390462"/>
            <a:ext cx="1852743" cy="1389557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67158BBB-02D6-4995-88BB-5BC2507511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286" y="2773099"/>
            <a:ext cx="2087139" cy="150457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56703B7C-BC5A-482E-BB0D-9A632BFB2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5070" y="-8063"/>
            <a:ext cx="1786193" cy="1399490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B88E107E-8C34-43DC-BC94-491D0C4ED7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0124" y="1389557"/>
            <a:ext cx="1181058" cy="1390462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0E680A76-6F3B-4E9F-899B-D5F07D9808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0153" y="4277669"/>
            <a:ext cx="811110" cy="1081480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AA10A9A0-B0FA-4908-9D29-E68982510B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9720" y="4273076"/>
            <a:ext cx="811110" cy="1081480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D92C7845-78BE-4502-B0FD-FD1B07116B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9287" y="4268483"/>
            <a:ext cx="811110" cy="1081480"/>
          </a:xfrm>
          <a:prstGeom prst="rect">
            <a:avLst/>
          </a:prstGeom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2548A5B6-9A0E-46F2-B1DB-170F7CB612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8256" y="4268483"/>
            <a:ext cx="811110" cy="1081480"/>
          </a:xfrm>
          <a:prstGeom prst="rect">
            <a:avLst/>
          </a:prstGeom>
        </p:spPr>
      </p:pic>
      <p:pic>
        <p:nvPicPr>
          <p:cNvPr id="28" name="Kuva 27">
            <a:extLst>
              <a:ext uri="{FF2B5EF4-FFF2-40B4-BE49-F238E27FC236}">
                <a16:creationId xmlns:a16="http://schemas.microsoft.com/office/drawing/2014/main" id="{67DABB3D-0CB8-4A87-9656-DBC06C970D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6668" y="4119016"/>
            <a:ext cx="907666" cy="1210222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12C01585-C102-41A6-9BB1-790204921C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0866" y="4233104"/>
            <a:ext cx="1909397" cy="1103870"/>
          </a:xfrm>
          <a:prstGeom prst="rect">
            <a:avLst/>
          </a:prstGeom>
        </p:spPr>
      </p:pic>
      <p:pic>
        <p:nvPicPr>
          <p:cNvPr id="30" name="Kuva 29">
            <a:extLst>
              <a:ext uri="{FF2B5EF4-FFF2-40B4-BE49-F238E27FC236}">
                <a16:creationId xmlns:a16="http://schemas.microsoft.com/office/drawing/2014/main" id="{D8300810-3733-4B12-BD43-E34CF02EB9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76940" y="2590955"/>
            <a:ext cx="1237206" cy="1651903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23AED8D4-3FAD-4C3F-A757-A86C7FCDAD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16852" y="2673975"/>
            <a:ext cx="1568823" cy="1568823"/>
          </a:xfrm>
          <a:prstGeom prst="rect">
            <a:avLst/>
          </a:prstGeom>
        </p:spPr>
      </p:pic>
      <p:pic>
        <p:nvPicPr>
          <p:cNvPr id="32" name="Kuva 31">
            <a:extLst>
              <a:ext uri="{FF2B5EF4-FFF2-40B4-BE49-F238E27FC236}">
                <a16:creationId xmlns:a16="http://schemas.microsoft.com/office/drawing/2014/main" id="{BEAFD735-3E21-4430-AC96-53357C8381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17928" y="2789440"/>
            <a:ext cx="1476740" cy="148134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8FE4F97C-7661-43E0-8FA8-004A2552F5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10471" y="-15589"/>
            <a:ext cx="903760" cy="71832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439F904-2614-4091-A74F-E987523063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 flipV="1">
            <a:off x="4041360" y="926709"/>
            <a:ext cx="725948" cy="46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4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F76087-C8AF-4E80-83CD-C62F56F8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68" y="335499"/>
            <a:ext cx="7023930" cy="414441"/>
          </a:xfrm>
        </p:spPr>
        <p:txBody>
          <a:bodyPr>
            <a:normAutofit/>
          </a:bodyPr>
          <a:lstStyle/>
          <a:p>
            <a:r>
              <a:rPr lang="fi-FI" sz="1200" dirty="0"/>
              <a:t>Heikoimmassa asemassa olevien tavoittaminen järjestötoiminnan keinoin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93EF2D-583C-4C19-A9D1-B592F7D03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568" y="881508"/>
            <a:ext cx="7023930" cy="3850659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Sivistystyö ja koulutus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HeiMo-tila, opetuskahvila, kohtaamiset, osaamismerkistö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Maahanmuuttajat, koto-koulutukset, </a:t>
            </a:r>
            <a:r>
              <a:rPr lang="fi-FI" dirty="0" err="1">
                <a:solidFill>
                  <a:schemeClr val="tx1"/>
                </a:solidFill>
              </a:rPr>
              <a:t>Mamas</a:t>
            </a:r>
            <a:r>
              <a:rPr lang="fi-FI" dirty="0">
                <a:solidFill>
                  <a:schemeClr val="tx1"/>
                </a:solidFill>
              </a:rPr>
              <a:t> cafe </a:t>
            </a:r>
            <a:r>
              <a:rPr lang="fi-FI" dirty="0" err="1">
                <a:solidFill>
                  <a:schemeClr val="tx1"/>
                </a:solidFill>
              </a:rPr>
              <a:t>jne</a:t>
            </a:r>
            <a:endParaRPr lang="fi-FI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Matalan kynnyksen digiapu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Nuorten työpaja Mediapaja, ylisukupolvinen työ,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Matalan kynnyksen kohtaamispaikat, ryhmätoiminta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Sosiaali- ja terveysjärjestöjen apu: tilat, yhteistyö, tiedotus, vertaisavun mahdollistaminen, asiantuntija-apu ja neuvonta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Kuntouttava työtoiminta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Ruoka avun organisointi, KÄMMEN, 185 hakijaa keskimäärin vuonna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Ikäeettinen päihdetyö, PILKE tukee kaikkein heikoimmassa asemassa olevien ikääntyneiden osallisuutta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Erilaiset tapahtumat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Vapaaehtoistyö, saattohoidon vapaaehtoistyö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Työttömät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Etsivä vanhustyö: hoivaköyhyys ja palvelukatveet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Asumispalveluiden avulla: asukasneuvoja, virikeohjaaja, fysioterapeutti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Ideat nopeasti toteutettavissa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Asianajo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HU, Päijäthämäläiset kokoaa alueen vapaaehtois- ja kansalaistoimijoita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Ei </a:t>
            </a:r>
            <a:r>
              <a:rPr lang="fi-FI" dirty="0" err="1">
                <a:solidFill>
                  <a:schemeClr val="tx1"/>
                </a:solidFill>
              </a:rPr>
              <a:t>siiloutunutta</a:t>
            </a:r>
            <a:r>
              <a:rPr lang="fi-FI" dirty="0">
                <a:solidFill>
                  <a:schemeClr val="tx1"/>
                </a:solidFill>
              </a:rPr>
              <a:t>, ei virka-aikaan sidottua, ihmisen näköistä ja kokoista, yhteisöllistä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1+1=4 tässä yhtälössä , 1-10-100 menetelmänä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779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SETLEMENTTI 1">
      <a:dk1>
        <a:srgbClr val="000000"/>
      </a:dk1>
      <a:lt1>
        <a:srgbClr val="FFFFFF"/>
      </a:lt1>
      <a:dk2>
        <a:srgbClr val="0089A7"/>
      </a:dk2>
      <a:lt2>
        <a:srgbClr val="E7E6E6"/>
      </a:lt2>
      <a:accent1>
        <a:srgbClr val="FF6D22"/>
      </a:accent1>
      <a:accent2>
        <a:srgbClr val="0089A7"/>
      </a:accent2>
      <a:accent3>
        <a:srgbClr val="0DB14B"/>
      </a:accent3>
      <a:accent4>
        <a:srgbClr val="5BC4BF"/>
      </a:accent4>
      <a:accent5>
        <a:srgbClr val="FDE700"/>
      </a:accent5>
      <a:accent6>
        <a:srgbClr val="BCB5B3"/>
      </a:accent6>
      <a:hlink>
        <a:srgbClr val="0563C1"/>
      </a:hlink>
      <a:folHlink>
        <a:srgbClr val="0089A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1109-Setlementti-powerpoint-esityspohja-4-3kuvasuhde" id="{1E515091-F984-844F-AA45-3DCBCFF4B601}" vid="{D8E93A70-A1B1-FD45-ADE0-B5C3F532B52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355C154C9A9542AD6FB7EB75BD0389" ma:contentTypeVersion="0" ma:contentTypeDescription="Luo uusi asiakirja." ma:contentTypeScope="" ma:versionID="e5526a980d11d7b8c6d4e8c25978f32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e0100cabb18a25d4bc9820569b44e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3780B9-81F2-449B-9842-9B4ACFF11D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8630D4-F453-4ED7-8335-16B44D654A48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D1889F6-9177-4358-ABC4-52D0BA2C06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Linnala-powerpoint-esityspohja-4-3kuvasuhde</Template>
  <TotalTime>369</TotalTime>
  <Words>415</Words>
  <Application>Microsoft Office PowerPoint</Application>
  <PresentationFormat>Mukautettu</PresentationFormat>
  <Paragraphs>51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9" baseType="lpstr">
      <vt:lpstr>Arial</vt:lpstr>
      <vt:lpstr>Arial Black</vt:lpstr>
      <vt:lpstr>Office-teema</vt:lpstr>
      <vt:lpstr>Heikoimmassa asemassa olevien tavoittaminen järjestötoiminnan keinoin </vt:lpstr>
      <vt:lpstr>Mitä on setlementtityö?</vt:lpstr>
      <vt:lpstr>PowerPoint-esitys</vt:lpstr>
      <vt:lpstr>PowerPoint-esitys</vt:lpstr>
      <vt:lpstr>PowerPoint-esitys</vt:lpstr>
      <vt:lpstr>Heikoimmassa asemassa olevien tavoittaminen järjestötoiminnan keinoin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Diaesityksen pääotsikko</dc:title>
  <dc:creator>Suvi Pärnänen</dc:creator>
  <cp:lastModifiedBy>Hilden Sirkku</cp:lastModifiedBy>
  <cp:revision>26</cp:revision>
  <cp:lastPrinted>2017-05-15T10:00:27Z</cp:lastPrinted>
  <dcterms:created xsi:type="dcterms:W3CDTF">2017-01-24T13:24:58Z</dcterms:created>
  <dcterms:modified xsi:type="dcterms:W3CDTF">2022-03-23T08:47:38Z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0x010100B7355C154C9A9542AD6FB7EB75BD0389</vt:lpwstr>
  </property>
</Properties>
</file>