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6" r:id="rId2"/>
    <p:sldId id="334" r:id="rId3"/>
    <p:sldId id="331" r:id="rId4"/>
    <p:sldId id="311" r:id="rId5"/>
    <p:sldId id="313" r:id="rId6"/>
    <p:sldId id="314" r:id="rId7"/>
    <p:sldId id="325" r:id="rId8"/>
    <p:sldId id="335" r:id="rId9"/>
    <p:sldId id="307" r:id="rId10"/>
    <p:sldId id="324" r:id="rId11"/>
    <p:sldId id="258" r:id="rId12"/>
    <p:sldId id="309" r:id="rId13"/>
    <p:sldId id="310" r:id="rId14"/>
    <p:sldId id="319" r:id="rId15"/>
    <p:sldId id="329" r:id="rId16"/>
    <p:sldId id="330" r:id="rId17"/>
    <p:sldId id="336" r:id="rId18"/>
    <p:sldId id="337" r:id="rId19"/>
    <p:sldId id="338" r:id="rId20"/>
    <p:sldId id="342" r:id="rId21"/>
    <p:sldId id="343" r:id="rId22"/>
    <p:sldId id="344" r:id="rId23"/>
    <p:sldId id="339" r:id="rId24"/>
    <p:sldId id="340" r:id="rId25"/>
    <p:sldId id="341" r:id="rId26"/>
    <p:sldId id="346" r:id="rId27"/>
    <p:sldId id="345" r:id="rId28"/>
    <p:sldId id="347" r:id="rId29"/>
    <p:sldId id="256" r:id="rId30"/>
    <p:sldId id="259" r:id="rId31"/>
    <p:sldId id="304" r:id="rId32"/>
    <p:sldId id="348" r:id="rId33"/>
    <p:sldId id="349" r:id="rId34"/>
    <p:sldId id="305" r:id="rId35"/>
    <p:sldId id="308" r:id="rId36"/>
    <p:sldId id="350" r:id="rId37"/>
    <p:sldId id="271" r:id="rId38"/>
    <p:sldId id="351" r:id="rId39"/>
    <p:sldId id="265" r:id="rId4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7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75E91-5DE7-49ED-B3E0-D3E5F7303DA2}" v="3" dt="2025-09-15T10:46:58.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94660"/>
  </p:normalViewPr>
  <p:slideViewPr>
    <p:cSldViewPr snapToGrid="0">
      <p:cViewPr varScale="1">
        <p:scale>
          <a:sx n="70" d="100"/>
          <a:sy n="70" d="100"/>
        </p:scale>
        <p:origin x="2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359E7-A1F5-44A1-84C0-C9FD2A9762D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B9283B-DF93-4BEC-96A8-3EA73896E6FF}">
      <dgm:prSet/>
      <dgm:spPr/>
      <dgm:t>
        <a:bodyPr/>
        <a:lstStyle/>
        <a:p>
          <a:r>
            <a:rPr lang="fi-FI"/>
            <a:t>Kannustava </a:t>
          </a:r>
          <a:endParaRPr lang="en-US"/>
        </a:p>
      </dgm:t>
    </dgm:pt>
    <dgm:pt modelId="{1C6D40B3-43F6-4C89-8914-BFE0000F22B7}" type="parTrans" cxnId="{06BA41D6-8569-48C3-9809-53CE91325C5C}">
      <dgm:prSet/>
      <dgm:spPr/>
      <dgm:t>
        <a:bodyPr/>
        <a:lstStyle/>
        <a:p>
          <a:endParaRPr lang="en-US"/>
        </a:p>
      </dgm:t>
    </dgm:pt>
    <dgm:pt modelId="{0D209CDD-ABBD-4810-84BD-8D4BDA058B95}" type="sibTrans" cxnId="{06BA41D6-8569-48C3-9809-53CE91325C5C}">
      <dgm:prSet/>
      <dgm:spPr/>
      <dgm:t>
        <a:bodyPr/>
        <a:lstStyle/>
        <a:p>
          <a:endParaRPr lang="en-US"/>
        </a:p>
      </dgm:t>
    </dgm:pt>
    <dgm:pt modelId="{D5C5B4F8-1ABB-4869-ABC2-008C8080CB1F}">
      <dgm:prSet/>
      <dgm:spPr/>
      <dgm:t>
        <a:bodyPr/>
        <a:lstStyle/>
        <a:p>
          <a:r>
            <a:rPr lang="fi-FI"/>
            <a:t>Kaikki otetaan huomioon </a:t>
          </a:r>
          <a:endParaRPr lang="en-US"/>
        </a:p>
      </dgm:t>
    </dgm:pt>
    <dgm:pt modelId="{49B3786D-E53B-4DC5-8BEC-FEA8D10A6B67}" type="parTrans" cxnId="{CE6CF76E-F1A7-49AE-A772-2F949C6E9C82}">
      <dgm:prSet/>
      <dgm:spPr/>
      <dgm:t>
        <a:bodyPr/>
        <a:lstStyle/>
        <a:p>
          <a:endParaRPr lang="en-US"/>
        </a:p>
      </dgm:t>
    </dgm:pt>
    <dgm:pt modelId="{47D4FE34-7C26-4A1E-9DB3-014220B39C7E}" type="sibTrans" cxnId="{CE6CF76E-F1A7-49AE-A772-2F949C6E9C82}">
      <dgm:prSet/>
      <dgm:spPr/>
      <dgm:t>
        <a:bodyPr/>
        <a:lstStyle/>
        <a:p>
          <a:endParaRPr lang="en-US"/>
        </a:p>
      </dgm:t>
    </dgm:pt>
    <dgm:pt modelId="{F39250C5-C28D-4BC6-A8D9-8BE919FD9BF2}">
      <dgm:prSet/>
      <dgm:spPr/>
      <dgm:t>
        <a:bodyPr/>
        <a:lstStyle/>
        <a:p>
          <a:r>
            <a:rPr lang="fi-FI"/>
            <a:t>Tehdään oma paras </a:t>
          </a:r>
          <a:endParaRPr lang="en-US"/>
        </a:p>
      </dgm:t>
    </dgm:pt>
    <dgm:pt modelId="{DFDB5FD8-C7E3-4E90-A5A0-8DF5AD884A49}" type="parTrans" cxnId="{8D495C7A-AFB7-42AA-80F7-BDBEBA07D440}">
      <dgm:prSet/>
      <dgm:spPr/>
      <dgm:t>
        <a:bodyPr/>
        <a:lstStyle/>
        <a:p>
          <a:endParaRPr lang="en-US"/>
        </a:p>
      </dgm:t>
    </dgm:pt>
    <dgm:pt modelId="{A7787D86-55DA-4688-99D6-8EA29C821599}" type="sibTrans" cxnId="{8D495C7A-AFB7-42AA-80F7-BDBEBA07D440}">
      <dgm:prSet/>
      <dgm:spPr/>
      <dgm:t>
        <a:bodyPr/>
        <a:lstStyle/>
        <a:p>
          <a:endParaRPr lang="en-US"/>
        </a:p>
      </dgm:t>
    </dgm:pt>
    <dgm:pt modelId="{F3737A97-90CF-4DA7-A530-61EEAA782E43}">
      <dgm:prSet/>
      <dgm:spPr/>
      <dgm:t>
        <a:bodyPr/>
        <a:lstStyle/>
        <a:p>
          <a:r>
            <a:rPr lang="fi-FI" dirty="0"/>
            <a:t>Terve urheilija</a:t>
          </a:r>
        </a:p>
        <a:p>
          <a:endParaRPr lang="en-US" dirty="0"/>
        </a:p>
      </dgm:t>
    </dgm:pt>
    <dgm:pt modelId="{7DD543B1-0CBE-403C-8FF5-98A5FA18224D}" type="parTrans" cxnId="{9C56A08A-A882-4D76-AD7F-F409C2A5F63D}">
      <dgm:prSet/>
      <dgm:spPr/>
      <dgm:t>
        <a:bodyPr/>
        <a:lstStyle/>
        <a:p>
          <a:endParaRPr lang="en-US"/>
        </a:p>
      </dgm:t>
    </dgm:pt>
    <dgm:pt modelId="{5DBCE340-1E07-4374-847E-E0D0CC6F74CA}" type="sibTrans" cxnId="{9C56A08A-A882-4D76-AD7F-F409C2A5F63D}">
      <dgm:prSet/>
      <dgm:spPr/>
      <dgm:t>
        <a:bodyPr/>
        <a:lstStyle/>
        <a:p>
          <a:endParaRPr lang="en-US"/>
        </a:p>
      </dgm:t>
    </dgm:pt>
    <dgm:pt modelId="{8128FFDF-CF35-4190-9A2C-744FC0DAF3D0}" type="pres">
      <dgm:prSet presAssocID="{C55359E7-A1F5-44A1-84C0-C9FD2A9762D4}" presName="root" presStyleCnt="0">
        <dgm:presLayoutVars>
          <dgm:dir/>
          <dgm:resizeHandles val="exact"/>
        </dgm:presLayoutVars>
      </dgm:prSet>
      <dgm:spPr/>
    </dgm:pt>
    <dgm:pt modelId="{B30575D1-85F6-4C55-AF91-14163312D9AA}" type="pres">
      <dgm:prSet presAssocID="{92B9283B-DF93-4BEC-96A8-3EA73896E6FF}" presName="compNode" presStyleCnt="0"/>
      <dgm:spPr/>
    </dgm:pt>
    <dgm:pt modelId="{D04D7B26-5C48-4480-A774-9CA9EC090BE1}" type="pres">
      <dgm:prSet presAssocID="{92B9283B-DF93-4BEC-96A8-3EA73896E6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ättely"/>
        </a:ext>
      </dgm:extLst>
    </dgm:pt>
    <dgm:pt modelId="{76437091-E726-4B8F-8C4F-8880683D8B62}" type="pres">
      <dgm:prSet presAssocID="{92B9283B-DF93-4BEC-96A8-3EA73896E6FF}" presName="spaceRect" presStyleCnt="0"/>
      <dgm:spPr/>
    </dgm:pt>
    <dgm:pt modelId="{15898FF7-C822-416A-8DF3-5F2A41DB436F}" type="pres">
      <dgm:prSet presAssocID="{92B9283B-DF93-4BEC-96A8-3EA73896E6FF}" presName="textRect" presStyleLbl="revTx" presStyleIdx="0" presStyleCnt="4">
        <dgm:presLayoutVars>
          <dgm:chMax val="1"/>
          <dgm:chPref val="1"/>
        </dgm:presLayoutVars>
      </dgm:prSet>
      <dgm:spPr/>
    </dgm:pt>
    <dgm:pt modelId="{C6AAF808-389C-4205-8622-3221FBB6FF53}" type="pres">
      <dgm:prSet presAssocID="{0D209CDD-ABBD-4810-84BD-8D4BDA058B95}" presName="sibTrans" presStyleCnt="0"/>
      <dgm:spPr/>
    </dgm:pt>
    <dgm:pt modelId="{5F3DCB17-DF31-4C34-8F55-FDB2771E1B92}" type="pres">
      <dgm:prSet presAssocID="{D5C5B4F8-1ABB-4869-ABC2-008C8080CB1F}" presName="compNode" presStyleCnt="0"/>
      <dgm:spPr/>
    </dgm:pt>
    <dgm:pt modelId="{91357083-6184-4107-9BE9-FD4268B5FD54}" type="pres">
      <dgm:prSet presAssocID="{D5C5B4F8-1ABB-4869-ABC2-008C8080CB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äyttäjät"/>
        </a:ext>
      </dgm:extLst>
    </dgm:pt>
    <dgm:pt modelId="{128ECBB5-F897-4FBD-86F7-2FFBB470C759}" type="pres">
      <dgm:prSet presAssocID="{D5C5B4F8-1ABB-4869-ABC2-008C8080CB1F}" presName="spaceRect" presStyleCnt="0"/>
      <dgm:spPr/>
    </dgm:pt>
    <dgm:pt modelId="{2CE16847-A881-4088-B4CD-59A5319852D5}" type="pres">
      <dgm:prSet presAssocID="{D5C5B4F8-1ABB-4869-ABC2-008C8080CB1F}" presName="textRect" presStyleLbl="revTx" presStyleIdx="1" presStyleCnt="4">
        <dgm:presLayoutVars>
          <dgm:chMax val="1"/>
          <dgm:chPref val="1"/>
        </dgm:presLayoutVars>
      </dgm:prSet>
      <dgm:spPr/>
    </dgm:pt>
    <dgm:pt modelId="{9BC5770F-B43E-4B46-A548-67BD705AAFB9}" type="pres">
      <dgm:prSet presAssocID="{47D4FE34-7C26-4A1E-9DB3-014220B39C7E}" presName="sibTrans" presStyleCnt="0"/>
      <dgm:spPr/>
    </dgm:pt>
    <dgm:pt modelId="{EE719494-9F4C-451F-8F16-3A54B8D9077C}" type="pres">
      <dgm:prSet presAssocID="{F39250C5-C28D-4BC6-A8D9-8BE919FD9BF2}" presName="compNode" presStyleCnt="0"/>
      <dgm:spPr/>
    </dgm:pt>
    <dgm:pt modelId="{45450893-D557-489B-B5AF-980C688F5DDC}" type="pres">
      <dgm:prSet presAssocID="{F39250C5-C28D-4BC6-A8D9-8BE919FD9B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alintamerkki"/>
        </a:ext>
      </dgm:extLst>
    </dgm:pt>
    <dgm:pt modelId="{4362BAE5-F000-4601-A4C5-2EDE00406406}" type="pres">
      <dgm:prSet presAssocID="{F39250C5-C28D-4BC6-A8D9-8BE919FD9BF2}" presName="spaceRect" presStyleCnt="0"/>
      <dgm:spPr/>
    </dgm:pt>
    <dgm:pt modelId="{D583CA35-8530-4AD9-897A-184F6B4FA8CB}" type="pres">
      <dgm:prSet presAssocID="{F39250C5-C28D-4BC6-A8D9-8BE919FD9BF2}" presName="textRect" presStyleLbl="revTx" presStyleIdx="2" presStyleCnt="4">
        <dgm:presLayoutVars>
          <dgm:chMax val="1"/>
          <dgm:chPref val="1"/>
        </dgm:presLayoutVars>
      </dgm:prSet>
      <dgm:spPr/>
    </dgm:pt>
    <dgm:pt modelId="{6C420760-C2F5-4027-AA91-9B816A01C3C7}" type="pres">
      <dgm:prSet presAssocID="{A7787D86-55DA-4688-99D6-8EA29C821599}" presName="sibTrans" presStyleCnt="0"/>
      <dgm:spPr/>
    </dgm:pt>
    <dgm:pt modelId="{DFFADA15-AE08-4F9C-8EFE-87227501CA46}" type="pres">
      <dgm:prSet presAssocID="{F3737A97-90CF-4DA7-A530-61EEAA782E43}" presName="compNode" presStyleCnt="0"/>
      <dgm:spPr/>
    </dgm:pt>
    <dgm:pt modelId="{AEE4DB90-8BEA-4465-8ABF-786F43779CD5}" type="pres">
      <dgm:prSet presAssocID="{F3737A97-90CF-4DA7-A530-61EEAA782E4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orita"/>
        </a:ext>
      </dgm:extLst>
    </dgm:pt>
    <dgm:pt modelId="{DAE40C54-7267-4AC8-8128-E52F2087CAB3}" type="pres">
      <dgm:prSet presAssocID="{F3737A97-90CF-4DA7-A530-61EEAA782E43}" presName="spaceRect" presStyleCnt="0"/>
      <dgm:spPr/>
    </dgm:pt>
    <dgm:pt modelId="{419AB5DE-789F-4B4D-A6AB-7DF63E222399}" type="pres">
      <dgm:prSet presAssocID="{F3737A97-90CF-4DA7-A530-61EEAA782E43}" presName="textRect" presStyleLbl="revTx" presStyleIdx="3" presStyleCnt="4">
        <dgm:presLayoutVars>
          <dgm:chMax val="1"/>
          <dgm:chPref val="1"/>
        </dgm:presLayoutVars>
      </dgm:prSet>
      <dgm:spPr/>
    </dgm:pt>
  </dgm:ptLst>
  <dgm:cxnLst>
    <dgm:cxn modelId="{CE6CF76E-F1A7-49AE-A772-2F949C6E9C82}" srcId="{C55359E7-A1F5-44A1-84C0-C9FD2A9762D4}" destId="{D5C5B4F8-1ABB-4869-ABC2-008C8080CB1F}" srcOrd="1" destOrd="0" parTransId="{49B3786D-E53B-4DC5-8BEC-FEA8D10A6B67}" sibTransId="{47D4FE34-7C26-4A1E-9DB3-014220B39C7E}"/>
    <dgm:cxn modelId="{82574258-ECDE-44D2-A9AD-515EC54AD974}" type="presOf" srcId="{F39250C5-C28D-4BC6-A8D9-8BE919FD9BF2}" destId="{D583CA35-8530-4AD9-897A-184F6B4FA8CB}" srcOrd="0" destOrd="0" presId="urn:microsoft.com/office/officeart/2018/2/layout/IconLabelList"/>
    <dgm:cxn modelId="{8D495C7A-AFB7-42AA-80F7-BDBEBA07D440}" srcId="{C55359E7-A1F5-44A1-84C0-C9FD2A9762D4}" destId="{F39250C5-C28D-4BC6-A8D9-8BE919FD9BF2}" srcOrd="2" destOrd="0" parTransId="{DFDB5FD8-C7E3-4E90-A5A0-8DF5AD884A49}" sibTransId="{A7787D86-55DA-4688-99D6-8EA29C821599}"/>
    <dgm:cxn modelId="{3711367E-24ED-4547-A147-6DE0D6145759}" type="presOf" srcId="{C55359E7-A1F5-44A1-84C0-C9FD2A9762D4}" destId="{8128FFDF-CF35-4190-9A2C-744FC0DAF3D0}" srcOrd="0" destOrd="0" presId="urn:microsoft.com/office/officeart/2018/2/layout/IconLabelList"/>
    <dgm:cxn modelId="{9C56A08A-A882-4D76-AD7F-F409C2A5F63D}" srcId="{C55359E7-A1F5-44A1-84C0-C9FD2A9762D4}" destId="{F3737A97-90CF-4DA7-A530-61EEAA782E43}" srcOrd="3" destOrd="0" parTransId="{7DD543B1-0CBE-403C-8FF5-98A5FA18224D}" sibTransId="{5DBCE340-1E07-4374-847E-E0D0CC6F74CA}"/>
    <dgm:cxn modelId="{E4BE8C95-EC0A-4F6B-B398-FB46AF553774}" type="presOf" srcId="{92B9283B-DF93-4BEC-96A8-3EA73896E6FF}" destId="{15898FF7-C822-416A-8DF3-5F2A41DB436F}" srcOrd="0" destOrd="0" presId="urn:microsoft.com/office/officeart/2018/2/layout/IconLabelList"/>
    <dgm:cxn modelId="{F08F7CB8-A5AE-478B-922E-426104E1A272}" type="presOf" srcId="{D5C5B4F8-1ABB-4869-ABC2-008C8080CB1F}" destId="{2CE16847-A881-4088-B4CD-59A5319852D5}" srcOrd="0" destOrd="0" presId="urn:microsoft.com/office/officeart/2018/2/layout/IconLabelList"/>
    <dgm:cxn modelId="{06BA41D6-8569-48C3-9809-53CE91325C5C}" srcId="{C55359E7-A1F5-44A1-84C0-C9FD2A9762D4}" destId="{92B9283B-DF93-4BEC-96A8-3EA73896E6FF}" srcOrd="0" destOrd="0" parTransId="{1C6D40B3-43F6-4C89-8914-BFE0000F22B7}" sibTransId="{0D209CDD-ABBD-4810-84BD-8D4BDA058B95}"/>
    <dgm:cxn modelId="{5D008AD8-C4B1-40E8-9BEB-6055C49B75D6}" type="presOf" srcId="{F3737A97-90CF-4DA7-A530-61EEAA782E43}" destId="{419AB5DE-789F-4B4D-A6AB-7DF63E222399}" srcOrd="0" destOrd="0" presId="urn:microsoft.com/office/officeart/2018/2/layout/IconLabelList"/>
    <dgm:cxn modelId="{6E159E28-032A-4D20-9FB9-349DC9966CD4}" type="presParOf" srcId="{8128FFDF-CF35-4190-9A2C-744FC0DAF3D0}" destId="{B30575D1-85F6-4C55-AF91-14163312D9AA}" srcOrd="0" destOrd="0" presId="urn:microsoft.com/office/officeart/2018/2/layout/IconLabelList"/>
    <dgm:cxn modelId="{AC86BDC1-1268-475D-B6DC-A96EE2BEEED2}" type="presParOf" srcId="{B30575D1-85F6-4C55-AF91-14163312D9AA}" destId="{D04D7B26-5C48-4480-A774-9CA9EC090BE1}" srcOrd="0" destOrd="0" presId="urn:microsoft.com/office/officeart/2018/2/layout/IconLabelList"/>
    <dgm:cxn modelId="{99E236B8-F59D-4863-BB73-7435BF3F2906}" type="presParOf" srcId="{B30575D1-85F6-4C55-AF91-14163312D9AA}" destId="{76437091-E726-4B8F-8C4F-8880683D8B62}" srcOrd="1" destOrd="0" presId="urn:microsoft.com/office/officeart/2018/2/layout/IconLabelList"/>
    <dgm:cxn modelId="{D7057FA0-7016-4CD0-8336-C3BFDF5DA1F8}" type="presParOf" srcId="{B30575D1-85F6-4C55-AF91-14163312D9AA}" destId="{15898FF7-C822-416A-8DF3-5F2A41DB436F}" srcOrd="2" destOrd="0" presId="urn:microsoft.com/office/officeart/2018/2/layout/IconLabelList"/>
    <dgm:cxn modelId="{184E8C2A-5E1C-46AC-B82C-7A03B8237C17}" type="presParOf" srcId="{8128FFDF-CF35-4190-9A2C-744FC0DAF3D0}" destId="{C6AAF808-389C-4205-8622-3221FBB6FF53}" srcOrd="1" destOrd="0" presId="urn:microsoft.com/office/officeart/2018/2/layout/IconLabelList"/>
    <dgm:cxn modelId="{EB5F3953-6020-4493-97CF-35D39BF6CA67}" type="presParOf" srcId="{8128FFDF-CF35-4190-9A2C-744FC0DAF3D0}" destId="{5F3DCB17-DF31-4C34-8F55-FDB2771E1B92}" srcOrd="2" destOrd="0" presId="urn:microsoft.com/office/officeart/2018/2/layout/IconLabelList"/>
    <dgm:cxn modelId="{91842217-F1CB-4FA2-A990-0A1EE0E9E7C2}" type="presParOf" srcId="{5F3DCB17-DF31-4C34-8F55-FDB2771E1B92}" destId="{91357083-6184-4107-9BE9-FD4268B5FD54}" srcOrd="0" destOrd="0" presId="urn:microsoft.com/office/officeart/2018/2/layout/IconLabelList"/>
    <dgm:cxn modelId="{467DD506-59A4-40A9-AE89-B233B67EF2FB}" type="presParOf" srcId="{5F3DCB17-DF31-4C34-8F55-FDB2771E1B92}" destId="{128ECBB5-F897-4FBD-86F7-2FFBB470C759}" srcOrd="1" destOrd="0" presId="urn:microsoft.com/office/officeart/2018/2/layout/IconLabelList"/>
    <dgm:cxn modelId="{84E12905-5668-471A-B9E4-52B94E3B52DE}" type="presParOf" srcId="{5F3DCB17-DF31-4C34-8F55-FDB2771E1B92}" destId="{2CE16847-A881-4088-B4CD-59A5319852D5}" srcOrd="2" destOrd="0" presId="urn:microsoft.com/office/officeart/2018/2/layout/IconLabelList"/>
    <dgm:cxn modelId="{A036A514-11B1-402E-970C-A47F1503ECDB}" type="presParOf" srcId="{8128FFDF-CF35-4190-9A2C-744FC0DAF3D0}" destId="{9BC5770F-B43E-4B46-A548-67BD705AAFB9}" srcOrd="3" destOrd="0" presId="urn:microsoft.com/office/officeart/2018/2/layout/IconLabelList"/>
    <dgm:cxn modelId="{DC3EB703-0EEB-40CD-88F8-6D963B34309B}" type="presParOf" srcId="{8128FFDF-CF35-4190-9A2C-744FC0DAF3D0}" destId="{EE719494-9F4C-451F-8F16-3A54B8D9077C}" srcOrd="4" destOrd="0" presId="urn:microsoft.com/office/officeart/2018/2/layout/IconLabelList"/>
    <dgm:cxn modelId="{836741CB-05F0-4779-AD9D-1BBBD1BA3713}" type="presParOf" srcId="{EE719494-9F4C-451F-8F16-3A54B8D9077C}" destId="{45450893-D557-489B-B5AF-980C688F5DDC}" srcOrd="0" destOrd="0" presId="urn:microsoft.com/office/officeart/2018/2/layout/IconLabelList"/>
    <dgm:cxn modelId="{8FD83CD1-D0AB-4EA3-9402-7E61406C4186}" type="presParOf" srcId="{EE719494-9F4C-451F-8F16-3A54B8D9077C}" destId="{4362BAE5-F000-4601-A4C5-2EDE00406406}" srcOrd="1" destOrd="0" presId="urn:microsoft.com/office/officeart/2018/2/layout/IconLabelList"/>
    <dgm:cxn modelId="{D173B906-94E8-431E-9471-544C977D2F84}" type="presParOf" srcId="{EE719494-9F4C-451F-8F16-3A54B8D9077C}" destId="{D583CA35-8530-4AD9-897A-184F6B4FA8CB}" srcOrd="2" destOrd="0" presId="urn:microsoft.com/office/officeart/2018/2/layout/IconLabelList"/>
    <dgm:cxn modelId="{54724552-1923-41FF-B815-684D4ADA395C}" type="presParOf" srcId="{8128FFDF-CF35-4190-9A2C-744FC0DAF3D0}" destId="{6C420760-C2F5-4027-AA91-9B816A01C3C7}" srcOrd="5" destOrd="0" presId="urn:microsoft.com/office/officeart/2018/2/layout/IconLabelList"/>
    <dgm:cxn modelId="{F045301C-579E-41CE-8747-54C1140D126F}" type="presParOf" srcId="{8128FFDF-CF35-4190-9A2C-744FC0DAF3D0}" destId="{DFFADA15-AE08-4F9C-8EFE-87227501CA46}" srcOrd="6" destOrd="0" presId="urn:microsoft.com/office/officeart/2018/2/layout/IconLabelList"/>
    <dgm:cxn modelId="{9C867B23-C13B-4320-90DA-A35E97AF5504}" type="presParOf" srcId="{DFFADA15-AE08-4F9C-8EFE-87227501CA46}" destId="{AEE4DB90-8BEA-4465-8ABF-786F43779CD5}" srcOrd="0" destOrd="0" presId="urn:microsoft.com/office/officeart/2018/2/layout/IconLabelList"/>
    <dgm:cxn modelId="{5E98BC51-5327-433E-B343-581077011640}" type="presParOf" srcId="{DFFADA15-AE08-4F9C-8EFE-87227501CA46}" destId="{DAE40C54-7267-4AC8-8128-E52F2087CAB3}" srcOrd="1" destOrd="0" presId="urn:microsoft.com/office/officeart/2018/2/layout/IconLabelList"/>
    <dgm:cxn modelId="{44C6B052-639D-40C5-BEEB-9298EC688B1F}" type="presParOf" srcId="{DFFADA15-AE08-4F9C-8EFE-87227501CA46}" destId="{419AB5DE-789F-4B4D-A6AB-7DF63E22239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0548A-8041-4F35-A0A3-ABDCFC470775}" type="doc">
      <dgm:prSet loTypeId="urn:microsoft.com/office/officeart/2005/8/layout/cycle1" loCatId="cycle" qsTypeId="urn:microsoft.com/office/officeart/2005/8/quickstyle/simple2" qsCatId="simple" csTypeId="urn:microsoft.com/office/officeart/2005/8/colors/colorful1" csCatId="colorful" phldr="1"/>
      <dgm:spPr/>
      <dgm:t>
        <a:bodyPr/>
        <a:lstStyle/>
        <a:p>
          <a:endParaRPr lang="en-US"/>
        </a:p>
      </dgm:t>
    </dgm:pt>
    <dgm:pt modelId="{B71CC47E-79E8-4240-AA3D-4CF99169E7FF}">
      <dgm:prSet/>
      <dgm:spPr/>
      <dgm:t>
        <a:bodyPr/>
        <a:lstStyle/>
        <a:p>
          <a:endParaRPr lang="en-US" sz="2400"/>
        </a:p>
      </dgm:t>
    </dgm:pt>
    <dgm:pt modelId="{D6265E07-14E4-4D44-B0E6-9D0AD5DD8EE7}" type="parTrans" cxnId="{384BF0C9-0B6B-4BE9-A768-3C8EA577CDC1}">
      <dgm:prSet/>
      <dgm:spPr/>
      <dgm:t>
        <a:bodyPr/>
        <a:lstStyle/>
        <a:p>
          <a:endParaRPr lang="en-US"/>
        </a:p>
      </dgm:t>
    </dgm:pt>
    <dgm:pt modelId="{B261120A-30C8-4EBE-9A71-93098EAA24D8}" type="sibTrans" cxnId="{384BF0C9-0B6B-4BE9-A768-3C8EA577CDC1}">
      <dgm:prSet/>
      <dgm:spPr/>
      <dgm:t>
        <a:bodyPr/>
        <a:lstStyle/>
        <a:p>
          <a:endParaRPr lang="en-US"/>
        </a:p>
      </dgm:t>
    </dgm:pt>
    <dgm:pt modelId="{FEA22BA2-6488-4685-A2E1-3D47235A15DD}">
      <dgm:prSet custT="1"/>
      <dgm:spPr/>
      <dgm:t>
        <a:bodyPr/>
        <a:lstStyle/>
        <a:p>
          <a:r>
            <a:rPr lang="fi-FI" sz="2400" dirty="0"/>
            <a:t>omaksutaan ja noudatetaan urheilullista ja terveellistä elämäntapaa (uni, ravinto, harjoittelu) </a:t>
          </a:r>
          <a:endParaRPr lang="en-US" sz="2400" dirty="0"/>
        </a:p>
      </dgm:t>
    </dgm:pt>
    <dgm:pt modelId="{14AB7C92-D35A-40DD-8D08-2F2B4D030040}" type="parTrans" cxnId="{77A1145D-58D2-4F13-895B-A8D7211AC2C5}">
      <dgm:prSet/>
      <dgm:spPr/>
      <dgm:t>
        <a:bodyPr/>
        <a:lstStyle/>
        <a:p>
          <a:endParaRPr lang="en-US"/>
        </a:p>
      </dgm:t>
    </dgm:pt>
    <dgm:pt modelId="{68E821F4-7BE0-4A54-9EF9-7399657FC412}" type="sibTrans" cxnId="{77A1145D-58D2-4F13-895B-A8D7211AC2C5}">
      <dgm:prSet/>
      <dgm:spPr/>
      <dgm:t>
        <a:bodyPr/>
        <a:lstStyle/>
        <a:p>
          <a:endParaRPr lang="en-US"/>
        </a:p>
      </dgm:t>
    </dgm:pt>
    <dgm:pt modelId="{5A377ABF-93FC-4B29-BDE2-6F1FA54A3B74}">
      <dgm:prSet custT="1"/>
      <dgm:spPr/>
      <dgm:t>
        <a:bodyPr/>
        <a:lstStyle/>
        <a:p>
          <a:r>
            <a:rPr lang="fi-FI" sz="2400" dirty="0"/>
            <a:t>osataan kuunnella omaa kehoa </a:t>
          </a:r>
          <a:endParaRPr lang="en-US" sz="2400" dirty="0"/>
        </a:p>
      </dgm:t>
    </dgm:pt>
    <dgm:pt modelId="{EE211F83-FEC1-470C-9BDC-2380AF2E7EBB}" type="parTrans" cxnId="{A05AD87A-920C-4723-AA33-CA93DED2EA0A}">
      <dgm:prSet/>
      <dgm:spPr/>
      <dgm:t>
        <a:bodyPr/>
        <a:lstStyle/>
        <a:p>
          <a:endParaRPr lang="en-US"/>
        </a:p>
      </dgm:t>
    </dgm:pt>
    <dgm:pt modelId="{8E99F76A-9B92-4A09-9288-D1DD120849E2}" type="sibTrans" cxnId="{A05AD87A-920C-4723-AA33-CA93DED2EA0A}">
      <dgm:prSet/>
      <dgm:spPr/>
      <dgm:t>
        <a:bodyPr/>
        <a:lstStyle/>
        <a:p>
          <a:endParaRPr lang="en-US"/>
        </a:p>
      </dgm:t>
    </dgm:pt>
    <dgm:pt modelId="{E08EA03A-531B-4112-866B-C7A7997D95C3}">
      <dgm:prSet custT="1"/>
      <dgm:spPr/>
      <dgm:t>
        <a:bodyPr/>
        <a:lstStyle/>
        <a:p>
          <a:r>
            <a:rPr lang="fi-FI" sz="2400" dirty="0"/>
            <a:t>osataan sanoittaa omat tunteet ja tuntemukset </a:t>
          </a:r>
          <a:endParaRPr lang="en-US" sz="2400" dirty="0"/>
        </a:p>
      </dgm:t>
    </dgm:pt>
    <dgm:pt modelId="{C3ADEB28-987B-4AEE-B1BF-7D477454AF1C}" type="parTrans" cxnId="{BB8B132A-9FEF-47A9-9C06-41125C4AD089}">
      <dgm:prSet/>
      <dgm:spPr/>
      <dgm:t>
        <a:bodyPr/>
        <a:lstStyle/>
        <a:p>
          <a:endParaRPr lang="en-US"/>
        </a:p>
      </dgm:t>
    </dgm:pt>
    <dgm:pt modelId="{B00AA746-B706-4DA0-B643-6258C16B0AE0}" type="sibTrans" cxnId="{BB8B132A-9FEF-47A9-9C06-41125C4AD089}">
      <dgm:prSet/>
      <dgm:spPr/>
      <dgm:t>
        <a:bodyPr/>
        <a:lstStyle/>
        <a:p>
          <a:endParaRPr lang="en-US"/>
        </a:p>
      </dgm:t>
    </dgm:pt>
    <dgm:pt modelId="{96C78653-4625-4700-B702-17614C81A4AD}">
      <dgm:prSet custT="1"/>
      <dgm:spPr/>
      <dgm:t>
        <a:bodyPr/>
        <a:lstStyle/>
        <a:p>
          <a:r>
            <a:rPr lang="fi-FI" sz="2400" dirty="0"/>
            <a:t>avoin keskustelu</a:t>
          </a:r>
          <a:endParaRPr lang="en-US" sz="2400" dirty="0"/>
        </a:p>
      </dgm:t>
    </dgm:pt>
    <dgm:pt modelId="{1805A7B0-F5FE-4649-B49C-47F934A10E66}" type="parTrans" cxnId="{562C4223-69C6-4665-94F8-26926BD8BAA5}">
      <dgm:prSet/>
      <dgm:spPr/>
      <dgm:t>
        <a:bodyPr/>
        <a:lstStyle/>
        <a:p>
          <a:endParaRPr lang="en-US"/>
        </a:p>
      </dgm:t>
    </dgm:pt>
    <dgm:pt modelId="{0B8A6FB6-295D-4A40-B251-CF6DF1655E7A}" type="sibTrans" cxnId="{562C4223-69C6-4665-94F8-26926BD8BAA5}">
      <dgm:prSet/>
      <dgm:spPr/>
      <dgm:t>
        <a:bodyPr/>
        <a:lstStyle/>
        <a:p>
          <a:endParaRPr lang="en-US"/>
        </a:p>
      </dgm:t>
    </dgm:pt>
    <dgm:pt modelId="{FE640959-B357-41D7-9130-966E015E013C}">
      <dgm:prSet custT="1"/>
      <dgm:spPr/>
      <dgm:t>
        <a:bodyPr/>
        <a:lstStyle/>
        <a:p>
          <a:r>
            <a:rPr lang="fi-FI" sz="2400" dirty="0"/>
            <a:t>innostava ja kannustava ilmapiiri </a:t>
          </a:r>
          <a:endParaRPr lang="en-US" sz="2400" dirty="0"/>
        </a:p>
      </dgm:t>
    </dgm:pt>
    <dgm:pt modelId="{0A3D8B75-A8E5-4DF9-8BA6-45320CB51314}" type="parTrans" cxnId="{6DC77936-27CA-456E-B296-6A3CD336F07E}">
      <dgm:prSet/>
      <dgm:spPr/>
      <dgm:t>
        <a:bodyPr/>
        <a:lstStyle/>
        <a:p>
          <a:endParaRPr lang="en-US"/>
        </a:p>
      </dgm:t>
    </dgm:pt>
    <dgm:pt modelId="{1C7A5584-1974-41E9-A795-8A0609F9EF6A}" type="sibTrans" cxnId="{6DC77936-27CA-456E-B296-6A3CD336F07E}">
      <dgm:prSet/>
      <dgm:spPr/>
      <dgm:t>
        <a:bodyPr/>
        <a:lstStyle/>
        <a:p>
          <a:endParaRPr lang="en-US"/>
        </a:p>
      </dgm:t>
    </dgm:pt>
    <dgm:pt modelId="{A00CA90D-A47A-4B5C-906A-0F340458487C}">
      <dgm:prSet custT="1"/>
      <dgm:spPr/>
      <dgm:t>
        <a:bodyPr/>
        <a:lstStyle/>
        <a:p>
          <a:r>
            <a:rPr lang="fi-FI" sz="2400" dirty="0"/>
            <a:t>yksilöllinen suunnittelu </a:t>
          </a:r>
          <a:endParaRPr lang="en-US" sz="2400" dirty="0"/>
        </a:p>
      </dgm:t>
    </dgm:pt>
    <dgm:pt modelId="{7967020A-214F-4EDD-8E15-8143FBE77166}" type="parTrans" cxnId="{E0B6719C-CD1B-41ED-99F0-21590A85CF81}">
      <dgm:prSet/>
      <dgm:spPr/>
      <dgm:t>
        <a:bodyPr/>
        <a:lstStyle/>
        <a:p>
          <a:endParaRPr lang="en-US"/>
        </a:p>
      </dgm:t>
    </dgm:pt>
    <dgm:pt modelId="{E8127A1F-229F-4578-9AF0-94E99BACEF53}" type="sibTrans" cxnId="{E0B6719C-CD1B-41ED-99F0-21590A85CF81}">
      <dgm:prSet/>
      <dgm:spPr/>
      <dgm:t>
        <a:bodyPr/>
        <a:lstStyle/>
        <a:p>
          <a:endParaRPr lang="en-US"/>
        </a:p>
      </dgm:t>
    </dgm:pt>
    <dgm:pt modelId="{8C5D2BCE-9105-48D4-AE3C-0E3180A5F28B}">
      <dgm:prSet custT="1"/>
      <dgm:spPr/>
      <dgm:t>
        <a:bodyPr/>
        <a:lstStyle/>
        <a:p>
          <a:r>
            <a:rPr lang="fi-FI" sz="2400" dirty="0"/>
            <a:t>positiivinen asenne ja hauskanpito</a:t>
          </a:r>
          <a:endParaRPr lang="en-US" sz="2400" dirty="0"/>
        </a:p>
      </dgm:t>
    </dgm:pt>
    <dgm:pt modelId="{CAC213B0-E716-4AF4-9269-1506B80CD84C}" type="parTrans" cxnId="{98AFEB92-9445-4CFE-9A99-0D1049F875F7}">
      <dgm:prSet/>
      <dgm:spPr/>
      <dgm:t>
        <a:bodyPr/>
        <a:lstStyle/>
        <a:p>
          <a:endParaRPr lang="en-US"/>
        </a:p>
      </dgm:t>
    </dgm:pt>
    <dgm:pt modelId="{DE765EFC-1182-463A-950E-CCAD0C035269}" type="sibTrans" cxnId="{98AFEB92-9445-4CFE-9A99-0D1049F875F7}">
      <dgm:prSet/>
      <dgm:spPr/>
      <dgm:t>
        <a:bodyPr/>
        <a:lstStyle/>
        <a:p>
          <a:endParaRPr lang="en-US"/>
        </a:p>
      </dgm:t>
    </dgm:pt>
    <dgm:pt modelId="{0906AF32-BC2C-44EC-8CED-F5628C77A874}">
      <dgm:prSet custT="1"/>
      <dgm:spPr/>
      <dgm:t>
        <a:bodyPr/>
        <a:lstStyle/>
        <a:p>
          <a:r>
            <a:rPr lang="en-US" sz="2400" u="sng" dirty="0"/>
            <a:t>pitkän tähtäimen harjoittelu</a:t>
          </a:r>
        </a:p>
      </dgm:t>
    </dgm:pt>
    <dgm:pt modelId="{949506D4-EE8E-4A86-B6F6-50E577E5C21E}" type="parTrans" cxnId="{5299D561-45D6-45CC-AA4A-CEECC0B57B56}">
      <dgm:prSet/>
      <dgm:spPr/>
      <dgm:t>
        <a:bodyPr/>
        <a:lstStyle/>
        <a:p>
          <a:endParaRPr lang="fi-FI"/>
        </a:p>
      </dgm:t>
    </dgm:pt>
    <dgm:pt modelId="{4B400824-A7B0-49C6-B315-6BFBB20C4FEB}" type="sibTrans" cxnId="{5299D561-45D6-45CC-AA4A-CEECC0B57B56}">
      <dgm:prSet/>
      <dgm:spPr/>
      <dgm:t>
        <a:bodyPr/>
        <a:lstStyle/>
        <a:p>
          <a:endParaRPr lang="fi-FI"/>
        </a:p>
      </dgm:t>
    </dgm:pt>
    <dgm:pt modelId="{D029AE34-3C7B-4DB7-A26C-78F7D4FD2862}" type="pres">
      <dgm:prSet presAssocID="{9F10548A-8041-4F35-A0A3-ABDCFC470775}" presName="cycle" presStyleCnt="0">
        <dgm:presLayoutVars>
          <dgm:dir/>
          <dgm:resizeHandles val="exact"/>
        </dgm:presLayoutVars>
      </dgm:prSet>
      <dgm:spPr/>
    </dgm:pt>
    <dgm:pt modelId="{FEBF6AEB-FD19-4354-A63A-5D17B38D3F77}" type="pres">
      <dgm:prSet presAssocID="{B71CC47E-79E8-4240-AA3D-4CF99169E7FF}" presName="node" presStyleLbl="revTx" presStyleIdx="0" presStyleCnt="1">
        <dgm:presLayoutVars>
          <dgm:bulletEnabled val="1"/>
        </dgm:presLayoutVars>
      </dgm:prSet>
      <dgm:spPr/>
    </dgm:pt>
  </dgm:ptLst>
  <dgm:cxnLst>
    <dgm:cxn modelId="{46033509-4D80-4FCB-9A68-44B857B1210F}" type="presOf" srcId="{A00CA90D-A47A-4B5C-906A-0F340458487C}" destId="{FEBF6AEB-FD19-4354-A63A-5D17B38D3F77}" srcOrd="0" destOrd="6" presId="urn:microsoft.com/office/officeart/2005/8/layout/cycle1"/>
    <dgm:cxn modelId="{562C4223-69C6-4665-94F8-26926BD8BAA5}" srcId="{B71CC47E-79E8-4240-AA3D-4CF99169E7FF}" destId="{96C78653-4625-4700-B702-17614C81A4AD}" srcOrd="3" destOrd="0" parTransId="{1805A7B0-F5FE-4649-B49C-47F934A10E66}" sibTransId="{0B8A6FB6-295D-4A40-B251-CF6DF1655E7A}"/>
    <dgm:cxn modelId="{BB8B132A-9FEF-47A9-9C06-41125C4AD089}" srcId="{B71CC47E-79E8-4240-AA3D-4CF99169E7FF}" destId="{E08EA03A-531B-4112-866B-C7A7997D95C3}" srcOrd="2" destOrd="0" parTransId="{C3ADEB28-987B-4AEE-B1BF-7D477454AF1C}" sibTransId="{B00AA746-B706-4DA0-B643-6258C16B0AE0}"/>
    <dgm:cxn modelId="{6209622D-A57C-437C-9114-D5F6DD1BB14A}" type="presOf" srcId="{0906AF32-BC2C-44EC-8CED-F5628C77A874}" destId="{FEBF6AEB-FD19-4354-A63A-5D17B38D3F77}" srcOrd="0" destOrd="8" presId="urn:microsoft.com/office/officeart/2005/8/layout/cycle1"/>
    <dgm:cxn modelId="{6DC77936-27CA-456E-B296-6A3CD336F07E}" srcId="{B71CC47E-79E8-4240-AA3D-4CF99169E7FF}" destId="{FE640959-B357-41D7-9130-966E015E013C}" srcOrd="4" destOrd="0" parTransId="{0A3D8B75-A8E5-4DF9-8BA6-45320CB51314}" sibTransId="{1C7A5584-1974-41E9-A795-8A0609F9EF6A}"/>
    <dgm:cxn modelId="{77A1145D-58D2-4F13-895B-A8D7211AC2C5}" srcId="{B71CC47E-79E8-4240-AA3D-4CF99169E7FF}" destId="{FEA22BA2-6488-4685-A2E1-3D47235A15DD}" srcOrd="0" destOrd="0" parTransId="{14AB7C92-D35A-40DD-8D08-2F2B4D030040}" sibTransId="{68E821F4-7BE0-4A54-9EF9-7399657FC412}"/>
    <dgm:cxn modelId="{5299D561-45D6-45CC-AA4A-CEECC0B57B56}" srcId="{B71CC47E-79E8-4240-AA3D-4CF99169E7FF}" destId="{0906AF32-BC2C-44EC-8CED-F5628C77A874}" srcOrd="7" destOrd="0" parTransId="{949506D4-EE8E-4A86-B6F6-50E577E5C21E}" sibTransId="{4B400824-A7B0-49C6-B315-6BFBB20C4FEB}"/>
    <dgm:cxn modelId="{B8380F44-80AA-4D7C-90F5-91E4F5C31D37}" type="presOf" srcId="{96C78653-4625-4700-B702-17614C81A4AD}" destId="{FEBF6AEB-FD19-4354-A63A-5D17B38D3F77}" srcOrd="0" destOrd="4" presId="urn:microsoft.com/office/officeart/2005/8/layout/cycle1"/>
    <dgm:cxn modelId="{CA6A3868-3DC9-45B3-8BB1-6BA016BCFDBC}" type="presOf" srcId="{8C5D2BCE-9105-48D4-AE3C-0E3180A5F28B}" destId="{FEBF6AEB-FD19-4354-A63A-5D17B38D3F77}" srcOrd="0" destOrd="7" presId="urn:microsoft.com/office/officeart/2005/8/layout/cycle1"/>
    <dgm:cxn modelId="{878CFD49-A3BA-4EC1-A5E0-97A9F37D85AB}" type="presOf" srcId="{FE640959-B357-41D7-9130-966E015E013C}" destId="{FEBF6AEB-FD19-4354-A63A-5D17B38D3F77}" srcOrd="0" destOrd="5" presId="urn:microsoft.com/office/officeart/2005/8/layout/cycle1"/>
    <dgm:cxn modelId="{A05AD87A-920C-4723-AA33-CA93DED2EA0A}" srcId="{B71CC47E-79E8-4240-AA3D-4CF99169E7FF}" destId="{5A377ABF-93FC-4B29-BDE2-6F1FA54A3B74}" srcOrd="1" destOrd="0" parTransId="{EE211F83-FEC1-470C-9BDC-2380AF2E7EBB}" sibTransId="{8E99F76A-9B92-4A09-9288-D1DD120849E2}"/>
    <dgm:cxn modelId="{98AFEB92-9445-4CFE-9A99-0D1049F875F7}" srcId="{B71CC47E-79E8-4240-AA3D-4CF99169E7FF}" destId="{8C5D2BCE-9105-48D4-AE3C-0E3180A5F28B}" srcOrd="6" destOrd="0" parTransId="{CAC213B0-E716-4AF4-9269-1506B80CD84C}" sibTransId="{DE765EFC-1182-463A-950E-CCAD0C035269}"/>
    <dgm:cxn modelId="{D3EF5996-2432-400E-99FD-F18412503FCE}" type="presOf" srcId="{B71CC47E-79E8-4240-AA3D-4CF99169E7FF}" destId="{FEBF6AEB-FD19-4354-A63A-5D17B38D3F77}" srcOrd="0" destOrd="0" presId="urn:microsoft.com/office/officeart/2005/8/layout/cycle1"/>
    <dgm:cxn modelId="{E0B6719C-CD1B-41ED-99F0-21590A85CF81}" srcId="{B71CC47E-79E8-4240-AA3D-4CF99169E7FF}" destId="{A00CA90D-A47A-4B5C-906A-0F340458487C}" srcOrd="5" destOrd="0" parTransId="{7967020A-214F-4EDD-8E15-8143FBE77166}" sibTransId="{E8127A1F-229F-4578-9AF0-94E99BACEF53}"/>
    <dgm:cxn modelId="{300C719D-2DC5-49BC-853A-401A8E49894A}" type="presOf" srcId="{9F10548A-8041-4F35-A0A3-ABDCFC470775}" destId="{D029AE34-3C7B-4DB7-A26C-78F7D4FD2862}" srcOrd="0" destOrd="0" presId="urn:microsoft.com/office/officeart/2005/8/layout/cycle1"/>
    <dgm:cxn modelId="{D1E6A89F-2027-40BC-ACC5-767D7A6C1EF6}" type="presOf" srcId="{5A377ABF-93FC-4B29-BDE2-6F1FA54A3B74}" destId="{FEBF6AEB-FD19-4354-A63A-5D17B38D3F77}" srcOrd="0" destOrd="2" presId="urn:microsoft.com/office/officeart/2005/8/layout/cycle1"/>
    <dgm:cxn modelId="{03D2F2BB-6F2E-4F29-81A9-BE5DC3E688B2}" type="presOf" srcId="{E08EA03A-531B-4112-866B-C7A7997D95C3}" destId="{FEBF6AEB-FD19-4354-A63A-5D17B38D3F77}" srcOrd="0" destOrd="3" presId="urn:microsoft.com/office/officeart/2005/8/layout/cycle1"/>
    <dgm:cxn modelId="{384BF0C9-0B6B-4BE9-A768-3C8EA577CDC1}" srcId="{9F10548A-8041-4F35-A0A3-ABDCFC470775}" destId="{B71CC47E-79E8-4240-AA3D-4CF99169E7FF}" srcOrd="0" destOrd="0" parTransId="{D6265E07-14E4-4D44-B0E6-9D0AD5DD8EE7}" sibTransId="{B261120A-30C8-4EBE-9A71-93098EAA24D8}"/>
    <dgm:cxn modelId="{846CFCD4-8CA2-4577-A294-D8A5A2322AFF}" type="presOf" srcId="{FEA22BA2-6488-4685-A2E1-3D47235A15DD}" destId="{FEBF6AEB-FD19-4354-A63A-5D17B38D3F77}" srcOrd="0" destOrd="1" presId="urn:microsoft.com/office/officeart/2005/8/layout/cycle1"/>
    <dgm:cxn modelId="{36AF70A1-C1BF-4C1B-9A8C-30515F4F4B66}" type="presParOf" srcId="{D029AE34-3C7B-4DB7-A26C-78F7D4FD2862}" destId="{FEBF6AEB-FD19-4354-A63A-5D17B38D3F77}" srcOrd="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D7B26-5C48-4480-A774-9CA9EC090BE1}">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898FF7-C822-416A-8DF3-5F2A41DB436F}">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fi-FI" sz="2100" kern="1200"/>
            <a:t>Kannustava </a:t>
          </a:r>
          <a:endParaRPr lang="en-US" sz="2100" kern="1200"/>
        </a:p>
      </dsp:txBody>
      <dsp:txXfrm>
        <a:off x="569079" y="2427788"/>
        <a:ext cx="2072362" cy="720000"/>
      </dsp:txXfrm>
    </dsp:sp>
    <dsp:sp modelId="{91357083-6184-4107-9BE9-FD4268B5FD54}">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E16847-A881-4088-B4CD-59A5319852D5}">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fi-FI" sz="2100" kern="1200"/>
            <a:t>Kaikki otetaan huomioon </a:t>
          </a:r>
          <a:endParaRPr lang="en-US" sz="2100" kern="1200"/>
        </a:p>
      </dsp:txBody>
      <dsp:txXfrm>
        <a:off x="3004105" y="2427788"/>
        <a:ext cx="2072362" cy="720000"/>
      </dsp:txXfrm>
    </dsp:sp>
    <dsp:sp modelId="{45450893-D557-489B-B5AF-980C688F5DDC}">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83CA35-8530-4AD9-897A-184F6B4FA8CB}">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fi-FI" sz="2100" kern="1200"/>
            <a:t>Tehdään oma paras </a:t>
          </a:r>
          <a:endParaRPr lang="en-US" sz="2100" kern="1200"/>
        </a:p>
      </dsp:txBody>
      <dsp:txXfrm>
        <a:off x="5439131" y="2427788"/>
        <a:ext cx="2072362" cy="720000"/>
      </dsp:txXfrm>
    </dsp:sp>
    <dsp:sp modelId="{AEE4DB90-8BEA-4465-8ABF-786F43779CD5}">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9AB5DE-789F-4B4D-A6AB-7DF63E222399}">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fi-FI" sz="2100" kern="1200" dirty="0"/>
            <a:t>Terve urheilija</a:t>
          </a:r>
        </a:p>
        <a:p>
          <a:pPr marL="0" lvl="0" indent="0" algn="ctr" defTabSz="933450">
            <a:lnSpc>
              <a:spcPct val="90000"/>
            </a:lnSpc>
            <a:spcBef>
              <a:spcPct val="0"/>
            </a:spcBef>
            <a:spcAft>
              <a:spcPct val="35000"/>
            </a:spcAft>
            <a:buNone/>
          </a:pPr>
          <a:endParaRPr lang="en-US" sz="2100" kern="1200" dirty="0"/>
        </a:p>
      </dsp:txBody>
      <dsp:txXfrm>
        <a:off x="7874157" y="2427788"/>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F6AEB-FD19-4354-A63A-5D17B38D3F77}">
      <dsp:nvSpPr>
        <dsp:cNvPr id="0" name=""/>
        <dsp:cNvSpPr/>
      </dsp:nvSpPr>
      <dsp:spPr>
        <a:xfrm>
          <a:off x="0" y="588354"/>
          <a:ext cx="4124758" cy="412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kern="1200"/>
        </a:p>
        <a:p>
          <a:pPr marL="228600" lvl="1" indent="-228600" algn="l" defTabSz="1066800">
            <a:lnSpc>
              <a:spcPct val="90000"/>
            </a:lnSpc>
            <a:spcBef>
              <a:spcPct val="0"/>
            </a:spcBef>
            <a:spcAft>
              <a:spcPct val="15000"/>
            </a:spcAft>
            <a:buChar char="•"/>
          </a:pPr>
          <a:r>
            <a:rPr lang="fi-FI" sz="2400" kern="1200" dirty="0"/>
            <a:t>omaksutaan ja noudatetaan urheilullista ja terveellistä elämäntapaa (uni, ravinto, harjoittelu) </a:t>
          </a:r>
          <a:endParaRPr lang="en-US" sz="2400" kern="1200" dirty="0"/>
        </a:p>
        <a:p>
          <a:pPr marL="228600" lvl="1" indent="-228600" algn="l" defTabSz="1066800">
            <a:lnSpc>
              <a:spcPct val="90000"/>
            </a:lnSpc>
            <a:spcBef>
              <a:spcPct val="0"/>
            </a:spcBef>
            <a:spcAft>
              <a:spcPct val="15000"/>
            </a:spcAft>
            <a:buChar char="•"/>
          </a:pPr>
          <a:r>
            <a:rPr lang="fi-FI" sz="2400" kern="1200" dirty="0"/>
            <a:t>osataan kuunnella omaa kehoa </a:t>
          </a:r>
          <a:endParaRPr lang="en-US" sz="2400" kern="1200" dirty="0"/>
        </a:p>
        <a:p>
          <a:pPr marL="228600" lvl="1" indent="-228600" algn="l" defTabSz="1066800">
            <a:lnSpc>
              <a:spcPct val="90000"/>
            </a:lnSpc>
            <a:spcBef>
              <a:spcPct val="0"/>
            </a:spcBef>
            <a:spcAft>
              <a:spcPct val="15000"/>
            </a:spcAft>
            <a:buChar char="•"/>
          </a:pPr>
          <a:r>
            <a:rPr lang="fi-FI" sz="2400" kern="1200" dirty="0"/>
            <a:t>osataan sanoittaa omat tunteet ja tuntemukset </a:t>
          </a:r>
          <a:endParaRPr lang="en-US" sz="2400" kern="1200" dirty="0"/>
        </a:p>
        <a:p>
          <a:pPr marL="228600" lvl="1" indent="-228600" algn="l" defTabSz="1066800">
            <a:lnSpc>
              <a:spcPct val="90000"/>
            </a:lnSpc>
            <a:spcBef>
              <a:spcPct val="0"/>
            </a:spcBef>
            <a:spcAft>
              <a:spcPct val="15000"/>
            </a:spcAft>
            <a:buChar char="•"/>
          </a:pPr>
          <a:r>
            <a:rPr lang="fi-FI" sz="2400" kern="1200" dirty="0"/>
            <a:t>avoin keskustelu</a:t>
          </a:r>
          <a:endParaRPr lang="en-US" sz="2400" kern="1200" dirty="0"/>
        </a:p>
        <a:p>
          <a:pPr marL="228600" lvl="1" indent="-228600" algn="l" defTabSz="1066800">
            <a:lnSpc>
              <a:spcPct val="90000"/>
            </a:lnSpc>
            <a:spcBef>
              <a:spcPct val="0"/>
            </a:spcBef>
            <a:spcAft>
              <a:spcPct val="15000"/>
            </a:spcAft>
            <a:buChar char="•"/>
          </a:pPr>
          <a:r>
            <a:rPr lang="fi-FI" sz="2400" kern="1200" dirty="0"/>
            <a:t>innostava ja kannustava ilmapiiri </a:t>
          </a:r>
          <a:endParaRPr lang="en-US" sz="2400" kern="1200" dirty="0"/>
        </a:p>
        <a:p>
          <a:pPr marL="228600" lvl="1" indent="-228600" algn="l" defTabSz="1066800">
            <a:lnSpc>
              <a:spcPct val="90000"/>
            </a:lnSpc>
            <a:spcBef>
              <a:spcPct val="0"/>
            </a:spcBef>
            <a:spcAft>
              <a:spcPct val="15000"/>
            </a:spcAft>
            <a:buChar char="•"/>
          </a:pPr>
          <a:r>
            <a:rPr lang="fi-FI" sz="2400" kern="1200" dirty="0"/>
            <a:t>yksilöllinen suunnittelu </a:t>
          </a:r>
          <a:endParaRPr lang="en-US" sz="2400" kern="1200" dirty="0"/>
        </a:p>
        <a:p>
          <a:pPr marL="228600" lvl="1" indent="-228600" algn="l" defTabSz="1066800">
            <a:lnSpc>
              <a:spcPct val="90000"/>
            </a:lnSpc>
            <a:spcBef>
              <a:spcPct val="0"/>
            </a:spcBef>
            <a:spcAft>
              <a:spcPct val="15000"/>
            </a:spcAft>
            <a:buChar char="•"/>
          </a:pPr>
          <a:r>
            <a:rPr lang="fi-FI" sz="2400" kern="1200" dirty="0"/>
            <a:t>positiivinen asenne ja hauskanpito</a:t>
          </a:r>
          <a:endParaRPr lang="en-US" sz="2400" kern="1200" dirty="0"/>
        </a:p>
        <a:p>
          <a:pPr marL="228600" lvl="1" indent="-228600" algn="l" defTabSz="1066800">
            <a:lnSpc>
              <a:spcPct val="90000"/>
            </a:lnSpc>
            <a:spcBef>
              <a:spcPct val="0"/>
            </a:spcBef>
            <a:spcAft>
              <a:spcPct val="15000"/>
            </a:spcAft>
            <a:buChar char="•"/>
          </a:pPr>
          <a:r>
            <a:rPr lang="en-US" sz="2400" u="sng" kern="1200" dirty="0"/>
            <a:t>pitkän tähtäimen harjoittelu</a:t>
          </a:r>
        </a:p>
      </dsp:txBody>
      <dsp:txXfrm>
        <a:off x="0" y="588354"/>
        <a:ext cx="4124758" cy="412475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E95CA-2036-4BB0-B348-D70E5016D520}" type="datetimeFigureOut">
              <a:rPr lang="fi-FI" smtClean="0"/>
              <a:t>11.4.2026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2AA33-7C2D-4055-B76A-E8161CD9AC32}" type="slidenum">
              <a:rPr lang="fi-FI" smtClean="0"/>
              <a:t>‹#›</a:t>
            </a:fld>
            <a:endParaRPr lang="fi-FI"/>
          </a:p>
        </p:txBody>
      </p:sp>
    </p:spTree>
    <p:extLst>
      <p:ext uri="{BB962C8B-B14F-4D97-AF65-F5344CB8AC3E}">
        <p14:creationId xmlns:p14="http://schemas.microsoft.com/office/powerpoint/2010/main" val="291739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A2AA33-7C2D-4055-B76A-E8161CD9AC32}" type="slidenum">
              <a:rPr lang="fi-FI" smtClean="0"/>
              <a:t>2</a:t>
            </a:fld>
            <a:endParaRPr lang="fi-FI"/>
          </a:p>
        </p:txBody>
      </p:sp>
    </p:spTree>
    <p:extLst>
      <p:ext uri="{BB962C8B-B14F-4D97-AF65-F5344CB8AC3E}">
        <p14:creationId xmlns:p14="http://schemas.microsoft.com/office/powerpoint/2010/main" val="167672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A2AA33-7C2D-4055-B76A-E8161CD9AC32}" type="slidenum">
              <a:rPr lang="fi-FI" smtClean="0"/>
              <a:t>8</a:t>
            </a:fld>
            <a:endParaRPr lang="fi-FI"/>
          </a:p>
        </p:txBody>
      </p:sp>
    </p:spTree>
    <p:extLst>
      <p:ext uri="{BB962C8B-B14F-4D97-AF65-F5344CB8AC3E}">
        <p14:creationId xmlns:p14="http://schemas.microsoft.com/office/powerpoint/2010/main" val="411282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C4810F-1676-349A-9F35-05704B45994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F397DA5-A7DA-732F-CF99-D32CB6346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A335752-43EB-41F6-765B-3E03144BAE45}"/>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5" name="Alatunnisteen paikkamerkki 4">
            <a:extLst>
              <a:ext uri="{FF2B5EF4-FFF2-40B4-BE49-F238E27FC236}">
                <a16:creationId xmlns:a16="http://schemas.microsoft.com/office/drawing/2014/main" id="{285B549D-949F-EFC3-4AC9-7A15AEC58F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3A76B9A-AEC8-3C31-72ED-0DDF1B857867}"/>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297131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3FE6D6-13B9-5FCB-6D39-72F30EBF947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5E3FCC4-2FEB-5EF4-211E-9FB0EBBE51D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DD8C447-4622-05DB-4C39-25C4708C9173}"/>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5" name="Alatunnisteen paikkamerkki 4">
            <a:extLst>
              <a:ext uri="{FF2B5EF4-FFF2-40B4-BE49-F238E27FC236}">
                <a16:creationId xmlns:a16="http://schemas.microsoft.com/office/drawing/2014/main" id="{A6864802-75D9-A0AB-DAA6-21309CD4329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8DEDA15-0FF6-69A5-4202-55324B7035FF}"/>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2217493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9508AB6-4A17-9DED-3D96-1E1BAABA845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FBD21B7-172E-A9B4-76D8-16D39B7A898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25096C2-CE1D-5C37-E8D3-C79AFE4EF5AE}"/>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5" name="Alatunnisteen paikkamerkki 4">
            <a:extLst>
              <a:ext uri="{FF2B5EF4-FFF2-40B4-BE49-F238E27FC236}">
                <a16:creationId xmlns:a16="http://schemas.microsoft.com/office/drawing/2014/main" id="{D63D06F6-4EF2-771D-8DA7-678CAF38575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FDC086-F706-0509-7338-7097B5F60F07}"/>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626255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97A8CC-A77B-6D11-BD2B-266F2BA929F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E5BA4BB-9D66-08E5-73BB-0C167E85785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2AFB84F-722E-0375-83CC-C7C7920C42D9}"/>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5" name="Alatunnisteen paikkamerkki 4">
            <a:extLst>
              <a:ext uri="{FF2B5EF4-FFF2-40B4-BE49-F238E27FC236}">
                <a16:creationId xmlns:a16="http://schemas.microsoft.com/office/drawing/2014/main" id="{2A337C89-625B-9470-30BD-979DC3C2170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A23C24-3DF6-1EF8-CD37-F84201D43B93}"/>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4051140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B40AC8-828A-F11C-C460-A0DB48C0B1F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769F606-BAA9-0858-6E8F-335E8CA61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F14BB4B-9449-D983-9856-65336D4ED051}"/>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5" name="Alatunnisteen paikkamerkki 4">
            <a:extLst>
              <a:ext uri="{FF2B5EF4-FFF2-40B4-BE49-F238E27FC236}">
                <a16:creationId xmlns:a16="http://schemas.microsoft.com/office/drawing/2014/main" id="{BB6BD612-FC9B-E573-9B44-51B2D02CC08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BEC899A-23BD-072B-69D1-C0FF8D722DAC}"/>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578602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51A656-9EDB-030F-E5CD-322216B6425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94B078E-DAE3-31C5-5A49-A88BD8209F1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D706A45-6700-D646-AF41-F45F184D441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1344271-B87D-5274-9F0D-60AE292E99F6}"/>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6" name="Alatunnisteen paikkamerkki 5">
            <a:extLst>
              <a:ext uri="{FF2B5EF4-FFF2-40B4-BE49-F238E27FC236}">
                <a16:creationId xmlns:a16="http://schemas.microsoft.com/office/drawing/2014/main" id="{1D42DA30-EF5E-CC49-5B22-FFD20C2D068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6C44492-B1C6-7F13-F460-00EBC20CE4CC}"/>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86570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A9C9B2-89D9-0ACA-2573-ACE9B637B99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5825033-F794-0D1D-CD15-C05CD742D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70FAEFF-4751-6997-D5A8-719F0EA49B3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DC86917-D98D-DDC6-8BC7-406076BD9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89F4F4B-D126-1F17-1A34-C05C0E35BC7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C50CA31-D51E-AEBB-3DC9-6EFCEABEABD2}"/>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8" name="Alatunnisteen paikkamerkki 7">
            <a:extLst>
              <a:ext uri="{FF2B5EF4-FFF2-40B4-BE49-F238E27FC236}">
                <a16:creationId xmlns:a16="http://schemas.microsoft.com/office/drawing/2014/main" id="{A0DCEA0B-C904-41D0-1226-9B15B899B98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3315A6A-BC6B-A414-2EDD-384CE2A621D2}"/>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3281966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980DBD-E2C8-48DD-BBC7-C4CCB2767A9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4081F5-B074-83CE-F372-CD0BDFB51230}"/>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4" name="Alatunnisteen paikkamerkki 3">
            <a:extLst>
              <a:ext uri="{FF2B5EF4-FFF2-40B4-BE49-F238E27FC236}">
                <a16:creationId xmlns:a16="http://schemas.microsoft.com/office/drawing/2014/main" id="{0971F211-2C49-8294-6D6F-3D065F258FD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A196AAA-A7DF-C1A8-4E4D-512BB368F2DC}"/>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279095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34AE97D-06FC-9C0C-DFC5-BFE0A41677B2}"/>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3" name="Alatunnisteen paikkamerkki 2">
            <a:extLst>
              <a:ext uri="{FF2B5EF4-FFF2-40B4-BE49-F238E27FC236}">
                <a16:creationId xmlns:a16="http://schemas.microsoft.com/office/drawing/2014/main" id="{F1BDD5F5-BB1E-C25F-1C44-9A4BC324E82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E082B12-CF62-2CA3-6D72-59AEA075AD94}"/>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64369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54D903-44C9-85F2-B59D-C9ABD066653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CD7F043-F0CA-B427-7482-D3730FAF7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C24A5D3-CA3A-774C-61E3-437B74F60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C84EE85-DD43-8A39-E611-66A0B7A59112}"/>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6" name="Alatunnisteen paikkamerkki 5">
            <a:extLst>
              <a:ext uri="{FF2B5EF4-FFF2-40B4-BE49-F238E27FC236}">
                <a16:creationId xmlns:a16="http://schemas.microsoft.com/office/drawing/2014/main" id="{62DC2721-E4DE-CC79-26D2-62087151DE7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452E62-2F4F-79D0-055D-32054CAED821}"/>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92039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FABDBB-BC33-B7AD-D7F1-DF6695A72A5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87B3530-007A-30EC-3CF8-FBD297023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F1DF406-8072-408F-0010-BD8D49682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D7470D7-8620-2F85-77CA-6797CD3514F8}"/>
              </a:ext>
            </a:extLst>
          </p:cNvPr>
          <p:cNvSpPr>
            <a:spLocks noGrp="1"/>
          </p:cNvSpPr>
          <p:nvPr>
            <p:ph type="dt" sz="half" idx="10"/>
          </p:nvPr>
        </p:nvSpPr>
        <p:spPr/>
        <p:txBody>
          <a:bodyPr/>
          <a:lstStyle/>
          <a:p>
            <a:fld id="{F1C2A137-0485-44C0-8FAA-F9E52B912868}" type="datetimeFigureOut">
              <a:rPr lang="fi-FI" smtClean="0"/>
              <a:t>11.4.2026</a:t>
            </a:fld>
            <a:endParaRPr lang="fi-FI"/>
          </a:p>
        </p:txBody>
      </p:sp>
      <p:sp>
        <p:nvSpPr>
          <p:cNvPr id="6" name="Alatunnisteen paikkamerkki 5">
            <a:extLst>
              <a:ext uri="{FF2B5EF4-FFF2-40B4-BE49-F238E27FC236}">
                <a16:creationId xmlns:a16="http://schemas.microsoft.com/office/drawing/2014/main" id="{2DD2A49F-7836-C95C-BB97-2FA2872344C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272530C-7F7F-5921-0DA9-9F9965EB9951}"/>
              </a:ext>
            </a:extLst>
          </p:cNvPr>
          <p:cNvSpPr>
            <a:spLocks noGrp="1"/>
          </p:cNvSpPr>
          <p:nvPr>
            <p:ph type="sldNum" sz="quarter" idx="12"/>
          </p:nvPr>
        </p:nvSpPr>
        <p:spPr/>
        <p:txBody>
          <a:bodyPr/>
          <a:lstStyle/>
          <a:p>
            <a:fld id="{DC2E7553-0A98-42CE-ABF9-C41D55022067}" type="slidenum">
              <a:rPr lang="fi-FI" smtClean="0"/>
              <a:t>‹#›</a:t>
            </a:fld>
            <a:endParaRPr lang="fi-FI"/>
          </a:p>
        </p:txBody>
      </p:sp>
    </p:spTree>
    <p:extLst>
      <p:ext uri="{BB962C8B-B14F-4D97-AF65-F5344CB8AC3E}">
        <p14:creationId xmlns:p14="http://schemas.microsoft.com/office/powerpoint/2010/main" val="3436492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3101BD4-E1C1-C645-D4FB-5834BF02E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578F841-A29F-FBAE-C61C-AB73701D1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C6FBA30-6FA3-F20C-E734-1AF1DEEC6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2A137-0485-44C0-8FAA-F9E52B912868}" type="datetimeFigureOut">
              <a:rPr lang="fi-FI" smtClean="0"/>
              <a:t>11.4.2026</a:t>
            </a:fld>
            <a:endParaRPr lang="fi-FI"/>
          </a:p>
        </p:txBody>
      </p:sp>
      <p:sp>
        <p:nvSpPr>
          <p:cNvPr id="5" name="Alatunnisteen paikkamerkki 4">
            <a:extLst>
              <a:ext uri="{FF2B5EF4-FFF2-40B4-BE49-F238E27FC236}">
                <a16:creationId xmlns:a16="http://schemas.microsoft.com/office/drawing/2014/main" id="{ACF56453-A540-C1E3-FF63-C133F4D4B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2C433E7-501E-E455-F705-FCF7EA97A7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E7553-0A98-42CE-ABF9-C41D55022067}" type="slidenum">
              <a:rPr lang="fi-FI" smtClean="0"/>
              <a:t>‹#›</a:t>
            </a:fld>
            <a:endParaRPr lang="fi-FI"/>
          </a:p>
        </p:txBody>
      </p:sp>
    </p:spTree>
    <p:extLst>
      <p:ext uri="{BB962C8B-B14F-4D97-AF65-F5344CB8AC3E}">
        <p14:creationId xmlns:p14="http://schemas.microsoft.com/office/powerpoint/2010/main" val="930240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heita.f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6">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Otsikko 1">
            <a:extLst>
              <a:ext uri="{FF2B5EF4-FFF2-40B4-BE49-F238E27FC236}">
                <a16:creationId xmlns:a16="http://schemas.microsoft.com/office/drawing/2014/main" id="{5EC9F6F6-8053-692C-9FB0-5F41EFB840CB}"/>
              </a:ext>
            </a:extLst>
          </p:cNvPr>
          <p:cNvSpPr>
            <a:spLocks noGrp="1"/>
          </p:cNvSpPr>
          <p:nvPr>
            <p:ph type="ctrTitle"/>
          </p:nvPr>
        </p:nvSpPr>
        <p:spPr>
          <a:xfrm>
            <a:off x="1522030" y="1209220"/>
            <a:ext cx="9147940" cy="2337238"/>
          </a:xfrm>
        </p:spPr>
        <p:txBody>
          <a:bodyPr anchor="b">
            <a:normAutofit fontScale="90000"/>
          </a:bodyPr>
          <a:lstStyle/>
          <a:p>
            <a:r>
              <a:rPr lang="fi-FI" sz="4400" dirty="0" err="1">
                <a:solidFill>
                  <a:srgbClr val="FFFFFF"/>
                </a:solidFill>
              </a:rPr>
              <a:t>HeiTa</a:t>
            </a:r>
            <a:r>
              <a:rPr lang="fi-FI" sz="4400" dirty="0">
                <a:solidFill>
                  <a:srgbClr val="FFFFFF"/>
                </a:solidFill>
              </a:rPr>
              <a:t> </a:t>
            </a:r>
            <a:r>
              <a:rPr lang="fi-FI" sz="4400">
                <a:solidFill>
                  <a:srgbClr val="FFFFFF"/>
                </a:solidFill>
              </a:rPr>
              <a:t>vanhempainilta syksy 2025 </a:t>
            </a:r>
            <a:br>
              <a:rPr lang="fi-FI" sz="4400">
                <a:solidFill>
                  <a:srgbClr val="FFFFFF"/>
                </a:solidFill>
              </a:rPr>
            </a:br>
            <a:r>
              <a:rPr lang="fi-FI" sz="4400">
                <a:solidFill>
                  <a:srgbClr val="FFFFFF"/>
                </a:solidFill>
              </a:rPr>
              <a:t>Valmentajien osuus:</a:t>
            </a:r>
            <a:br>
              <a:rPr lang="fi-FI" sz="4400">
                <a:solidFill>
                  <a:srgbClr val="FFFFFF"/>
                </a:solidFill>
              </a:rPr>
            </a:br>
            <a:br>
              <a:rPr lang="fi-FI" sz="4400">
                <a:solidFill>
                  <a:srgbClr val="FFFFFF"/>
                </a:solidFill>
              </a:rPr>
            </a:br>
            <a:r>
              <a:rPr lang="fi-FI" sz="4400">
                <a:solidFill>
                  <a:srgbClr val="FFFFFF"/>
                </a:solidFill>
              </a:rPr>
              <a:t>Ryhmien </a:t>
            </a:r>
            <a:r>
              <a:rPr lang="fi-FI" sz="4400" dirty="0">
                <a:solidFill>
                  <a:srgbClr val="FFFFFF"/>
                </a:solidFill>
              </a:rPr>
              <a:t>esittelyt &amp; käytännön infoa</a:t>
            </a:r>
          </a:p>
        </p:txBody>
      </p:sp>
      <p:sp>
        <p:nvSpPr>
          <p:cNvPr id="3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3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31" name="Straight Connector 3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991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DC824F1-2B9B-08F1-6A2A-2A3FAFCAF7E9}"/>
              </a:ext>
            </a:extLst>
          </p:cNvPr>
          <p:cNvPicPr>
            <a:picLocks noChangeAspect="1"/>
          </p:cNvPicPr>
          <p:nvPr/>
        </p:nvPicPr>
        <p:blipFill rotWithShape="1">
          <a:blip r:embed="rId2"/>
          <a:srcRect/>
          <a:stretch/>
        </p:blipFill>
        <p:spPr>
          <a:xfrm>
            <a:off x="0" y="10"/>
            <a:ext cx="12191980" cy="6857990"/>
          </a:xfrm>
          <a:prstGeom prst="rect">
            <a:avLst/>
          </a:prstGeom>
        </p:spPr>
      </p:pic>
      <p:sp>
        <p:nvSpPr>
          <p:cNvPr id="24" name="Rectangle 2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Sisällön paikkamerkki 2">
            <a:extLst>
              <a:ext uri="{FF2B5EF4-FFF2-40B4-BE49-F238E27FC236}">
                <a16:creationId xmlns:a16="http://schemas.microsoft.com/office/drawing/2014/main" id="{B2A686CB-FED3-5C90-84EA-5E59341B40E2}"/>
              </a:ext>
            </a:extLst>
          </p:cNvPr>
          <p:cNvGraphicFramePr>
            <a:graphicFrameLocks noGrp="1"/>
          </p:cNvGraphicFramePr>
          <p:nvPr>
            <p:ph idx="1"/>
            <p:extLst>
              <p:ext uri="{D42A27DB-BD31-4B8C-83A1-F6EECF244321}">
                <p14:modId xmlns:p14="http://schemas.microsoft.com/office/powerpoint/2010/main" val="13139012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a:extLst>
              <a:ext uri="{FF2B5EF4-FFF2-40B4-BE49-F238E27FC236}">
                <a16:creationId xmlns:a16="http://schemas.microsoft.com/office/drawing/2014/main" id="{57F8FE78-7443-DF91-12D2-5D1C6397CD92}"/>
              </a:ext>
            </a:extLst>
          </p:cNvPr>
          <p:cNvSpPr txBox="1"/>
          <p:nvPr/>
        </p:nvSpPr>
        <p:spPr>
          <a:xfrm>
            <a:off x="1152294" y="681037"/>
            <a:ext cx="9887414" cy="1569660"/>
          </a:xfrm>
          <a:prstGeom prst="rect">
            <a:avLst/>
          </a:prstGeom>
          <a:noFill/>
        </p:spPr>
        <p:txBody>
          <a:bodyPr wrap="square" rtlCol="0">
            <a:spAutoFit/>
          </a:bodyPr>
          <a:lstStyle/>
          <a:p>
            <a:r>
              <a:rPr lang="fi-FI" sz="3200" dirty="0"/>
              <a:t>”Kenestä vain ei tule maailmanmestaria, mutta kenestä vain voi tulla tosi hyvä. Kuka tahansa voi omaan lähtötasoonsa nähden kehittyä merkittävästi”</a:t>
            </a:r>
          </a:p>
        </p:txBody>
      </p:sp>
    </p:spTree>
    <p:extLst>
      <p:ext uri="{BB962C8B-B14F-4D97-AF65-F5344CB8AC3E}">
        <p14:creationId xmlns:p14="http://schemas.microsoft.com/office/powerpoint/2010/main" val="3216556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FDD3250D-9B90-9DC3-EBC9-97FCCDA64D72}"/>
              </a:ext>
            </a:extLst>
          </p:cNvPr>
          <p:cNvSpPr>
            <a:spLocks noGrp="1"/>
          </p:cNvSpPr>
          <p:nvPr>
            <p:ph type="title"/>
          </p:nvPr>
        </p:nvSpPr>
        <p:spPr>
          <a:xfrm>
            <a:off x="838200" y="1187219"/>
            <a:ext cx="5257801" cy="5181523"/>
          </a:xfrm>
        </p:spPr>
        <p:txBody>
          <a:bodyPr anchor="b">
            <a:normAutofit fontScale="90000"/>
          </a:bodyPr>
          <a:lstStyle/>
          <a:p>
            <a:r>
              <a:rPr lang="fi-FI" dirty="0">
                <a:solidFill>
                  <a:srgbClr val="FFFFFF"/>
                </a:solidFill>
              </a:rPr>
              <a:t>Ryhmän tavoitteet / valmennuslinjaukset </a:t>
            </a:r>
            <a:br>
              <a:rPr lang="fi-FI" sz="3200" dirty="0">
                <a:solidFill>
                  <a:srgbClr val="FFFFFF"/>
                </a:solidFill>
              </a:rPr>
            </a:br>
            <a:br>
              <a:rPr lang="fi-FI" sz="3200" dirty="0">
                <a:solidFill>
                  <a:srgbClr val="FFFFFF"/>
                </a:solidFill>
              </a:rPr>
            </a:br>
            <a:br>
              <a:rPr lang="fi-FI" sz="3200" dirty="0">
                <a:solidFill>
                  <a:srgbClr val="FFFFFF"/>
                </a:solidFill>
              </a:rPr>
            </a:br>
            <a:r>
              <a:rPr lang="fi-FI" sz="3600" dirty="0"/>
              <a:t>Kuinka tulla hyväksi?</a:t>
            </a:r>
            <a:br>
              <a:rPr lang="fi-FI" sz="3600" dirty="0"/>
            </a:br>
            <a:r>
              <a:rPr lang="fi-FI" sz="3600" dirty="0"/>
              <a:t>-Nuku +7h yössä</a:t>
            </a:r>
            <a:br>
              <a:rPr lang="fi-FI" sz="3600" dirty="0"/>
            </a:br>
            <a:r>
              <a:rPr lang="fi-FI" sz="3600" dirty="0"/>
              <a:t>-Syö monipuolisesti ja terveellisesti</a:t>
            </a:r>
            <a:br>
              <a:rPr lang="fi-FI" sz="3600" dirty="0"/>
            </a:br>
            <a:r>
              <a:rPr lang="fi-FI" sz="3600" dirty="0"/>
              <a:t>- Treenaa nousujohteisesti </a:t>
            </a:r>
            <a:br>
              <a:rPr lang="fi-FI" sz="3600" dirty="0"/>
            </a:br>
            <a:r>
              <a:rPr lang="fi-FI" sz="3600" u="sng" dirty="0"/>
              <a:t>- Toista 5-10 vuotta</a:t>
            </a:r>
            <a:br>
              <a:rPr lang="fi-FI" sz="3600" dirty="0">
                <a:solidFill>
                  <a:srgbClr val="FFFFFF"/>
                </a:solidFill>
              </a:rPr>
            </a:br>
            <a:br>
              <a:rPr lang="fi-FI" sz="3600" dirty="0">
                <a:solidFill>
                  <a:srgbClr val="FFFFFF"/>
                </a:solidFill>
              </a:rPr>
            </a:br>
            <a:br>
              <a:rPr lang="fi-FI" sz="3200" dirty="0">
                <a:solidFill>
                  <a:srgbClr val="FFFFFF"/>
                </a:solidFill>
              </a:rPr>
            </a:br>
            <a:endParaRPr lang="fi-FI" sz="3200" dirty="0">
              <a:solidFill>
                <a:srgbClr val="FFFFFF"/>
              </a:solidFill>
            </a:endParaRP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2" name="Sisällön paikkamerkki 2">
            <a:extLst>
              <a:ext uri="{FF2B5EF4-FFF2-40B4-BE49-F238E27FC236}">
                <a16:creationId xmlns:a16="http://schemas.microsoft.com/office/drawing/2014/main" id="{7504CA31-2D35-464E-85E9-F33863D92014}"/>
              </a:ext>
            </a:extLst>
          </p:cNvPr>
          <p:cNvGraphicFramePr>
            <a:graphicFrameLocks noGrp="1"/>
          </p:cNvGraphicFramePr>
          <p:nvPr>
            <p:ph idx="1"/>
            <p:extLst>
              <p:ext uri="{D42A27DB-BD31-4B8C-83A1-F6EECF244321}">
                <p14:modId xmlns:p14="http://schemas.microsoft.com/office/powerpoint/2010/main" val="3524960901"/>
              </p:ext>
            </p:extLst>
          </p:nvPr>
        </p:nvGraphicFramePr>
        <p:xfrm>
          <a:off x="7229042" y="698643"/>
          <a:ext cx="4124758" cy="5301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012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2" name="Picture 21" descr="Juoksuradan kaareva osa urheilustadionilla">
            <a:extLst>
              <a:ext uri="{FF2B5EF4-FFF2-40B4-BE49-F238E27FC236}">
                <a16:creationId xmlns:a16="http://schemas.microsoft.com/office/drawing/2014/main" id="{5373DC7E-0BA6-1B69-15C9-08BC424346CF}"/>
              </a:ext>
            </a:extLst>
          </p:cNvPr>
          <p:cNvPicPr>
            <a:picLocks noChangeAspect="1"/>
          </p:cNvPicPr>
          <p:nvPr/>
        </p:nvPicPr>
        <p:blipFill rotWithShape="1">
          <a:blip r:embed="rId2">
            <a:duotone>
              <a:schemeClr val="accent1">
                <a:shade val="45000"/>
                <a:satMod val="135000"/>
              </a:schemeClr>
              <a:prstClr val="white"/>
            </a:duotone>
            <a:alphaModFix amt="35000"/>
          </a:blip>
          <a:srcRect t="8237" b="7494"/>
          <a:stretch/>
        </p:blipFill>
        <p:spPr>
          <a:xfrm>
            <a:off x="-14397" y="8878"/>
            <a:ext cx="12191981" cy="6857989"/>
          </a:xfrm>
          <a:prstGeom prst="rect">
            <a:avLst/>
          </a:prstGeom>
        </p:spPr>
      </p:pic>
      <p:sp>
        <p:nvSpPr>
          <p:cNvPr id="2" name="Otsikko 1">
            <a:extLst>
              <a:ext uri="{FF2B5EF4-FFF2-40B4-BE49-F238E27FC236}">
                <a16:creationId xmlns:a16="http://schemas.microsoft.com/office/drawing/2014/main" id="{64B7BADE-79D8-6C56-C36E-826B8E3979F3}"/>
              </a:ext>
            </a:extLst>
          </p:cNvPr>
          <p:cNvSpPr>
            <a:spLocks noGrp="1"/>
          </p:cNvSpPr>
          <p:nvPr>
            <p:ph type="title"/>
          </p:nvPr>
        </p:nvSpPr>
        <p:spPr>
          <a:xfrm>
            <a:off x="838200" y="698643"/>
            <a:ext cx="5646528" cy="1826843"/>
          </a:xfrm>
        </p:spPr>
        <p:txBody>
          <a:bodyPr anchor="t">
            <a:normAutofit fontScale="90000"/>
          </a:bodyPr>
          <a:lstStyle/>
          <a:p>
            <a:r>
              <a:rPr lang="fi-FI" sz="7400" dirty="0">
                <a:solidFill>
                  <a:srgbClr val="FFFFFF"/>
                </a:solidFill>
              </a:rPr>
              <a:t>Yleisesti harjoittelusta </a:t>
            </a:r>
          </a:p>
        </p:txBody>
      </p:sp>
      <p:cxnSp>
        <p:nvCxnSpPr>
          <p:cNvPr id="68" name="Straight Connector 6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7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Sisällön paikkamerkki 2">
            <a:extLst>
              <a:ext uri="{FF2B5EF4-FFF2-40B4-BE49-F238E27FC236}">
                <a16:creationId xmlns:a16="http://schemas.microsoft.com/office/drawing/2014/main" id="{181372AE-41C0-832A-0EB7-34E9AE9B5E8A}"/>
              </a:ext>
            </a:extLst>
          </p:cNvPr>
          <p:cNvSpPr>
            <a:spLocks noGrp="1"/>
          </p:cNvSpPr>
          <p:nvPr>
            <p:ph idx="1"/>
          </p:nvPr>
        </p:nvSpPr>
        <p:spPr>
          <a:xfrm>
            <a:off x="6470316" y="698643"/>
            <a:ext cx="4883484" cy="5560643"/>
          </a:xfrm>
        </p:spPr>
        <p:txBody>
          <a:bodyPr anchor="b">
            <a:normAutofit/>
          </a:bodyPr>
          <a:lstStyle/>
          <a:p>
            <a:r>
              <a:rPr lang="fi-FI" dirty="0"/>
              <a:t>Jääharjoittelu ja oheisharjoittelu kulkevat käsikädessä jokaisen harjoitusjakson mukaan </a:t>
            </a:r>
          </a:p>
          <a:p>
            <a:r>
              <a:rPr lang="fi-FI" dirty="0"/>
              <a:t>Oheisharjoitteluun kuuluu kaudella myös: </a:t>
            </a:r>
          </a:p>
          <a:p>
            <a:pPr>
              <a:buFont typeface="Wingdings" panose="05000000000000000000" pitchFamily="2" charset="2"/>
              <a:buChar char="ü"/>
            </a:pPr>
            <a:r>
              <a:rPr lang="fi-FI" dirty="0"/>
              <a:t>Fysioterapia 2x/kk</a:t>
            </a:r>
          </a:p>
          <a:p>
            <a:pPr>
              <a:buFont typeface="Wingdings" panose="05000000000000000000" pitchFamily="2" charset="2"/>
              <a:buChar char="ü"/>
            </a:pPr>
            <a:r>
              <a:rPr lang="fi-FI" dirty="0"/>
              <a:t>Tanssi 1x/vk </a:t>
            </a:r>
          </a:p>
          <a:p>
            <a:pPr>
              <a:buFont typeface="Wingdings" panose="05000000000000000000" pitchFamily="2" charset="2"/>
              <a:buChar char="ü"/>
            </a:pPr>
            <a:r>
              <a:rPr lang="fi-FI" dirty="0"/>
              <a:t>Kuntosali 1x/vk </a:t>
            </a:r>
          </a:p>
          <a:p>
            <a:pPr>
              <a:buFont typeface="Wingdings" panose="05000000000000000000" pitchFamily="2" charset="2"/>
              <a:buChar char="ü"/>
            </a:pPr>
            <a:r>
              <a:rPr lang="fi-FI" dirty="0"/>
              <a:t>Psyykkinen valmennus 5x/kausi </a:t>
            </a:r>
          </a:p>
        </p:txBody>
      </p:sp>
    </p:spTree>
    <p:extLst>
      <p:ext uri="{BB962C8B-B14F-4D97-AF65-F5344CB8AC3E}">
        <p14:creationId xmlns:p14="http://schemas.microsoft.com/office/powerpoint/2010/main" val="3081309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2" name="Picture 14" descr="Valkoinen palapeli, jossa on yksi punainen pala">
            <a:extLst>
              <a:ext uri="{FF2B5EF4-FFF2-40B4-BE49-F238E27FC236}">
                <a16:creationId xmlns:a16="http://schemas.microsoft.com/office/drawing/2014/main" id="{A7A6D32C-1A35-C67A-DA37-D4885888F039}"/>
              </a:ext>
            </a:extLst>
          </p:cNvPr>
          <p:cNvPicPr>
            <a:picLocks noChangeAspect="1"/>
          </p:cNvPicPr>
          <p:nvPr/>
        </p:nvPicPr>
        <p:blipFill rotWithShape="1">
          <a:blip r:embed="rId2">
            <a:duotone>
              <a:schemeClr val="accent1">
                <a:shade val="45000"/>
                <a:satMod val="135000"/>
              </a:schemeClr>
              <a:prstClr val="white"/>
            </a:duotone>
            <a:alphaModFix amt="35000"/>
          </a:blip>
          <a:srcRect/>
          <a:stretch/>
        </p:blipFill>
        <p:spPr>
          <a:xfrm>
            <a:off x="0" y="8878"/>
            <a:ext cx="12191981" cy="6857989"/>
          </a:xfrm>
          <a:prstGeom prst="rect">
            <a:avLst/>
          </a:prstGeom>
        </p:spPr>
      </p:pic>
      <p:sp>
        <p:nvSpPr>
          <p:cNvPr id="2" name="Otsikko 1">
            <a:extLst>
              <a:ext uri="{FF2B5EF4-FFF2-40B4-BE49-F238E27FC236}">
                <a16:creationId xmlns:a16="http://schemas.microsoft.com/office/drawing/2014/main" id="{3ED5A72A-009E-B525-5E76-92A8071FCBA1}"/>
              </a:ext>
            </a:extLst>
          </p:cNvPr>
          <p:cNvSpPr>
            <a:spLocks noGrp="1"/>
          </p:cNvSpPr>
          <p:nvPr>
            <p:ph type="title"/>
          </p:nvPr>
        </p:nvSpPr>
        <p:spPr>
          <a:xfrm>
            <a:off x="838200" y="381934"/>
            <a:ext cx="4366266" cy="3267502"/>
          </a:xfrm>
        </p:spPr>
        <p:txBody>
          <a:bodyPr anchor="b">
            <a:normAutofit/>
          </a:bodyPr>
          <a:lstStyle/>
          <a:p>
            <a:r>
              <a:rPr lang="fi-FI" sz="4800" dirty="0">
                <a:solidFill>
                  <a:srgbClr val="FFFFFF"/>
                </a:solidFill>
              </a:rPr>
              <a:t>Valmentajien terveiset </a:t>
            </a:r>
          </a:p>
        </p:txBody>
      </p:sp>
      <p:cxnSp>
        <p:nvCxnSpPr>
          <p:cNvPr id="46" name="Straight Connector 4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C8FEAC49-7FEE-1AE3-4F28-B8094DAA6FD4}"/>
              </a:ext>
            </a:extLst>
          </p:cNvPr>
          <p:cNvSpPr>
            <a:spLocks noGrp="1"/>
          </p:cNvSpPr>
          <p:nvPr>
            <p:ph idx="1"/>
          </p:nvPr>
        </p:nvSpPr>
        <p:spPr>
          <a:xfrm>
            <a:off x="4138305" y="1146599"/>
            <a:ext cx="7819633" cy="5438636"/>
          </a:xfrm>
        </p:spPr>
        <p:txBody>
          <a:bodyPr anchor="b">
            <a:noAutofit/>
          </a:bodyPr>
          <a:lstStyle/>
          <a:p>
            <a:r>
              <a:rPr lang="fi-FI" sz="2400" dirty="0"/>
              <a:t>K1 ryhmä on tänäkin vuonna iso. Haluamme painottaa, että ryhmä on kilparyhmä, jossa harjoitellaan tavoitteellisesti. </a:t>
            </a:r>
          </a:p>
          <a:p>
            <a:r>
              <a:rPr lang="fi-FI" sz="2400" dirty="0"/>
              <a:t>Jotta harjoittelu olisi kehittävää sekä mahdollisimman turvallista niin henkisen jaksamisen kuin fyysisen ja terveenä pysymisen kannalta, olisi tärkeää, että luistelijat sitoutuvat noudattamaan harjoitussuunnitelmaa niin jäällä kuin oheisharjoittelussakin. </a:t>
            </a:r>
          </a:p>
          <a:p>
            <a:r>
              <a:rPr lang="fi-FI" sz="2400" dirty="0"/>
              <a:t>Kilparyhmän kanssa harjoittelee tänä vuonna välillä K2 ryhmäläisiä. Ollaan heille kannustavia sekä esimerkillisiä.</a:t>
            </a:r>
          </a:p>
          <a:p>
            <a:r>
              <a:rPr lang="fi-FI" sz="2400" dirty="0"/>
              <a:t>Tämän lisäksi tulee pitää hyvä huoli riittävästä unesta ja ravinnosta. </a:t>
            </a:r>
          </a:p>
          <a:p>
            <a:r>
              <a:rPr lang="fi-FI" sz="2400" dirty="0"/>
              <a:t>Harjoittelun suunnittelua tehdään jokaisen oman arjen kokonaiskuormitusta huomioiden</a:t>
            </a:r>
            <a:r>
              <a:rPr lang="fi-FI" sz="2400" dirty="0">
                <a:solidFill>
                  <a:srgbClr val="FFFFFF"/>
                </a:solidFill>
              </a:rPr>
              <a:t>. </a:t>
            </a:r>
          </a:p>
        </p:txBody>
      </p:sp>
    </p:spTree>
    <p:extLst>
      <p:ext uri="{BB962C8B-B14F-4D97-AF65-F5344CB8AC3E}">
        <p14:creationId xmlns:p14="http://schemas.microsoft.com/office/powerpoint/2010/main" val="428724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ED3100-3941-4F9A-9FAB-4A7A9B4A0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a:extLst>
              <a:ext uri="{FF2B5EF4-FFF2-40B4-BE49-F238E27FC236}">
                <a16:creationId xmlns:a16="http://schemas.microsoft.com/office/drawing/2014/main" id="{8CBEFB3C-8BDC-4A1B-94A5-A6A24CBB6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A0612CB2-19B2-F466-0C6C-5C1941C222E0}"/>
              </a:ext>
            </a:extLst>
          </p:cNvPr>
          <p:cNvSpPr>
            <a:spLocks noGrp="1"/>
          </p:cNvSpPr>
          <p:nvPr>
            <p:ph type="title"/>
          </p:nvPr>
        </p:nvSpPr>
        <p:spPr>
          <a:xfrm>
            <a:off x="1188068" y="381935"/>
            <a:ext cx="9472497" cy="1248083"/>
          </a:xfrm>
        </p:spPr>
        <p:txBody>
          <a:bodyPr anchor="b">
            <a:normAutofit/>
          </a:bodyPr>
          <a:lstStyle/>
          <a:p>
            <a:r>
              <a:rPr lang="fi-FI" sz="5000" dirty="0">
                <a:solidFill>
                  <a:srgbClr val="FFFFFF"/>
                </a:solidFill>
              </a:rPr>
              <a:t>Valmentajien terveiset huoltajille </a:t>
            </a:r>
          </a:p>
        </p:txBody>
      </p:sp>
      <p:grpSp>
        <p:nvGrpSpPr>
          <p:cNvPr id="23" name="Group 22">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a:solidFill>
            <a:srgbClr val="FFFFFF"/>
          </a:solidFill>
        </p:grpSpPr>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C071B59F-D232-00BF-87B0-B5F547A4B4EF}"/>
              </a:ext>
            </a:extLst>
          </p:cNvPr>
          <p:cNvSpPr>
            <a:spLocks noGrp="1"/>
          </p:cNvSpPr>
          <p:nvPr>
            <p:ph idx="1"/>
          </p:nvPr>
        </p:nvSpPr>
        <p:spPr>
          <a:xfrm>
            <a:off x="623622" y="1666056"/>
            <a:ext cx="10711819" cy="4810009"/>
          </a:xfrm>
        </p:spPr>
        <p:txBody>
          <a:bodyPr anchor="t">
            <a:normAutofit lnSpcReduction="10000"/>
          </a:bodyPr>
          <a:lstStyle/>
          <a:p>
            <a:r>
              <a:rPr lang="fi-FI" dirty="0"/>
              <a:t>Annetaan valmentajille työrauha sekä luistelijoille harjoittelurauha </a:t>
            </a:r>
          </a:p>
          <a:p>
            <a:r>
              <a:rPr lang="fi-FI" dirty="0"/>
              <a:t>Harjoituksia voi seurata katsomosta 1 kerran viikossa valitsemanasi päivänä. Erityistapauksissa sovitaan valmentajan kanssa erikseen, mikäli on perusteita olla useampana päivänä </a:t>
            </a:r>
          </a:p>
          <a:p>
            <a:r>
              <a:rPr lang="fi-FI" dirty="0"/>
              <a:t>Kunnioitetaan valmentajia, he ovat tämän lajin asiantuntijoita </a:t>
            </a:r>
          </a:p>
          <a:p>
            <a:r>
              <a:rPr lang="fi-FI" dirty="0"/>
              <a:t>Kysytään avoimesti suoraan asianosaisilta, jos on epäselvyyksiä </a:t>
            </a:r>
          </a:p>
          <a:p>
            <a:r>
              <a:rPr lang="fi-FI" dirty="0"/>
              <a:t>Valmennukseen liittyvissä asioissa olkaa suoraan yhteydessä ensisijaisesti ryhmänne vastuuvalmentajaan </a:t>
            </a:r>
          </a:p>
          <a:p>
            <a:endParaRPr lang="fi-FI" sz="2000" dirty="0"/>
          </a:p>
          <a:p>
            <a:pPr marL="0" indent="0">
              <a:buNone/>
            </a:pPr>
            <a:r>
              <a:rPr lang="fi-FI" sz="2400" dirty="0"/>
              <a:t>Avoin ja asiallinen keskusteluyhteys valmentajien ja perheiden välillä parantaa valmentajien työhyvinvointia ja auttaa valmentajaa valmentamaan luistelijaa. </a:t>
            </a:r>
          </a:p>
        </p:txBody>
      </p:sp>
    </p:spTree>
    <p:extLst>
      <p:ext uri="{BB962C8B-B14F-4D97-AF65-F5344CB8AC3E}">
        <p14:creationId xmlns:p14="http://schemas.microsoft.com/office/powerpoint/2010/main" val="790818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Kahden aikuisille ja lasten yläreunassa kunkin muun">
            <a:extLst>
              <a:ext uri="{FF2B5EF4-FFF2-40B4-BE49-F238E27FC236}">
                <a16:creationId xmlns:a16="http://schemas.microsoft.com/office/drawing/2014/main" id="{6C97FD80-7792-1E7D-9FBD-4FEFBC7BD3F5}"/>
              </a:ext>
            </a:extLst>
          </p:cNvPr>
          <p:cNvPicPr>
            <a:picLocks noChangeAspect="1"/>
          </p:cNvPicPr>
          <p:nvPr/>
        </p:nvPicPr>
        <p:blipFill rotWithShape="1">
          <a:blip r:embed="rId2">
            <a:duotone>
              <a:schemeClr val="accent1">
                <a:shade val="45000"/>
                <a:satMod val="135000"/>
              </a:schemeClr>
              <a:prstClr val="white"/>
            </a:duotone>
            <a:alphaModFix amt="35000"/>
          </a:blip>
          <a:srcRect t="15730"/>
          <a:stretch/>
        </p:blipFill>
        <p:spPr>
          <a:xfrm>
            <a:off x="20" y="10"/>
            <a:ext cx="12191981" cy="6857989"/>
          </a:xfrm>
          <a:prstGeom prst="rect">
            <a:avLst/>
          </a:prstGeom>
        </p:spPr>
      </p:pic>
      <p:sp>
        <p:nvSpPr>
          <p:cNvPr id="4" name="Otsikko 3">
            <a:extLst>
              <a:ext uri="{FF2B5EF4-FFF2-40B4-BE49-F238E27FC236}">
                <a16:creationId xmlns:a16="http://schemas.microsoft.com/office/drawing/2014/main" id="{DC8AD11B-2E02-1044-6D55-467D8E71895A}"/>
              </a:ext>
            </a:extLst>
          </p:cNvPr>
          <p:cNvSpPr>
            <a:spLocks noGrp="1"/>
          </p:cNvSpPr>
          <p:nvPr>
            <p:ph type="title"/>
          </p:nvPr>
        </p:nvSpPr>
        <p:spPr>
          <a:xfrm>
            <a:off x="1256275" y="2271449"/>
            <a:ext cx="9679449" cy="2847058"/>
          </a:xfrm>
        </p:spPr>
        <p:txBody>
          <a:bodyPr vert="horz" lIns="91440" tIns="45720" rIns="91440" bIns="45720" rtlCol="0" anchor="b">
            <a:normAutofit fontScale="90000"/>
          </a:bodyPr>
          <a:lstStyle/>
          <a:p>
            <a:r>
              <a:rPr lang="en-US" sz="8000" dirty="0" err="1">
                <a:solidFill>
                  <a:srgbClr val="FFFFFF"/>
                </a:solidFill>
              </a:rPr>
              <a:t>Huoltajan</a:t>
            </a:r>
            <a:r>
              <a:rPr lang="en-US" sz="8000" dirty="0">
                <a:solidFill>
                  <a:srgbClr val="FFFFFF"/>
                </a:solidFill>
              </a:rPr>
              <a:t> </a:t>
            </a:r>
            <a:r>
              <a:rPr lang="en-US" sz="8000" dirty="0" err="1">
                <a:solidFill>
                  <a:srgbClr val="FFFFFF"/>
                </a:solidFill>
              </a:rPr>
              <a:t>rooli</a:t>
            </a:r>
            <a:r>
              <a:rPr lang="en-US" sz="8000" dirty="0">
                <a:solidFill>
                  <a:srgbClr val="FFFFFF"/>
                </a:solidFill>
              </a:rPr>
              <a:t> </a:t>
            </a:r>
            <a:r>
              <a:rPr lang="en-US" sz="8000" dirty="0" err="1">
                <a:solidFill>
                  <a:srgbClr val="FFFFFF"/>
                </a:solidFill>
              </a:rPr>
              <a:t>lapsen</a:t>
            </a:r>
            <a:r>
              <a:rPr lang="en-US" sz="8000" dirty="0">
                <a:solidFill>
                  <a:srgbClr val="FFFFFF"/>
                </a:solidFill>
              </a:rPr>
              <a:t> ja </a:t>
            </a:r>
            <a:r>
              <a:rPr lang="en-US" sz="8000" dirty="0" err="1">
                <a:solidFill>
                  <a:srgbClr val="FFFFFF"/>
                </a:solidFill>
              </a:rPr>
              <a:t>nuoren</a:t>
            </a:r>
            <a:r>
              <a:rPr lang="en-US" sz="8000" dirty="0">
                <a:solidFill>
                  <a:srgbClr val="FFFFFF"/>
                </a:solidFill>
              </a:rPr>
              <a:t> </a:t>
            </a:r>
            <a:r>
              <a:rPr lang="en-US" sz="8000" dirty="0" err="1">
                <a:solidFill>
                  <a:srgbClr val="FFFFFF"/>
                </a:solidFill>
              </a:rPr>
              <a:t>harrastuksessa</a:t>
            </a:r>
            <a:r>
              <a:rPr lang="en-US" sz="8000" dirty="0">
                <a:solidFill>
                  <a:srgbClr val="FFFFFF"/>
                </a:solidFill>
              </a:rPr>
              <a:t> </a:t>
            </a: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340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D23DD8-78B0-4981-924E-BF00CCAA3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a:extLst>
              <a:ext uri="{FF2B5EF4-FFF2-40B4-BE49-F238E27FC236}">
                <a16:creationId xmlns:a16="http://schemas.microsoft.com/office/drawing/2014/main" id="{0FFE21DE-9F8D-4C6D-983A-68AFCC929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isällön paikkamerkki 3">
            <a:extLst>
              <a:ext uri="{FF2B5EF4-FFF2-40B4-BE49-F238E27FC236}">
                <a16:creationId xmlns:a16="http://schemas.microsoft.com/office/drawing/2014/main" id="{8CE2AA2C-F2D8-FE05-FC9B-AD67A7F1F4DB}"/>
              </a:ext>
            </a:extLst>
          </p:cNvPr>
          <p:cNvSpPr>
            <a:spLocks noGrp="1"/>
          </p:cNvSpPr>
          <p:nvPr>
            <p:ph idx="1"/>
          </p:nvPr>
        </p:nvSpPr>
        <p:spPr>
          <a:xfrm>
            <a:off x="1654630" y="949431"/>
            <a:ext cx="9670021" cy="5318088"/>
          </a:xfrm>
        </p:spPr>
        <p:txBody>
          <a:bodyPr anchor="t">
            <a:normAutofit lnSpcReduction="10000"/>
          </a:bodyPr>
          <a:lstStyle/>
          <a:p>
            <a:pPr marL="0" indent="0">
              <a:buNone/>
            </a:pPr>
            <a:r>
              <a:rPr lang="fi-FI" dirty="0">
                <a:latin typeface="+mj-lt"/>
              </a:rPr>
              <a:t>”</a:t>
            </a:r>
            <a:r>
              <a:rPr lang="fi-FI" b="1" dirty="0">
                <a:latin typeface="+mj-lt"/>
              </a:rPr>
              <a:t>Yksityiskohdista kannattaa kiinnostua vasta siinä vaiheessa, kun kehitystä ylläpitävät perusteet ovat varmalla mallilla.”</a:t>
            </a:r>
          </a:p>
          <a:p>
            <a:pPr marL="0" indent="0">
              <a:buNone/>
            </a:pPr>
            <a:endParaRPr lang="fi-FI" dirty="0">
              <a:latin typeface="+mj-lt"/>
            </a:endParaRPr>
          </a:p>
          <a:p>
            <a:r>
              <a:rPr lang="fi-FI" b="1" dirty="0">
                <a:latin typeface="+mj-lt"/>
              </a:rPr>
              <a:t>Kaikista tärkein asia, jonka vanhempana voi tehdä, on olla turvallisena tukipilarina. </a:t>
            </a:r>
          </a:p>
          <a:p>
            <a:r>
              <a:rPr lang="fi-FI" b="1" dirty="0">
                <a:latin typeface="+mj-lt"/>
              </a:rPr>
              <a:t>Ainoa asia, josta vanhemman on tarpeellista olla kiinnostunut on, että lapsi voi hyvin ja harrastus/kilpaileminen on hänelle mielekästä. </a:t>
            </a:r>
          </a:p>
          <a:p>
            <a:r>
              <a:rPr lang="fi-FI" b="1" dirty="0">
                <a:latin typeface="+mj-lt"/>
              </a:rPr>
              <a:t>On tärkeää, että lapsi kokee olevansa hyväksytty ja rakastettu olemisen, ei tekemisen/suorittamisen kautta. </a:t>
            </a:r>
          </a:p>
          <a:p>
            <a:r>
              <a:rPr lang="fi-FI" b="1" dirty="0">
                <a:latin typeface="+mj-lt"/>
              </a:rPr>
              <a:t>Tuomari arvioi suoritusta, valmentaja opettaa, vanhempi on tukena. </a:t>
            </a:r>
          </a:p>
          <a:p>
            <a:pPr marL="0" indent="0">
              <a:buNone/>
            </a:pPr>
            <a:endParaRPr lang="fi-FI" sz="1300" dirty="0">
              <a:solidFill>
                <a:srgbClr val="FFFFFF"/>
              </a:solidFill>
            </a:endParaRP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934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C2019F-A4CB-7F03-3CE8-86C3412FFA65}"/>
              </a:ext>
            </a:extLst>
          </p:cNvPr>
          <p:cNvSpPr>
            <a:spLocks noGrp="1"/>
          </p:cNvSpPr>
          <p:nvPr>
            <p:ph type="title"/>
          </p:nvPr>
        </p:nvSpPr>
        <p:spPr>
          <a:xfrm>
            <a:off x="1625484" y="1084006"/>
            <a:ext cx="8949690" cy="3163529"/>
          </a:xfrm>
        </p:spPr>
        <p:txBody>
          <a:bodyPr vert="horz" lIns="91440" tIns="45720" rIns="91440" bIns="45720" rtlCol="0" anchor="ctr">
            <a:normAutofit/>
          </a:bodyPr>
          <a:lstStyle/>
          <a:p>
            <a:pPr algn="ctr"/>
            <a:r>
              <a:rPr lang="en-US" sz="6000" kern="1200">
                <a:solidFill>
                  <a:schemeClr val="tx1"/>
                </a:solidFill>
                <a:latin typeface="+mj-lt"/>
                <a:ea typeface="+mj-ea"/>
                <a:cs typeface="+mj-cs"/>
              </a:rPr>
              <a:t>Flipit </a:t>
            </a:r>
          </a:p>
        </p:txBody>
      </p:sp>
      <p:sp>
        <p:nvSpPr>
          <p:cNvPr id="8" name="Rectangle 7">
            <a:extLst>
              <a:ext uri="{FF2B5EF4-FFF2-40B4-BE49-F238E27FC236}">
                <a16:creationId xmlns:a16="http://schemas.microsoft.com/office/drawing/2014/main" id="{A32DDDDB-B463-1544-2E45-5A46CF440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45622" y="-88387"/>
            <a:ext cx="1686145" cy="12206614"/>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119797-EECC-175B-72BF-C218A2135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538194" y="1262730"/>
            <a:ext cx="1672575" cy="9517964"/>
          </a:xfrm>
          <a:prstGeom prst="rect">
            <a:avLst/>
          </a:prstGeom>
          <a:gradFill>
            <a:gsLst>
              <a:gs pos="47000">
                <a:schemeClr val="accent2">
                  <a:alpha val="0"/>
                </a:schemeClr>
              </a:gs>
              <a:gs pos="95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326DB0-D290-E656-7866-713DA14FC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18370" y="284362"/>
            <a:ext cx="1686152" cy="11461107"/>
          </a:xfrm>
          <a:prstGeom prst="rect">
            <a:avLst/>
          </a:prstGeom>
          <a:gradFill>
            <a:gsLst>
              <a:gs pos="58000">
                <a:schemeClr val="accent5">
                  <a:lumMod val="60000"/>
                  <a:lumOff val="40000"/>
                  <a:alpha val="0"/>
                </a:schemeClr>
              </a:gs>
              <a:gs pos="100000">
                <a:schemeClr val="accent5">
                  <a:alpha val="80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F5323D-1D78-58B7-40E4-489E233D8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2420" y="1370378"/>
            <a:ext cx="1686152" cy="9289093"/>
          </a:xfrm>
          <a:prstGeom prst="rect">
            <a:avLst/>
          </a:prstGeom>
          <a:gradFill>
            <a:gsLst>
              <a:gs pos="48000">
                <a:schemeClr val="accent5">
                  <a:lumMod val="75000"/>
                  <a:alpha val="0"/>
                </a:schemeClr>
              </a:gs>
              <a:gs pos="100000">
                <a:schemeClr val="accent5">
                  <a:lumMod val="75000"/>
                  <a:alpha val="7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65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ACA06B15-E179-FA57-1032-BF5B2FDB916A}"/>
              </a:ext>
            </a:extLst>
          </p:cNvPr>
          <p:cNvSpPr>
            <a:spLocks noGrp="1"/>
          </p:cNvSpPr>
          <p:nvPr>
            <p:ph type="title"/>
          </p:nvPr>
        </p:nvSpPr>
        <p:spPr>
          <a:xfrm>
            <a:off x="876691" y="301843"/>
            <a:ext cx="10477109" cy="1003532"/>
          </a:xfrm>
        </p:spPr>
        <p:txBody>
          <a:bodyPr anchor="ctr">
            <a:normAutofit/>
          </a:bodyPr>
          <a:lstStyle/>
          <a:p>
            <a:r>
              <a:rPr lang="fi-FI" dirty="0">
                <a:solidFill>
                  <a:srgbClr val="FFFFFF"/>
                </a:solidFill>
              </a:rPr>
              <a:t>Kilpaluisteluun valmistava ryhmä </a:t>
            </a:r>
          </a:p>
        </p:txBody>
      </p:sp>
      <p:sp>
        <p:nvSpPr>
          <p:cNvPr id="3" name="Sisällön paikkamerkki 2">
            <a:extLst>
              <a:ext uri="{FF2B5EF4-FFF2-40B4-BE49-F238E27FC236}">
                <a16:creationId xmlns:a16="http://schemas.microsoft.com/office/drawing/2014/main" id="{31F636AD-90EA-2C48-4570-A91D949054AE}"/>
              </a:ext>
            </a:extLst>
          </p:cNvPr>
          <p:cNvSpPr>
            <a:spLocks noGrp="1"/>
          </p:cNvSpPr>
          <p:nvPr>
            <p:ph idx="1"/>
          </p:nvPr>
        </p:nvSpPr>
        <p:spPr>
          <a:xfrm>
            <a:off x="688931" y="1821194"/>
            <a:ext cx="10960273" cy="4454345"/>
          </a:xfrm>
        </p:spPr>
        <p:txBody>
          <a:bodyPr>
            <a:normAutofit/>
          </a:bodyPr>
          <a:lstStyle/>
          <a:p>
            <a:r>
              <a:rPr lang="fi-FI" dirty="0"/>
              <a:t>Jäällä harjoitellaan taitoluistelun eri elementtejä sekä vahvaa perusluistelutaitoa (hyppyjä, piruetteja, askeleita, liukuja) </a:t>
            </a:r>
          </a:p>
          <a:p>
            <a:r>
              <a:rPr lang="fi-FI" dirty="0"/>
              <a:t>Oheisharjoittelussa harjoitellaan motoristen perustaitojen vahvistamisen lisäksi erilaisia lajille tärkeitä ominaisuuksia; nopeutta ja ketteryyttä, liikkuvuutta, lajitaitoja (pyörimistä ja lajiliikkeitä), voimaa ja kehonhallintaa sekä tasapainoa </a:t>
            </a:r>
          </a:p>
          <a:p>
            <a:r>
              <a:rPr lang="fi-FI" dirty="0"/>
              <a:t>Oheisharjoittelun perusta on leikit, radat ja pelit mutta on osioita, joissa myös harjoitellaan harjoittelemista ilman näitä edellä mainittuja </a:t>
            </a:r>
          </a:p>
        </p:txBody>
      </p:sp>
    </p:spTree>
    <p:extLst>
      <p:ext uri="{BB962C8B-B14F-4D97-AF65-F5344CB8AC3E}">
        <p14:creationId xmlns:p14="http://schemas.microsoft.com/office/powerpoint/2010/main" val="1586608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Otsikko 1">
            <a:extLst>
              <a:ext uri="{FF2B5EF4-FFF2-40B4-BE49-F238E27FC236}">
                <a16:creationId xmlns:a16="http://schemas.microsoft.com/office/drawing/2014/main" id="{E06C08E9-9961-13F5-BFB1-9170FC107D14}"/>
              </a:ext>
            </a:extLst>
          </p:cNvPr>
          <p:cNvSpPr>
            <a:spLocks noGrp="1"/>
          </p:cNvSpPr>
          <p:nvPr>
            <p:ph type="title"/>
          </p:nvPr>
        </p:nvSpPr>
        <p:spPr>
          <a:xfrm>
            <a:off x="1188069" y="381935"/>
            <a:ext cx="4008583" cy="5974414"/>
          </a:xfrm>
        </p:spPr>
        <p:txBody>
          <a:bodyPr anchor="ctr">
            <a:normAutofit/>
          </a:bodyPr>
          <a:lstStyle/>
          <a:p>
            <a:r>
              <a:rPr lang="fi-FI" sz="5000">
                <a:solidFill>
                  <a:srgbClr val="FFFFFF"/>
                </a:solidFill>
              </a:rPr>
              <a:t>Kilpaluisteluun valmistava ryhmä </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Sisällön paikkamerkki 2">
            <a:extLst>
              <a:ext uri="{FF2B5EF4-FFF2-40B4-BE49-F238E27FC236}">
                <a16:creationId xmlns:a16="http://schemas.microsoft.com/office/drawing/2014/main" id="{21962E87-5C7E-5851-96CC-3DE8F81D4A85}"/>
              </a:ext>
            </a:extLst>
          </p:cNvPr>
          <p:cNvSpPr>
            <a:spLocks noGrp="1"/>
          </p:cNvSpPr>
          <p:nvPr>
            <p:ph idx="1"/>
          </p:nvPr>
        </p:nvSpPr>
        <p:spPr>
          <a:xfrm>
            <a:off x="6297233" y="518400"/>
            <a:ext cx="4771607" cy="5837949"/>
          </a:xfrm>
        </p:spPr>
        <p:txBody>
          <a:bodyPr anchor="ctr">
            <a:noAutofit/>
          </a:bodyPr>
          <a:lstStyle/>
          <a:p>
            <a:r>
              <a:rPr lang="fi-FI" sz="3600" dirty="0">
                <a:solidFill>
                  <a:schemeClr val="tx1">
                    <a:alpha val="80000"/>
                  </a:schemeClr>
                </a:solidFill>
              </a:rPr>
              <a:t>Harjoitellaan myös ryhmässä toimimista yhdessä ja yksilönä </a:t>
            </a:r>
          </a:p>
          <a:p>
            <a:r>
              <a:rPr lang="fi-FI" sz="3600" dirty="0">
                <a:solidFill>
                  <a:schemeClr val="tx1">
                    <a:alpha val="80000"/>
                  </a:schemeClr>
                </a:solidFill>
              </a:rPr>
              <a:t>Harjoittelua itsessään; taidon oppimista toistojen kautta</a:t>
            </a:r>
          </a:p>
          <a:p>
            <a:r>
              <a:rPr lang="fi-FI" sz="3600" dirty="0">
                <a:solidFill>
                  <a:schemeClr val="tx1">
                    <a:alpha val="80000"/>
                  </a:schemeClr>
                </a:solidFill>
              </a:rPr>
              <a:t>Ilmaisua musiikin ja liikkeen kautta </a:t>
            </a:r>
          </a:p>
          <a:p>
            <a:r>
              <a:rPr lang="fi-FI" sz="3600" dirty="0">
                <a:solidFill>
                  <a:schemeClr val="tx1">
                    <a:alpha val="80000"/>
                  </a:schemeClr>
                </a:solidFill>
              </a:rPr>
              <a:t>Tavoitteenasettelua </a:t>
            </a:r>
          </a:p>
          <a:p>
            <a:r>
              <a:rPr lang="fi-FI" sz="3600" dirty="0">
                <a:solidFill>
                  <a:schemeClr val="tx1">
                    <a:alpha val="80000"/>
                  </a:schemeClr>
                </a:solidFill>
              </a:rPr>
              <a:t>Harjoittelukulttuuria ja pitkäjänteisyyttä </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725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3" name="Rectangle 12">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ED9A740A-5930-8813-0E9C-905CC39F3085}"/>
              </a:ext>
            </a:extLst>
          </p:cNvPr>
          <p:cNvSpPr>
            <a:spLocks noGrp="1"/>
          </p:cNvSpPr>
          <p:nvPr>
            <p:ph type="title"/>
          </p:nvPr>
        </p:nvSpPr>
        <p:spPr>
          <a:xfrm>
            <a:off x="876691" y="301843"/>
            <a:ext cx="10477109" cy="1003532"/>
          </a:xfrm>
        </p:spPr>
        <p:txBody>
          <a:bodyPr anchor="ctr">
            <a:normAutofit/>
          </a:bodyPr>
          <a:lstStyle/>
          <a:p>
            <a:r>
              <a:rPr lang="fi-FI" sz="3200">
                <a:solidFill>
                  <a:srgbClr val="FFFFFF"/>
                </a:solidFill>
              </a:rPr>
              <a:t>Kilparyhmien huoltajien pelisäännöt </a:t>
            </a:r>
          </a:p>
        </p:txBody>
      </p:sp>
      <p:sp>
        <p:nvSpPr>
          <p:cNvPr id="7" name="Sisällön paikkamerkki 6">
            <a:extLst>
              <a:ext uri="{FF2B5EF4-FFF2-40B4-BE49-F238E27FC236}">
                <a16:creationId xmlns:a16="http://schemas.microsoft.com/office/drawing/2014/main" id="{E89EB502-F561-4BD9-99CB-215506723D23}"/>
              </a:ext>
            </a:extLst>
          </p:cNvPr>
          <p:cNvSpPr>
            <a:spLocks noGrp="1"/>
          </p:cNvSpPr>
          <p:nvPr>
            <p:ph idx="1"/>
          </p:nvPr>
        </p:nvSpPr>
        <p:spPr>
          <a:xfrm>
            <a:off x="223024" y="1821195"/>
            <a:ext cx="11705064" cy="4902990"/>
          </a:xfrm>
        </p:spPr>
        <p:txBody>
          <a:bodyPr>
            <a:normAutofit/>
          </a:bodyPr>
          <a:lstStyle/>
          <a:p>
            <a:pPr marL="514350" indent="-514350">
              <a:buAutoNum type="arabicPeriod"/>
            </a:pPr>
            <a:r>
              <a:rPr lang="fi-FI" sz="2000" dirty="0"/>
              <a:t>Sitoudutaan noudattamaan seuran sääntöjä</a:t>
            </a:r>
          </a:p>
          <a:p>
            <a:pPr marL="514350" indent="-514350">
              <a:buAutoNum type="arabicPeriod"/>
            </a:pPr>
            <a:r>
              <a:rPr lang="fi-FI" sz="2000" dirty="0"/>
              <a:t>Sitoudutaan noudattamaan seuran arvoja </a:t>
            </a:r>
          </a:p>
          <a:p>
            <a:pPr marL="514350" indent="-514350">
              <a:buAutoNum type="arabicPeriod"/>
            </a:pPr>
            <a:r>
              <a:rPr lang="fi-FI" sz="2000" dirty="0"/>
              <a:t>Keskustellaan huolista ja askarruttavista asioista suoraan ryhmän vastuuvalmentajan kanssa </a:t>
            </a:r>
          </a:p>
          <a:p>
            <a:pPr marL="514350" indent="-514350">
              <a:buAutoNum type="arabicPeriod"/>
            </a:pPr>
            <a:r>
              <a:rPr lang="fi-FI" sz="2000" dirty="0"/>
              <a:t>Kilpailutapahtumissa sitoudutaan kilpailunjärjestäjän toimintatapoihin, oman seuran kilpailukäytäntöihin, urheilijamaiseen käytökseen sekä luodaan osallistujille turvallinen ympäristö </a:t>
            </a:r>
          </a:p>
          <a:p>
            <a:pPr marL="514350" indent="-514350">
              <a:buAutoNum type="arabicPeriod"/>
            </a:pPr>
            <a:r>
              <a:rPr lang="fi-FI" sz="2000" dirty="0"/>
              <a:t>Huoltajat eivät valmenna </a:t>
            </a:r>
          </a:p>
          <a:p>
            <a:pPr marL="514350" indent="-514350">
              <a:buAutoNum type="arabicPeriod"/>
            </a:pPr>
            <a:r>
              <a:rPr lang="fi-FI" sz="2000" dirty="0"/>
              <a:t>Kunnioitetaan jokaisen luistelijan ja perheen yksityisyyttä sekä annetaan jokaiselle rauha kehittyä omaan tahtiin </a:t>
            </a:r>
          </a:p>
          <a:p>
            <a:pPr marL="514350" indent="-514350">
              <a:buAutoNum type="arabicPeriod"/>
            </a:pPr>
            <a:r>
              <a:rPr lang="fi-FI" sz="2000" dirty="0"/>
              <a:t>Emme arvostele oman emmekä muiden lasten kehitystä ja suorituksia </a:t>
            </a:r>
          </a:p>
          <a:p>
            <a:pPr marL="514350" indent="-514350">
              <a:buAutoNum type="arabicPeriod"/>
            </a:pPr>
            <a:r>
              <a:rPr lang="fi-FI" sz="2000" dirty="0"/>
              <a:t>Seuran järjestämissä tapahtumissa luodaan luistelijoille turvallinen ja positiivinen toimintaympäristö sekä käyttäydytään kunnioittavasti kaikkia seuran huoltajia ja talkootyöntekijöitä kohtaan</a:t>
            </a:r>
          </a:p>
          <a:p>
            <a:pPr marL="514350" indent="-514350">
              <a:buAutoNum type="arabicPeriod"/>
            </a:pPr>
            <a:r>
              <a:rPr lang="fi-FI" sz="2000" dirty="0"/>
              <a:t>Kilparyhmien 1,2 ja Tähdet luistelijoiden tulee pärjätä harjoituksissa itsenäisesti, huoltajien asiaton oleskelu pukuhuoneissa ja koppikäytävällä kielletty</a:t>
            </a:r>
          </a:p>
          <a:p>
            <a:pPr marL="514350" indent="-514350">
              <a:buAutoNum type="arabicPeriod"/>
            </a:pPr>
            <a:endParaRPr lang="fi-FI" sz="1300" dirty="0"/>
          </a:p>
        </p:txBody>
      </p:sp>
    </p:spTree>
    <p:extLst>
      <p:ext uri="{BB962C8B-B14F-4D97-AF65-F5344CB8AC3E}">
        <p14:creationId xmlns:p14="http://schemas.microsoft.com/office/powerpoint/2010/main" val="1886967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92711B-C999-18CB-DE30-9DA2F97246A2}"/>
              </a:ext>
            </a:extLst>
          </p:cNvPr>
          <p:cNvSpPr>
            <a:spLocks noGrp="1"/>
          </p:cNvSpPr>
          <p:nvPr>
            <p:ph type="title"/>
          </p:nvPr>
        </p:nvSpPr>
        <p:spPr>
          <a:xfrm>
            <a:off x="2767424" y="1241397"/>
            <a:ext cx="6661191" cy="2385919"/>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Taitoluistelukoulu </a:t>
            </a:r>
          </a:p>
        </p:txBody>
      </p:sp>
      <p:grpSp>
        <p:nvGrpSpPr>
          <p:cNvPr id="16" name="Group 15">
            <a:extLst>
              <a:ext uri="{FF2B5EF4-FFF2-40B4-BE49-F238E27FC236}">
                <a16:creationId xmlns:a16="http://schemas.microsoft.com/office/drawing/2014/main" id="{8CDD169D-D9EF-76C0-E5E2-AF3CB399BE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7" name="Rectangle 16">
              <a:extLst>
                <a:ext uri="{FF2B5EF4-FFF2-40B4-BE49-F238E27FC236}">
                  <a16:creationId xmlns:a16="http://schemas.microsoft.com/office/drawing/2014/main" id="{90C11A61-5FF9-ABB4-D6A8-E2420D9FC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C0D1B6C-CE1F-818D-CB3D-07FBCDBFF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6232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B11D7093-F70D-B4E4-2733-15E126E9D55D}"/>
              </a:ext>
            </a:extLst>
          </p:cNvPr>
          <p:cNvSpPr>
            <a:spLocks noGrp="1"/>
          </p:cNvSpPr>
          <p:nvPr>
            <p:ph type="title"/>
          </p:nvPr>
        </p:nvSpPr>
        <p:spPr>
          <a:xfrm>
            <a:off x="876691" y="301843"/>
            <a:ext cx="10477109" cy="1003532"/>
          </a:xfrm>
        </p:spPr>
        <p:txBody>
          <a:bodyPr anchor="ctr">
            <a:normAutofit/>
          </a:bodyPr>
          <a:lstStyle/>
          <a:p>
            <a:r>
              <a:rPr lang="fi-FI" sz="3200">
                <a:solidFill>
                  <a:srgbClr val="FFFFFF"/>
                </a:solidFill>
              </a:rPr>
              <a:t>Taitoluisteluun valmistava ryhmä </a:t>
            </a:r>
          </a:p>
        </p:txBody>
      </p:sp>
      <p:sp>
        <p:nvSpPr>
          <p:cNvPr id="3" name="Sisällön paikkamerkki 2">
            <a:extLst>
              <a:ext uri="{FF2B5EF4-FFF2-40B4-BE49-F238E27FC236}">
                <a16:creationId xmlns:a16="http://schemas.microsoft.com/office/drawing/2014/main" id="{A82CFF4F-2EAA-2587-9404-DF47E0B86F4D}"/>
              </a:ext>
            </a:extLst>
          </p:cNvPr>
          <p:cNvSpPr>
            <a:spLocks noGrp="1"/>
          </p:cNvSpPr>
          <p:nvPr>
            <p:ph idx="1"/>
          </p:nvPr>
        </p:nvSpPr>
        <p:spPr>
          <a:xfrm>
            <a:off x="964504" y="2270546"/>
            <a:ext cx="9732723" cy="3954890"/>
          </a:xfrm>
        </p:spPr>
        <p:txBody>
          <a:bodyPr>
            <a:normAutofit/>
          </a:bodyPr>
          <a:lstStyle/>
          <a:p>
            <a:r>
              <a:rPr lang="fi-FI" dirty="0"/>
              <a:t>Jäällä harjoitellaan luistelun perusteiden lisäksi taitoluistelun perusteita (kaaret, käännökset, sirklaus, elementtien alkeita) </a:t>
            </a:r>
          </a:p>
          <a:p>
            <a:r>
              <a:rPr lang="fi-FI" dirty="0"/>
              <a:t>Oheisharjoitteluun kuuluu motoristen perustaitojen oppimista, ketteryyttä, kehonhallintaa, sekä lajiharjoittelun alkeita (hyppääminen, pyöriminen) </a:t>
            </a:r>
          </a:p>
          <a:p>
            <a:r>
              <a:rPr lang="fi-FI" dirty="0"/>
              <a:t>Oheisharjoittelua toteutetaan leikkien, pelien ja erilaisten ratojen kautta</a:t>
            </a:r>
          </a:p>
          <a:p>
            <a:endParaRPr lang="fi-FI" sz="2000" dirty="0"/>
          </a:p>
        </p:txBody>
      </p:sp>
    </p:spTree>
    <p:extLst>
      <p:ext uri="{BB962C8B-B14F-4D97-AF65-F5344CB8AC3E}">
        <p14:creationId xmlns:p14="http://schemas.microsoft.com/office/powerpoint/2010/main" val="3633769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58173113-ABFC-6BAA-BDA1-48C658E2CA96}"/>
              </a:ext>
            </a:extLst>
          </p:cNvPr>
          <p:cNvSpPr>
            <a:spLocks noGrp="1"/>
          </p:cNvSpPr>
          <p:nvPr>
            <p:ph type="title"/>
          </p:nvPr>
        </p:nvSpPr>
        <p:spPr>
          <a:xfrm>
            <a:off x="876691" y="301843"/>
            <a:ext cx="10477109" cy="1003532"/>
          </a:xfrm>
        </p:spPr>
        <p:txBody>
          <a:bodyPr anchor="ctr">
            <a:normAutofit/>
          </a:bodyPr>
          <a:lstStyle/>
          <a:p>
            <a:r>
              <a:rPr lang="fi-FI" sz="3200">
                <a:solidFill>
                  <a:srgbClr val="FFFFFF"/>
                </a:solidFill>
              </a:rPr>
              <a:t>Taitoluisteluun valmistava ryhmä </a:t>
            </a:r>
          </a:p>
        </p:txBody>
      </p:sp>
      <p:sp>
        <p:nvSpPr>
          <p:cNvPr id="3" name="Sisällön paikkamerkki 2">
            <a:extLst>
              <a:ext uri="{FF2B5EF4-FFF2-40B4-BE49-F238E27FC236}">
                <a16:creationId xmlns:a16="http://schemas.microsoft.com/office/drawing/2014/main" id="{A246C60A-CF46-2C10-4C32-22DC932D28BC}"/>
              </a:ext>
            </a:extLst>
          </p:cNvPr>
          <p:cNvSpPr>
            <a:spLocks noGrp="1"/>
          </p:cNvSpPr>
          <p:nvPr>
            <p:ph idx="1"/>
          </p:nvPr>
        </p:nvSpPr>
        <p:spPr>
          <a:xfrm>
            <a:off x="601249" y="2308124"/>
            <a:ext cx="11035429" cy="3579109"/>
          </a:xfrm>
        </p:spPr>
        <p:txBody>
          <a:bodyPr>
            <a:noAutofit/>
          </a:bodyPr>
          <a:lstStyle/>
          <a:p>
            <a:r>
              <a:rPr lang="fi-FI" sz="3600" dirty="0"/>
              <a:t>Harjoitellaan myös ryhmässä toimimista yhdessä ja yksilönä </a:t>
            </a:r>
          </a:p>
          <a:p>
            <a:r>
              <a:rPr lang="fi-FI" sz="3600" dirty="0"/>
              <a:t>Harjoitellaan toimimista ohjeiden mukaan </a:t>
            </a:r>
          </a:p>
          <a:p>
            <a:r>
              <a:rPr lang="fi-FI" sz="3600" dirty="0"/>
              <a:t>Harjoittelun tavoitteena on antaa pohja edetä joko harrasteluistelupolulle tai kilpaluistelun polulle</a:t>
            </a:r>
          </a:p>
        </p:txBody>
      </p:sp>
    </p:spTree>
    <p:extLst>
      <p:ext uri="{BB962C8B-B14F-4D97-AF65-F5344CB8AC3E}">
        <p14:creationId xmlns:p14="http://schemas.microsoft.com/office/powerpoint/2010/main" val="3822357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05AD58F-8B72-A07D-39D6-0CEFF30EA8AD}"/>
              </a:ext>
            </a:extLst>
          </p:cNvPr>
          <p:cNvSpPr>
            <a:spLocks noGrp="1"/>
          </p:cNvSpPr>
          <p:nvPr>
            <p:ph type="title"/>
          </p:nvPr>
        </p:nvSpPr>
        <p:spPr>
          <a:xfrm>
            <a:off x="1245072" y="1289765"/>
            <a:ext cx="3651101" cy="4270963"/>
          </a:xfrm>
        </p:spPr>
        <p:txBody>
          <a:bodyPr anchor="ctr">
            <a:normAutofit/>
          </a:bodyPr>
          <a:lstStyle/>
          <a:p>
            <a:pPr algn="ctr"/>
            <a:r>
              <a:rPr lang="fi-FI" sz="5600">
                <a:solidFill>
                  <a:srgbClr val="FFFFFF"/>
                </a:solidFill>
              </a:rPr>
              <a:t>Lasten pelisäännöt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isällön paikkamerkki 2">
            <a:extLst>
              <a:ext uri="{FF2B5EF4-FFF2-40B4-BE49-F238E27FC236}">
                <a16:creationId xmlns:a16="http://schemas.microsoft.com/office/drawing/2014/main" id="{3BFA883B-657B-457A-F1C7-D93FFFEA85A4}"/>
              </a:ext>
            </a:extLst>
          </p:cNvPr>
          <p:cNvSpPr>
            <a:spLocks noGrp="1"/>
          </p:cNvSpPr>
          <p:nvPr>
            <p:ph idx="1"/>
          </p:nvPr>
        </p:nvSpPr>
        <p:spPr>
          <a:xfrm>
            <a:off x="6096000" y="532967"/>
            <a:ext cx="5742189" cy="5945030"/>
          </a:xfrm>
        </p:spPr>
        <p:txBody>
          <a:bodyPr anchor="ctr">
            <a:normAutofit/>
          </a:bodyPr>
          <a:lstStyle/>
          <a:p>
            <a:r>
              <a:rPr lang="fi-FI" sz="3200" dirty="0">
                <a:solidFill>
                  <a:schemeClr val="tx1">
                    <a:alpha val="80000"/>
                  </a:schemeClr>
                </a:solidFill>
              </a:rPr>
              <a:t>Noudatetaan valmentajan antamia ohjeita</a:t>
            </a:r>
          </a:p>
          <a:p>
            <a:r>
              <a:rPr lang="fi-FI" sz="3200" dirty="0">
                <a:solidFill>
                  <a:schemeClr val="tx1">
                    <a:alpha val="80000"/>
                  </a:schemeClr>
                </a:solidFill>
              </a:rPr>
              <a:t>Annetaan kaikille ryhmäläisille harjoittelurauha </a:t>
            </a:r>
          </a:p>
          <a:p>
            <a:r>
              <a:rPr lang="fi-FI" sz="3200" dirty="0">
                <a:solidFill>
                  <a:schemeClr val="tx1">
                    <a:alpha val="80000"/>
                  </a:schemeClr>
                </a:solidFill>
              </a:rPr>
              <a:t>Kiusaamiseen (fyysinen tai sanallinen) on nollatoleranssi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796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EEB1805-8634-61E9-CF9D-208C40260BA7}"/>
              </a:ext>
            </a:extLst>
          </p:cNvPr>
          <p:cNvSpPr>
            <a:spLocks noGrp="1"/>
          </p:cNvSpPr>
          <p:nvPr>
            <p:ph idx="1"/>
          </p:nvPr>
        </p:nvSpPr>
        <p:spPr>
          <a:xfrm>
            <a:off x="1077239" y="1035843"/>
            <a:ext cx="10179580" cy="4525713"/>
          </a:xfrm>
        </p:spPr>
        <p:txBody>
          <a:bodyPr>
            <a:normAutofit/>
          </a:bodyPr>
          <a:lstStyle/>
          <a:p>
            <a:r>
              <a:rPr lang="fi-FI" sz="3600" dirty="0"/>
              <a:t>Mikäli sääntöjä ei noudateta, otamme yhteyttä huoltajaan. Lapsi voidaan myös poistaa harjoitustilanteesta kokonaan, mikäli hän on vaaraksi tai häiriöksi muille. Mikäli käytös on toistuvaa, voi seura evätä pääsyn harjoituksiin kokonaan. </a:t>
            </a:r>
          </a:p>
        </p:txBody>
      </p:sp>
      <p:grpSp>
        <p:nvGrpSpPr>
          <p:cNvPr id="22" name="Group 21">
            <a:extLst>
              <a:ext uri="{FF2B5EF4-FFF2-40B4-BE49-F238E27FC236}">
                <a16:creationId xmlns:a16="http://schemas.microsoft.com/office/drawing/2014/main" id="{968EC965-623E-8BF3-985A-953E5C131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222078"/>
            <a:ext cx="12207199" cy="639001"/>
            <a:chOff x="-5025" y="6222078"/>
            <a:chExt cx="12207199" cy="639001"/>
          </a:xfrm>
        </p:grpSpPr>
        <p:sp>
          <p:nvSpPr>
            <p:cNvPr id="23" name="Rectangle 22">
              <a:extLst>
                <a:ext uri="{FF2B5EF4-FFF2-40B4-BE49-F238E27FC236}">
                  <a16:creationId xmlns:a16="http://schemas.microsoft.com/office/drawing/2014/main" id="{3D95F932-C833-697F-9C8B-846A4C713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B87D2FB-6AB1-6569-F43A-2CB44F77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849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99774F47-9B97-1766-F20E-4D1F55854C2D}"/>
              </a:ext>
            </a:extLst>
          </p:cNvPr>
          <p:cNvSpPr>
            <a:spLocks noGrp="1"/>
          </p:cNvSpPr>
          <p:nvPr>
            <p:ph type="title"/>
          </p:nvPr>
        </p:nvSpPr>
        <p:spPr>
          <a:xfrm>
            <a:off x="876691" y="301843"/>
            <a:ext cx="10477109" cy="1003532"/>
          </a:xfrm>
        </p:spPr>
        <p:txBody>
          <a:bodyPr anchor="ctr">
            <a:normAutofit/>
          </a:bodyPr>
          <a:lstStyle/>
          <a:p>
            <a:r>
              <a:rPr lang="fi-FI" sz="3200">
                <a:solidFill>
                  <a:srgbClr val="FFFFFF"/>
                </a:solidFill>
              </a:rPr>
              <a:t>Käytännönohjeita huoltajille (nostoja infosta) </a:t>
            </a:r>
          </a:p>
        </p:txBody>
      </p:sp>
      <p:sp>
        <p:nvSpPr>
          <p:cNvPr id="3" name="Sisällön paikkamerkki 2">
            <a:extLst>
              <a:ext uri="{FF2B5EF4-FFF2-40B4-BE49-F238E27FC236}">
                <a16:creationId xmlns:a16="http://schemas.microsoft.com/office/drawing/2014/main" id="{A0CB3CAE-65DD-2276-5658-47DB1EEEF2F3}"/>
              </a:ext>
            </a:extLst>
          </p:cNvPr>
          <p:cNvSpPr>
            <a:spLocks noGrp="1"/>
          </p:cNvSpPr>
          <p:nvPr>
            <p:ph idx="1"/>
          </p:nvPr>
        </p:nvSpPr>
        <p:spPr>
          <a:xfrm>
            <a:off x="475989" y="2308124"/>
            <a:ext cx="11160689" cy="4080150"/>
          </a:xfrm>
        </p:spPr>
        <p:txBody>
          <a:bodyPr>
            <a:normAutofit/>
          </a:bodyPr>
          <a:lstStyle/>
          <a:p>
            <a:r>
              <a:rPr lang="fi-FI" dirty="0"/>
              <a:t>Huoltajat voivat olla lasten apuna pukuhuoneessa (luistinten laitto) </a:t>
            </a:r>
          </a:p>
          <a:p>
            <a:r>
              <a:rPr lang="fi-FI" dirty="0"/>
              <a:t>Lasten olisi kuitenkin hyvä harjoitella aktiivisesti luistinten sitomista sekä varusteiden vaihtamista -&gt; itsenäinen toiminta harjoituksissa </a:t>
            </a:r>
          </a:p>
          <a:p>
            <a:r>
              <a:rPr lang="fi-FI" dirty="0"/>
              <a:t>Huoltajat voivat seurata jääharjoituksia katsomosta 1x viikossa valitsemanaan päivänä </a:t>
            </a:r>
          </a:p>
          <a:p>
            <a:r>
              <a:rPr lang="fi-FI" dirty="0"/>
              <a:t>Poissaolot kysellään WhatsApp ryhmissä kyselyillä valmennusresurssin mitoittamisen vuoksi </a:t>
            </a:r>
          </a:p>
        </p:txBody>
      </p:sp>
    </p:spTree>
    <p:extLst>
      <p:ext uri="{BB962C8B-B14F-4D97-AF65-F5344CB8AC3E}">
        <p14:creationId xmlns:p14="http://schemas.microsoft.com/office/powerpoint/2010/main" val="4240476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0C686612-4BB9-81D4-3735-54C8E371CD40}"/>
              </a:ext>
            </a:extLst>
          </p:cNvPr>
          <p:cNvSpPr>
            <a:spLocks noGrp="1"/>
          </p:cNvSpPr>
          <p:nvPr>
            <p:ph type="title"/>
          </p:nvPr>
        </p:nvSpPr>
        <p:spPr>
          <a:xfrm>
            <a:off x="876691" y="301843"/>
            <a:ext cx="10477109" cy="1003532"/>
          </a:xfrm>
        </p:spPr>
        <p:txBody>
          <a:bodyPr anchor="ctr">
            <a:normAutofit/>
          </a:bodyPr>
          <a:lstStyle/>
          <a:p>
            <a:r>
              <a:rPr lang="fi-FI" sz="4000" dirty="0">
                <a:solidFill>
                  <a:srgbClr val="FFFFFF"/>
                </a:solidFill>
              </a:rPr>
              <a:t>Varusteet</a:t>
            </a:r>
            <a:r>
              <a:rPr lang="fi-FI" sz="3200" dirty="0">
                <a:solidFill>
                  <a:srgbClr val="FFFFFF"/>
                </a:solidFill>
              </a:rPr>
              <a:t> </a:t>
            </a:r>
          </a:p>
        </p:txBody>
      </p:sp>
      <p:sp>
        <p:nvSpPr>
          <p:cNvPr id="3" name="Sisällön paikkamerkki 2">
            <a:extLst>
              <a:ext uri="{FF2B5EF4-FFF2-40B4-BE49-F238E27FC236}">
                <a16:creationId xmlns:a16="http://schemas.microsoft.com/office/drawing/2014/main" id="{A621837F-EAF2-43B7-75B8-1EC98EE7B75E}"/>
              </a:ext>
            </a:extLst>
          </p:cNvPr>
          <p:cNvSpPr>
            <a:spLocks noGrp="1"/>
          </p:cNvSpPr>
          <p:nvPr>
            <p:ph idx="1"/>
          </p:nvPr>
        </p:nvSpPr>
        <p:spPr>
          <a:xfrm>
            <a:off x="713984" y="1929008"/>
            <a:ext cx="10772383" cy="4409161"/>
          </a:xfrm>
        </p:spPr>
        <p:txBody>
          <a:bodyPr>
            <a:normAutofit/>
          </a:bodyPr>
          <a:lstStyle/>
          <a:p>
            <a:r>
              <a:rPr lang="fi-FI" sz="3200" dirty="0"/>
              <a:t>Oikean kokoiset ja hyväkuntoiset taitoluistimet (tukee nilkkaa) </a:t>
            </a:r>
          </a:p>
          <a:p>
            <a:r>
              <a:rPr lang="fi-FI" sz="3200" dirty="0"/>
              <a:t>Teroitetut terät ja pyyhe kuivaamiseen </a:t>
            </a:r>
          </a:p>
          <a:p>
            <a:r>
              <a:rPr lang="fi-FI" sz="3200" dirty="0"/>
              <a:t>Juomapullo</a:t>
            </a:r>
          </a:p>
          <a:p>
            <a:r>
              <a:rPr lang="fi-FI" sz="3200" dirty="0"/>
              <a:t>Lämpimät mutta joustavat luisteluvaatteet ja hanskat </a:t>
            </a:r>
          </a:p>
          <a:p>
            <a:r>
              <a:rPr lang="fi-FI" sz="3200" dirty="0"/>
              <a:t>Kypärä/Turvapanta </a:t>
            </a:r>
          </a:p>
          <a:p>
            <a:r>
              <a:rPr lang="fi-FI" sz="3200" dirty="0"/>
              <a:t>Jumppavaatteet erikseen (sisäpelikengät/puhdaspohjaiset lenkkarit)</a:t>
            </a:r>
          </a:p>
          <a:p>
            <a:r>
              <a:rPr lang="fi-FI" sz="3200" dirty="0"/>
              <a:t>Hyppynaru, piruettilusikka </a:t>
            </a:r>
          </a:p>
          <a:p>
            <a:endParaRPr lang="fi-FI" sz="2000" dirty="0"/>
          </a:p>
        </p:txBody>
      </p:sp>
    </p:spTree>
    <p:extLst>
      <p:ext uri="{BB962C8B-B14F-4D97-AF65-F5344CB8AC3E}">
        <p14:creationId xmlns:p14="http://schemas.microsoft.com/office/powerpoint/2010/main" val="1507680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3012D868-4748-5DF1-8772-6081C49103E3}"/>
              </a:ext>
            </a:extLst>
          </p:cNvPr>
          <p:cNvSpPr>
            <a:spLocks noGrp="1"/>
          </p:cNvSpPr>
          <p:nvPr>
            <p:ph type="title"/>
          </p:nvPr>
        </p:nvSpPr>
        <p:spPr>
          <a:xfrm>
            <a:off x="876691" y="301843"/>
            <a:ext cx="10477109" cy="1003532"/>
          </a:xfrm>
        </p:spPr>
        <p:txBody>
          <a:bodyPr anchor="ctr">
            <a:normAutofit/>
          </a:bodyPr>
          <a:lstStyle/>
          <a:p>
            <a:r>
              <a:rPr lang="fi-FI" sz="3200">
                <a:solidFill>
                  <a:srgbClr val="FFFFFF"/>
                </a:solidFill>
              </a:rPr>
              <a:t>Lomaviikot </a:t>
            </a:r>
          </a:p>
        </p:txBody>
      </p:sp>
      <p:sp>
        <p:nvSpPr>
          <p:cNvPr id="3" name="Sisällön paikkamerkki 2">
            <a:extLst>
              <a:ext uri="{FF2B5EF4-FFF2-40B4-BE49-F238E27FC236}">
                <a16:creationId xmlns:a16="http://schemas.microsoft.com/office/drawing/2014/main" id="{2603C985-3447-F7DA-1169-418045496BB7}"/>
              </a:ext>
            </a:extLst>
          </p:cNvPr>
          <p:cNvSpPr>
            <a:spLocks noGrp="1"/>
          </p:cNvSpPr>
          <p:nvPr>
            <p:ph idx="1"/>
          </p:nvPr>
        </p:nvSpPr>
        <p:spPr>
          <a:xfrm>
            <a:off x="876692" y="1808965"/>
            <a:ext cx="11223450" cy="4879934"/>
          </a:xfrm>
        </p:spPr>
        <p:txBody>
          <a:bodyPr>
            <a:normAutofit/>
          </a:bodyPr>
          <a:lstStyle/>
          <a:p>
            <a:r>
              <a:rPr lang="fi-FI" sz="3200" dirty="0"/>
              <a:t>Flipeille ja Taitoluistelukoululaisille järjestetään päiväleiritoimintaa syys, joulu –ja hiihtolomaviikoilla </a:t>
            </a:r>
          </a:p>
          <a:p>
            <a:r>
              <a:rPr lang="fi-FI" sz="3200" dirty="0"/>
              <a:t>Leiripäiviä on 1-2 ja päivät ovat kestoltaan n. klo 9.00-14.00 </a:t>
            </a:r>
          </a:p>
          <a:p>
            <a:r>
              <a:rPr lang="fi-FI" sz="3200" dirty="0"/>
              <a:t>Leiripäivät sisältävät kaksi jääharjoitusta ja 1 oheisharjoituksen </a:t>
            </a:r>
          </a:p>
          <a:p>
            <a:r>
              <a:rPr lang="fi-FI" sz="3200" dirty="0"/>
              <a:t>Leireillä on ainakin toisena päivänä ruokailu seuran puolesta </a:t>
            </a:r>
          </a:p>
          <a:p>
            <a:r>
              <a:rPr lang="fi-FI" sz="3200" dirty="0"/>
              <a:t>Leireistä ei tule lisäkustannuksia </a:t>
            </a:r>
          </a:p>
          <a:p>
            <a:r>
              <a:rPr lang="fi-FI" sz="3200" dirty="0"/>
              <a:t>Lomaviikoilla ei ole vakioharjoituksia </a:t>
            </a:r>
          </a:p>
          <a:p>
            <a:endParaRPr lang="fi-FI" sz="2000" dirty="0"/>
          </a:p>
        </p:txBody>
      </p:sp>
    </p:spTree>
    <p:extLst>
      <p:ext uri="{BB962C8B-B14F-4D97-AF65-F5344CB8AC3E}">
        <p14:creationId xmlns:p14="http://schemas.microsoft.com/office/powerpoint/2010/main" val="3582743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AC69518-B93B-AA4B-BC10-6159A6249A27}"/>
              </a:ext>
            </a:extLst>
          </p:cNvPr>
          <p:cNvSpPr>
            <a:spLocks noGrp="1"/>
          </p:cNvSpPr>
          <p:nvPr>
            <p:ph type="title"/>
          </p:nvPr>
        </p:nvSpPr>
        <p:spPr>
          <a:xfrm>
            <a:off x="803775" y="1106007"/>
            <a:ext cx="10550025" cy="1182927"/>
          </a:xfrm>
        </p:spPr>
        <p:txBody>
          <a:bodyPr anchor="b">
            <a:normAutofit/>
          </a:bodyPr>
          <a:lstStyle/>
          <a:p>
            <a:r>
              <a:rPr lang="fi-FI" sz="5600" dirty="0"/>
              <a:t>Näytökset ja tapahtumat </a:t>
            </a:r>
          </a:p>
        </p:txBody>
      </p:sp>
      <p:cxnSp>
        <p:nvCxnSpPr>
          <p:cNvPr id="21"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E91967BE-6A41-6182-9162-963B30583454}"/>
              </a:ext>
            </a:extLst>
          </p:cNvPr>
          <p:cNvSpPr>
            <a:spLocks noGrp="1"/>
          </p:cNvSpPr>
          <p:nvPr>
            <p:ph idx="1"/>
          </p:nvPr>
        </p:nvSpPr>
        <p:spPr>
          <a:xfrm>
            <a:off x="803775" y="2598947"/>
            <a:ext cx="10550025" cy="3677348"/>
          </a:xfrm>
        </p:spPr>
        <p:txBody>
          <a:bodyPr anchor="t">
            <a:normAutofit/>
          </a:bodyPr>
          <a:lstStyle/>
          <a:p>
            <a:r>
              <a:rPr lang="fi-FI" sz="3600" dirty="0">
                <a:solidFill>
                  <a:schemeClr val="tx1">
                    <a:alpha val="80000"/>
                  </a:schemeClr>
                </a:solidFill>
              </a:rPr>
              <a:t>18.10. Kammotusten karnevaali (talkoo) </a:t>
            </a:r>
          </a:p>
          <a:p>
            <a:r>
              <a:rPr lang="fi-FI" sz="3600" dirty="0">
                <a:solidFill>
                  <a:schemeClr val="tx1">
                    <a:alpha val="80000"/>
                  </a:schemeClr>
                </a:solidFill>
              </a:rPr>
              <a:t>7.12 Joulunäytös </a:t>
            </a:r>
          </a:p>
          <a:p>
            <a:r>
              <a:rPr lang="fi-FI" sz="3600" dirty="0">
                <a:solidFill>
                  <a:schemeClr val="tx1">
                    <a:alpha val="80000"/>
                  </a:schemeClr>
                </a:solidFill>
              </a:rPr>
              <a:t>24.1.-25.1. Tähtisarjojen kotikisat (talkoo) </a:t>
            </a:r>
          </a:p>
          <a:p>
            <a:r>
              <a:rPr lang="fi-FI" sz="3600" dirty="0">
                <a:solidFill>
                  <a:schemeClr val="tx1">
                    <a:alpha val="80000"/>
                  </a:schemeClr>
                </a:solidFill>
              </a:rPr>
              <a:t>29.3.-30.3. Kevätnäytös </a:t>
            </a:r>
          </a:p>
        </p:txBody>
      </p:sp>
      <p:grpSp>
        <p:nvGrpSpPr>
          <p:cNvPr id="2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1980957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31CA0B-D3BE-1872-07ED-4F83E49D2D10}"/>
              </a:ext>
            </a:extLst>
          </p:cNvPr>
          <p:cNvSpPr>
            <a:spLocks noGrp="1"/>
          </p:cNvSpPr>
          <p:nvPr>
            <p:ph type="ctrTitle"/>
          </p:nvPr>
        </p:nvSpPr>
        <p:spPr>
          <a:xfrm>
            <a:off x="1524000" y="4063296"/>
            <a:ext cx="9144000" cy="1152663"/>
          </a:xfrm>
        </p:spPr>
        <p:txBody>
          <a:bodyPr anchor="ctr">
            <a:normAutofit fontScale="90000"/>
          </a:bodyPr>
          <a:lstStyle/>
          <a:p>
            <a:r>
              <a:rPr lang="fi-FI" sz="3700" dirty="0" err="1"/>
              <a:t>HeiTa</a:t>
            </a:r>
            <a:br>
              <a:rPr lang="fi-FI" sz="3700" dirty="0"/>
            </a:br>
            <a:r>
              <a:rPr lang="fi-FI" sz="3700" dirty="0"/>
              <a:t>Vanhempainilta</a:t>
            </a:r>
            <a:br>
              <a:rPr lang="fi-FI" sz="3700" dirty="0"/>
            </a:br>
            <a:r>
              <a:rPr lang="fi-FI" sz="3700" dirty="0"/>
              <a:t>johtokunnan osuus</a:t>
            </a:r>
          </a:p>
        </p:txBody>
      </p:sp>
      <p:pic>
        <p:nvPicPr>
          <p:cNvPr id="41" name="Kuva 40">
            <a:extLst>
              <a:ext uri="{FF2B5EF4-FFF2-40B4-BE49-F238E27FC236}">
                <a16:creationId xmlns:a16="http://schemas.microsoft.com/office/drawing/2014/main" id="{8189AC17-C519-4A4F-0A25-58B89AF76E0A}"/>
              </a:ext>
            </a:extLst>
          </p:cNvPr>
          <p:cNvPicPr>
            <a:picLocks noChangeAspect="1"/>
          </p:cNvPicPr>
          <p:nvPr/>
        </p:nvPicPr>
        <p:blipFill>
          <a:blip r:embed="rId2"/>
          <a:stretch>
            <a:fillRect/>
          </a:stretch>
        </p:blipFill>
        <p:spPr>
          <a:xfrm>
            <a:off x="4552523" y="1532408"/>
            <a:ext cx="2809479" cy="1839836"/>
          </a:xfrm>
          <a:prstGeom prst="rect">
            <a:avLst/>
          </a:prstGeom>
        </p:spPr>
      </p:pic>
      <p:sp>
        <p:nvSpPr>
          <p:cNvPr id="5" name="Alaotsikko 4">
            <a:extLst>
              <a:ext uri="{FF2B5EF4-FFF2-40B4-BE49-F238E27FC236}">
                <a16:creationId xmlns:a16="http://schemas.microsoft.com/office/drawing/2014/main" id="{69B0EC56-925A-7095-B239-FBC42BFE7875}"/>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760958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9" name="Picture 18" descr="Syksyn lehtiä putoamassa puista">
            <a:extLst>
              <a:ext uri="{FF2B5EF4-FFF2-40B4-BE49-F238E27FC236}">
                <a16:creationId xmlns:a16="http://schemas.microsoft.com/office/drawing/2014/main" id="{3BDAF589-9801-5BFF-61CA-291DDD900E3C}"/>
              </a:ext>
            </a:extLst>
          </p:cNvPr>
          <p:cNvPicPr>
            <a:picLocks noChangeAspect="1"/>
          </p:cNvPicPr>
          <p:nvPr/>
        </p:nvPicPr>
        <p:blipFill rotWithShape="1">
          <a:blip r:embed="rId2">
            <a:duotone>
              <a:schemeClr val="accent1">
                <a:shade val="45000"/>
                <a:satMod val="135000"/>
              </a:schemeClr>
              <a:prstClr val="white"/>
            </a:duotone>
            <a:alphaModFix amt="35000"/>
          </a:blip>
          <a:srcRect t="15730"/>
          <a:stretch/>
        </p:blipFill>
        <p:spPr>
          <a:xfrm>
            <a:off x="20" y="10"/>
            <a:ext cx="12191981" cy="6857989"/>
          </a:xfrm>
          <a:prstGeom prst="rect">
            <a:avLst/>
          </a:prstGeom>
        </p:spPr>
      </p:pic>
      <p:sp>
        <p:nvSpPr>
          <p:cNvPr id="2" name="Otsikko 1">
            <a:extLst>
              <a:ext uri="{FF2B5EF4-FFF2-40B4-BE49-F238E27FC236}">
                <a16:creationId xmlns:a16="http://schemas.microsoft.com/office/drawing/2014/main" id="{8D4CF432-3943-A6D8-7C95-9EC8CA7CEFF9}"/>
              </a:ext>
            </a:extLst>
          </p:cNvPr>
          <p:cNvSpPr>
            <a:spLocks noGrp="1"/>
          </p:cNvSpPr>
          <p:nvPr>
            <p:ph type="title"/>
          </p:nvPr>
        </p:nvSpPr>
        <p:spPr>
          <a:xfrm>
            <a:off x="3352801" y="9813"/>
            <a:ext cx="6988628" cy="1093943"/>
          </a:xfrm>
        </p:spPr>
        <p:txBody>
          <a:bodyPr anchor="b">
            <a:normAutofit fontScale="90000"/>
          </a:bodyPr>
          <a:lstStyle/>
          <a:p>
            <a:r>
              <a:rPr lang="fi-FI" sz="8000" dirty="0">
                <a:solidFill>
                  <a:srgbClr val="FFFFFF"/>
                </a:solidFill>
              </a:rPr>
              <a:t>Tapahtumia</a:t>
            </a:r>
          </a:p>
        </p:txBody>
      </p:sp>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547F277B-6AAE-EA09-32B7-C255032E184F}"/>
              </a:ext>
            </a:extLst>
          </p:cNvPr>
          <p:cNvSpPr>
            <a:spLocks noGrp="1"/>
          </p:cNvSpPr>
          <p:nvPr>
            <p:ph idx="1"/>
          </p:nvPr>
        </p:nvSpPr>
        <p:spPr>
          <a:xfrm>
            <a:off x="814199" y="526093"/>
            <a:ext cx="9804416" cy="5852783"/>
          </a:xfrm>
        </p:spPr>
        <p:txBody>
          <a:bodyPr anchor="b">
            <a:noAutofit/>
          </a:bodyPr>
          <a:lstStyle/>
          <a:p>
            <a:pPr marL="0" indent="0">
              <a:buNone/>
            </a:pPr>
            <a:r>
              <a:rPr lang="fi-FI" b="1" dirty="0"/>
              <a:t>Syyskuu</a:t>
            </a:r>
          </a:p>
          <a:p>
            <a:r>
              <a:rPr lang="fi-FI" b="1" dirty="0"/>
              <a:t>Ohjelmakatselmus 20.9. </a:t>
            </a:r>
          </a:p>
          <a:p>
            <a:r>
              <a:rPr lang="fi-FI" b="1" dirty="0"/>
              <a:t>Jalkapalloturnaus 27.-28.9. (talkoo) Vierumäki</a:t>
            </a:r>
          </a:p>
          <a:p>
            <a:pPr marL="0" indent="0">
              <a:buNone/>
            </a:pPr>
            <a:r>
              <a:rPr lang="fi-FI" b="1" dirty="0"/>
              <a:t>Lokakuu</a:t>
            </a:r>
          </a:p>
          <a:p>
            <a:r>
              <a:rPr lang="fi-FI" b="1" dirty="0"/>
              <a:t>Kammotusten Karnevaali 18.10. (talkoo) Heinola </a:t>
            </a:r>
          </a:p>
          <a:p>
            <a:pPr marL="0" indent="0">
              <a:buNone/>
            </a:pPr>
            <a:r>
              <a:rPr lang="fi-FI" b="1" dirty="0"/>
              <a:t>Marraskuu</a:t>
            </a:r>
          </a:p>
          <a:p>
            <a:pPr marL="0" indent="0">
              <a:buNone/>
            </a:pPr>
            <a:r>
              <a:rPr lang="fi-FI" b="1" dirty="0"/>
              <a:t>Ei erityisiä tapahtumia</a:t>
            </a:r>
          </a:p>
          <a:p>
            <a:pPr marL="0" indent="0">
              <a:buNone/>
            </a:pPr>
            <a:r>
              <a:rPr lang="fi-FI" b="1" dirty="0"/>
              <a:t>Joulukuu </a:t>
            </a:r>
          </a:p>
          <a:p>
            <a:r>
              <a:rPr lang="fi-FI" b="1" dirty="0"/>
              <a:t>Joulunäytös 7.12. </a:t>
            </a:r>
          </a:p>
        </p:txBody>
      </p:sp>
    </p:spTree>
    <p:extLst>
      <p:ext uri="{BB962C8B-B14F-4D97-AF65-F5344CB8AC3E}">
        <p14:creationId xmlns:p14="http://schemas.microsoft.com/office/powerpoint/2010/main" val="1444522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5F2047-E51B-655D-8BBA-497AAF763E9A}"/>
              </a:ext>
            </a:extLst>
          </p:cNvPr>
          <p:cNvSpPr>
            <a:spLocks noGrp="1"/>
          </p:cNvSpPr>
          <p:nvPr>
            <p:ph type="title"/>
          </p:nvPr>
        </p:nvSpPr>
        <p:spPr>
          <a:xfrm>
            <a:off x="838200" y="713312"/>
            <a:ext cx="4038600" cy="5431376"/>
          </a:xfrm>
        </p:spPr>
        <p:txBody>
          <a:bodyPr>
            <a:normAutofit/>
          </a:bodyPr>
          <a:lstStyle/>
          <a:p>
            <a:r>
              <a:rPr lang="fi-FI" dirty="0"/>
              <a:t>Sisältö</a:t>
            </a:r>
          </a:p>
        </p:txBody>
      </p:sp>
      <p:sp>
        <p:nvSpPr>
          <p:cNvPr id="3" name="Sisällön paikkamerkki 2">
            <a:extLst>
              <a:ext uri="{FF2B5EF4-FFF2-40B4-BE49-F238E27FC236}">
                <a16:creationId xmlns:a16="http://schemas.microsoft.com/office/drawing/2014/main" id="{073CD973-A5E0-DF59-EEC1-89378DED5492}"/>
              </a:ext>
            </a:extLst>
          </p:cNvPr>
          <p:cNvSpPr>
            <a:spLocks noGrp="1"/>
          </p:cNvSpPr>
          <p:nvPr>
            <p:ph idx="1"/>
          </p:nvPr>
        </p:nvSpPr>
        <p:spPr>
          <a:xfrm>
            <a:off x="6095999" y="713313"/>
            <a:ext cx="5257801" cy="5431376"/>
          </a:xfrm>
        </p:spPr>
        <p:txBody>
          <a:bodyPr anchor="ctr">
            <a:normAutofit/>
          </a:bodyPr>
          <a:lstStyle/>
          <a:p>
            <a:r>
              <a:rPr lang="fi-FI" sz="2400" dirty="0"/>
              <a:t>Seuran valmentajien / johtokunnan esittely</a:t>
            </a:r>
          </a:p>
          <a:p>
            <a:r>
              <a:rPr lang="fi-FI" sz="2400" dirty="0"/>
              <a:t>Ryhmäkohtaiset infot</a:t>
            </a:r>
          </a:p>
          <a:p>
            <a:r>
              <a:rPr lang="fi-FI" sz="2400" dirty="0"/>
              <a:t>Harrastuskuluista</a:t>
            </a:r>
          </a:p>
          <a:p>
            <a:r>
              <a:rPr lang="fi-FI" sz="2400" dirty="0"/>
              <a:t>Kauden kulku</a:t>
            </a:r>
          </a:p>
          <a:p>
            <a:r>
              <a:rPr lang="fi-FI" sz="2400" dirty="0"/>
              <a:t>Yleisiä asioita</a:t>
            </a:r>
          </a:p>
        </p:txBody>
      </p:sp>
    </p:spTree>
    <p:extLst>
      <p:ext uri="{BB962C8B-B14F-4D97-AF65-F5344CB8AC3E}">
        <p14:creationId xmlns:p14="http://schemas.microsoft.com/office/powerpoint/2010/main" val="1929880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44A3A-8901-30F8-B62D-D234C3F67F05}"/>
              </a:ext>
            </a:extLst>
          </p:cNvPr>
          <p:cNvSpPr>
            <a:spLocks noGrp="1"/>
          </p:cNvSpPr>
          <p:nvPr>
            <p:ph type="title"/>
          </p:nvPr>
        </p:nvSpPr>
        <p:spPr>
          <a:xfrm>
            <a:off x="609600" y="1880534"/>
            <a:ext cx="4510838" cy="2616309"/>
          </a:xfrm>
        </p:spPr>
        <p:txBody>
          <a:bodyPr>
            <a:normAutofit/>
          </a:bodyPr>
          <a:lstStyle/>
          <a:p>
            <a:pPr algn="ctr"/>
            <a:r>
              <a:rPr lang="fi-FI" dirty="0"/>
              <a:t>Heinolan Taitoluistelijat Ry</a:t>
            </a:r>
          </a:p>
        </p:txBody>
      </p:sp>
      <p:sp>
        <p:nvSpPr>
          <p:cNvPr id="3" name="Sisällön paikkamerkki 2">
            <a:extLst>
              <a:ext uri="{FF2B5EF4-FFF2-40B4-BE49-F238E27FC236}">
                <a16:creationId xmlns:a16="http://schemas.microsoft.com/office/drawing/2014/main" id="{A238BC2D-4EAB-BF26-08E6-0C05B1541343}"/>
              </a:ext>
            </a:extLst>
          </p:cNvPr>
          <p:cNvSpPr>
            <a:spLocks noGrp="1"/>
          </p:cNvSpPr>
          <p:nvPr>
            <p:ph idx="1"/>
          </p:nvPr>
        </p:nvSpPr>
        <p:spPr>
          <a:xfrm>
            <a:off x="5285014" y="964850"/>
            <a:ext cx="6068786" cy="4928300"/>
          </a:xfrm>
        </p:spPr>
        <p:txBody>
          <a:bodyPr anchor="ctr">
            <a:normAutofit/>
          </a:bodyPr>
          <a:lstStyle/>
          <a:p>
            <a:pPr marL="0" indent="0">
              <a:buNone/>
            </a:pPr>
            <a:r>
              <a:rPr lang="fi-FI" dirty="0"/>
              <a:t>Johtokunta</a:t>
            </a:r>
          </a:p>
          <a:p>
            <a:pPr lvl="1"/>
            <a:r>
              <a:rPr lang="fi-FI" sz="2800" dirty="0"/>
              <a:t>Puheenjohtaja: Heini Hakala</a:t>
            </a:r>
          </a:p>
          <a:p>
            <a:pPr lvl="1"/>
            <a:r>
              <a:rPr lang="fi-FI" sz="2800" dirty="0"/>
              <a:t>Varapuheenjohtaja: Annika Launia </a:t>
            </a:r>
          </a:p>
          <a:p>
            <a:pPr lvl="1"/>
            <a:r>
              <a:rPr lang="fi-FI" sz="2800" dirty="0"/>
              <a:t>Sihteeri: Sofia Elfvengren</a:t>
            </a:r>
          </a:p>
          <a:p>
            <a:pPr lvl="1"/>
            <a:r>
              <a:rPr lang="fi-FI" sz="2800" dirty="0"/>
              <a:t>Kilpailu, näytös –ja somevastaava: Maarit Nuutinen</a:t>
            </a:r>
          </a:p>
          <a:p>
            <a:pPr lvl="1"/>
            <a:r>
              <a:rPr lang="fi-FI" sz="2800" dirty="0"/>
              <a:t>Rahastonhoitaja: Julia Kärnä </a:t>
            </a:r>
          </a:p>
          <a:p>
            <a:pPr lvl="1"/>
            <a:r>
              <a:rPr lang="fi-FI" sz="2800" dirty="0"/>
              <a:t>Kahvio: Ruut Mäkinen</a:t>
            </a:r>
          </a:p>
        </p:txBody>
      </p:sp>
      <p:pic>
        <p:nvPicPr>
          <p:cNvPr id="19" name="Kuva 18">
            <a:extLst>
              <a:ext uri="{FF2B5EF4-FFF2-40B4-BE49-F238E27FC236}">
                <a16:creationId xmlns:a16="http://schemas.microsoft.com/office/drawing/2014/main" id="{CB6A58D5-06F5-9CE4-B90F-7862CF767CE5}"/>
              </a:ext>
            </a:extLst>
          </p:cNvPr>
          <p:cNvPicPr>
            <a:picLocks noChangeAspect="1"/>
          </p:cNvPicPr>
          <p:nvPr/>
        </p:nvPicPr>
        <p:blipFill>
          <a:blip r:embed="rId2"/>
          <a:stretch>
            <a:fillRect/>
          </a:stretch>
        </p:blipFill>
        <p:spPr>
          <a:xfrm>
            <a:off x="10165760" y="322186"/>
            <a:ext cx="1462088" cy="957473"/>
          </a:xfrm>
          <a:prstGeom prst="rect">
            <a:avLst/>
          </a:prstGeom>
        </p:spPr>
      </p:pic>
    </p:spTree>
    <p:extLst>
      <p:ext uri="{BB962C8B-B14F-4D97-AF65-F5344CB8AC3E}">
        <p14:creationId xmlns:p14="http://schemas.microsoft.com/office/powerpoint/2010/main" val="1285720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E03D03-41BE-83F8-6CFB-53F99260CB57}"/>
              </a:ext>
            </a:extLst>
          </p:cNvPr>
          <p:cNvSpPr>
            <a:spLocks noGrp="1"/>
          </p:cNvSpPr>
          <p:nvPr>
            <p:ph type="title"/>
          </p:nvPr>
        </p:nvSpPr>
        <p:spPr>
          <a:xfrm>
            <a:off x="266655" y="399021"/>
            <a:ext cx="6484874" cy="1199919"/>
          </a:xfrm>
        </p:spPr>
        <p:txBody>
          <a:bodyPr anchor="t">
            <a:normAutofit/>
          </a:bodyPr>
          <a:lstStyle/>
          <a:p>
            <a:r>
              <a:rPr lang="fi-FI" dirty="0"/>
              <a:t>Heinolan Taitoluistelijat Ry</a:t>
            </a:r>
          </a:p>
        </p:txBody>
      </p:sp>
      <p:sp>
        <p:nvSpPr>
          <p:cNvPr id="3" name="Sisällön paikkamerkki 2">
            <a:extLst>
              <a:ext uri="{FF2B5EF4-FFF2-40B4-BE49-F238E27FC236}">
                <a16:creationId xmlns:a16="http://schemas.microsoft.com/office/drawing/2014/main" id="{7C5694AA-70D3-E58B-64C3-2DA953DC637F}"/>
              </a:ext>
            </a:extLst>
          </p:cNvPr>
          <p:cNvSpPr>
            <a:spLocks noGrp="1"/>
          </p:cNvSpPr>
          <p:nvPr>
            <p:ph idx="1"/>
          </p:nvPr>
        </p:nvSpPr>
        <p:spPr>
          <a:xfrm>
            <a:off x="726510" y="1755515"/>
            <a:ext cx="11073007" cy="4945910"/>
          </a:xfrm>
        </p:spPr>
        <p:txBody>
          <a:bodyPr anchor="t">
            <a:normAutofit fontScale="92500"/>
          </a:bodyPr>
          <a:lstStyle/>
          <a:p>
            <a:r>
              <a:rPr lang="fi-FI" sz="3200" dirty="0"/>
              <a:t>Päävalmentaja: Laura Uski (K1, K2, Tähdet, Flipit, Aikuisten alkeet)</a:t>
            </a:r>
          </a:p>
          <a:p>
            <a:r>
              <a:rPr lang="fi-FI" sz="3200" dirty="0"/>
              <a:t>Vastuuvalmentaja, koreografiat, tanssi: Johanna Uski (K1, K2, Tähdet, Taitoluistelukoulu, Aikuisten tekniikkaryhmä) </a:t>
            </a:r>
          </a:p>
          <a:p>
            <a:pPr marL="0" indent="0">
              <a:buNone/>
            </a:pPr>
            <a:endParaRPr lang="fi-FI" sz="3200" dirty="0"/>
          </a:p>
          <a:p>
            <a:pPr lvl="1"/>
            <a:r>
              <a:rPr lang="fi-FI" sz="3200" dirty="0"/>
              <a:t>Matilda Niiranen: Taitajat</a:t>
            </a:r>
          </a:p>
          <a:p>
            <a:pPr lvl="1"/>
            <a:r>
              <a:rPr lang="fi-FI" sz="3200" dirty="0"/>
              <a:t>Sini Liikola: Luistelukoulu </a:t>
            </a:r>
          </a:p>
          <a:p>
            <a:pPr lvl="1"/>
            <a:r>
              <a:rPr lang="fi-FI" sz="3200" dirty="0"/>
              <a:t>Milene Issajev, Eveliina Alaranta: Taitoluistelukoulu, Flipit </a:t>
            </a:r>
          </a:p>
          <a:p>
            <a:pPr lvl="1"/>
            <a:r>
              <a:rPr lang="fi-FI" sz="3200" dirty="0"/>
              <a:t>Apuvalmentajina luistelukouluissa K1 luistelijoita</a:t>
            </a:r>
          </a:p>
          <a:p>
            <a:pPr lvl="1"/>
            <a:r>
              <a:rPr lang="fi-FI" sz="3200" dirty="0"/>
              <a:t>Fysioterapeutti: Pinja Heino (äitiyslomalla keväällä 26)</a:t>
            </a:r>
          </a:p>
          <a:p>
            <a:pPr lvl="1"/>
            <a:r>
              <a:rPr lang="fi-FI" sz="3200" dirty="0"/>
              <a:t>Fysiikkavalmentaja (K1): Paula Lanteri</a:t>
            </a:r>
          </a:p>
          <a:p>
            <a:endParaRPr lang="fi-FI" sz="1600" dirty="0"/>
          </a:p>
        </p:txBody>
      </p:sp>
      <p:pic>
        <p:nvPicPr>
          <p:cNvPr id="4" name="Kuva 3">
            <a:extLst>
              <a:ext uri="{FF2B5EF4-FFF2-40B4-BE49-F238E27FC236}">
                <a16:creationId xmlns:a16="http://schemas.microsoft.com/office/drawing/2014/main" id="{9D6EA59C-9A89-38E5-8E89-7958EB09FD99}"/>
              </a:ext>
            </a:extLst>
          </p:cNvPr>
          <p:cNvPicPr>
            <a:picLocks noChangeAspect="1"/>
          </p:cNvPicPr>
          <p:nvPr/>
        </p:nvPicPr>
        <p:blipFill>
          <a:blip r:embed="rId2"/>
          <a:stretch>
            <a:fillRect/>
          </a:stretch>
        </p:blipFill>
        <p:spPr>
          <a:xfrm>
            <a:off x="10040500" y="399021"/>
            <a:ext cx="1462088" cy="957473"/>
          </a:xfrm>
          <a:prstGeom prst="rect">
            <a:avLst/>
          </a:prstGeom>
        </p:spPr>
      </p:pic>
    </p:spTree>
    <p:extLst>
      <p:ext uri="{BB962C8B-B14F-4D97-AF65-F5344CB8AC3E}">
        <p14:creationId xmlns:p14="http://schemas.microsoft.com/office/powerpoint/2010/main" val="2834842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7B8305-166A-CD0E-28D7-D66A2F6AE2C9}"/>
              </a:ext>
            </a:extLst>
          </p:cNvPr>
          <p:cNvSpPr>
            <a:spLocks noGrp="1"/>
          </p:cNvSpPr>
          <p:nvPr>
            <p:ph type="title"/>
          </p:nvPr>
        </p:nvSpPr>
        <p:spPr>
          <a:xfrm>
            <a:off x="291831" y="1037040"/>
            <a:ext cx="4280169" cy="1631004"/>
          </a:xfrm>
        </p:spPr>
        <p:txBody>
          <a:bodyPr anchor="t">
            <a:normAutofit/>
          </a:bodyPr>
          <a:lstStyle/>
          <a:p>
            <a:r>
              <a:rPr lang="fi-FI" dirty="0"/>
              <a:t>Ryhmät kaudella 2025-2026</a:t>
            </a:r>
          </a:p>
        </p:txBody>
      </p:sp>
      <p:sp>
        <p:nvSpPr>
          <p:cNvPr id="3" name="Sisällön paikkamerkki 2">
            <a:extLst>
              <a:ext uri="{FF2B5EF4-FFF2-40B4-BE49-F238E27FC236}">
                <a16:creationId xmlns:a16="http://schemas.microsoft.com/office/drawing/2014/main" id="{C444B9DA-ABDC-A8A9-C439-9E6311E42DD4}"/>
              </a:ext>
            </a:extLst>
          </p:cNvPr>
          <p:cNvSpPr>
            <a:spLocks noGrp="1"/>
          </p:cNvSpPr>
          <p:nvPr>
            <p:ph idx="1"/>
          </p:nvPr>
        </p:nvSpPr>
        <p:spPr>
          <a:xfrm>
            <a:off x="4863831" y="1115282"/>
            <a:ext cx="6489970" cy="5742717"/>
          </a:xfrm>
        </p:spPr>
        <p:txBody>
          <a:bodyPr anchor="t">
            <a:normAutofit/>
          </a:bodyPr>
          <a:lstStyle/>
          <a:p>
            <a:r>
              <a:rPr lang="fi-FI" sz="3200" dirty="0"/>
              <a:t>Kilparyhmät</a:t>
            </a:r>
          </a:p>
          <a:p>
            <a:pPr lvl="1"/>
            <a:r>
              <a:rPr lang="fi-FI" sz="3200" dirty="0"/>
              <a:t>K1, K2 ja K2 tähdet</a:t>
            </a:r>
          </a:p>
          <a:p>
            <a:r>
              <a:rPr lang="fi-FI" sz="3200" dirty="0"/>
              <a:t>Kehitysryhmät</a:t>
            </a:r>
          </a:p>
          <a:p>
            <a:pPr lvl="1"/>
            <a:r>
              <a:rPr lang="fi-FI" sz="3200" dirty="0"/>
              <a:t>Taitoluistelukoulu </a:t>
            </a:r>
            <a:r>
              <a:rPr lang="fi-FI" dirty="0"/>
              <a:t>(Taitoluisteluun valmistava ryhmä)</a:t>
            </a:r>
          </a:p>
          <a:p>
            <a:pPr lvl="1"/>
            <a:r>
              <a:rPr lang="fi-FI" sz="3200" dirty="0"/>
              <a:t>Flipit </a:t>
            </a:r>
            <a:r>
              <a:rPr lang="fi-FI" dirty="0"/>
              <a:t>(Kilpaluisteluun valmistava ryhmä)</a:t>
            </a:r>
          </a:p>
          <a:p>
            <a:r>
              <a:rPr lang="fi-FI" sz="3200" dirty="0"/>
              <a:t>Harrasteryhmät</a:t>
            </a:r>
          </a:p>
          <a:p>
            <a:pPr lvl="1"/>
            <a:r>
              <a:rPr lang="fi-FI" sz="3200" dirty="0"/>
              <a:t>Luistelukoulu, koululaiset</a:t>
            </a:r>
          </a:p>
          <a:p>
            <a:pPr lvl="1"/>
            <a:r>
              <a:rPr lang="fi-FI" sz="3200" dirty="0"/>
              <a:t>Taitajat</a:t>
            </a:r>
          </a:p>
          <a:p>
            <a:pPr lvl="1"/>
            <a:r>
              <a:rPr lang="fi-FI" sz="3200" dirty="0"/>
              <a:t>Aikuisluistelu (tekniikkaryhmä, alkeet)</a:t>
            </a:r>
          </a:p>
        </p:txBody>
      </p:sp>
      <p:pic>
        <p:nvPicPr>
          <p:cNvPr id="4" name="Kuva 3">
            <a:extLst>
              <a:ext uri="{FF2B5EF4-FFF2-40B4-BE49-F238E27FC236}">
                <a16:creationId xmlns:a16="http://schemas.microsoft.com/office/drawing/2014/main" id="{4ADF3503-B2BD-B98B-B90A-1E06D191A0BF}"/>
              </a:ext>
            </a:extLst>
          </p:cNvPr>
          <p:cNvPicPr>
            <a:picLocks noChangeAspect="1"/>
          </p:cNvPicPr>
          <p:nvPr/>
        </p:nvPicPr>
        <p:blipFill>
          <a:blip r:embed="rId2"/>
          <a:stretch>
            <a:fillRect/>
          </a:stretch>
        </p:blipFill>
        <p:spPr>
          <a:xfrm>
            <a:off x="10040500" y="399021"/>
            <a:ext cx="1462088" cy="957473"/>
          </a:xfrm>
          <a:prstGeom prst="rect">
            <a:avLst/>
          </a:prstGeom>
        </p:spPr>
      </p:pic>
    </p:spTree>
    <p:extLst>
      <p:ext uri="{BB962C8B-B14F-4D97-AF65-F5344CB8AC3E}">
        <p14:creationId xmlns:p14="http://schemas.microsoft.com/office/powerpoint/2010/main" val="47720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43B41F-013F-601E-6E1E-3440F88F9AFC}"/>
              </a:ext>
            </a:extLst>
          </p:cNvPr>
          <p:cNvSpPr>
            <a:spLocks noGrp="1"/>
          </p:cNvSpPr>
          <p:nvPr>
            <p:ph type="title"/>
          </p:nvPr>
        </p:nvSpPr>
        <p:spPr>
          <a:xfrm>
            <a:off x="125260" y="61585"/>
            <a:ext cx="4866362" cy="2957187"/>
          </a:xfrm>
        </p:spPr>
        <p:txBody>
          <a:bodyPr>
            <a:normAutofit/>
          </a:bodyPr>
          <a:lstStyle/>
          <a:p>
            <a:r>
              <a:rPr lang="fi-FI" dirty="0"/>
              <a:t>Kilparyhmäläisen harrastemaksut sisältää</a:t>
            </a:r>
          </a:p>
        </p:txBody>
      </p:sp>
      <p:sp>
        <p:nvSpPr>
          <p:cNvPr id="3" name="Sisällön paikkamerkki 2">
            <a:extLst>
              <a:ext uri="{FF2B5EF4-FFF2-40B4-BE49-F238E27FC236}">
                <a16:creationId xmlns:a16="http://schemas.microsoft.com/office/drawing/2014/main" id="{D9875756-7196-B688-7765-9CE06D47E0DD}"/>
              </a:ext>
            </a:extLst>
          </p:cNvPr>
          <p:cNvSpPr>
            <a:spLocks noGrp="1"/>
          </p:cNvSpPr>
          <p:nvPr>
            <p:ph idx="1"/>
          </p:nvPr>
        </p:nvSpPr>
        <p:spPr>
          <a:xfrm>
            <a:off x="3744622" y="1175112"/>
            <a:ext cx="7721252" cy="5958216"/>
          </a:xfrm>
        </p:spPr>
        <p:txBody>
          <a:bodyPr anchor="ctr">
            <a:normAutofit/>
          </a:bodyPr>
          <a:lstStyle/>
          <a:p>
            <a:r>
              <a:rPr lang="fi-FI" sz="2400" dirty="0"/>
              <a:t>Normaalin aikataulun mukainen jää- ja oheisharjoittelu</a:t>
            </a:r>
          </a:p>
          <a:p>
            <a:r>
              <a:rPr lang="fi-FI" sz="2400" dirty="0"/>
              <a:t>Fysioterapia 2x/kk</a:t>
            </a:r>
          </a:p>
          <a:p>
            <a:r>
              <a:rPr lang="fi-FI" sz="2400" dirty="0"/>
              <a:t>Tanssi 1x/vk</a:t>
            </a:r>
          </a:p>
          <a:p>
            <a:r>
              <a:rPr lang="fi-FI" sz="2400" dirty="0"/>
              <a:t>Kuntosali 1x/vk (K1)</a:t>
            </a:r>
          </a:p>
          <a:p>
            <a:r>
              <a:rPr lang="fi-FI" sz="2400" dirty="0"/>
              <a:t>Psyykkinen valmennus 5x/kausi</a:t>
            </a:r>
          </a:p>
          <a:p>
            <a:r>
              <a:rPr lang="fi-FI" sz="2400" dirty="0"/>
              <a:t>Leirit (Syysloma, joululoma, hiihtoloma)</a:t>
            </a:r>
          </a:p>
          <a:p>
            <a:r>
              <a:rPr lang="fi-FI" sz="2400" dirty="0"/>
              <a:t>Kesäharjoittelua</a:t>
            </a:r>
          </a:p>
          <a:p>
            <a:pPr lvl="1"/>
            <a:r>
              <a:rPr lang="fi-FI" dirty="0"/>
              <a:t>Kuntosali K1, oheiset, koreo- tunnit, omatoimiharjoittelu</a:t>
            </a:r>
          </a:p>
          <a:p>
            <a:pPr lvl="1"/>
            <a:endParaRPr lang="fi-FI" dirty="0"/>
          </a:p>
          <a:p>
            <a:pPr marL="457200" lvl="1" indent="0">
              <a:buNone/>
            </a:pPr>
            <a:r>
              <a:rPr lang="fi-FI" dirty="0"/>
              <a:t>Huom! Maksut ovat jaettu vuoden jokaiselle kuukaudelle, myös kesäkuukausille, osallistui kesäharjoitteluun tai ei. </a:t>
            </a:r>
          </a:p>
        </p:txBody>
      </p:sp>
      <p:pic>
        <p:nvPicPr>
          <p:cNvPr id="4" name="Kuva 3">
            <a:extLst>
              <a:ext uri="{FF2B5EF4-FFF2-40B4-BE49-F238E27FC236}">
                <a16:creationId xmlns:a16="http://schemas.microsoft.com/office/drawing/2014/main" id="{33A57EA3-81D7-5146-5848-0A35AD5452E1}"/>
              </a:ext>
            </a:extLst>
          </p:cNvPr>
          <p:cNvPicPr>
            <a:picLocks noChangeAspect="1"/>
          </p:cNvPicPr>
          <p:nvPr/>
        </p:nvPicPr>
        <p:blipFill>
          <a:blip r:embed="rId2"/>
          <a:stretch>
            <a:fillRect/>
          </a:stretch>
        </p:blipFill>
        <p:spPr>
          <a:xfrm>
            <a:off x="10316073" y="492966"/>
            <a:ext cx="1462088" cy="957473"/>
          </a:xfrm>
          <a:prstGeom prst="rect">
            <a:avLst/>
          </a:prstGeom>
        </p:spPr>
      </p:pic>
    </p:spTree>
    <p:extLst>
      <p:ext uri="{BB962C8B-B14F-4D97-AF65-F5344CB8AC3E}">
        <p14:creationId xmlns:p14="http://schemas.microsoft.com/office/powerpoint/2010/main" val="3020566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69D909-53CD-5C3A-3B52-BFA9DC960182}"/>
              </a:ext>
            </a:extLst>
          </p:cNvPr>
          <p:cNvSpPr>
            <a:spLocks noGrp="1"/>
          </p:cNvSpPr>
          <p:nvPr>
            <p:ph type="title"/>
          </p:nvPr>
        </p:nvSpPr>
        <p:spPr>
          <a:xfrm>
            <a:off x="100208" y="410502"/>
            <a:ext cx="3506807" cy="1869235"/>
          </a:xfrm>
        </p:spPr>
        <p:txBody>
          <a:bodyPr>
            <a:normAutofit fontScale="90000"/>
          </a:bodyPr>
          <a:lstStyle/>
          <a:p>
            <a:r>
              <a:rPr lang="fi-FI" dirty="0"/>
              <a:t>Erikseen kauden aikana laskutetaan</a:t>
            </a:r>
          </a:p>
        </p:txBody>
      </p:sp>
      <p:sp>
        <p:nvSpPr>
          <p:cNvPr id="3" name="Sisällön paikkamerkki 2">
            <a:extLst>
              <a:ext uri="{FF2B5EF4-FFF2-40B4-BE49-F238E27FC236}">
                <a16:creationId xmlns:a16="http://schemas.microsoft.com/office/drawing/2014/main" id="{1FF73C85-7928-0259-D849-B814AE854D7A}"/>
              </a:ext>
            </a:extLst>
          </p:cNvPr>
          <p:cNvSpPr>
            <a:spLocks noGrp="1"/>
          </p:cNvSpPr>
          <p:nvPr>
            <p:ph idx="1"/>
          </p:nvPr>
        </p:nvSpPr>
        <p:spPr>
          <a:xfrm>
            <a:off x="3657461" y="1443255"/>
            <a:ext cx="7895573" cy="4404740"/>
          </a:xfrm>
        </p:spPr>
        <p:txBody>
          <a:bodyPr anchor="ctr">
            <a:normAutofit fontScale="25000" lnSpcReduction="20000"/>
          </a:bodyPr>
          <a:lstStyle/>
          <a:p>
            <a:r>
              <a:rPr lang="fi-FI" sz="11200" dirty="0"/>
              <a:t>Vierumäen jäät</a:t>
            </a:r>
          </a:p>
          <a:p>
            <a:pPr lvl="1"/>
            <a:r>
              <a:rPr lang="fi-FI" sz="11200" dirty="0"/>
              <a:t>Lisähinta elo-, huhti- ja toukokuulle määräytyy sen mukaan miten paljon talkootöitä tehdään</a:t>
            </a:r>
          </a:p>
          <a:p>
            <a:pPr lvl="2"/>
            <a:r>
              <a:rPr lang="fi-FI" sz="11200" dirty="0"/>
              <a:t>Kokonaissumma n. 10 000e/kausi Vierumäen jäistä</a:t>
            </a:r>
          </a:p>
          <a:p>
            <a:endParaRPr lang="fi-FI" sz="7000" dirty="0"/>
          </a:p>
          <a:p>
            <a:r>
              <a:rPr lang="fi-FI" sz="11200" dirty="0"/>
              <a:t>Kilpailumaksut</a:t>
            </a:r>
          </a:p>
          <a:p>
            <a:r>
              <a:rPr lang="fi-FI" sz="11200" dirty="0"/>
              <a:t>Kuntotestit (K1)</a:t>
            </a:r>
          </a:p>
          <a:p>
            <a:r>
              <a:rPr lang="fi-FI" sz="11200" dirty="0"/>
              <a:t>STLL testit</a:t>
            </a:r>
          </a:p>
          <a:p>
            <a:r>
              <a:rPr lang="fi-FI" sz="11200" dirty="0"/>
              <a:t>Ohjelmat (ohjelman tekijälle)</a:t>
            </a:r>
          </a:p>
          <a:p>
            <a:r>
              <a:rPr lang="fi-FI" sz="11200" dirty="0"/>
              <a:t>Musiikkien muokkaukset (Matilda / Laura)</a:t>
            </a:r>
          </a:p>
          <a:p>
            <a:r>
              <a:rPr lang="fi-FI" sz="11200" dirty="0"/>
              <a:t>Reissut / seuravaatteet ym.</a:t>
            </a:r>
          </a:p>
          <a:p>
            <a:endParaRPr lang="fi-FI" sz="2000" dirty="0"/>
          </a:p>
        </p:txBody>
      </p:sp>
      <p:pic>
        <p:nvPicPr>
          <p:cNvPr id="4" name="Kuva 3">
            <a:extLst>
              <a:ext uri="{FF2B5EF4-FFF2-40B4-BE49-F238E27FC236}">
                <a16:creationId xmlns:a16="http://schemas.microsoft.com/office/drawing/2014/main" id="{C81A3F5D-7B5E-A640-A50F-7F78308B2022}"/>
              </a:ext>
            </a:extLst>
          </p:cNvPr>
          <p:cNvPicPr>
            <a:picLocks noChangeAspect="1"/>
          </p:cNvPicPr>
          <p:nvPr/>
        </p:nvPicPr>
        <p:blipFill>
          <a:blip r:embed="rId2"/>
          <a:stretch>
            <a:fillRect/>
          </a:stretch>
        </p:blipFill>
        <p:spPr>
          <a:xfrm>
            <a:off x="10040500" y="399021"/>
            <a:ext cx="1462088" cy="957473"/>
          </a:xfrm>
          <a:prstGeom prst="rect">
            <a:avLst/>
          </a:prstGeom>
        </p:spPr>
      </p:pic>
    </p:spTree>
    <p:extLst>
      <p:ext uri="{BB962C8B-B14F-4D97-AF65-F5344CB8AC3E}">
        <p14:creationId xmlns:p14="http://schemas.microsoft.com/office/powerpoint/2010/main" val="6691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8D0365-FC27-7A81-D0EE-8951CEB5FBF7}"/>
              </a:ext>
            </a:extLst>
          </p:cNvPr>
          <p:cNvSpPr>
            <a:spLocks noGrp="1"/>
          </p:cNvSpPr>
          <p:nvPr>
            <p:ph type="title"/>
          </p:nvPr>
        </p:nvSpPr>
        <p:spPr>
          <a:xfrm>
            <a:off x="149268" y="1380875"/>
            <a:ext cx="4571435" cy="1867050"/>
          </a:xfrm>
        </p:spPr>
        <p:txBody>
          <a:bodyPr>
            <a:normAutofit/>
          </a:bodyPr>
          <a:lstStyle/>
          <a:p>
            <a:r>
              <a:rPr lang="fi-FI" dirty="0"/>
              <a:t>Kauden tapahtumia</a:t>
            </a:r>
          </a:p>
        </p:txBody>
      </p:sp>
      <p:sp>
        <p:nvSpPr>
          <p:cNvPr id="6" name="Sisällön paikkamerkki 5">
            <a:extLst>
              <a:ext uri="{FF2B5EF4-FFF2-40B4-BE49-F238E27FC236}">
                <a16:creationId xmlns:a16="http://schemas.microsoft.com/office/drawing/2014/main" id="{6C801E01-0A97-9F41-2942-26CF96EF4840}"/>
              </a:ext>
            </a:extLst>
          </p:cNvPr>
          <p:cNvSpPr>
            <a:spLocks noGrp="1"/>
          </p:cNvSpPr>
          <p:nvPr>
            <p:ph idx="1"/>
          </p:nvPr>
        </p:nvSpPr>
        <p:spPr>
          <a:xfrm>
            <a:off x="3219189" y="713313"/>
            <a:ext cx="8134611" cy="5745666"/>
          </a:xfrm>
        </p:spPr>
        <p:txBody>
          <a:bodyPr anchor="ctr">
            <a:normAutofit/>
          </a:bodyPr>
          <a:lstStyle/>
          <a:p>
            <a:r>
              <a:rPr lang="fi-FI" dirty="0"/>
              <a:t>Tapahtumista tiedotetaan WhatsApp ryhmissä</a:t>
            </a:r>
          </a:p>
          <a:p>
            <a:r>
              <a:rPr lang="fi-FI" dirty="0"/>
              <a:t>Kilparyhmäläisten (K1,K2,Tähdet, Flipit) vanhemmille pakollisia tapahtumia</a:t>
            </a:r>
          </a:p>
          <a:p>
            <a:pPr lvl="1"/>
            <a:r>
              <a:rPr lang="fi-FI" sz="2800" dirty="0"/>
              <a:t>Kotikilpailu- ja näytöstalkoot</a:t>
            </a:r>
          </a:p>
          <a:p>
            <a:r>
              <a:rPr lang="fi-FI" dirty="0"/>
              <a:t>Talkootapahtumat Vierumäen jäiden rahankeruu</a:t>
            </a:r>
          </a:p>
          <a:p>
            <a:pPr marL="0" indent="0">
              <a:buNone/>
            </a:pPr>
            <a:r>
              <a:rPr lang="fi-FI" dirty="0"/>
              <a:t>Ainakin seuraavat: </a:t>
            </a:r>
          </a:p>
          <a:p>
            <a:pPr lvl="1"/>
            <a:r>
              <a:rPr lang="fi-FI" sz="2800" dirty="0"/>
              <a:t>Hartolan markkinoiden etkot </a:t>
            </a:r>
          </a:p>
          <a:p>
            <a:pPr lvl="1"/>
            <a:r>
              <a:rPr lang="fi-FI" sz="2800" dirty="0"/>
              <a:t>Jalkapalloturnauksen kahvio</a:t>
            </a:r>
          </a:p>
          <a:p>
            <a:pPr lvl="1"/>
            <a:r>
              <a:rPr lang="fi-FI" sz="2800" dirty="0"/>
              <a:t>Kammotusten karnevaalit </a:t>
            </a:r>
          </a:p>
          <a:p>
            <a:pPr lvl="1"/>
            <a:r>
              <a:rPr lang="fi-FI" sz="2800" dirty="0"/>
              <a:t>Kakkutukku</a:t>
            </a:r>
          </a:p>
          <a:p>
            <a:pPr lvl="1"/>
            <a:r>
              <a:rPr lang="fi-FI" sz="2800" dirty="0"/>
              <a:t>Sponsorikyselyt (+kannatusjäsenkyselyt)</a:t>
            </a:r>
          </a:p>
        </p:txBody>
      </p:sp>
      <p:pic>
        <p:nvPicPr>
          <p:cNvPr id="3" name="Kuva 2">
            <a:extLst>
              <a:ext uri="{FF2B5EF4-FFF2-40B4-BE49-F238E27FC236}">
                <a16:creationId xmlns:a16="http://schemas.microsoft.com/office/drawing/2014/main" id="{4359579D-3875-CF54-2B4C-D03C69F8577A}"/>
              </a:ext>
            </a:extLst>
          </p:cNvPr>
          <p:cNvPicPr>
            <a:picLocks noChangeAspect="1"/>
          </p:cNvPicPr>
          <p:nvPr/>
        </p:nvPicPr>
        <p:blipFill>
          <a:blip r:embed="rId2"/>
          <a:stretch>
            <a:fillRect/>
          </a:stretch>
        </p:blipFill>
        <p:spPr>
          <a:xfrm>
            <a:off x="10228391" y="135974"/>
            <a:ext cx="1462088" cy="957473"/>
          </a:xfrm>
          <a:prstGeom prst="rect">
            <a:avLst/>
          </a:prstGeom>
        </p:spPr>
      </p:pic>
    </p:spTree>
    <p:extLst>
      <p:ext uri="{BB962C8B-B14F-4D97-AF65-F5344CB8AC3E}">
        <p14:creationId xmlns:p14="http://schemas.microsoft.com/office/powerpoint/2010/main" val="103819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9361D1-8156-9434-EBAC-F83DC962F409}"/>
              </a:ext>
            </a:extLst>
          </p:cNvPr>
          <p:cNvSpPr>
            <a:spLocks noGrp="1"/>
          </p:cNvSpPr>
          <p:nvPr>
            <p:ph type="title"/>
          </p:nvPr>
        </p:nvSpPr>
        <p:spPr>
          <a:xfrm>
            <a:off x="30517" y="33454"/>
            <a:ext cx="4567461" cy="1837349"/>
          </a:xfrm>
        </p:spPr>
        <p:txBody>
          <a:bodyPr>
            <a:normAutofit/>
          </a:bodyPr>
          <a:lstStyle/>
          <a:p>
            <a:pPr algn="ctr"/>
            <a:r>
              <a:rPr lang="fi-FI" sz="3600" dirty="0"/>
              <a:t>Yleisiä asioita</a:t>
            </a:r>
          </a:p>
        </p:txBody>
      </p:sp>
      <p:sp>
        <p:nvSpPr>
          <p:cNvPr id="3" name="Sisällön paikkamerkki 2">
            <a:extLst>
              <a:ext uri="{FF2B5EF4-FFF2-40B4-BE49-F238E27FC236}">
                <a16:creationId xmlns:a16="http://schemas.microsoft.com/office/drawing/2014/main" id="{D03EA511-A400-0E22-FEFD-9C2B18668EE8}"/>
              </a:ext>
            </a:extLst>
          </p:cNvPr>
          <p:cNvSpPr>
            <a:spLocks noGrp="1"/>
          </p:cNvSpPr>
          <p:nvPr>
            <p:ph idx="1"/>
          </p:nvPr>
        </p:nvSpPr>
        <p:spPr>
          <a:xfrm>
            <a:off x="689412" y="1352809"/>
            <a:ext cx="11122632" cy="5106170"/>
          </a:xfrm>
        </p:spPr>
        <p:txBody>
          <a:bodyPr anchor="t">
            <a:noAutofit/>
          </a:bodyPr>
          <a:lstStyle/>
          <a:p>
            <a:r>
              <a:rPr lang="fi-FI" sz="2400" dirty="0"/>
              <a:t>Infokanavat</a:t>
            </a:r>
          </a:p>
          <a:p>
            <a:pPr marL="457200" lvl="1" indent="0">
              <a:buNone/>
            </a:pPr>
            <a:r>
              <a:rPr lang="fi-FI" dirty="0"/>
              <a:t>Nettisivut (</a:t>
            </a:r>
            <a:r>
              <a:rPr lang="fi-FI" dirty="0">
                <a:hlinkClick r:id="rId2">
                  <a:extLst>
                    <a:ext uri="{A12FA001-AC4F-418D-AE19-62706E023703}">
                      <ahyp:hlinkClr xmlns:ahyp="http://schemas.microsoft.com/office/drawing/2018/hyperlinkcolor" val="tx"/>
                    </a:ext>
                  </a:extLst>
                </a:hlinkClick>
              </a:rPr>
              <a:t>www.heita.fi</a:t>
            </a:r>
            <a:r>
              <a:rPr lang="fi-FI" dirty="0"/>
              <a:t>)</a:t>
            </a:r>
          </a:p>
          <a:p>
            <a:pPr lvl="2"/>
            <a:r>
              <a:rPr lang="fi-FI" sz="2400" dirty="0"/>
              <a:t>Tietoa mm. seurasta, johtokunnasta, valmentajista, ryhmistä, tapahtumista, yhteistyökumppaneista, eduista</a:t>
            </a:r>
          </a:p>
          <a:p>
            <a:pPr marL="457200" lvl="1" indent="0">
              <a:buNone/>
            </a:pPr>
            <a:r>
              <a:rPr lang="fi-FI" dirty="0"/>
              <a:t>WhatsApp </a:t>
            </a:r>
          </a:p>
          <a:p>
            <a:pPr lvl="1"/>
            <a:r>
              <a:rPr lang="fi-FI" dirty="0"/>
              <a:t>Arjen tiedotus</a:t>
            </a:r>
          </a:p>
          <a:p>
            <a:pPr lvl="1"/>
            <a:r>
              <a:rPr lang="fi-FI" dirty="0"/>
              <a:t>Tapahtumat </a:t>
            </a:r>
          </a:p>
          <a:p>
            <a:pPr marL="457200" lvl="1" indent="0">
              <a:buNone/>
            </a:pPr>
            <a:r>
              <a:rPr lang="fi-FI" dirty="0"/>
              <a:t>Varusteet kunnossa?</a:t>
            </a:r>
          </a:p>
          <a:p>
            <a:pPr lvl="1"/>
            <a:r>
              <a:rPr lang="fi-FI" dirty="0"/>
              <a:t>Luistelutarvike Akseli</a:t>
            </a:r>
          </a:p>
          <a:p>
            <a:pPr lvl="1"/>
            <a:r>
              <a:rPr lang="fi-FI" dirty="0"/>
              <a:t>Skate Shop / Golden Skate / Lucky Skate</a:t>
            </a:r>
          </a:p>
          <a:p>
            <a:pPr lvl="1"/>
            <a:r>
              <a:rPr lang="fi-FI" dirty="0"/>
              <a:t>Taitoluistelukirppis Heinola ja Taitoluistelukirppis (Facebook)</a:t>
            </a:r>
          </a:p>
        </p:txBody>
      </p:sp>
      <p:pic>
        <p:nvPicPr>
          <p:cNvPr id="4" name="Kuva 3">
            <a:extLst>
              <a:ext uri="{FF2B5EF4-FFF2-40B4-BE49-F238E27FC236}">
                <a16:creationId xmlns:a16="http://schemas.microsoft.com/office/drawing/2014/main" id="{6A5440A5-5895-BA40-8058-EB7BEBEFAC5D}"/>
              </a:ext>
            </a:extLst>
          </p:cNvPr>
          <p:cNvPicPr>
            <a:picLocks noChangeAspect="1"/>
          </p:cNvPicPr>
          <p:nvPr/>
        </p:nvPicPr>
        <p:blipFill>
          <a:blip r:embed="rId3"/>
          <a:stretch>
            <a:fillRect/>
          </a:stretch>
        </p:blipFill>
        <p:spPr>
          <a:xfrm>
            <a:off x="10040500" y="399021"/>
            <a:ext cx="1462088" cy="957473"/>
          </a:xfrm>
          <a:prstGeom prst="rect">
            <a:avLst/>
          </a:prstGeom>
        </p:spPr>
      </p:pic>
    </p:spTree>
    <p:extLst>
      <p:ext uri="{BB962C8B-B14F-4D97-AF65-F5344CB8AC3E}">
        <p14:creationId xmlns:p14="http://schemas.microsoft.com/office/powerpoint/2010/main" val="3459787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779D6-4CE8-057B-7ED7-AEEB0D7C87B4}"/>
              </a:ext>
            </a:extLst>
          </p:cNvPr>
          <p:cNvSpPr>
            <a:spLocks noGrp="1"/>
          </p:cNvSpPr>
          <p:nvPr>
            <p:ph type="title"/>
          </p:nvPr>
        </p:nvSpPr>
        <p:spPr/>
        <p:txBody>
          <a:bodyPr/>
          <a:lstStyle/>
          <a:p>
            <a:r>
              <a:rPr lang="fi-FI" dirty="0"/>
              <a:t>Kauden tavoitteita</a:t>
            </a:r>
          </a:p>
        </p:txBody>
      </p:sp>
      <p:sp>
        <p:nvSpPr>
          <p:cNvPr id="3" name="Sisällön paikkamerkki 2">
            <a:extLst>
              <a:ext uri="{FF2B5EF4-FFF2-40B4-BE49-F238E27FC236}">
                <a16:creationId xmlns:a16="http://schemas.microsoft.com/office/drawing/2014/main" id="{8E488349-CC9B-6588-C9BC-9E88044966FE}"/>
              </a:ext>
            </a:extLst>
          </p:cNvPr>
          <p:cNvSpPr>
            <a:spLocks noGrp="1"/>
          </p:cNvSpPr>
          <p:nvPr>
            <p:ph idx="1"/>
          </p:nvPr>
        </p:nvSpPr>
        <p:spPr>
          <a:xfrm>
            <a:off x="563671" y="1515649"/>
            <a:ext cx="10790129" cy="4661314"/>
          </a:xfrm>
        </p:spPr>
        <p:txBody>
          <a:bodyPr>
            <a:normAutofit fontScale="92500" lnSpcReduction="10000"/>
          </a:bodyPr>
          <a:lstStyle/>
          <a:p>
            <a:r>
              <a:rPr lang="fi-FI" dirty="0"/>
              <a:t>Panostetaan tehokkaaseen ja hyvään kommunikaatioon</a:t>
            </a:r>
          </a:p>
          <a:p>
            <a:pPr lvl="1"/>
            <a:r>
              <a:rPr lang="fi-FI" sz="2800" dirty="0"/>
              <a:t>Vältetään turhaa viestiliikennettä</a:t>
            </a:r>
          </a:p>
          <a:p>
            <a:pPr lvl="1"/>
            <a:r>
              <a:rPr lang="fi-FI" sz="2800" dirty="0"/>
              <a:t>Tuodaan asiat esille asiallisesti ja avoimesti suoraan asianomaisten kanssa</a:t>
            </a:r>
          </a:p>
          <a:p>
            <a:pPr lvl="1"/>
            <a:r>
              <a:rPr lang="fi-FI" sz="2800" dirty="0"/>
              <a:t>Ollaan esimerkkeinä lapsille, positiivisen kautta</a:t>
            </a:r>
          </a:p>
          <a:p>
            <a:r>
              <a:rPr lang="fi-FI" dirty="0"/>
              <a:t>Taataan valmentajille rauha keskittyä valmennukseen</a:t>
            </a:r>
          </a:p>
          <a:p>
            <a:pPr lvl="1"/>
            <a:r>
              <a:rPr lang="fi-FI" sz="2800" dirty="0"/>
              <a:t>Infotaan asioista mitkä voivat vaikuttaa luistelijan harjoitteluun yksityisviestillä/keskustellen valmentajan kanssa,</a:t>
            </a:r>
            <a:br>
              <a:rPr lang="fi-FI" sz="2800" dirty="0"/>
            </a:br>
            <a:r>
              <a:rPr lang="fi-FI" sz="2800" dirty="0"/>
              <a:t>muut asiat selvitetään kotona /kouluterveydenhuollossa /kuraattorilla /koulupsykologilla tms. tarpeen mukaan</a:t>
            </a:r>
          </a:p>
          <a:p>
            <a:pPr lvl="1"/>
            <a:endParaRPr lang="fi-FI" dirty="0"/>
          </a:p>
          <a:p>
            <a:r>
              <a:rPr lang="fi-FI" dirty="0">
                <a:solidFill>
                  <a:srgbClr val="7030A0"/>
                </a:solidFill>
              </a:rPr>
              <a:t>Sitoudutaan seuran arvoihin, pelisääntöihin ja kilparyhmille asetettuihin tavoitteisiin</a:t>
            </a:r>
          </a:p>
        </p:txBody>
      </p:sp>
      <p:pic>
        <p:nvPicPr>
          <p:cNvPr id="4" name="Kuva 3">
            <a:extLst>
              <a:ext uri="{FF2B5EF4-FFF2-40B4-BE49-F238E27FC236}">
                <a16:creationId xmlns:a16="http://schemas.microsoft.com/office/drawing/2014/main" id="{5109623A-EA10-2305-35D5-F57F61E73909}"/>
              </a:ext>
            </a:extLst>
          </p:cNvPr>
          <p:cNvPicPr>
            <a:picLocks noChangeAspect="1"/>
          </p:cNvPicPr>
          <p:nvPr/>
        </p:nvPicPr>
        <p:blipFill>
          <a:blip r:embed="rId2"/>
          <a:stretch>
            <a:fillRect/>
          </a:stretch>
        </p:blipFill>
        <p:spPr>
          <a:xfrm>
            <a:off x="10040500" y="399021"/>
            <a:ext cx="1462088" cy="957473"/>
          </a:xfrm>
          <a:prstGeom prst="rect">
            <a:avLst/>
          </a:prstGeom>
        </p:spPr>
      </p:pic>
    </p:spTree>
    <p:extLst>
      <p:ext uri="{BB962C8B-B14F-4D97-AF65-F5344CB8AC3E}">
        <p14:creationId xmlns:p14="http://schemas.microsoft.com/office/powerpoint/2010/main" val="1929908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ivaan pastellin värin liukuvärjäys">
            <a:extLst>
              <a:ext uri="{FF2B5EF4-FFF2-40B4-BE49-F238E27FC236}">
                <a16:creationId xmlns:a16="http://schemas.microsoft.com/office/drawing/2014/main" id="{C9E50EF5-BB02-2DC5-5909-6E5934425F54}"/>
              </a:ext>
            </a:extLst>
          </p:cNvPr>
          <p:cNvPicPr>
            <a:picLocks noChangeAspect="1"/>
          </p:cNvPicPr>
          <p:nvPr/>
        </p:nvPicPr>
        <p:blipFill>
          <a:blip r:embed="rId2">
            <a:extLst>
              <a:ext uri="{28A0092B-C50C-407E-A947-70E740481C1C}">
                <a14:useLocalDpi xmlns:a14="http://schemas.microsoft.com/office/drawing/2010/main" val="0"/>
              </a:ext>
            </a:extLst>
          </a:blip>
          <a:srcRect t="7909" b="7909"/>
          <a:stretch/>
        </p:blipFill>
        <p:spPr>
          <a:xfrm>
            <a:off x="20" y="0"/>
            <a:ext cx="12191980" cy="6857990"/>
          </a:xfrm>
          <a:prstGeom prst="rect">
            <a:avLst/>
          </a:prstGeom>
        </p:spPr>
      </p:pic>
      <p:sp>
        <p:nvSpPr>
          <p:cNvPr id="2" name="Otsikko 1">
            <a:extLst>
              <a:ext uri="{FF2B5EF4-FFF2-40B4-BE49-F238E27FC236}">
                <a16:creationId xmlns:a16="http://schemas.microsoft.com/office/drawing/2014/main" id="{D3E6DCBB-FD91-B643-BF32-361DCEDC764B}"/>
              </a:ext>
            </a:extLst>
          </p:cNvPr>
          <p:cNvSpPr>
            <a:spLocks noGrp="1"/>
          </p:cNvSpPr>
          <p:nvPr>
            <p:ph type="title"/>
          </p:nvPr>
        </p:nvSpPr>
        <p:spPr>
          <a:xfrm>
            <a:off x="594109" y="388399"/>
            <a:ext cx="6619811" cy="1344975"/>
          </a:xfrm>
        </p:spPr>
        <p:txBody>
          <a:bodyPr>
            <a:normAutofit/>
          </a:bodyPr>
          <a:lstStyle/>
          <a:p>
            <a:r>
              <a:rPr lang="fi-FI" sz="4000" dirty="0"/>
              <a:t>Seuran tavoitteet ja arvot</a:t>
            </a:r>
          </a:p>
        </p:txBody>
      </p:sp>
      <p:sp>
        <p:nvSpPr>
          <p:cNvPr id="3" name="Sisällön paikkamerkki 2">
            <a:extLst>
              <a:ext uri="{FF2B5EF4-FFF2-40B4-BE49-F238E27FC236}">
                <a16:creationId xmlns:a16="http://schemas.microsoft.com/office/drawing/2014/main" id="{7994A7E7-8C7A-1589-3C7C-A6E55B46FCEE}"/>
              </a:ext>
            </a:extLst>
          </p:cNvPr>
          <p:cNvSpPr>
            <a:spLocks noGrp="1"/>
          </p:cNvSpPr>
          <p:nvPr>
            <p:ph idx="1"/>
          </p:nvPr>
        </p:nvSpPr>
        <p:spPr>
          <a:xfrm>
            <a:off x="594109" y="1290181"/>
            <a:ext cx="10741946" cy="4882019"/>
          </a:xfrm>
        </p:spPr>
        <p:txBody>
          <a:bodyPr>
            <a:normAutofit/>
          </a:bodyPr>
          <a:lstStyle/>
          <a:p>
            <a:pPr marL="0" indent="0">
              <a:buNone/>
            </a:pPr>
            <a:r>
              <a:rPr lang="fi-FI" sz="2400" dirty="0"/>
              <a:t>Kilparyhmät</a:t>
            </a:r>
          </a:p>
          <a:p>
            <a:r>
              <a:rPr lang="fi-FI" sz="2400" dirty="0"/>
              <a:t>Terve ja hyvinvoiva urheilija</a:t>
            </a:r>
          </a:p>
          <a:p>
            <a:pPr lvl="1"/>
            <a:r>
              <a:rPr lang="fi-FI" dirty="0"/>
              <a:t>Hyvä ilmapiiri + urheilijamainen käytös</a:t>
            </a:r>
          </a:p>
          <a:p>
            <a:pPr lvl="1"/>
            <a:r>
              <a:rPr lang="fi-FI" dirty="0"/>
              <a:t>Terveen omakuvan ja elämäntapojen tukeminen (ruoka, lepo)</a:t>
            </a:r>
          </a:p>
          <a:p>
            <a:pPr lvl="1"/>
            <a:r>
              <a:rPr lang="fi-FI" dirty="0"/>
              <a:t>Rasitusvammojen ennaltaehkäisy</a:t>
            </a:r>
          </a:p>
          <a:p>
            <a:pPr lvl="2"/>
            <a:r>
              <a:rPr lang="fi-FI" sz="2400" dirty="0"/>
              <a:t>Treeniolosuhteet, treenimäärä, fysioterapia, yksilöllinen arvio, lihasvoiman/hallinnan/liikkuvuuden kehittäminen</a:t>
            </a:r>
          </a:p>
          <a:p>
            <a:pPr lvl="1"/>
            <a:r>
              <a:rPr lang="fi-FI" dirty="0"/>
              <a:t>Monipuolinen ja laadukas harjoittelu</a:t>
            </a:r>
          </a:p>
          <a:p>
            <a:pPr lvl="2"/>
            <a:r>
              <a:rPr lang="fi-FI" sz="2400" dirty="0"/>
              <a:t>Kuntosali, tanssi/koreo, fysioterapia</a:t>
            </a:r>
          </a:p>
          <a:p>
            <a:pPr lvl="2"/>
            <a:r>
              <a:rPr lang="fi-FI" sz="2400" dirty="0"/>
              <a:t>Valmentajien riittävä koulutus</a:t>
            </a:r>
          </a:p>
          <a:p>
            <a:pPr marL="0" indent="0">
              <a:buNone/>
            </a:pPr>
            <a:r>
              <a:rPr lang="fi-FI" sz="2400" dirty="0"/>
              <a:t>Harrasteryhmät</a:t>
            </a:r>
          </a:p>
          <a:p>
            <a:r>
              <a:rPr lang="fi-FI" sz="2400" dirty="0"/>
              <a:t>Liikunnan riemu ja paljon iloisia harrastajia</a:t>
            </a:r>
          </a:p>
          <a:p>
            <a:endParaRPr lang="fi-FI" sz="1500" dirty="0"/>
          </a:p>
        </p:txBody>
      </p:sp>
      <p:sp>
        <p:nvSpPr>
          <p:cNvPr id="16" name="Sisällön paikkamerkki 2">
            <a:extLst>
              <a:ext uri="{FF2B5EF4-FFF2-40B4-BE49-F238E27FC236}">
                <a16:creationId xmlns:a16="http://schemas.microsoft.com/office/drawing/2014/main" id="{208213BF-4CFD-B6F2-2EE1-5BBD9C543ECB}"/>
              </a:ext>
            </a:extLst>
          </p:cNvPr>
          <p:cNvSpPr txBox="1">
            <a:spLocks/>
          </p:cNvSpPr>
          <p:nvPr/>
        </p:nvSpPr>
        <p:spPr>
          <a:xfrm>
            <a:off x="5572190" y="2893512"/>
            <a:ext cx="6619811" cy="42597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sz="1800" dirty="0">
              <a:latin typeface="Bell MT" panose="02020503060305020303" pitchFamily="18" charset="0"/>
            </a:endParaRPr>
          </a:p>
          <a:p>
            <a:pPr marL="0" indent="0">
              <a:buFont typeface="Arial" panose="020B0604020202020204" pitchFamily="34" charset="0"/>
              <a:buNone/>
            </a:pPr>
            <a:r>
              <a:rPr lang="fi-FI" sz="1800" dirty="0">
                <a:latin typeface="Bell MT" panose="02020503060305020303" pitchFamily="18" charset="0"/>
              </a:rPr>
              <a:t>		Yhdessä</a:t>
            </a:r>
          </a:p>
          <a:p>
            <a:pPr marL="0" indent="0">
              <a:buFont typeface="Arial" panose="020B0604020202020204" pitchFamily="34" charset="0"/>
              <a:buNone/>
            </a:pPr>
            <a:r>
              <a:rPr lang="fi-FI" sz="1800" dirty="0">
                <a:latin typeface="Bell MT" panose="02020503060305020303" pitchFamily="18" charset="0"/>
              </a:rPr>
              <a:t>		  Rakkaudesta lajiin</a:t>
            </a:r>
          </a:p>
          <a:p>
            <a:pPr marL="0" indent="0">
              <a:buFont typeface="Arial" panose="020B0604020202020204" pitchFamily="34" charset="0"/>
              <a:buNone/>
            </a:pPr>
            <a:r>
              <a:rPr lang="fi-FI" sz="1800" dirty="0">
                <a:latin typeface="Bell MT" panose="02020503060305020303" pitchFamily="18" charset="0"/>
              </a:rPr>
              <a:t>		    Terve ja hyvinvoiva urheilija</a:t>
            </a:r>
          </a:p>
          <a:p>
            <a:pPr marL="0" indent="0">
              <a:buFont typeface="Arial" panose="020B0604020202020204" pitchFamily="34" charset="0"/>
              <a:buNone/>
            </a:pPr>
            <a:r>
              <a:rPr lang="fi-FI" sz="1800" dirty="0">
                <a:latin typeface="Bell MT" panose="02020503060305020303" pitchFamily="18" charset="0"/>
              </a:rPr>
              <a:t>		      Avoimuus</a:t>
            </a:r>
          </a:p>
        </p:txBody>
      </p:sp>
      <p:pic>
        <p:nvPicPr>
          <p:cNvPr id="4" name="Kuva 3">
            <a:extLst>
              <a:ext uri="{FF2B5EF4-FFF2-40B4-BE49-F238E27FC236}">
                <a16:creationId xmlns:a16="http://schemas.microsoft.com/office/drawing/2014/main" id="{D2366CE5-3B74-EDD8-A62F-689BAA214160}"/>
              </a:ext>
            </a:extLst>
          </p:cNvPr>
          <p:cNvPicPr>
            <a:picLocks noChangeAspect="1"/>
          </p:cNvPicPr>
          <p:nvPr/>
        </p:nvPicPr>
        <p:blipFill>
          <a:blip r:embed="rId3"/>
          <a:stretch>
            <a:fillRect/>
          </a:stretch>
        </p:blipFill>
        <p:spPr>
          <a:xfrm>
            <a:off x="10040500" y="399021"/>
            <a:ext cx="1462088" cy="957473"/>
          </a:xfrm>
          <a:prstGeom prst="rect">
            <a:avLst/>
          </a:prstGeom>
        </p:spPr>
      </p:pic>
    </p:spTree>
    <p:extLst>
      <p:ext uri="{BB962C8B-B14F-4D97-AF65-F5344CB8AC3E}">
        <p14:creationId xmlns:p14="http://schemas.microsoft.com/office/powerpoint/2010/main" val="1510326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DFE6FBD4-2891-F608-5092-1D12164968D7}"/>
              </a:ext>
            </a:extLst>
          </p:cNvPr>
          <p:cNvSpPr>
            <a:spLocks noGrp="1"/>
          </p:cNvSpPr>
          <p:nvPr>
            <p:ph type="title"/>
          </p:nvPr>
        </p:nvSpPr>
        <p:spPr>
          <a:xfrm>
            <a:off x="1084033" y="2380555"/>
            <a:ext cx="10647557" cy="1230534"/>
          </a:xfrm>
        </p:spPr>
        <p:txBody>
          <a:bodyPr anchor="b">
            <a:normAutofit/>
          </a:bodyPr>
          <a:lstStyle/>
          <a:p>
            <a:r>
              <a:rPr lang="fi-FI" sz="8000" dirty="0">
                <a:solidFill>
                  <a:srgbClr val="FFFFFF"/>
                </a:solidFill>
              </a:rPr>
              <a:t>Kilparyhmä 2 &amp; Tähdet</a:t>
            </a:r>
          </a:p>
        </p:txBody>
      </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4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F5930907-51D4-DE36-4567-2148606D0377}"/>
              </a:ext>
            </a:extLst>
          </p:cNvPr>
          <p:cNvSpPr>
            <a:spLocks noGrp="1"/>
          </p:cNvSpPr>
          <p:nvPr>
            <p:ph type="title"/>
          </p:nvPr>
        </p:nvSpPr>
        <p:spPr>
          <a:xfrm>
            <a:off x="838199" y="381935"/>
            <a:ext cx="5552638" cy="1591832"/>
          </a:xfrm>
        </p:spPr>
        <p:txBody>
          <a:bodyPr anchor="b">
            <a:normAutofit/>
          </a:bodyPr>
          <a:lstStyle/>
          <a:p>
            <a:r>
              <a:rPr lang="fi-FI" dirty="0">
                <a:solidFill>
                  <a:srgbClr val="FFFFFF"/>
                </a:solidFill>
              </a:rPr>
              <a:t>Ryhmän tavoitteet/ valmennuslinjaukset </a:t>
            </a: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6030E374-62FB-22A3-7DA8-919AAF45EAD3}"/>
              </a:ext>
            </a:extLst>
          </p:cNvPr>
          <p:cNvSpPr>
            <a:spLocks noGrp="1"/>
          </p:cNvSpPr>
          <p:nvPr>
            <p:ph idx="1"/>
          </p:nvPr>
        </p:nvSpPr>
        <p:spPr>
          <a:xfrm>
            <a:off x="5861853" y="1777824"/>
            <a:ext cx="5974193" cy="4607045"/>
          </a:xfrm>
        </p:spPr>
        <p:txBody>
          <a:bodyPr anchor="b">
            <a:normAutofit/>
          </a:bodyPr>
          <a:lstStyle/>
          <a:p>
            <a:pPr marL="342900" lvl="0" indent="-342900">
              <a:buFont typeface="Symbol" panose="05050102010706020507" pitchFamily="18" charset="2"/>
              <a:buChar char=""/>
            </a:pPr>
            <a:r>
              <a:rPr lang="fi-FI" sz="2400" dirty="0">
                <a:latin typeface="Calibri" panose="020F0502020204030204" pitchFamily="34" charset="0"/>
                <a:ea typeface="Calibri" panose="020F0502020204030204" pitchFamily="34" charset="0"/>
                <a:cs typeface="Times New Roman" panose="02020603050405020304" pitchFamily="18" charset="0"/>
              </a:rPr>
              <a:t>o</a:t>
            </a:r>
            <a:r>
              <a:rPr lang="fi-FI" sz="2400" dirty="0">
                <a:effectLst/>
                <a:latin typeface="Calibri" panose="020F0502020204030204" pitchFamily="34" charset="0"/>
                <a:ea typeface="Calibri" panose="020F0502020204030204" pitchFamily="34" charset="0"/>
                <a:cs typeface="Times New Roman" panose="02020603050405020304" pitchFamily="18" charset="0"/>
              </a:rPr>
              <a:t>pitaan ymmärtämään, mitä harjoittelu tarkoittaa</a:t>
            </a:r>
          </a:p>
          <a:p>
            <a:pPr marL="342900" lvl="0" indent="-342900">
              <a:buFont typeface="Symbol" panose="05050102010706020507" pitchFamily="18" charset="2"/>
              <a:buChar char=""/>
            </a:pPr>
            <a:r>
              <a:rPr lang="fi-FI" sz="2400" dirty="0">
                <a:effectLst/>
                <a:latin typeface="Calibri" panose="020F0502020204030204" pitchFamily="34" charset="0"/>
                <a:ea typeface="Calibri" panose="020F0502020204030204" pitchFamily="34" charset="0"/>
                <a:cs typeface="Times New Roman" panose="02020603050405020304" pitchFamily="18" charset="0"/>
              </a:rPr>
              <a:t>harjoitellaan kuuntelemaan omaa kehoa </a:t>
            </a:r>
          </a:p>
          <a:p>
            <a:pPr marL="342900" lvl="0" indent="-342900">
              <a:buFont typeface="Symbol" panose="05050102010706020507" pitchFamily="18" charset="2"/>
              <a:buChar char=""/>
            </a:pPr>
            <a:r>
              <a:rPr lang="fi-FI" sz="2400" dirty="0">
                <a:effectLst/>
                <a:latin typeface="Calibri" panose="020F0502020204030204" pitchFamily="34" charset="0"/>
                <a:ea typeface="Calibri" panose="020F0502020204030204" pitchFamily="34" charset="0"/>
                <a:cs typeface="Times New Roman" panose="02020603050405020304" pitchFamily="18" charset="0"/>
              </a:rPr>
              <a:t>harjoitellaan kilpailemista </a:t>
            </a:r>
          </a:p>
          <a:p>
            <a:pPr marL="342900" lvl="0" indent="-342900">
              <a:buFont typeface="Symbol" panose="05050102010706020507" pitchFamily="18" charset="2"/>
              <a:buChar char=""/>
            </a:pPr>
            <a:r>
              <a:rPr lang="fi-FI" sz="2400" dirty="0">
                <a:effectLst/>
                <a:latin typeface="Calibri" panose="020F0502020204030204" pitchFamily="34" charset="0"/>
                <a:ea typeface="Calibri" panose="020F0502020204030204" pitchFamily="34" charset="0"/>
                <a:cs typeface="Times New Roman" panose="02020603050405020304" pitchFamily="18" charset="0"/>
              </a:rPr>
              <a:t>opetellaan pitkän tähtäimen harjoittelua </a:t>
            </a:r>
          </a:p>
          <a:p>
            <a:pPr marL="342900" lvl="0" indent="-342900">
              <a:buFont typeface="Symbol" panose="05050102010706020507" pitchFamily="18" charset="2"/>
              <a:buChar char=""/>
            </a:pPr>
            <a:r>
              <a:rPr lang="fi-FI" sz="2400" dirty="0">
                <a:latin typeface="Calibri" panose="020F0502020204030204" pitchFamily="34" charset="0"/>
                <a:ea typeface="Calibri" panose="020F0502020204030204" pitchFamily="34" charset="0"/>
                <a:cs typeface="Times New Roman" panose="02020603050405020304" pitchFamily="18" charset="0"/>
              </a:rPr>
              <a:t>jonkin verran yksilöllistä suunnittelua</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2400" dirty="0">
                <a:effectLst/>
                <a:latin typeface="Calibri" panose="020F0502020204030204" pitchFamily="34" charset="0"/>
                <a:ea typeface="Calibri" panose="020F0502020204030204" pitchFamily="34" charset="0"/>
                <a:cs typeface="Times New Roman" panose="02020603050405020304" pitchFamily="18" charset="0"/>
              </a:rPr>
              <a:t>avoin keskustelu</a:t>
            </a:r>
          </a:p>
          <a:p>
            <a:pPr marL="342900" lvl="0" indent="-342900">
              <a:spcAft>
                <a:spcPts val="800"/>
              </a:spcAft>
              <a:buFont typeface="Symbol" panose="05050102010706020507" pitchFamily="18" charset="2"/>
              <a:buChar char=""/>
            </a:pPr>
            <a:r>
              <a:rPr lang="fi-FI" sz="2400" dirty="0">
                <a:effectLst/>
                <a:latin typeface="Calibri" panose="020F0502020204030204" pitchFamily="34" charset="0"/>
                <a:ea typeface="Calibri" panose="020F0502020204030204" pitchFamily="34" charset="0"/>
                <a:cs typeface="Times New Roman" panose="02020603050405020304" pitchFamily="18" charset="0"/>
              </a:rPr>
              <a:t>positiivinen asenne ja hauskanpito </a:t>
            </a:r>
          </a:p>
          <a:p>
            <a:endParaRPr lang="fi-FI" sz="1700" dirty="0">
              <a:solidFill>
                <a:srgbClr val="FFFFFF"/>
              </a:solidFill>
            </a:endParaRPr>
          </a:p>
        </p:txBody>
      </p:sp>
      <p:sp>
        <p:nvSpPr>
          <p:cNvPr id="4" name="Tekstiruutu 3">
            <a:extLst>
              <a:ext uri="{FF2B5EF4-FFF2-40B4-BE49-F238E27FC236}">
                <a16:creationId xmlns:a16="http://schemas.microsoft.com/office/drawing/2014/main" id="{A4A926AB-02D6-3F57-22BB-35A17298A59E}"/>
              </a:ext>
            </a:extLst>
          </p:cNvPr>
          <p:cNvSpPr txBox="1"/>
          <p:nvPr/>
        </p:nvSpPr>
        <p:spPr>
          <a:xfrm>
            <a:off x="1247243" y="2945242"/>
            <a:ext cx="3879911" cy="3046988"/>
          </a:xfrm>
          <a:prstGeom prst="rect">
            <a:avLst/>
          </a:prstGeom>
          <a:noFill/>
        </p:spPr>
        <p:txBody>
          <a:bodyPr wrap="square" rtlCol="0">
            <a:spAutoFit/>
          </a:bodyPr>
          <a:lstStyle/>
          <a:p>
            <a:r>
              <a:rPr lang="fi-FI" sz="2400" dirty="0">
                <a:latin typeface="+mj-lt"/>
              </a:rPr>
              <a:t>”Yksityiskohdista kannattaa kiinnostua vasta siinä vaiheessa, kun kehitystä ylläpitävät perusteet ovat varmalla mallilla. Niihin ei kannata jäädä jumiin liian aikaisessa vaiheessa harjoitusuraa”</a:t>
            </a:r>
          </a:p>
        </p:txBody>
      </p:sp>
    </p:spTree>
    <p:extLst>
      <p:ext uri="{BB962C8B-B14F-4D97-AF65-F5344CB8AC3E}">
        <p14:creationId xmlns:p14="http://schemas.microsoft.com/office/powerpoint/2010/main" val="1199651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1A0522B9-D5AB-4D90-9C2A-A80F1C306D14}"/>
              </a:ext>
            </a:extLst>
          </p:cNvPr>
          <p:cNvSpPr>
            <a:spLocks noGrp="1"/>
          </p:cNvSpPr>
          <p:nvPr>
            <p:ph type="title"/>
          </p:nvPr>
        </p:nvSpPr>
        <p:spPr>
          <a:xfrm>
            <a:off x="794667" y="-42071"/>
            <a:ext cx="6923304" cy="1102820"/>
          </a:xfrm>
        </p:spPr>
        <p:txBody>
          <a:bodyPr anchor="b">
            <a:normAutofit/>
          </a:bodyPr>
          <a:lstStyle/>
          <a:p>
            <a:r>
              <a:rPr lang="fi-FI" sz="4800" dirty="0">
                <a:solidFill>
                  <a:srgbClr val="FFFFFF"/>
                </a:solidFill>
              </a:rPr>
              <a:t>Yleisesti harjoittelusta </a:t>
            </a:r>
          </a:p>
        </p:txBody>
      </p:sp>
      <p:cxnSp>
        <p:nvCxnSpPr>
          <p:cNvPr id="27"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8E4EB53D-0121-77B2-D858-DDBC1222A685}"/>
              </a:ext>
            </a:extLst>
          </p:cNvPr>
          <p:cNvSpPr>
            <a:spLocks noGrp="1"/>
          </p:cNvSpPr>
          <p:nvPr>
            <p:ph idx="1"/>
          </p:nvPr>
        </p:nvSpPr>
        <p:spPr>
          <a:xfrm>
            <a:off x="794667" y="1415845"/>
            <a:ext cx="10168841" cy="5045738"/>
          </a:xfrm>
        </p:spPr>
        <p:txBody>
          <a:bodyPr anchor="b">
            <a:normAutofit/>
          </a:bodyPr>
          <a:lstStyle/>
          <a:p>
            <a:r>
              <a:rPr lang="fi-FI" sz="2600" dirty="0"/>
              <a:t>Jääharjoittelu kulkee käsikädessä oheisharjoittelun kanssa </a:t>
            </a:r>
          </a:p>
          <a:p>
            <a:r>
              <a:rPr lang="fi-FI" sz="2600" dirty="0"/>
              <a:t>Harjoitusten sisältö on suunniteltu ryhmäläisten ikä, taso ja kehitys huomioiden (esim. sanasta ”voimaharjoittelu” ei kannata säikähtää) </a:t>
            </a:r>
          </a:p>
          <a:p>
            <a:r>
              <a:rPr lang="fi-FI" sz="2600" dirty="0"/>
              <a:t>Sama harjoitusohjelma pätee, vaikka ei vielä kilpailisikaan </a:t>
            </a:r>
          </a:p>
          <a:p>
            <a:pPr marL="0" indent="0">
              <a:buNone/>
            </a:pPr>
            <a:endParaRPr lang="fi-FI" sz="2400" dirty="0"/>
          </a:p>
          <a:p>
            <a:pPr>
              <a:buFont typeface="Wingdings" panose="05000000000000000000" pitchFamily="2" charset="2"/>
              <a:buChar char="ü"/>
            </a:pPr>
            <a:r>
              <a:rPr lang="fi-FI" sz="2400" u="sng" dirty="0"/>
              <a:t>Ohjattu alkuveryttely</a:t>
            </a:r>
          </a:p>
          <a:p>
            <a:pPr marL="0" indent="0">
              <a:buNone/>
            </a:pPr>
            <a:r>
              <a:rPr lang="fi-FI" sz="2200" dirty="0">
                <a:solidFill>
                  <a:srgbClr val="FFFFFF"/>
                </a:solidFill>
              </a:rPr>
              <a:t>Hyvin opittu alkulämmittely ennaltaehkäisee vammoja, niin rasitusperäisiä kuin äkkinäisiä kaatumisista johtuvia loukkaantumisia. </a:t>
            </a:r>
          </a:p>
          <a:p>
            <a:pPr marL="0" indent="0">
              <a:buNone/>
            </a:pPr>
            <a:r>
              <a:rPr lang="fi-FI" sz="2200" dirty="0">
                <a:solidFill>
                  <a:srgbClr val="FFFFFF"/>
                </a:solidFill>
              </a:rPr>
              <a:t>Lisäksi kilpailuissa on mahdollisuus, että lapsi joutuu tekemään lämmittelyn osittain itsenäisesti. </a:t>
            </a:r>
          </a:p>
          <a:p>
            <a:endParaRPr lang="fi-FI" sz="2000" dirty="0">
              <a:solidFill>
                <a:srgbClr val="FFFFFF"/>
              </a:solidFill>
            </a:endParaRPr>
          </a:p>
        </p:txBody>
      </p:sp>
    </p:spTree>
    <p:extLst>
      <p:ext uri="{BB962C8B-B14F-4D97-AF65-F5344CB8AC3E}">
        <p14:creationId xmlns:p14="http://schemas.microsoft.com/office/powerpoint/2010/main" val="2895554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A266BC1B-0470-0508-2ABC-404F05E78362}"/>
              </a:ext>
            </a:extLst>
          </p:cNvPr>
          <p:cNvSpPr>
            <a:spLocks noGrp="1"/>
          </p:cNvSpPr>
          <p:nvPr>
            <p:ph type="title"/>
          </p:nvPr>
        </p:nvSpPr>
        <p:spPr>
          <a:xfrm>
            <a:off x="838200" y="318094"/>
            <a:ext cx="6097860" cy="1230518"/>
          </a:xfrm>
        </p:spPr>
        <p:txBody>
          <a:bodyPr anchor="t">
            <a:normAutofit/>
          </a:bodyPr>
          <a:lstStyle/>
          <a:p>
            <a:r>
              <a:rPr lang="fi-FI" sz="4800" dirty="0">
                <a:solidFill>
                  <a:srgbClr val="FFFFFF"/>
                </a:solidFill>
              </a:rPr>
              <a:t>Valmentajien terveiset</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AB1EC56B-0D55-666E-4739-AC2BEA2F875E}"/>
              </a:ext>
            </a:extLst>
          </p:cNvPr>
          <p:cNvSpPr>
            <a:spLocks noGrp="1"/>
          </p:cNvSpPr>
          <p:nvPr>
            <p:ph idx="1"/>
          </p:nvPr>
        </p:nvSpPr>
        <p:spPr>
          <a:xfrm>
            <a:off x="838200" y="1406889"/>
            <a:ext cx="10823531" cy="5194327"/>
          </a:xfrm>
        </p:spPr>
        <p:txBody>
          <a:bodyPr anchor="b">
            <a:noAutofit/>
          </a:bodyPr>
          <a:lstStyle/>
          <a:p>
            <a:r>
              <a:rPr lang="fi-FI" sz="2400" dirty="0"/>
              <a:t>K2 ryhmää on tälle kaudelle jaettu pienempiin porukoihin. Tällä haluamme saada entistäkin yksilöllisempää valmennusta lapsille sekä taata sen, että jokainen saa riittävästi huomiota harjoitusten aikana. Tämä mahdollistaa luistelijoille myös enemmän tilaa jäälle. </a:t>
            </a:r>
          </a:p>
          <a:p>
            <a:r>
              <a:rPr lang="fi-FI" sz="2400" dirty="0"/>
              <a:t>Tähän mennessä tämä on osoittautunut erittäin toimivaksi valmentajien näkökulmasta ja jo lyhyessä ajassa on opittu paljon uutta.</a:t>
            </a:r>
          </a:p>
          <a:p>
            <a:r>
              <a:rPr lang="fi-FI" sz="2400" dirty="0"/>
              <a:t>K2 Harjoittelua suunnitellaan jokaisen arjen kokonaiskuormitus huomioiden. Toivoisimme avoimen vuorovaikutuksen jatkuvan valmentajien ja vanhempien välillä. Seurataan yhdessä jaksamista ja puututaan muutoksiin ja reagoidaan niihin aina mieluiten liian aikaisin kuin liian myöhään. </a:t>
            </a:r>
          </a:p>
          <a:p>
            <a:r>
              <a:rPr lang="fi-FI" sz="2400" dirty="0"/>
              <a:t>Vanhempien sekä luistelijoiden tulisi ymmärtää, että mikäli haluamme jäällä tehdä vaikeita elementtejä, varmoja ohjelmia sekä oppia uusia hyppyjä, on pohjana tälle vahva ja toimiva keho. Jotta saamme tällaiset ominaisuudet, on harjoiteltava jään ulkopuolella kaikkia tarvittavia ominaisuuksia ja mikäli oheisharjoittelua laiminlyö, se vaikuttaa suoraan kehitykseen sekä harjoittelun turvallisuuteen. </a:t>
            </a:r>
          </a:p>
        </p:txBody>
      </p:sp>
    </p:spTree>
    <p:extLst>
      <p:ext uri="{BB962C8B-B14F-4D97-AF65-F5344CB8AC3E}">
        <p14:creationId xmlns:p14="http://schemas.microsoft.com/office/powerpoint/2010/main" val="4286773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B589F22-3762-444E-9FC9-BE1800ABE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08" y="-15640"/>
            <a:ext cx="4633823" cy="6873639"/>
            <a:chOff x="-3208" y="-15640"/>
            <a:chExt cx="4633823" cy="6873639"/>
          </a:xfrm>
        </p:grpSpPr>
        <p:sp>
          <p:nvSpPr>
            <p:cNvPr id="23" name="Rectangle 22">
              <a:extLst>
                <a:ext uri="{FF2B5EF4-FFF2-40B4-BE49-F238E27FC236}">
                  <a16:creationId xmlns:a16="http://schemas.microsoft.com/office/drawing/2014/main" id="{23909A00-EE5C-7921-011D-2243441BC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15296" y="1112089"/>
              <a:ext cx="6857999" cy="4633821"/>
            </a:xfrm>
            <a:prstGeom prst="rect">
              <a:avLst/>
            </a:prstGeom>
            <a:gradFill>
              <a:gsLst>
                <a:gs pos="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CBD214-1DC9-F322-5194-DA04BAC2F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23116" y="1104268"/>
              <a:ext cx="6873639" cy="4633823"/>
            </a:xfrm>
            <a:prstGeom prst="rect">
              <a:avLst/>
            </a:prstGeom>
            <a:gradFill flip="none" rotWithShape="1">
              <a:gsLst>
                <a:gs pos="0">
                  <a:schemeClr val="accent5">
                    <a:lumMod val="75000"/>
                    <a:alpha val="92000"/>
                  </a:schemeClr>
                </a:gs>
                <a:gs pos="41000">
                  <a:schemeClr val="accent5">
                    <a:lumMod val="75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EAF9FB-B8E3-9BF3-8388-AE1AC0CB4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90955" y="-462733"/>
              <a:ext cx="3284738" cy="4194579"/>
            </a:xfrm>
            <a:prstGeom prst="rect">
              <a:avLst/>
            </a:prstGeom>
            <a:gradFill flip="none" rotWithShape="1">
              <a:gsLst>
                <a:gs pos="0">
                  <a:schemeClr val="accent2">
                    <a:alpha val="70000"/>
                  </a:schemeClr>
                </a:gs>
                <a:gs pos="5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Otsikko 1">
            <a:extLst>
              <a:ext uri="{FF2B5EF4-FFF2-40B4-BE49-F238E27FC236}">
                <a16:creationId xmlns:a16="http://schemas.microsoft.com/office/drawing/2014/main" id="{D1FF799E-DCB9-6EAC-7739-40A0B398C70B}"/>
              </a:ext>
            </a:extLst>
          </p:cNvPr>
          <p:cNvSpPr>
            <a:spLocks noGrp="1"/>
          </p:cNvSpPr>
          <p:nvPr>
            <p:ph type="title"/>
          </p:nvPr>
        </p:nvSpPr>
        <p:spPr>
          <a:xfrm>
            <a:off x="376821" y="2139225"/>
            <a:ext cx="3873764" cy="2275401"/>
          </a:xfrm>
        </p:spPr>
        <p:txBody>
          <a:bodyPr anchor="ctr">
            <a:normAutofit/>
          </a:bodyPr>
          <a:lstStyle/>
          <a:p>
            <a:pPr algn="ctr"/>
            <a:r>
              <a:rPr lang="fi-FI" sz="3200" dirty="0">
                <a:solidFill>
                  <a:srgbClr val="FFFFFF"/>
                </a:solidFill>
              </a:rPr>
              <a:t>Valtakunnallinen leiritys </a:t>
            </a:r>
          </a:p>
        </p:txBody>
      </p:sp>
      <p:sp>
        <p:nvSpPr>
          <p:cNvPr id="3" name="Sisällön paikkamerkki 2">
            <a:extLst>
              <a:ext uri="{FF2B5EF4-FFF2-40B4-BE49-F238E27FC236}">
                <a16:creationId xmlns:a16="http://schemas.microsoft.com/office/drawing/2014/main" id="{4D068529-CC78-72D6-A9B4-A028E87A04DA}"/>
              </a:ext>
            </a:extLst>
          </p:cNvPr>
          <p:cNvSpPr>
            <a:spLocks noGrp="1"/>
          </p:cNvSpPr>
          <p:nvPr>
            <p:ph idx="1"/>
          </p:nvPr>
        </p:nvSpPr>
        <p:spPr>
          <a:xfrm>
            <a:off x="4935255" y="874781"/>
            <a:ext cx="6383377" cy="5789065"/>
          </a:xfrm>
        </p:spPr>
        <p:txBody>
          <a:bodyPr anchor="ctr">
            <a:normAutofit lnSpcReduction="10000"/>
          </a:bodyPr>
          <a:lstStyle/>
          <a:p>
            <a:r>
              <a:rPr lang="fi-FI" dirty="0"/>
              <a:t>Liiton matalan kynnyksen leiritystoimintaa alakouluikäisille </a:t>
            </a:r>
          </a:p>
          <a:p>
            <a:r>
              <a:rPr lang="fi-FI" dirty="0"/>
              <a:t>Leirille ei STLL puolesta vaatimuksia, seurat saavat päättää luistelijat leireille </a:t>
            </a:r>
          </a:p>
          <a:p>
            <a:pPr marL="0" indent="0">
              <a:buNone/>
            </a:pPr>
            <a:r>
              <a:rPr lang="fi-FI" dirty="0"/>
              <a:t>Meidän valintaperiaatteet: </a:t>
            </a:r>
          </a:p>
          <a:p>
            <a:r>
              <a:rPr lang="fi-FI" dirty="0"/>
              <a:t>Ikä suhteessa taitotasoon (leireillä olisi oman ikäluokkansa noin keskitasoa) </a:t>
            </a:r>
          </a:p>
          <a:p>
            <a:r>
              <a:rPr lang="fi-FI" dirty="0"/>
              <a:t>Ei haluta laittaa ns. liian aikaisin (henkiset paineet) </a:t>
            </a:r>
          </a:p>
          <a:p>
            <a:r>
              <a:rPr lang="fi-FI" dirty="0"/>
              <a:t>Pyritään myös siihen, että mahdollisimman moni pääsee leirille 1-2 kertaa</a:t>
            </a:r>
          </a:p>
          <a:p>
            <a:r>
              <a:rPr lang="fi-FI" dirty="0"/>
              <a:t>Katsotaan vuosikohtaisesti (esim. kuinka monta paikkaa) </a:t>
            </a:r>
          </a:p>
          <a:p>
            <a:pPr marL="0" indent="0">
              <a:buNone/>
            </a:pPr>
            <a:endParaRPr lang="fi-FI" sz="2000" dirty="0"/>
          </a:p>
          <a:p>
            <a:pPr marL="0" indent="0">
              <a:buNone/>
            </a:pPr>
            <a:endParaRPr lang="fi-FI" sz="2000" dirty="0"/>
          </a:p>
          <a:p>
            <a:endParaRPr lang="fi-FI" sz="2000" dirty="0"/>
          </a:p>
        </p:txBody>
      </p:sp>
    </p:spTree>
    <p:extLst>
      <p:ext uri="{BB962C8B-B14F-4D97-AF65-F5344CB8AC3E}">
        <p14:creationId xmlns:p14="http://schemas.microsoft.com/office/powerpoint/2010/main" val="914205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23933BE8-4C72-D166-6B50-150B9899CE3B}"/>
              </a:ext>
            </a:extLst>
          </p:cNvPr>
          <p:cNvSpPr>
            <a:spLocks noGrp="1"/>
          </p:cNvSpPr>
          <p:nvPr>
            <p:ph type="title"/>
          </p:nvPr>
        </p:nvSpPr>
        <p:spPr>
          <a:xfrm>
            <a:off x="1411023" y="2342001"/>
            <a:ext cx="8599776" cy="1239399"/>
          </a:xfrm>
        </p:spPr>
        <p:txBody>
          <a:bodyPr anchor="b">
            <a:normAutofit/>
          </a:bodyPr>
          <a:lstStyle/>
          <a:p>
            <a:r>
              <a:rPr lang="fi-FI" sz="8000" dirty="0">
                <a:solidFill>
                  <a:srgbClr val="FFFFFF"/>
                </a:solidFill>
              </a:rPr>
              <a:t>Kilparyhmä 1 </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50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1760</Words>
  <Application>Microsoft Office PowerPoint</Application>
  <PresentationFormat>Laajakuva</PresentationFormat>
  <Paragraphs>253</Paragraphs>
  <Slides>39</Slides>
  <Notes>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39</vt:i4>
      </vt:variant>
    </vt:vector>
  </HeadingPairs>
  <TitlesOfParts>
    <vt:vector size="46" baseType="lpstr">
      <vt:lpstr>Arial</vt:lpstr>
      <vt:lpstr>Bell MT</vt:lpstr>
      <vt:lpstr>Calibri</vt:lpstr>
      <vt:lpstr>Calibri Light</vt:lpstr>
      <vt:lpstr>Symbol</vt:lpstr>
      <vt:lpstr>Wingdings</vt:lpstr>
      <vt:lpstr>Office-teema</vt:lpstr>
      <vt:lpstr>HeiTa vanhempainilta syksy 2025  Valmentajien osuus:  Ryhmien esittelyt &amp; käytännön infoa</vt:lpstr>
      <vt:lpstr>Kilparyhmien huoltajien pelisäännöt </vt:lpstr>
      <vt:lpstr>Tapahtumia</vt:lpstr>
      <vt:lpstr>Kilparyhmä 2 &amp; Tähdet</vt:lpstr>
      <vt:lpstr>Ryhmän tavoitteet/ valmennuslinjaukset </vt:lpstr>
      <vt:lpstr>Yleisesti harjoittelusta </vt:lpstr>
      <vt:lpstr>Valmentajien terveiset</vt:lpstr>
      <vt:lpstr>Valtakunnallinen leiritys </vt:lpstr>
      <vt:lpstr>Kilparyhmä 1 </vt:lpstr>
      <vt:lpstr>PowerPoint-esitys</vt:lpstr>
      <vt:lpstr>Ryhmän tavoitteet / valmennuslinjaukset    Kuinka tulla hyväksi? -Nuku +7h yössä -Syö monipuolisesti ja terveellisesti - Treenaa nousujohteisesti  - Toista 5-10 vuotta   </vt:lpstr>
      <vt:lpstr>Yleisesti harjoittelusta </vt:lpstr>
      <vt:lpstr>Valmentajien terveiset </vt:lpstr>
      <vt:lpstr>Valmentajien terveiset huoltajille </vt:lpstr>
      <vt:lpstr>Huoltajan rooli lapsen ja nuoren harrastuksessa </vt:lpstr>
      <vt:lpstr>PowerPoint-esitys</vt:lpstr>
      <vt:lpstr>Flipit </vt:lpstr>
      <vt:lpstr>Kilpaluisteluun valmistava ryhmä </vt:lpstr>
      <vt:lpstr>Kilpaluisteluun valmistava ryhmä </vt:lpstr>
      <vt:lpstr>Taitoluistelukoulu </vt:lpstr>
      <vt:lpstr>Taitoluisteluun valmistava ryhmä </vt:lpstr>
      <vt:lpstr>Taitoluisteluun valmistava ryhmä </vt:lpstr>
      <vt:lpstr>Lasten pelisäännöt </vt:lpstr>
      <vt:lpstr>PowerPoint-esitys</vt:lpstr>
      <vt:lpstr>Käytännönohjeita huoltajille (nostoja infosta) </vt:lpstr>
      <vt:lpstr>Varusteet </vt:lpstr>
      <vt:lpstr>Lomaviikot </vt:lpstr>
      <vt:lpstr>Näytökset ja tapahtumat </vt:lpstr>
      <vt:lpstr>HeiTa Vanhempainilta johtokunnan osuus</vt:lpstr>
      <vt:lpstr>Sisältö</vt:lpstr>
      <vt:lpstr>Heinolan Taitoluistelijat Ry</vt:lpstr>
      <vt:lpstr>Heinolan Taitoluistelijat Ry</vt:lpstr>
      <vt:lpstr>Ryhmät kaudella 2025-2026</vt:lpstr>
      <vt:lpstr>Kilparyhmäläisen harrastemaksut sisältää</vt:lpstr>
      <vt:lpstr>Erikseen kauden aikana laskutetaan</vt:lpstr>
      <vt:lpstr>Kauden tapahtumia</vt:lpstr>
      <vt:lpstr>Yleisiä asioita</vt:lpstr>
      <vt:lpstr>Kauden tavoitteita</vt:lpstr>
      <vt:lpstr>Seuran tavoitteet ja arvot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Hakala, Heini A E</dc:creator>
  <cp:lastModifiedBy>Heini Hakala</cp:lastModifiedBy>
  <cp:revision>39</cp:revision>
  <dcterms:created xsi:type="dcterms:W3CDTF">2022-06-25T07:10:42Z</dcterms:created>
  <dcterms:modified xsi:type="dcterms:W3CDTF">2026-04-11T09:19:25Z</dcterms:modified>
</cp:coreProperties>
</file>