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78" r:id="rId4"/>
    <p:sldId id="260" r:id="rId5"/>
    <p:sldId id="259" r:id="rId6"/>
    <p:sldId id="271" r:id="rId7"/>
    <p:sldId id="272" r:id="rId8"/>
    <p:sldId id="258" r:id="rId9"/>
    <p:sldId id="273" r:id="rId10"/>
    <p:sldId id="257" r:id="rId11"/>
    <p:sldId id="266" r:id="rId12"/>
    <p:sldId id="261" r:id="rId13"/>
    <p:sldId id="276" r:id="rId14"/>
    <p:sldId id="277" r:id="rId15"/>
    <p:sldId id="270" r:id="rId16"/>
    <p:sldId id="265" r:id="rId17"/>
    <p:sldId id="26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837C1-3E20-47D8-9E34-D554598E4880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17336-1408-4E79-9415-787613752D6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77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Sitoudutaan toimimaan arvojen mukaisesti ja edistämään urheilun arvoja kuten reiluutta, yhdessä tekemistä ja kannustavaa ilmapiiriä. Haluamme tarjota laadukasta, turvallista ja kehittävää toimintaa kaikille jäsenille.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17336-1408-4E79-9415-787613752D6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10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Meidän valmennusresurssia on kysytty myös muihin seuroihin (</a:t>
            </a:r>
            <a:r>
              <a:rPr lang="fi-FI" dirty="0" err="1"/>
              <a:t>mm.yleisurheilu</a:t>
            </a:r>
            <a:r>
              <a:rPr lang="fi-FI" dirty="0"/>
              <a:t>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17336-1408-4E79-9415-787613752D6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51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Ollaan jo tunnettu, mutta laajemmin.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17336-1408-4E79-9415-787613752D6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8904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17336-1408-4E79-9415-787613752D6A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7282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17336-1408-4E79-9415-787613752D6A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568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B4010-D196-9FD8-AF75-73687D594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A32F82D-197E-40D6-7E9A-0B0279323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D51EA9-5CE4-F007-1F9E-059D3B0B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730068-BE07-5972-1C5B-7EF7555B6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25A7DA-118E-0469-943B-7427C5FB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048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5DF935-E9C7-73C2-67EE-9E1915A0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6A67369-3ED5-5150-766A-3DC46E5F4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F1F144-0619-8E8E-D437-A7519EFC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76C4A5-F9E1-D018-1232-319C6755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E939D-CA05-4D64-367A-1ABD63766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71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100F51A-9DF3-857D-6238-D408FD9A5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30BF15-B852-A18D-E74E-9A7084601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33A425-920E-318E-E644-6E1FC346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A63C1E-5379-AA4D-6CD7-D10F15AA6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2DDB14-3B00-E09D-0512-785971A15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1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999E20-B3BC-AA90-51E1-74EB7CB8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9128C5-AD56-25F9-9F8C-9EB02C4AA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489174-ED28-3FE0-7C65-90C1ABB8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711AE0-345B-EACF-34E7-F466FFC3F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A67F90-2B6A-9B8E-EDE9-370B3876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733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8B79CA-BF0D-011E-D113-525F7B8C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C41060-2D23-337C-4FBD-84E3EDF0D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903437-9123-965F-B778-5FEB8CBA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5B3367-8CC7-34F3-C573-B61C8025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74FECC-2287-6455-AC2D-30BEB221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91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071E3E-DD9A-2B1F-E0B3-130F90242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50002A-92AF-2D98-31DC-478F1CA543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3BD39B0-CF63-162A-4A5F-599FF5608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D7961D3-EDE5-0609-A5BD-F1800D5DC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5C78FAD-C342-50D9-7119-685CFE6E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17977B-5651-2107-11B0-E9C45D14F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30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673686-3568-6519-5042-77F8388E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EEA7FD-413D-ECAD-110A-228BB1295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F5F629-AFAB-7091-57C8-FC6D6E760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2912FB7-5D7B-20CB-CF01-6D4426A08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1B8DB8A-EDEF-003B-353E-CD4C871CF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713CA86-085C-320B-7D36-67D4781B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31D0931-B2A9-558F-890F-6C3F1C7C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94AAC76-F8A1-A45B-C67F-2E09EDD42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6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0D5594-DC4E-311C-D72E-07483F996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93C2388-5B1F-1B40-214C-4219AFF33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F8ADEA4-0F6F-780E-77E1-AE00CFED0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4EF255-9371-E982-7AA2-142F1D65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3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0A413488-D43C-97C3-4120-933BDB4D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887119-3E22-3706-6149-9A0C9AD7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FD2FD1C-29B5-A81C-5824-8E9214E0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4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3FC43F-0212-CEA0-70A4-5362D3348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3721F3-DCB3-A4B8-DFF4-EFCA4183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A911DC-D749-FD63-0398-4533B694F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3CE4A32-4505-F7A2-6640-CE846D89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3E68A92-A84C-A3FC-4E30-2F3B6477A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47AA2B5-F0B0-AAF5-60A2-39E06254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33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9F0EFE-284B-0599-252A-0956144F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07E892BD-B5C4-5679-D248-84C5083F19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8BD9685-FD06-AE65-1293-948CF05EC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F849F9F-5E4C-1310-804E-3E330F6D5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96EB67-4D76-BE39-11A4-FF521A029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67FEE3-A6B6-AD19-8463-5385831B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5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34238D6-6193-68DC-7E1D-BC93C4B9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943607E-B10C-A3A0-C7BB-06FED859C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1C0D18-457D-9E73-E108-6AD84CB4E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A8AE58-FC05-42FA-BBFC-23A3EB7E49AC}" type="datetimeFigureOut">
              <a:rPr lang="fi-FI" smtClean="0"/>
              <a:t>10.4.2026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62289BF-6CA8-2898-B62A-4BF49730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A81360-F064-10AC-CE07-92191CBDD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18296A-9DAE-474F-8C37-5901F88587C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165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vaate, luistelu, henkilö, teksti&#10;&#10;Tekoälyn generoima sisältö voi olla virheellistä.">
            <a:extLst>
              <a:ext uri="{FF2B5EF4-FFF2-40B4-BE49-F238E27FC236}">
                <a16:creationId xmlns:a16="http://schemas.microsoft.com/office/drawing/2014/main" id="{E3904FE1-5EEC-397B-0F48-9CB0C46DF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92A4C041-87E7-7A8F-F7BE-FF6138379465}"/>
              </a:ext>
            </a:extLst>
          </p:cNvPr>
          <p:cNvSpPr txBox="1"/>
          <p:nvPr/>
        </p:nvSpPr>
        <p:spPr>
          <a:xfrm>
            <a:off x="73152" y="6409944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11.4.2026</a:t>
            </a:r>
          </a:p>
        </p:txBody>
      </p:sp>
    </p:spTree>
    <p:extLst>
      <p:ext uri="{BB962C8B-B14F-4D97-AF65-F5344CB8AC3E}">
        <p14:creationId xmlns:p14="http://schemas.microsoft.com/office/powerpoint/2010/main" val="161697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083826D4-EADF-7062-A7E9-C0870DFB2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69209"/>
            <a:ext cx="10515600" cy="2545207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Alueellisesti tunnettu laadukkaasta kilpa- ja harrastetoiminnasta.</a:t>
            </a:r>
          </a:p>
        </p:txBody>
      </p:sp>
      <p:sp>
        <p:nvSpPr>
          <p:cNvPr id="7" name="Otsikko 7">
            <a:extLst>
              <a:ext uri="{FF2B5EF4-FFF2-40B4-BE49-F238E27FC236}">
                <a16:creationId xmlns:a16="http://schemas.microsoft.com/office/drawing/2014/main" id="{B5F0F55D-5681-A961-128D-2B8C9B4C4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232" y="247348"/>
            <a:ext cx="4492752" cy="1325563"/>
          </a:xfrm>
        </p:spPr>
        <p:txBody>
          <a:bodyPr/>
          <a:lstStyle/>
          <a:p>
            <a:r>
              <a:rPr lang="fi-FI" dirty="0"/>
              <a:t>Visio 2030</a:t>
            </a:r>
          </a:p>
        </p:txBody>
      </p:sp>
    </p:spTree>
    <p:extLst>
      <p:ext uri="{BB962C8B-B14F-4D97-AF65-F5344CB8AC3E}">
        <p14:creationId xmlns:p14="http://schemas.microsoft.com/office/powerpoint/2010/main" val="3709982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E675374-E3EC-979E-404A-DA78992DD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912" y="365125"/>
            <a:ext cx="5992368" cy="1325563"/>
          </a:xfrm>
        </p:spPr>
        <p:txBody>
          <a:bodyPr/>
          <a:lstStyle/>
          <a:p>
            <a:r>
              <a:rPr lang="fi-FI" dirty="0"/>
              <a:t>Strategia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C33326-0C7B-3B17-09A2-1EABF0EE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Luistelijamäärän kasvattaminen</a:t>
            </a:r>
          </a:p>
          <a:p>
            <a:r>
              <a:rPr lang="fi-FI" dirty="0"/>
              <a:t>Toiminnan kehittäminen</a:t>
            </a:r>
          </a:p>
          <a:p>
            <a:pPr lvl="1"/>
            <a:r>
              <a:rPr lang="fi-FI" dirty="0"/>
              <a:t>Luistelijoita lisää myös ympäristökunnista</a:t>
            </a:r>
          </a:p>
          <a:p>
            <a:r>
              <a:rPr lang="fi-FI" dirty="0"/>
              <a:t>Tapahtumien vetovoiman lisääminen</a:t>
            </a:r>
          </a:p>
          <a:p>
            <a:pPr lvl="1"/>
            <a:r>
              <a:rPr lang="fi-FI" dirty="0"/>
              <a:t>Tietoisuuden lisääminen (mm. some), </a:t>
            </a:r>
            <a:br>
              <a:rPr lang="fi-FI" dirty="0"/>
            </a:br>
            <a:r>
              <a:rPr lang="fi-FI" dirty="0"/>
              <a:t>tavoitteena myös lajin näkyvyyden lisääminen</a:t>
            </a:r>
          </a:p>
          <a:p>
            <a:pPr lvl="1"/>
            <a:r>
              <a:rPr lang="fi-FI" dirty="0"/>
              <a:t>Yhteistyö paikallisten toimijoiden kanssa</a:t>
            </a:r>
          </a:p>
          <a:p>
            <a:r>
              <a:rPr lang="fi-FI" dirty="0"/>
              <a:t>Valmentajien ja seuratoimijoiden tukeminen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r>
              <a:rPr lang="fi-FI" sz="2200" i="1" dirty="0">
                <a:solidFill>
                  <a:srgbClr val="7030A0"/>
                </a:solidFill>
              </a:rPr>
              <a:t>Haluamme toteuttaa tarkoitustamme mahdollisimman hyvin!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5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muotoilu&#10;&#10;Tekoälyn generoima sisältö voi olla virheellistä.">
            <a:extLst>
              <a:ext uri="{FF2B5EF4-FFF2-40B4-BE49-F238E27FC236}">
                <a16:creationId xmlns:a16="http://schemas.microsoft.com/office/drawing/2014/main" id="{65E5A20E-2575-1FFC-C961-F54C9B60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B5AFD67E-5F82-A5F9-B012-97458BF6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248" y="1481328"/>
            <a:ext cx="9823704" cy="5011547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/>
              <a:t>Ennaltaehkäisevä panos terveyteen ja hyvinvointiin </a:t>
            </a:r>
            <a:r>
              <a:rPr lang="fi-FI" dirty="0"/>
              <a:t>(fyysinen ja psyykkinen)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Työllistämme </a:t>
            </a:r>
            <a:r>
              <a:rPr lang="fi-FI" dirty="0"/>
              <a:t>ja järjestämme toimintamme </a:t>
            </a:r>
            <a:r>
              <a:rPr lang="fi-FI" b="1" dirty="0" err="1"/>
              <a:t>vasuullisesti</a:t>
            </a:r>
            <a:r>
              <a:rPr lang="fi-FI" b="1" dirty="0"/>
              <a:t> ja laadukkaasti</a:t>
            </a:r>
          </a:p>
          <a:p>
            <a:pPr lvl="1"/>
            <a:r>
              <a:rPr lang="fi-FI" u="sng" dirty="0"/>
              <a:t>Kaikki valmentajamme on koulutettuja</a:t>
            </a:r>
            <a:r>
              <a:rPr lang="fi-FI" dirty="0"/>
              <a:t> (päätoimisilla korkea koulutustaso myös valtakunnallisesti)</a:t>
            </a:r>
          </a:p>
          <a:p>
            <a:pPr lvl="2"/>
            <a:r>
              <a:rPr lang="fi-FI" dirty="0"/>
              <a:t>Toimintakäsikirjasta luettavissa vaadittu koulutustaso kuhunkin ryhmään </a:t>
            </a:r>
            <a:r>
              <a:rPr lang="fi-FI" i="1" dirty="0"/>
              <a:t>(Kpl 7.4 Valmentajan polku)</a:t>
            </a:r>
          </a:p>
          <a:p>
            <a:pPr lvl="2"/>
            <a:r>
              <a:rPr lang="fi-FI" i="1" dirty="0"/>
              <a:t>Olemme Tähtiseura: Olympiakomitean ja PHLU aluejärjestön auditoima toiminta</a:t>
            </a:r>
          </a:p>
          <a:p>
            <a:pPr lvl="1"/>
            <a:r>
              <a:rPr lang="fi-FI" i="1" dirty="0">
                <a:solidFill>
                  <a:srgbClr val="7030A0"/>
                </a:solidFill>
              </a:rPr>
              <a:t>Ks. Seuraava dia, jossa tarkemmin taloudellinen näkökulma</a:t>
            </a:r>
            <a:endParaRPr lang="fi-FI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fi-FI" dirty="0">
              <a:solidFill>
                <a:srgbClr val="7030A0"/>
              </a:solidFill>
            </a:endParaRPr>
          </a:p>
          <a:p>
            <a:r>
              <a:rPr lang="fi-FI" b="1" dirty="0"/>
              <a:t>Heinolaan tullaan harrastamaan ympäristökunnista  ja jopa muutettu harrastuksen takia</a:t>
            </a:r>
          </a:p>
          <a:p>
            <a:pPr lvl="1"/>
            <a:r>
              <a:rPr lang="fi-FI" dirty="0"/>
              <a:t>Taitoluisteluun lajina usein sitoudutaan</a:t>
            </a:r>
          </a:p>
          <a:p>
            <a:pPr lvl="2"/>
            <a:r>
              <a:rPr lang="fi-FI" dirty="0"/>
              <a:t>Harrastajia ollut mm. Asikkalasta, Lahdesta, Mäntsälästä, Helsingistä </a:t>
            </a:r>
            <a:r>
              <a:rPr lang="fi-FI" dirty="0" err="1"/>
              <a:t>ym</a:t>
            </a:r>
            <a:endParaRPr lang="fi-FI" b="1" dirty="0"/>
          </a:p>
          <a:p>
            <a:pPr lvl="1"/>
            <a:r>
              <a:rPr lang="fi-FI" u="sng" dirty="0"/>
              <a:t>Kehittymässä koko kansan lajiksi</a:t>
            </a:r>
            <a:r>
              <a:rPr lang="fi-FI" dirty="0"/>
              <a:t>, eikä vain kilpaluistelijoille </a:t>
            </a:r>
          </a:p>
          <a:p>
            <a:pPr lvl="2"/>
            <a:r>
              <a:rPr lang="fi-FI" dirty="0"/>
              <a:t>Taitajat-ryhmä suosituin yksittäinen ryhmä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Yhteistyö koulujen ja päiväkotien kanssa</a:t>
            </a:r>
          </a:p>
          <a:p>
            <a:pPr lvl="1"/>
            <a:r>
              <a:rPr lang="fi-FI" dirty="0"/>
              <a:t>Valmentajat käyvät ohjaamassa luistelua koulun/päiväkodin liikuntatunneilla</a:t>
            </a:r>
            <a:br>
              <a:rPr lang="fi-FI" dirty="0"/>
            </a:br>
            <a:endParaRPr lang="fi-FI" dirty="0"/>
          </a:p>
          <a:p>
            <a:r>
              <a:rPr lang="fi-FI" dirty="0"/>
              <a:t>Kesällä järjestämme </a:t>
            </a:r>
            <a:r>
              <a:rPr lang="fi-FI" b="1" dirty="0"/>
              <a:t>leikkikerhotoimintaa</a:t>
            </a:r>
          </a:p>
          <a:p>
            <a:pPr lvl="1"/>
            <a:r>
              <a:rPr lang="fi-FI" dirty="0"/>
              <a:t>Mahdollisuus osallistua kesäharrastukseen 1-2x/vk riippumatta perheen tulotasosta</a:t>
            </a:r>
          </a:p>
          <a:p>
            <a:pPr lvl="2"/>
            <a:r>
              <a:rPr lang="fi-FI" dirty="0"/>
              <a:t>Maksuton, ei vaadi ilmoittautumista eikä sitoutumista. (</a:t>
            </a:r>
            <a:r>
              <a:rPr lang="fi-FI" u="sng" dirty="0"/>
              <a:t>Haemme vuosittain tukea toiminnan pyörittämiseen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Liikunnan riemu, yhdessä tekeminen, laadukas ja vastuullinen toiminta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95E4F0C9-0841-A3EC-0694-20D2C6E19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/>
          <a:lstStyle/>
          <a:p>
            <a:r>
              <a:rPr lang="fi-FI" dirty="0"/>
              <a:t>Vaikuttavuus</a:t>
            </a:r>
          </a:p>
        </p:txBody>
      </p:sp>
    </p:spTree>
    <p:extLst>
      <p:ext uri="{BB962C8B-B14F-4D97-AF65-F5344CB8AC3E}">
        <p14:creationId xmlns:p14="http://schemas.microsoft.com/office/powerpoint/2010/main" val="2375763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muotoilu&#10;&#10;Tekoälyn generoima sisältö voi olla virheellistä.">
            <a:extLst>
              <a:ext uri="{FF2B5EF4-FFF2-40B4-BE49-F238E27FC236}">
                <a16:creationId xmlns:a16="http://schemas.microsoft.com/office/drawing/2014/main" id="{65E5A20E-2575-1FFC-C961-F54C9B604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432"/>
            <a:ext cx="12192000" cy="6858000"/>
          </a:xfrm>
          <a:prstGeom prst="rect">
            <a:avLst/>
          </a:prstGeom>
        </p:spPr>
      </p:pic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E79ABCA3-387B-DCE3-C36F-6799E033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240"/>
            <a:ext cx="10515600" cy="5149024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Liikevaihto n. 110 000 €/v, jatkuvasti kasvava</a:t>
            </a:r>
          </a:p>
          <a:p>
            <a:pPr lvl="1"/>
            <a:r>
              <a:rPr lang="fi-FI" dirty="0"/>
              <a:t>Taloudelliset haasteet hallinto ja liiketoiminnan kulujen kasvamisesta</a:t>
            </a:r>
          </a:p>
          <a:p>
            <a:pPr lvl="1"/>
            <a:r>
              <a:rPr lang="fi-FI" dirty="0"/>
              <a:t>Voittoa tavoittelematonta toimintaa: harrastekulut ajetaan minimiin</a:t>
            </a:r>
          </a:p>
          <a:p>
            <a:r>
              <a:rPr lang="fi-FI" dirty="0"/>
              <a:t>Työllistämme 2 päätoimista valmentajaa, lisäksi n. 10 vastuu-/apuvalmentajaa tuntisopimuksella.</a:t>
            </a:r>
          </a:p>
          <a:p>
            <a:pPr lvl="1"/>
            <a:r>
              <a:rPr lang="fi-FI" dirty="0"/>
              <a:t>Lisäksi kuntosaliohjaaja ja fysioterapeutti</a:t>
            </a:r>
          </a:p>
          <a:p>
            <a:pPr lvl="1"/>
            <a:r>
              <a:rPr lang="fi-FI" dirty="0"/>
              <a:t>Kesäisin 4 kesätyöntekijää </a:t>
            </a:r>
            <a:r>
              <a:rPr lang="fi-FI" i="1" dirty="0"/>
              <a:t>(ilmaiset leikkikerhot, muita seuratöitä)</a:t>
            </a:r>
            <a:br>
              <a:rPr lang="fi-FI" dirty="0"/>
            </a:br>
            <a:endParaRPr lang="fi-FI" dirty="0"/>
          </a:p>
          <a:p>
            <a:r>
              <a:rPr lang="fi-FI" dirty="0"/>
              <a:t>Tapahtumat tärkeitä taloudellisesti</a:t>
            </a:r>
          </a:p>
          <a:p>
            <a:pPr lvl="1"/>
            <a:r>
              <a:rPr lang="fi-FI" dirty="0"/>
              <a:t>Kilpailuista saatu tuotto on merkittävin</a:t>
            </a:r>
          </a:p>
          <a:p>
            <a:pPr lvl="1"/>
            <a:r>
              <a:rPr lang="fi-FI" dirty="0"/>
              <a:t>Näytöksistä saatava rahallinen tuotto ei niin suurta</a:t>
            </a:r>
          </a:p>
          <a:p>
            <a:pPr lvl="2"/>
            <a:r>
              <a:rPr lang="fi-FI" dirty="0"/>
              <a:t>Kevätnäytöksen tuottoa heikentää, että käytämme sponsorirahaa siihen, että kauempaa tuleville koululaisille on </a:t>
            </a:r>
            <a:r>
              <a:rPr lang="fi-FI" b="1" dirty="0"/>
              <a:t>koululaisnäytökseen kuljetus</a:t>
            </a:r>
            <a:r>
              <a:rPr lang="fi-FI" dirty="0"/>
              <a:t>, lisäksi </a:t>
            </a:r>
            <a:r>
              <a:rPr lang="fi-FI" b="1" dirty="0"/>
              <a:t>jäästä aiheutuu kustannus</a:t>
            </a:r>
          </a:p>
          <a:p>
            <a:r>
              <a:rPr lang="fi-FI" dirty="0"/>
              <a:t>Kaupunki ja yritykset hyötyvät: Tapahtumat tuovat kävijöitä Heinolaan ympäristökunnista</a:t>
            </a:r>
          </a:p>
          <a:p>
            <a:pPr lvl="1"/>
            <a:r>
              <a:rPr lang="fi-FI" dirty="0"/>
              <a:t>Harrastajia tullut jo vuosia, mutta myös katsojat ym.</a:t>
            </a:r>
          </a:p>
          <a:p>
            <a:pPr lvl="2"/>
            <a:r>
              <a:rPr lang="fi-FI" dirty="0"/>
              <a:t>Kilpailuissa voi olla pelkästään luistelijoita n. 200hlö (+valmentajat +tukijoukot +tuomarit)</a:t>
            </a:r>
          </a:p>
          <a:p>
            <a:pPr lvl="2"/>
            <a:r>
              <a:rPr lang="fi-FI" dirty="0"/>
              <a:t>Kevätnäytöksessä käy yhteensä 1000hlö/vuosi (koululaisnäytös laskettu mukaan)</a:t>
            </a:r>
          </a:p>
          <a:p>
            <a:pPr lvl="1"/>
            <a:endParaRPr lang="fi-FI" dirty="0"/>
          </a:p>
          <a:p>
            <a:r>
              <a:rPr lang="fi-FI" dirty="0"/>
              <a:t>Tapahtumissa useita paikallisia yhteistyökumppaneita (takana vuosien yhteistyö)</a:t>
            </a:r>
          </a:p>
          <a:p>
            <a:pPr lvl="1"/>
            <a:r>
              <a:rPr lang="fi-FI" dirty="0"/>
              <a:t>Esim. Kumpelista majoitustarjous yöpyville luistelijoille ja tuomareille, </a:t>
            </a:r>
            <a:r>
              <a:rPr lang="fi-FI" dirty="0" err="1"/>
              <a:t>Kusmikusta</a:t>
            </a:r>
            <a:r>
              <a:rPr lang="fi-FI" dirty="0"/>
              <a:t> kilpailuiden ruokahuolto, Pekan Leivästä kahvion myytäviä tuotteita, Leenan kukasta kilpailuiden ja näytösten sekä gaalan kukat ja </a:t>
            </a:r>
            <a:r>
              <a:rPr lang="fi-FI" dirty="0" err="1"/>
              <a:t>Jyskistä</a:t>
            </a:r>
            <a:r>
              <a:rPr lang="fi-FI" dirty="0"/>
              <a:t> </a:t>
            </a:r>
            <a:r>
              <a:rPr lang="fi-FI" dirty="0" err="1"/>
              <a:t>Kiss&amp;Cry</a:t>
            </a:r>
            <a:r>
              <a:rPr lang="fi-FI" dirty="0"/>
              <a:t> nurkkauksen sisustus.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8ED49E4-298B-A522-C0A0-9BEFAE68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Taloudellinen näkökulma</a:t>
            </a:r>
          </a:p>
        </p:txBody>
      </p:sp>
    </p:spTree>
    <p:extLst>
      <p:ext uri="{BB962C8B-B14F-4D97-AF65-F5344CB8AC3E}">
        <p14:creationId xmlns:p14="http://schemas.microsoft.com/office/powerpoint/2010/main" val="2926529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muotoilu&#10;&#10;Tekoälyn generoima sisältö voi olla virheellistä.">
            <a:extLst>
              <a:ext uri="{FF2B5EF4-FFF2-40B4-BE49-F238E27FC236}">
                <a16:creationId xmlns:a16="http://schemas.microsoft.com/office/drawing/2014/main" id="{65E5A20E-2575-1FFC-C961-F54C9B604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0019F57-699D-3F34-5E24-2C8AEDD8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Hallin resurssia tarvitaan enemmän</a:t>
            </a:r>
          </a:p>
          <a:p>
            <a:pPr lvl="1"/>
            <a:r>
              <a:rPr lang="fi-FI" dirty="0"/>
              <a:t>Aukioloaikoja supistettu mm. lauantai-illalta ja sunnuntailta säästötoimena</a:t>
            </a:r>
          </a:p>
          <a:p>
            <a:pPr lvl="1"/>
            <a:r>
              <a:rPr lang="fi-FI" dirty="0"/>
              <a:t>Jääaikaa ei saada tarpeeksi</a:t>
            </a:r>
          </a:p>
          <a:p>
            <a:pPr lvl="2"/>
            <a:r>
              <a:rPr lang="fi-FI" dirty="0"/>
              <a:t>Liian monta ryhmää samalla jäällä yhtä aikaa + ryhmiä osallistujamäärältään täynnä</a:t>
            </a:r>
          </a:p>
          <a:p>
            <a:pPr lvl="2"/>
            <a:r>
              <a:rPr lang="fi-FI" dirty="0">
                <a:solidFill>
                  <a:srgbClr val="C00000"/>
                </a:solidFill>
              </a:rPr>
              <a:t>Seuran toimintaa joudutaan supistamaan!</a:t>
            </a:r>
          </a:p>
          <a:p>
            <a:pPr lvl="1"/>
            <a:r>
              <a:rPr lang="fi-FI" dirty="0"/>
              <a:t>Jäähallin toimintaa tarvitaan ympäri vuoden (vähintään 10kk/v)</a:t>
            </a:r>
            <a:br>
              <a:rPr lang="fi-FI" dirty="0"/>
            </a:br>
            <a:endParaRPr lang="fi-FI" dirty="0"/>
          </a:p>
          <a:p>
            <a:r>
              <a:rPr lang="fi-FI" dirty="0"/>
              <a:t>Taloudelliset haasteet</a:t>
            </a:r>
          </a:p>
          <a:p>
            <a:pPr lvl="1"/>
            <a:r>
              <a:rPr lang="fi-FI" b="1" dirty="0"/>
              <a:t>Vierumäen jääkulut 10 000 euroa vuodessa </a:t>
            </a:r>
            <a:r>
              <a:rPr lang="fi-FI" dirty="0"/>
              <a:t>muiden kulujen päälle (Heinolan halli kiinni)</a:t>
            </a:r>
          </a:p>
          <a:p>
            <a:pPr lvl="2"/>
            <a:r>
              <a:rPr lang="fi-FI" dirty="0"/>
              <a:t>Jäämäärä silti liian vähäinen tavoitteelliseen harjoitteluun. Muihin seuroihin nähden aktiivikausi jää merkittävästi lyhyemmäksi ja jäiden määrä pienemmäksi (kilpaileville luistelijoille ongelma)</a:t>
            </a:r>
          </a:p>
          <a:p>
            <a:pPr lvl="2"/>
            <a:r>
              <a:rPr lang="fi-FI" dirty="0"/>
              <a:t>Kustannus pyritty talkoilla hoitamaan, jotta lisäkulut eivät vähävaraisimmissa perheissä tule ongelmaksi</a:t>
            </a:r>
          </a:p>
          <a:p>
            <a:pPr lvl="1"/>
            <a:r>
              <a:rPr lang="fi-FI" dirty="0"/>
              <a:t>Lisäksi hallinnolliset kulut kasvavat jatkuvasti</a:t>
            </a:r>
            <a:br>
              <a:rPr lang="fi-FI" dirty="0"/>
            </a:br>
            <a:endParaRPr lang="fi-FI" dirty="0"/>
          </a:p>
          <a:p>
            <a:r>
              <a:rPr lang="fi-FI" dirty="0"/>
              <a:t>Seuraorganisaatio kasvaa ja kehittyy</a:t>
            </a:r>
          </a:p>
          <a:p>
            <a:pPr lvl="1"/>
            <a:r>
              <a:rPr lang="fi-FI" dirty="0"/>
              <a:t>Tarve myös hallinnolliselle työntekijälle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37C12764-17F2-27AA-2D62-3991810A9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Tulevat tarpeet</a:t>
            </a:r>
          </a:p>
        </p:txBody>
      </p:sp>
    </p:spTree>
    <p:extLst>
      <p:ext uri="{BB962C8B-B14F-4D97-AF65-F5344CB8AC3E}">
        <p14:creationId xmlns:p14="http://schemas.microsoft.com/office/powerpoint/2010/main" val="318227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0B34E084-7753-0AE1-0D45-C5E8D35C3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545336"/>
            <a:ext cx="10515600" cy="486460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Heinolan kaupungin visio: </a:t>
            </a:r>
            <a:r>
              <a:rPr lang="fi-FI" b="1" dirty="0"/>
              <a:t>Hyvä kasvaa Heinolassa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Elinvoima, turvallisuus, hyvinvointi kaikenikäisille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Heinolan kaupungin strategia 2030: </a:t>
            </a:r>
            <a:r>
              <a:rPr lang="fi-FI" b="1" dirty="0"/>
              <a:t>Hyvinvoinnin edistäminen, uudistuva työ ja asuminen, vahva kaupunkiyhteisö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Ohjaa kaupunkia kohti kestävää taloutta ja aktiivista kehittämistä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Heinolan ja Heinolan Taitoluistelijoiden yhteiset mielenkiinnon kohteet</a:t>
            </a:r>
          </a:p>
          <a:p>
            <a:pPr lvl="1"/>
            <a:r>
              <a:rPr lang="fi-FI" dirty="0"/>
              <a:t>Lasten ja nuorten hyvinvointi</a:t>
            </a:r>
          </a:p>
          <a:p>
            <a:pPr lvl="1"/>
            <a:r>
              <a:rPr lang="fi-FI" dirty="0"/>
              <a:t>Syrjäytymisen ennaltaehkäisy</a:t>
            </a:r>
          </a:p>
          <a:p>
            <a:pPr lvl="1"/>
            <a:r>
              <a:rPr lang="fi-FI" dirty="0"/>
              <a:t>Yhteisöllisyys</a:t>
            </a:r>
          </a:p>
          <a:p>
            <a:pPr lvl="1"/>
            <a:r>
              <a:rPr lang="fi-FI" dirty="0"/>
              <a:t>Vetovoima lapsiperheille</a:t>
            </a:r>
          </a:p>
          <a:p>
            <a:pPr lvl="1"/>
            <a:endParaRPr lang="fi-FI" dirty="0"/>
          </a:p>
          <a:p>
            <a:pPr marL="0" indent="0">
              <a:buNone/>
            </a:pPr>
            <a:r>
              <a:rPr lang="fi-FI" dirty="0"/>
              <a:t>Heinola urheilu- ja hyvinvointikaupunki</a:t>
            </a:r>
          </a:p>
          <a:p>
            <a:pPr lvl="1"/>
            <a:r>
              <a:rPr lang="fi-FI" dirty="0"/>
              <a:t>Liikuntatilat, maastot, koulut, harrastemalli</a:t>
            </a:r>
          </a:p>
          <a:p>
            <a:pPr lvl="1"/>
            <a:r>
              <a:rPr lang="fi-FI" dirty="0"/>
              <a:t>Voidaanko pyrkiä olemaan alueellinen urheilun keskittymä lähialueilla? (Vierumäki osana myös)</a:t>
            </a:r>
          </a:p>
          <a:p>
            <a:pPr lvl="1"/>
            <a:r>
              <a:rPr lang="fi-FI" dirty="0"/>
              <a:t>Tarjotaan mahdollisuudet tyytyväisistä harrastajista huippu-urheilijoihin? </a:t>
            </a:r>
            <a:br>
              <a:rPr lang="fi-FI" dirty="0"/>
            </a:br>
            <a:r>
              <a:rPr lang="fi-FI" dirty="0"/>
              <a:t>	(Lukiossa urheilulinja, Vierumäellä kaksoistutkinnon mahdollisuus ym.)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Yhteistyöllä kohti yhteisiä tavoitteita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6959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kuvakaappaus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9B0CF8A6-170E-D750-694D-DD81461F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54636E83-5EE1-0C32-3529-1F329A5DB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232" y="365125"/>
            <a:ext cx="7211568" cy="1325563"/>
          </a:xfrm>
        </p:spPr>
        <p:txBody>
          <a:bodyPr/>
          <a:lstStyle/>
          <a:p>
            <a:r>
              <a:rPr lang="fi-FI" dirty="0"/>
              <a:t>Olympiakomitean tähtiseura- status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015E8C53-81B0-2A2C-6DD7-7C35C96B5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232" y="2101533"/>
            <a:ext cx="6227064" cy="3531171"/>
          </a:xfrm>
        </p:spPr>
        <p:txBody>
          <a:bodyPr>
            <a:normAutofit fontScale="92500" lnSpcReduction="20000"/>
          </a:bodyPr>
          <a:lstStyle/>
          <a:p>
            <a:r>
              <a:rPr lang="fi-FI" dirty="0"/>
              <a:t>Ainoa tähtiseura tällä hetkellä Heinolassa</a:t>
            </a:r>
          </a:p>
          <a:p>
            <a:pPr lvl="1"/>
            <a:r>
              <a:rPr lang="fi-FI" dirty="0"/>
              <a:t>Täyttää vastuullisuuskriteeristön</a:t>
            </a:r>
          </a:p>
          <a:p>
            <a:pPr lvl="1"/>
            <a:r>
              <a:rPr lang="fi-FI" dirty="0"/>
              <a:t>Seuran ja hallinnon eteen tehty paljon töitä</a:t>
            </a:r>
            <a:br>
              <a:rPr lang="fi-FI" dirty="0"/>
            </a:br>
            <a:endParaRPr lang="fi-FI" dirty="0"/>
          </a:p>
          <a:p>
            <a:r>
              <a:rPr lang="fi-FI" dirty="0"/>
              <a:t>Vastuullisuusohjelma</a:t>
            </a:r>
          </a:p>
          <a:p>
            <a:pPr lvl="1"/>
            <a:r>
              <a:rPr lang="fi-FI" dirty="0"/>
              <a:t>Turvallisuus ja yhdenvertaisuus</a:t>
            </a:r>
          </a:p>
          <a:p>
            <a:pPr lvl="1"/>
            <a:r>
              <a:rPr lang="fi-FI" dirty="0"/>
              <a:t>Ohjaajien kouluttaminen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Toiminta auditoitu </a:t>
            </a:r>
            <a:r>
              <a:rPr lang="fi-FI" dirty="0" err="1"/>
              <a:t>STLL:n</a:t>
            </a:r>
            <a:r>
              <a:rPr lang="fi-FI" dirty="0"/>
              <a:t> ja </a:t>
            </a:r>
            <a:r>
              <a:rPr lang="fi-FI" dirty="0" err="1"/>
              <a:t>PHLU:n</a:t>
            </a:r>
            <a:r>
              <a:rPr lang="fi-FI" dirty="0"/>
              <a:t> toimesta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02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urheilu, henkilö, vaate, jalkineet&#10;&#10;Tekoälyn generoima sisältö voi olla virheellistä.">
            <a:extLst>
              <a:ext uri="{FF2B5EF4-FFF2-40B4-BE49-F238E27FC236}">
                <a16:creationId xmlns:a16="http://schemas.microsoft.com/office/drawing/2014/main" id="{DEB16F48-EB86-05DF-697E-6619E45A6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3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Grafiikka, graafinen suunnittelu&#10;&#10;Tekoälyn generoima sisältö voi olla virheellistä.">
            <a:extLst>
              <a:ext uri="{FF2B5EF4-FFF2-40B4-BE49-F238E27FC236}">
                <a16:creationId xmlns:a16="http://schemas.microsoft.com/office/drawing/2014/main" id="{98D611BD-28FA-DA0E-B4BC-2192970D8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82D7DAD8-A6B3-D919-C9FC-BC842B0D6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152" y="246253"/>
            <a:ext cx="5004816" cy="1325563"/>
          </a:xfrm>
        </p:spPr>
        <p:txBody>
          <a:bodyPr/>
          <a:lstStyle/>
          <a:p>
            <a:r>
              <a:rPr lang="fi-FI" dirty="0">
                <a:latin typeface="Arial Narrow" panose="020B0606020202030204" pitchFamily="34" charset="0"/>
              </a:rPr>
              <a:t>Tietoa seurasta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B868BD65-6F2C-81DF-81C7-CF165F9B836E}"/>
              </a:ext>
            </a:extLst>
          </p:cNvPr>
          <p:cNvSpPr txBox="1"/>
          <p:nvPr/>
        </p:nvSpPr>
        <p:spPr>
          <a:xfrm>
            <a:off x="3883152" y="1458343"/>
            <a:ext cx="68884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Heinolassa on taitoluisteluperinteet yli 40 vuoden takaa (Heinolan Iskun Taitoluistelujaos)</a:t>
            </a:r>
            <a:br>
              <a:rPr lang="fi-FI" dirty="0"/>
            </a:b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Heinolan Taitoluistelijat ry on perustettu 2011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Yksinluistelun harraste- ja kilpatoimintaa järjestävä seura</a:t>
            </a:r>
          </a:p>
          <a:p>
            <a:pPr lvl="1"/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Seurassa 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115 jäsentä, joista lapsia 84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2 päätoimista valmentajaa (Laura Uski, Johanna Uski)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3 vastuuvalmentajaa (Matilda, Sini, </a:t>
            </a:r>
            <a:r>
              <a:rPr lang="fi-FI" dirty="0" err="1"/>
              <a:t>Milene</a:t>
            </a:r>
            <a:r>
              <a:rPr lang="fi-FI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Apuvalmentajia (7 K1 luistelijaa, joilla koulutus)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Kuntosaliohjaaja (Paula)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Fysioterapeutti (Pinja)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Ryhmät: K1A, K1B, K2A, K2B, K2 tähdet, </a:t>
            </a:r>
            <a:r>
              <a:rPr lang="fi-FI" dirty="0" err="1"/>
              <a:t>Flipit</a:t>
            </a:r>
            <a:r>
              <a:rPr lang="fi-FI" dirty="0"/>
              <a:t>, Taitoluistelukoulu, Luistelukoulu, Taitajat, Koululaiset, Aikuisten alkeet ja Aikuisten jatko</a:t>
            </a:r>
          </a:p>
        </p:txBody>
      </p:sp>
    </p:spTree>
    <p:extLst>
      <p:ext uri="{BB962C8B-B14F-4D97-AF65-F5344CB8AC3E}">
        <p14:creationId xmlns:p14="http://schemas.microsoft.com/office/powerpoint/2010/main" val="2919989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776E691E-036D-01CF-E2EA-B790E688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912" y="365125"/>
            <a:ext cx="6723888" cy="1325563"/>
          </a:xfrm>
        </p:spPr>
        <p:txBody>
          <a:bodyPr/>
          <a:lstStyle/>
          <a:p>
            <a:r>
              <a:rPr lang="fi-FI" dirty="0"/>
              <a:t>Toiminnan tarkoitus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889FF1B1-3EA3-405D-CBD2-E629855BC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i="1" dirty="0">
                <a:solidFill>
                  <a:srgbClr val="7030A0"/>
                </a:solidFill>
              </a:rPr>
              <a:t>Edistää liikuntaa ja muuta siihen liittyvää kansalaistoimintaa seuran toiminta-alueella siten, että erilaisista lähtökohdista olevilla henkilöillä on mahdollisuus harrastaa kunto- ja terveysliikuntaa, kilpa- ja huippu-urheilua tai liikuntaan liittyvää yhdistystoimintaa edellytystensä ja tarpeidensa mukaisesti.</a:t>
            </a:r>
            <a:br>
              <a:rPr lang="fi-FI" sz="20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i-FI" sz="1600" i="1" dirty="0">
                <a:solidFill>
                  <a:srgbClr val="7030A0"/>
                </a:solidFill>
              </a:rPr>
              <a:t>									          Seuran säännöt</a:t>
            </a:r>
            <a:br>
              <a:rPr lang="fi-FI" sz="1600" i="1" dirty="0">
                <a:solidFill>
                  <a:srgbClr val="7030A0"/>
                </a:solidFill>
              </a:rPr>
            </a:br>
            <a:endParaRPr lang="fi-FI" sz="1600" i="1" dirty="0">
              <a:solidFill>
                <a:srgbClr val="7030A0"/>
              </a:solidFill>
            </a:endParaRPr>
          </a:p>
          <a:p>
            <a:r>
              <a:rPr lang="fi-FI" dirty="0"/>
              <a:t>Tarjoamme luistelijoille laadukkaan ja monipuolisen harrastuksen, joka edistää motorisia taitoja, tuo liikunnan riemua ja tukee kasvua terveeksi urheilijaksi.</a:t>
            </a:r>
          </a:p>
          <a:p>
            <a:pPr lvl="1"/>
            <a:endParaRPr lang="fi-FI" dirty="0"/>
          </a:p>
          <a:p>
            <a:r>
              <a:rPr lang="fi-FI" dirty="0"/>
              <a:t>Luistella voivat kaikenikäiset ja -tasoiset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45854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nssi, violetti, kuvakaappaus, orvokki&#10;&#10;Tekoälyn generoima sisältö voi olla virheellistä.">
            <a:extLst>
              <a:ext uri="{FF2B5EF4-FFF2-40B4-BE49-F238E27FC236}">
                <a16:creationId xmlns:a16="http://schemas.microsoft.com/office/drawing/2014/main" id="{6E60F5AB-6BC2-5D22-C5D4-35684CD44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tsikko 7">
            <a:extLst>
              <a:ext uri="{FF2B5EF4-FFF2-40B4-BE49-F238E27FC236}">
                <a16:creationId xmlns:a16="http://schemas.microsoft.com/office/drawing/2014/main" id="{465F36BB-7EBD-5256-0CBB-5398DDEEF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056" y="247348"/>
            <a:ext cx="4492752" cy="1325563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6" name="Sisällön paikkamerkki 4">
            <a:extLst>
              <a:ext uri="{FF2B5EF4-FFF2-40B4-BE49-F238E27FC236}">
                <a16:creationId xmlns:a16="http://schemas.microsoft.com/office/drawing/2014/main" id="{428830D4-5949-DE54-D40B-96B9FD264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8056" y="1747107"/>
            <a:ext cx="5882640" cy="4351338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Harrasteryhmät</a:t>
            </a:r>
          </a:p>
          <a:p>
            <a:pPr lvl="1"/>
            <a:r>
              <a:rPr lang="fi-FI" dirty="0"/>
              <a:t>Liikunnan ilo ja motoristen taitojen kehittäminen</a:t>
            </a:r>
          </a:p>
          <a:p>
            <a:pPr lvl="1"/>
            <a:r>
              <a:rPr lang="fi-FI" dirty="0"/>
              <a:t>Paljon iloisia harrastajia</a:t>
            </a:r>
            <a:br>
              <a:rPr lang="fi-FI" dirty="0"/>
            </a:br>
            <a:endParaRPr lang="fi-FI" dirty="0"/>
          </a:p>
          <a:p>
            <a:r>
              <a:rPr lang="fi-FI" dirty="0"/>
              <a:t>Kilparyhmät</a:t>
            </a:r>
          </a:p>
          <a:p>
            <a:pPr lvl="1"/>
            <a:r>
              <a:rPr lang="fi-FI" dirty="0"/>
              <a:t>Terve ja hyvinvoiva urheilija</a:t>
            </a:r>
          </a:p>
          <a:p>
            <a:pPr lvl="2"/>
            <a:r>
              <a:rPr lang="fi-FI" dirty="0"/>
              <a:t>Laadukas ja monipuolinen harjoittelu</a:t>
            </a:r>
          </a:p>
          <a:p>
            <a:pPr lvl="2"/>
            <a:r>
              <a:rPr lang="fi-FI" dirty="0"/>
              <a:t>Yksilöllinen kehitys ja fyysisen ja psyykkisen hyvinvoinnin tukeminen</a:t>
            </a:r>
            <a:endParaRPr lang="fi-FI" b="1" dirty="0"/>
          </a:p>
          <a:p>
            <a:pPr lvl="2"/>
            <a:r>
              <a:rPr lang="fi-FI" dirty="0"/>
              <a:t>Terveelliset elämäntavat ja omakuva</a:t>
            </a:r>
          </a:p>
          <a:p>
            <a:pPr lvl="2"/>
            <a:r>
              <a:rPr lang="fi-FI" dirty="0"/>
              <a:t>Rasitusvammojen ennaltaehkäisy</a:t>
            </a:r>
          </a:p>
          <a:p>
            <a:pPr lvl="2"/>
            <a:r>
              <a:rPr lang="fi-FI" dirty="0"/>
              <a:t>Ilmapiiri ja urheilijamainen käytös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971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vaate, mies, henkilö, jalkineet&#10;&#10;Tekoälyn generoima sisältö voi olla virheellistä.">
            <a:extLst>
              <a:ext uri="{FF2B5EF4-FFF2-40B4-BE49-F238E27FC236}">
                <a16:creationId xmlns:a16="http://schemas.microsoft.com/office/drawing/2014/main" id="{F4805107-FBF4-F2BD-75A6-8E8435296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AC0180CA-BCE1-F097-8505-E19154707707}"/>
              </a:ext>
            </a:extLst>
          </p:cNvPr>
          <p:cNvSpPr txBox="1"/>
          <p:nvPr/>
        </p:nvSpPr>
        <p:spPr>
          <a:xfrm>
            <a:off x="5477637" y="2627667"/>
            <a:ext cx="53560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i-FI" sz="2800" dirty="0"/>
              <a:t>Yhdessä</a:t>
            </a:r>
          </a:p>
          <a:p>
            <a:pPr algn="ctr"/>
            <a:r>
              <a:rPr lang="fi-FI" sz="2800" dirty="0"/>
              <a:t>Rakkaudesta lajiin</a:t>
            </a:r>
          </a:p>
          <a:p>
            <a:pPr algn="ctr"/>
            <a:r>
              <a:rPr lang="fi-FI" sz="2800" dirty="0"/>
              <a:t>Terve ja hyvinvoiva urheilija</a:t>
            </a:r>
          </a:p>
          <a:p>
            <a:pPr algn="ctr"/>
            <a:r>
              <a:rPr lang="fi-FI" sz="2800" dirty="0"/>
              <a:t>Avoimuus</a:t>
            </a:r>
          </a:p>
        </p:txBody>
      </p:sp>
      <p:sp>
        <p:nvSpPr>
          <p:cNvPr id="10" name="Otsikko 7">
            <a:extLst>
              <a:ext uri="{FF2B5EF4-FFF2-40B4-BE49-F238E27FC236}">
                <a16:creationId xmlns:a16="http://schemas.microsoft.com/office/drawing/2014/main" id="{3DAB72A2-6DF0-AC93-6E9D-431D100F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925" y="679560"/>
            <a:ext cx="1771650" cy="1325563"/>
          </a:xfrm>
        </p:spPr>
        <p:txBody>
          <a:bodyPr/>
          <a:lstStyle/>
          <a:p>
            <a:r>
              <a:rPr lang="fi-FI" dirty="0"/>
              <a:t>Arvot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A78EF0E-DD53-DE6C-97A0-C91C675B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9696" y="5912993"/>
            <a:ext cx="5983224" cy="551815"/>
          </a:xfr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dirty="0"/>
              <a:t>Sitoudumme toimimaan arvojen mukaisesti.</a:t>
            </a:r>
            <a:br>
              <a:rPr lang="fi-FI" dirty="0"/>
            </a:br>
            <a:r>
              <a:rPr lang="fi-FI" dirty="0"/>
              <a:t>Edistämme urheilun arvoja: reiluus, yhdessä tekeminen, kannustava ilmapiiri.</a:t>
            </a:r>
            <a:br>
              <a:rPr lang="fi-FI" dirty="0"/>
            </a:br>
            <a:r>
              <a:rPr lang="fi-FI" dirty="0"/>
              <a:t>Haluamme tarjota laadukasta, turvallista ja kehittävää toimintaa.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49862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8CCBAC5-CE8E-C399-B8FA-AB525E0B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141" y="250031"/>
            <a:ext cx="3864788" cy="1325563"/>
          </a:xfrm>
          <a:solidFill>
            <a:schemeClr val="bg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fi-FI" dirty="0"/>
              <a:t>Toiminta ja 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8263B9-F4A0-66F1-44B4-D7C381B8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60029" cy="435133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Ohjattuja tunteja 48h/vk</a:t>
            </a:r>
          </a:p>
          <a:p>
            <a:pPr lvl="1"/>
            <a:r>
              <a:rPr lang="fi-FI" sz="1900" dirty="0"/>
              <a:t>K1: jää 8h/vk, oheiset 6h/vk</a:t>
            </a:r>
          </a:p>
          <a:p>
            <a:pPr lvl="1"/>
            <a:r>
              <a:rPr lang="fi-FI" sz="1900" dirty="0"/>
              <a:t>K2: jää 6h/vk, oheiset 6h/vk</a:t>
            </a:r>
          </a:p>
          <a:p>
            <a:pPr lvl="1"/>
            <a:r>
              <a:rPr lang="fi-FI" sz="1900" dirty="0" err="1"/>
              <a:t>Flipit</a:t>
            </a:r>
            <a:r>
              <a:rPr lang="fi-FI" sz="1900" dirty="0"/>
              <a:t>: jää 3h/vk, oheiset 2h/vk</a:t>
            </a:r>
          </a:p>
          <a:p>
            <a:pPr lvl="1"/>
            <a:r>
              <a:rPr lang="fi-FI" sz="1900" dirty="0"/>
              <a:t>Taitoluistelukoulu: jää 2h/vk, oheiset 2h/vk</a:t>
            </a:r>
          </a:p>
          <a:p>
            <a:pPr lvl="1"/>
            <a:r>
              <a:rPr lang="fi-FI" sz="1900" dirty="0"/>
              <a:t>Luistelukoulu: 1h/vk</a:t>
            </a:r>
          </a:p>
          <a:p>
            <a:pPr lvl="1"/>
            <a:r>
              <a:rPr lang="fi-FI" sz="1900" dirty="0"/>
              <a:t>Taitajat: jää 2h/vk, oheiset 2h/vk</a:t>
            </a:r>
          </a:p>
          <a:p>
            <a:pPr lvl="1"/>
            <a:r>
              <a:rPr lang="fi-FI" sz="1900" dirty="0"/>
              <a:t>Aikuiset: 2h/vk</a:t>
            </a:r>
          </a:p>
          <a:p>
            <a:pPr lvl="1"/>
            <a:endParaRPr lang="fi-FI" dirty="0"/>
          </a:p>
          <a:p>
            <a:r>
              <a:rPr lang="fi-FI" dirty="0"/>
              <a:t>Muuta toimintaa</a:t>
            </a:r>
          </a:p>
          <a:p>
            <a:pPr lvl="1"/>
            <a:r>
              <a:rPr lang="fi-FI" dirty="0"/>
              <a:t>Lomilla leirit</a:t>
            </a:r>
          </a:p>
          <a:p>
            <a:pPr lvl="1"/>
            <a:r>
              <a:rPr lang="fi-FI" dirty="0"/>
              <a:t>Kesällä erillinen harjoitusohjelma</a:t>
            </a:r>
          </a:p>
          <a:p>
            <a:pPr lvl="1"/>
            <a:r>
              <a:rPr lang="fi-FI" dirty="0"/>
              <a:t>Extratekemisiä</a:t>
            </a:r>
          </a:p>
          <a:p>
            <a:pPr lvl="1"/>
            <a:r>
              <a:rPr lang="fi-FI" dirty="0"/>
              <a:t>Valmentajat käyvät ohjaamassa päiväkoti- ja koululiikuntaa</a:t>
            </a:r>
          </a:p>
          <a:p>
            <a:endParaRPr lang="fi-FI" dirty="0"/>
          </a:p>
        </p:txBody>
      </p:sp>
      <p:pic>
        <p:nvPicPr>
          <p:cNvPr id="4" name="Kuva 3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0C4BE21E-038D-0833-6159-71C028AF5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069" y="1095356"/>
            <a:ext cx="5372850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2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F1A9079A-82C1-32D5-2A50-B9C9D586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Ryhmien harjoitusten sisältö suunnitellaan ryhmäkohtaisten tavoitteiden ja harjoitusmäärän mukaan</a:t>
            </a:r>
          </a:p>
          <a:p>
            <a:pPr lvl="1"/>
            <a:r>
              <a:rPr lang="fi-FI" dirty="0"/>
              <a:t>Jääharjoittelu, oheisharjoittelu, tanssi, kuntosaliharjoittelu, fysioterapia, psyykkinen valmennus</a:t>
            </a:r>
            <a:br>
              <a:rPr lang="fi-FI" dirty="0"/>
            </a:br>
            <a:endParaRPr lang="fi-FI" dirty="0"/>
          </a:p>
          <a:p>
            <a:r>
              <a:rPr lang="fi-FI" dirty="0"/>
              <a:t>”Kallis laji”, mutta hinta sisältää paljon erilaista ohjattua harjoittelua</a:t>
            </a:r>
          </a:p>
          <a:p>
            <a:pPr lvl="1"/>
            <a:r>
              <a:rPr lang="fi-FI" dirty="0"/>
              <a:t>Vs. hinnat muualla Suomessa</a:t>
            </a:r>
          </a:p>
          <a:p>
            <a:pPr lvl="1"/>
            <a:r>
              <a:rPr lang="fi-FI" dirty="0"/>
              <a:t>Ympäristökunnista paljon harrastajia</a:t>
            </a:r>
          </a:p>
          <a:p>
            <a:pPr lvl="1"/>
            <a:endParaRPr lang="fi-FI" dirty="0"/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5BC0226E-9E4C-F0BF-D8E4-5108D4DC5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608" y="365125"/>
            <a:ext cx="6367272" cy="1325563"/>
          </a:xfrm>
        </p:spPr>
        <p:txBody>
          <a:bodyPr/>
          <a:lstStyle/>
          <a:p>
            <a:r>
              <a:rPr lang="fi-FI" dirty="0"/>
              <a:t>Ryhmät ja sisältö</a:t>
            </a:r>
          </a:p>
        </p:txBody>
      </p:sp>
    </p:spTree>
    <p:extLst>
      <p:ext uri="{BB962C8B-B14F-4D97-AF65-F5344CB8AC3E}">
        <p14:creationId xmlns:p14="http://schemas.microsoft.com/office/powerpoint/2010/main" val="2985984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jalkineet, violetti, vaate, kuvakaappaus&#10;&#10;Tekoälyn generoima sisältö voi olla virheellistä.">
            <a:extLst>
              <a:ext uri="{FF2B5EF4-FFF2-40B4-BE49-F238E27FC236}">
                <a16:creationId xmlns:a16="http://schemas.microsoft.com/office/drawing/2014/main" id="{1F580C2F-26BD-47FC-3719-6C445626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 descr="Kuva, joka sisältää kohteen teksti, dokumentti, kuvakaappaus, Fontti&#10;&#10;Tekoälyllä luotu sisältö voi olla virheellistä.">
            <a:extLst>
              <a:ext uri="{FF2B5EF4-FFF2-40B4-BE49-F238E27FC236}">
                <a16:creationId xmlns:a16="http://schemas.microsoft.com/office/drawing/2014/main" id="{4B7FA185-D495-8C29-5434-0C794F3B6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804" y="161086"/>
            <a:ext cx="6658904" cy="6554115"/>
          </a:xfrm>
          <a:prstGeom prst="rect">
            <a:avLst/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591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kuvakaappaus, violetti, Liila, sininen&#10;&#10;Tekoälyn generoima sisältö voi olla virheellistä.">
            <a:extLst>
              <a:ext uri="{FF2B5EF4-FFF2-40B4-BE49-F238E27FC236}">
                <a16:creationId xmlns:a16="http://schemas.microsoft.com/office/drawing/2014/main" id="{2838AB76-F430-0863-8F13-B26A9C60A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D861E649-F53C-44F1-B38A-0BF869759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Näytös 2x/vuosi</a:t>
            </a:r>
          </a:p>
          <a:p>
            <a:r>
              <a:rPr lang="fi-FI" dirty="0"/>
              <a:t>Kotikilpailut 2x/vuosi</a:t>
            </a:r>
          </a:p>
          <a:p>
            <a:r>
              <a:rPr lang="fi-FI" dirty="0"/>
              <a:t>Talkootapahtumat varainkeruuta ajatellen seuran henkeen sopien</a:t>
            </a:r>
          </a:p>
          <a:p>
            <a:pPr lvl="1"/>
            <a:endParaRPr lang="fi-FI" dirty="0"/>
          </a:p>
          <a:p>
            <a:endParaRPr lang="fi-FI" dirty="0"/>
          </a:p>
          <a:p>
            <a:pPr marL="0" indent="0" algn="ctr">
              <a:buNone/>
            </a:pPr>
            <a:r>
              <a:rPr lang="fi-FI" sz="2000" dirty="0"/>
              <a:t>Isompia tai näkyvämpiä kisoja ei ainakaan tällä hetkellä suunnitteilla hakea, </a:t>
            </a:r>
            <a:br>
              <a:rPr lang="fi-FI" sz="2000" dirty="0"/>
            </a:br>
            <a:r>
              <a:rPr lang="fi-FI" sz="2000" dirty="0"/>
              <a:t>kun hallin uudistus kesken ja PM-kilpailuita ei saatu.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E372BC43-9EF8-C4C7-49F5-B1AB5480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9960" y="365125"/>
            <a:ext cx="7107936" cy="1325563"/>
          </a:xfrm>
        </p:spPr>
        <p:txBody>
          <a:bodyPr/>
          <a:lstStyle/>
          <a:p>
            <a:r>
              <a:rPr lang="fi-FI" dirty="0"/>
              <a:t>Tapahtumat</a:t>
            </a:r>
          </a:p>
        </p:txBody>
      </p:sp>
    </p:spTree>
    <p:extLst>
      <p:ext uri="{BB962C8B-B14F-4D97-AF65-F5344CB8AC3E}">
        <p14:creationId xmlns:p14="http://schemas.microsoft.com/office/powerpoint/2010/main" val="395061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1098</Words>
  <Application>Microsoft Office PowerPoint</Application>
  <PresentationFormat>Laajakuva</PresentationFormat>
  <Paragraphs>162</Paragraphs>
  <Slides>17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Arial Narrow</vt:lpstr>
      <vt:lpstr>Office-teema</vt:lpstr>
      <vt:lpstr>PowerPoint-esitys</vt:lpstr>
      <vt:lpstr>Tietoa seurasta</vt:lpstr>
      <vt:lpstr>Toiminnan tarkoitus</vt:lpstr>
      <vt:lpstr>Tavoitteet</vt:lpstr>
      <vt:lpstr>Arvot</vt:lpstr>
      <vt:lpstr>Toiminta ja ryhmät</vt:lpstr>
      <vt:lpstr>Ryhmät ja sisältö</vt:lpstr>
      <vt:lpstr>PowerPoint-esitys</vt:lpstr>
      <vt:lpstr>Tapahtumat</vt:lpstr>
      <vt:lpstr>Visio 2030</vt:lpstr>
      <vt:lpstr>Strategia</vt:lpstr>
      <vt:lpstr>Vaikuttavuus</vt:lpstr>
      <vt:lpstr>Taloudellinen näkökulma</vt:lpstr>
      <vt:lpstr>Tulevat tarpeet</vt:lpstr>
      <vt:lpstr>PowerPoint-esitys</vt:lpstr>
      <vt:lpstr>Olympiakomitean tähtiseura- status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Heini Hakala</dc:creator>
  <cp:lastModifiedBy>Heini Hakala</cp:lastModifiedBy>
  <cp:revision>6</cp:revision>
  <dcterms:created xsi:type="dcterms:W3CDTF">2026-03-27T06:28:18Z</dcterms:created>
  <dcterms:modified xsi:type="dcterms:W3CDTF">2026-04-11T09:08:24Z</dcterms:modified>
</cp:coreProperties>
</file>