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6" r:id="rId9"/>
    <p:sldId id="267" r:id="rId10"/>
    <p:sldId id="268" r:id="rId11"/>
    <p:sldId id="265" r:id="rId12"/>
    <p:sldId id="25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71599" y="1803405"/>
            <a:ext cx="9839739" cy="1825096"/>
          </a:xfrm>
        </p:spPr>
        <p:txBody>
          <a:bodyPr/>
          <a:lstStyle/>
          <a:p>
            <a:r>
              <a:rPr lang="fi-FI" dirty="0"/>
              <a:t>Palveluohjaus ja </a:t>
            </a:r>
            <a:r>
              <a:rPr lang="fi-FI" dirty="0" err="1"/>
              <a:t>sote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632200"/>
            <a:ext cx="9448800" cy="2583069"/>
          </a:xfrm>
        </p:spPr>
        <p:txBody>
          <a:bodyPr>
            <a:normAutofit/>
          </a:bodyPr>
          <a:lstStyle/>
          <a:p>
            <a:r>
              <a:rPr lang="fi-FI" dirty="0"/>
              <a:t>Suomen palveluohjausyhdistys SPO ry</a:t>
            </a:r>
          </a:p>
          <a:p>
            <a:r>
              <a:rPr lang="fi-FI" dirty="0"/>
              <a:t>Kalliolan kansalaisopisto 170517</a:t>
            </a:r>
          </a:p>
          <a:p>
            <a:endParaRPr lang="fi-FI" dirty="0"/>
          </a:p>
          <a:p>
            <a:r>
              <a:rPr lang="fi-FI" dirty="0"/>
              <a:t>VTL Sauli Suominen</a:t>
            </a:r>
            <a:br>
              <a:rPr lang="fi-FI" dirty="0"/>
            </a:br>
            <a:r>
              <a:rPr lang="fi-FI" dirty="0"/>
              <a:t>sauli.suominen@palveluohjaus.fi</a:t>
            </a:r>
          </a:p>
        </p:txBody>
      </p:sp>
    </p:spTree>
    <p:extLst>
      <p:ext uri="{BB962C8B-B14F-4D97-AF65-F5344CB8AC3E}">
        <p14:creationId xmlns:p14="http://schemas.microsoft.com/office/powerpoint/2010/main" val="2237794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895600" y="370477"/>
            <a:ext cx="8610600" cy="1293028"/>
          </a:xfrm>
        </p:spPr>
        <p:txBody>
          <a:bodyPr>
            <a:normAutofit/>
          </a:bodyPr>
          <a:lstStyle/>
          <a:p>
            <a:pPr algn="l"/>
            <a:r>
              <a:rPr lang="fi-FI" sz="5400" b="1" dirty="0"/>
              <a:t>Ruotsin palveluohjaus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4400" dirty="0"/>
              <a:t>SUURIMMAT SÄÄSTÖT MAAKÄRÄJILLÄ</a:t>
            </a:r>
            <a:r>
              <a:rPr lang="fi-FI" sz="4400" dirty="0">
                <a:sym typeface="Wingdings" panose="05000000000000000000" pitchFamily="2" charset="2"/>
              </a:rPr>
              <a:t>  SAIRAALAHOIDON VÄHENTYMINEN</a:t>
            </a:r>
          </a:p>
          <a:p>
            <a:pPr marL="0" indent="0">
              <a:buNone/>
            </a:pPr>
            <a:r>
              <a:rPr lang="fi-FI" sz="4400" dirty="0"/>
              <a:t>AVOHOIDON PAINOTTUMINEN LISÄÄ KUNNALLISEN SOSIAALITOIMEN KUSTANNUKSIA </a:t>
            </a:r>
            <a:r>
              <a:rPr lang="fi-FI" sz="4400" dirty="0">
                <a:sym typeface="Wingdings" panose="05000000000000000000" pitchFamily="2" charset="2"/>
              </a:rPr>
              <a:t> MITEN KÄY ASIAKKAAN?</a:t>
            </a:r>
            <a:endParaRPr lang="fi-FI" sz="4400" dirty="0"/>
          </a:p>
          <a:p>
            <a:pPr marL="0" indent="0">
              <a:buNone/>
            </a:pPr>
            <a:endParaRPr lang="fi-FI" sz="4400" dirty="0"/>
          </a:p>
          <a:p>
            <a:pPr marL="742950" indent="-742950">
              <a:buAutoNum type="arabicPeriod"/>
            </a:pPr>
            <a:endParaRPr lang="fi-FI" sz="4400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6620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oli: Alas 3"/>
          <p:cNvSpPr/>
          <p:nvPr/>
        </p:nvSpPr>
        <p:spPr>
          <a:xfrm>
            <a:off x="1800665" y="1941342"/>
            <a:ext cx="3938953" cy="38686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Nuoli: Alas 4"/>
          <p:cNvSpPr/>
          <p:nvPr/>
        </p:nvSpPr>
        <p:spPr>
          <a:xfrm rot="10800000">
            <a:off x="6850966" y="2060916"/>
            <a:ext cx="4065563" cy="36294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3066757" y="2166425"/>
            <a:ext cx="1491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/>
              <a:t>SO</a:t>
            </a:r>
            <a:r>
              <a:rPr lang="fi-FI" sz="4000" dirty="0"/>
              <a:t>TE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8060787" y="2874311"/>
            <a:ext cx="18991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ASIAKKAAN </a:t>
            </a:r>
          </a:p>
          <a:p>
            <a:r>
              <a:rPr lang="fi-FI" dirty="0"/>
              <a:t>YKSILÖLLINEN </a:t>
            </a:r>
          </a:p>
          <a:p>
            <a:r>
              <a:rPr lang="fi-FI" dirty="0"/>
              <a:t>TARVE</a:t>
            </a:r>
          </a:p>
        </p:txBody>
      </p:sp>
    </p:spTree>
    <p:extLst>
      <p:ext uri="{BB962C8B-B14F-4D97-AF65-F5344CB8AC3E}">
        <p14:creationId xmlns:p14="http://schemas.microsoft.com/office/powerpoint/2010/main" val="1535551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9287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i-FI" sz="5400" b="1" dirty="0"/>
              <a:t>PALVELUOHJAUKSEN MÄÄRITYS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sz="4400" dirty="0"/>
          </a:p>
          <a:p>
            <a:pPr marL="0" indent="0">
              <a:buNone/>
            </a:pPr>
            <a:r>
              <a:rPr lang="fi-FI" sz="4400" dirty="0"/>
              <a:t>Suhteen kautta muodostuvan tiedon avulla vahvistaa asiakkaan itsenäistä elämää</a:t>
            </a:r>
          </a:p>
        </p:txBody>
      </p:sp>
    </p:spTree>
    <p:extLst>
      <p:ext uri="{BB962C8B-B14F-4D97-AF65-F5344CB8AC3E}">
        <p14:creationId xmlns:p14="http://schemas.microsoft.com/office/powerpoint/2010/main" val="747201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5400" b="1" dirty="0"/>
              <a:t>PALVELUOHJAUS JA SOTE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4400" dirty="0"/>
              <a:t>10 % asiakkaista käyttää yli neljää palvelukokonaisuutta ja kerryttää 80 % kustannuksista </a:t>
            </a:r>
            <a:r>
              <a:rPr lang="fi-FI" sz="4400" dirty="0">
                <a:sym typeface="Wingdings" panose="05000000000000000000" pitchFamily="2" charset="2"/>
              </a:rPr>
              <a:t> Leskelä et </a:t>
            </a:r>
            <a:r>
              <a:rPr lang="fi-FI" sz="4400" dirty="0" err="1">
                <a:sym typeface="Wingdings" panose="05000000000000000000" pitchFamily="2" charset="2"/>
              </a:rPr>
              <a:t>al</a:t>
            </a:r>
            <a:r>
              <a:rPr lang="fi-FI" sz="4400" dirty="0">
                <a:sym typeface="Wingdings" panose="05000000000000000000" pitchFamily="2" charset="2"/>
              </a:rPr>
              <a:t>: Tarvitaan koordinaatiota</a:t>
            </a:r>
            <a:endParaRPr lang="fi-FI" sz="4400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9008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5400" b="1" dirty="0"/>
              <a:t>PALVELUOHJAUS JA SOTE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4400" dirty="0"/>
              <a:t>90 % asiakkaista käyttää noin yhtä palvelukokonaisuutta ja 20 % kustannuksista </a:t>
            </a:r>
            <a:r>
              <a:rPr lang="fi-FI" sz="4400" dirty="0">
                <a:sym typeface="Wingdings" panose="05000000000000000000" pitchFamily="2" charset="2"/>
              </a:rPr>
              <a:t> Leskelä et </a:t>
            </a:r>
            <a:r>
              <a:rPr lang="fi-FI" sz="4400" dirty="0" err="1">
                <a:sym typeface="Wingdings" panose="05000000000000000000" pitchFamily="2" charset="2"/>
              </a:rPr>
              <a:t>al</a:t>
            </a:r>
            <a:r>
              <a:rPr lang="fi-FI" sz="4400" dirty="0">
                <a:sym typeface="Wingdings" panose="05000000000000000000" pitchFamily="2" charset="2"/>
              </a:rPr>
              <a:t>: Toimii hyvin eikä muutoksilla saavuteta säätöjä</a:t>
            </a:r>
            <a:endParaRPr lang="fi-FI" sz="4400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8248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5400" b="1" dirty="0"/>
              <a:t>PALVELUOHJAUS JA SOTE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4400" dirty="0"/>
              <a:t>Selvät biolääketieteelliset sairaudet hoidetaan hyvin keskittämällä ja isoissa yksiköissä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1071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5400" b="1" dirty="0"/>
              <a:t>PALVELUOHJAUS JA SOTE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4400" dirty="0"/>
              <a:t>Mutta: ”Elämä on paikallista”</a:t>
            </a:r>
          </a:p>
          <a:p>
            <a:pPr marL="0" indent="0">
              <a:buNone/>
            </a:pPr>
            <a:endParaRPr lang="fi-FI" sz="4400" dirty="0"/>
          </a:p>
          <a:p>
            <a:pPr marL="742950" indent="-742950">
              <a:buAutoNum type="arabicPeriod"/>
            </a:pPr>
            <a:r>
              <a:rPr lang="fi-FI" sz="4400" dirty="0"/>
              <a:t>Ilman kantavaa arkea toipuminen jää puolitiehen (Sydän ja polvi)</a:t>
            </a:r>
          </a:p>
          <a:p>
            <a:pPr marL="742950" indent="-742950">
              <a:buAutoNum type="arabicPeriod"/>
            </a:pPr>
            <a:r>
              <a:rPr lang="fi-FI" sz="4400" dirty="0"/>
              <a:t>Elämänhallinnan pulmia ei voida hoitaa maakunnallisesti</a:t>
            </a:r>
          </a:p>
          <a:p>
            <a:pPr marL="742950" indent="-742950">
              <a:buAutoNum type="arabicPeriod"/>
            </a:pPr>
            <a:endParaRPr lang="fi-FI" sz="4400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9806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5400" b="1" dirty="0"/>
              <a:t>PALVELUOHJAUS JA SOTE</a:t>
            </a:r>
          </a:p>
        </p:txBody>
      </p:sp>
      <p:sp>
        <p:nvSpPr>
          <p:cNvPr id="5" name="Suorakulmio 4"/>
          <p:cNvSpPr/>
          <p:nvPr/>
        </p:nvSpPr>
        <p:spPr>
          <a:xfrm>
            <a:off x="3432313" y="2491409"/>
            <a:ext cx="6692348" cy="3392556"/>
          </a:xfrm>
          <a:prstGeom prst="rect">
            <a:avLst/>
          </a:prstGeom>
          <a:noFill/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7" name="Suora yhdysviiva 6"/>
          <p:cNvCxnSpPr/>
          <p:nvPr/>
        </p:nvCxnSpPr>
        <p:spPr>
          <a:xfrm>
            <a:off x="3432313" y="2491409"/>
            <a:ext cx="6692348" cy="3392556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iruutu 7"/>
          <p:cNvSpPr txBox="1"/>
          <p:nvPr/>
        </p:nvSpPr>
        <p:spPr>
          <a:xfrm>
            <a:off x="10124661" y="6133307"/>
            <a:ext cx="1444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AIKA</a:t>
            </a:r>
          </a:p>
        </p:txBody>
      </p:sp>
      <p:sp>
        <p:nvSpPr>
          <p:cNvPr id="9" name="Tekstiruutu 8"/>
          <p:cNvSpPr txBox="1"/>
          <p:nvPr/>
        </p:nvSpPr>
        <p:spPr>
          <a:xfrm>
            <a:off x="4276578" y="4557932"/>
            <a:ext cx="1617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HOITO</a:t>
            </a:r>
          </a:p>
        </p:txBody>
      </p:sp>
      <p:sp>
        <p:nvSpPr>
          <p:cNvPr id="10" name="Tekstiruutu 9"/>
          <p:cNvSpPr txBox="1"/>
          <p:nvPr/>
        </p:nvSpPr>
        <p:spPr>
          <a:xfrm>
            <a:off x="7244862" y="3263705"/>
            <a:ext cx="1111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ARKI</a:t>
            </a:r>
          </a:p>
        </p:txBody>
      </p:sp>
      <p:cxnSp>
        <p:nvCxnSpPr>
          <p:cNvPr id="12" name="Suora nuoliyhdysviiva 11"/>
          <p:cNvCxnSpPr/>
          <p:nvPr/>
        </p:nvCxnSpPr>
        <p:spPr>
          <a:xfrm>
            <a:off x="10124661" y="5883965"/>
            <a:ext cx="468311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052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5400" b="1" dirty="0"/>
              <a:t>PALVELUOHJAUS JA SOTE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4400" dirty="0"/>
              <a:t>VALINNANVAPAUS EI HYÖDYTÄ ELÄMÄNHALLINNAN ONGELMIEN KANSSA KAMPPAILEVIA ASIAKKAITA</a:t>
            </a:r>
          </a:p>
          <a:p>
            <a:pPr marL="742950" indent="-742950">
              <a:buAutoNum type="arabicPeriod"/>
            </a:pPr>
            <a:endParaRPr lang="fi-FI" sz="4400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99986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5400" b="1" dirty="0"/>
              <a:t>PALVELUOHJAUS JA SOTE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4400" dirty="0"/>
              <a:t>ELÄMISEN VAIKEUDET NÄKYVÄT ENSIMMÄISEKSI YLEISPALVELUISSA (PÄIVÄKOTI, KOULU, NUORISOTOIMI)</a:t>
            </a:r>
          </a:p>
          <a:p>
            <a:pPr marL="0" indent="0">
              <a:buNone/>
            </a:pPr>
            <a:r>
              <a:rPr lang="fi-FI" sz="4400" dirty="0">
                <a:sym typeface="Wingdings" panose="05000000000000000000" pitchFamily="2" charset="2"/>
              </a:rPr>
              <a:t> YHTEYS MAAKUNTIIN, VARHAINEN PUUTTUMINEN</a:t>
            </a:r>
            <a:endParaRPr lang="fi-FI" sz="4400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98288133"/>
      </p:ext>
    </p:extLst>
  </p:cSld>
  <p:clrMapOvr>
    <a:masterClrMapping/>
  </p:clrMapOvr>
</p:sld>
</file>

<file path=ppt/theme/theme1.xml><?xml version="1.0" encoding="utf-8"?>
<a:theme xmlns:a="http://schemas.openxmlformats.org/drawingml/2006/main" name="Tiivistymisjuov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TM04033937[[fn=Tiivistymisjuova]]</Template>
  <TotalTime>71</TotalTime>
  <Words>171</Words>
  <Application>Microsoft Office PowerPoint</Application>
  <PresentationFormat>Laajakuva</PresentationFormat>
  <Paragraphs>39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</vt:lpstr>
      <vt:lpstr>Tiivistymisjuova</vt:lpstr>
      <vt:lpstr>Palveluohjaus ja sote</vt:lpstr>
      <vt:lpstr>PALVELUOHJAUKSEN MÄÄRITYS</vt:lpstr>
      <vt:lpstr>PALVELUOHJAUS JA SOTE</vt:lpstr>
      <vt:lpstr>PALVELUOHJAUS JA SOTE</vt:lpstr>
      <vt:lpstr>PALVELUOHJAUS JA SOTE</vt:lpstr>
      <vt:lpstr>PALVELUOHJAUS JA SOTE</vt:lpstr>
      <vt:lpstr>PALVELUOHJAUS JA SOTE</vt:lpstr>
      <vt:lpstr>PALVELUOHJAUS JA SOTE</vt:lpstr>
      <vt:lpstr>PALVELUOHJAUS JA SOTE</vt:lpstr>
      <vt:lpstr>Ruotsin palveluohjaus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Palveluohjaus ja sote</dc:title>
  <dc:creator>saulis</dc:creator>
  <cp:lastModifiedBy>saulis</cp:lastModifiedBy>
  <cp:revision>8</cp:revision>
  <dcterms:created xsi:type="dcterms:W3CDTF">2017-05-17T06:54:16Z</dcterms:created>
  <dcterms:modified xsi:type="dcterms:W3CDTF">2017-05-17T08:05:18Z</dcterms:modified>
</cp:coreProperties>
</file>