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6" r:id="rId5"/>
    <p:sldId id="270" r:id="rId6"/>
    <p:sldId id="271" r:id="rId7"/>
    <p:sldId id="273" r:id="rId8"/>
    <p:sldId id="279" r:id="rId9"/>
    <p:sldId id="275" r:id="rId10"/>
    <p:sldId id="276" r:id="rId11"/>
    <p:sldId id="277" r:id="rId12"/>
    <p:sldId id="278" r:id="rId13"/>
    <p:sldId id="280" r:id="rId14"/>
    <p:sldId id="281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723" autoAdjust="0"/>
  </p:normalViewPr>
  <p:slideViewPr>
    <p:cSldViewPr snapToGrid="0" snapToObjects="1"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-304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laureauas-my.sharepoint.com/personal/1401733_laurea_fi/Documents/Oppari/Kysely%20palveluohjaajille_analyys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laureauas-my.sharepoint.com/personal/1401733_laurea_fi/Documents/Oppari/Kysely%20palveluohjaajille_analyys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laureauas-my.sharepoint.com/personal/1401733_laurea_fi/Documents/Oppari/Kysely%20palveluohjaajille_analyysi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laureauas-my.sharepoint.com/personal/1401733_laurea_fi/Documents/Oppari/Kysely%20palveluohjaajille_analyysi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laureauas-my.sharepoint.com/personal/1401733_laurea_fi/Documents/Oppari/Kysely%20palveluohjaajille_analyysi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laureauas-my.sharepoint.com/personal/1401733_laurea_fi/Documents/Oppari/Kysely%20palveluohjaajille_analyysi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ln>
                  <a:noFill/>
                </a:ln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fi-FI" sz="1400" dirty="0">
                <a:solidFill>
                  <a:schemeClr val="tx1"/>
                </a:solidFill>
                <a:effectLst/>
                <a:latin typeface="+mn-lt"/>
              </a:rPr>
              <a:t>Mihin sektoriin organisaatio jossa työskentelet kuuluu?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2"/>
                </a:solidFill>
              </a:defRPr>
            </a:pPr>
            <a:r>
              <a:rPr lang="fi-FI" sz="1400" dirty="0">
                <a:solidFill>
                  <a:schemeClr val="tx2"/>
                </a:solidFill>
                <a:latin typeface="+mn-lt"/>
              </a:rPr>
              <a:t>   </a:t>
            </a:r>
            <a:r>
              <a:rPr lang="fi-FI" sz="1400" baseline="0" dirty="0">
                <a:solidFill>
                  <a:schemeClr val="tx2"/>
                </a:solidFill>
                <a:latin typeface="+mn-lt"/>
              </a:rPr>
              <a:t>  </a:t>
            </a:r>
            <a:endParaRPr lang="fi-FI" sz="1400" dirty="0">
              <a:solidFill>
                <a:schemeClr val="tx2"/>
              </a:solidFill>
              <a:latin typeface="+mn-lt"/>
            </a:endParaRPr>
          </a:p>
        </c:rich>
      </c:tx>
      <c:layout>
        <c:manualLayout>
          <c:xMode val="edge"/>
          <c:yMode val="edge"/>
          <c:x val="0.16487305565937563"/>
          <c:y val="2.97880164524544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ln>
                <a:noFill/>
              </a:ln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19819292090471943"/>
          <c:y val="0.21335938887901934"/>
          <c:w val="0.59186131923020424"/>
          <c:h val="0.715722153135548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Ammatillinen tausta</c:v>
                </c:pt>
              </c:strCache>
            </c:strRef>
          </c:tx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B1-44C2-A95B-4B0A5D9E20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3B1-44C2-A95B-4B0A5D9E2002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B1-44C2-A95B-4B0A5D9E2002}"/>
              </c:ext>
            </c:extLst>
          </c:dPt>
          <c:dLbls>
            <c:dLbl>
              <c:idx val="0"/>
              <c:layout>
                <c:manualLayout>
                  <c:x val="6.8361239028884085E-3"/>
                  <c:y val="-1.760221594741900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49</a:t>
                    </a:r>
                    <a:r>
                      <a:rPr lang="en-US" baseline="0"/>
                      <a:t> %</a:t>
                    </a:r>
                  </a:p>
                  <a:p>
                    <a:r>
                      <a:rPr lang="en-US"/>
                      <a:t>(n=38)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B1-44C2-A95B-4B0A5D9E2002}"/>
                </c:ext>
              </c:extLst>
            </c:dLbl>
            <c:dLbl>
              <c:idx val="1"/>
              <c:layout>
                <c:manualLayout>
                  <c:x val="-1.4068502396243732E-2"/>
                  <c:y val="-1.471599219165079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36</a:t>
                    </a:r>
                    <a:r>
                      <a:rPr lang="en-US" baseline="0" dirty="0"/>
                      <a:t> %</a:t>
                    </a:r>
                  </a:p>
                  <a:p>
                    <a:r>
                      <a:rPr lang="en-US" dirty="0"/>
                      <a:t>(n=28)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B1-44C2-A95B-4B0A5D9E2002}"/>
                </c:ext>
              </c:extLst>
            </c:dLbl>
            <c:dLbl>
              <c:idx val="2"/>
              <c:layout>
                <c:manualLayout>
                  <c:x val="-3.6734736447478628E-2"/>
                  <c:y val="5.576570176643003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15</a:t>
                    </a:r>
                    <a:r>
                      <a:rPr lang="en-US" baseline="0"/>
                      <a:t> %</a:t>
                    </a:r>
                  </a:p>
                  <a:p>
                    <a:r>
                      <a:rPr lang="en-US"/>
                      <a:t>(n=12)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B1-44C2-A95B-4B0A5D9E20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noFill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Julkinen sektori</c:v>
                </c:pt>
                <c:pt idx="1">
                  <c:v>Kolmas sektori</c:v>
                </c:pt>
                <c:pt idx="2">
                  <c:v>Yksityinen sektori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0.49</c:v>
                </c:pt>
                <c:pt idx="1">
                  <c:v>0.36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B1-44C2-A95B-4B0A5D9E200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376414286710305"/>
          <c:y val="0.12585602311462393"/>
          <c:w val="0.73145578279225165"/>
          <c:h val="7.3290415245325605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n>
            <a:noFill/>
          </a:ln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dirty="0">
                <a:solidFill>
                  <a:schemeClr val="tx1"/>
                </a:solidFill>
              </a:rPr>
              <a:t>Minulla on riittävästi aikaa perehtyä asiakkaan elämäntilanteeseen</a:t>
            </a:r>
          </a:p>
        </c:rich>
      </c:tx>
      <c:layout>
        <c:manualLayout>
          <c:xMode val="edge"/>
          <c:yMode val="edge"/>
          <c:x val="0.13555178755324826"/>
          <c:y val="2.3486893554530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2.8492218871915057E-2"/>
          <c:y val="0.2550652458195376"/>
          <c:w val="0.94780342112408367"/>
          <c:h val="0.67348493982421809"/>
        </c:manualLayout>
      </c:layout>
      <c:barChart>
        <c:barDir val="col"/>
        <c:grouping val="clustered"/>
        <c:varyColors val="0"/>
        <c:ser>
          <c:idx val="0"/>
          <c:order val="0"/>
          <c:tx>
            <c:v>Julkinen sektori</c:v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55 %</a:t>
                    </a:r>
                  </a:p>
                  <a:p>
                    <a:r>
                      <a:rPr lang="en-US"/>
                      <a:t>(n=21)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4C9-49B8-8BE8-830FE95278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Vertailuja!$K$14</c:f>
              <c:strCache>
                <c:ptCount val="1"/>
                <c:pt idx="0">
                  <c:v>Kyllä</c:v>
                </c:pt>
              </c:strCache>
            </c:strRef>
          </c:cat>
          <c:val>
            <c:numRef>
              <c:f>Vertailuja!$L$19</c:f>
              <c:numCache>
                <c:formatCode>0.00%</c:formatCode>
                <c:ptCount val="1"/>
                <c:pt idx="0">
                  <c:v>0.55263157894736847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C9-49B8-8BE8-830FE952784C}"/>
            </c:ext>
          </c:extLst>
        </c:ser>
        <c:ser>
          <c:idx val="1"/>
          <c:order val="1"/>
          <c:tx>
            <c:v>Kolmas sektori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75</a:t>
                    </a:r>
                    <a:r>
                      <a:rPr lang="en-US" baseline="0"/>
                      <a:t> %</a:t>
                    </a:r>
                  </a:p>
                  <a:p>
                    <a:r>
                      <a:rPr lang="en-US" baseline="0"/>
                      <a:t>(n=21)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C9-49B8-8BE8-830FE95278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Vertailuja!$K$14</c:f>
              <c:strCache>
                <c:ptCount val="1"/>
                <c:pt idx="0">
                  <c:v>Kyllä</c:v>
                </c:pt>
              </c:strCache>
            </c:strRef>
          </c:cat>
          <c:val>
            <c:numRef>
              <c:f>Vertailuja!$L$37</c:f>
              <c:numCache>
                <c:formatCode>0.00%</c:formatCode>
                <c:ptCount val="1"/>
                <c:pt idx="0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C9-49B8-8BE8-830FE952784C}"/>
            </c:ext>
          </c:extLst>
        </c:ser>
        <c:ser>
          <c:idx val="2"/>
          <c:order val="2"/>
          <c:tx>
            <c:v>Yksityinen sektori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58</a:t>
                    </a:r>
                    <a:r>
                      <a:rPr lang="en-US" baseline="0"/>
                      <a:t> %</a:t>
                    </a:r>
                  </a:p>
                  <a:p>
                    <a:r>
                      <a:rPr lang="en-US" baseline="0"/>
                      <a:t>(n=7)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4C9-49B8-8BE8-830FE95278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Vertailuja!$K$14</c:f>
              <c:strCache>
                <c:ptCount val="1"/>
                <c:pt idx="0">
                  <c:v>Kyllä</c:v>
                </c:pt>
              </c:strCache>
            </c:strRef>
          </c:cat>
          <c:val>
            <c:numRef>
              <c:f>Vertailuja!$L$59</c:f>
              <c:numCache>
                <c:formatCode>0.00%</c:formatCode>
                <c:ptCount val="1"/>
                <c:pt idx="0">
                  <c:v>0.58333333333333337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C9-49B8-8BE8-830FE95278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8433616"/>
        <c:axId val="128434008"/>
      </c:barChart>
      <c:catAx>
        <c:axId val="12843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8434008"/>
        <c:crosses val="autoZero"/>
        <c:auto val="1"/>
        <c:lblAlgn val="ctr"/>
        <c:lblOffset val="100"/>
        <c:noMultiLvlLbl val="0"/>
      </c:catAx>
      <c:valAx>
        <c:axId val="128434008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128433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0330241841366925"/>
          <c:y val="0.14763575605680868"/>
          <c:w val="0.5933951631726615"/>
          <c:h val="5.6391372131115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>
                <a:solidFill>
                  <a:schemeClr val="tx1"/>
                </a:solidFill>
              </a:rPr>
              <a:t>Tapaan</a:t>
            </a:r>
            <a:r>
              <a:rPr lang="fi-FI" baseline="0">
                <a:solidFill>
                  <a:schemeClr val="tx1"/>
                </a:solidFill>
              </a:rPr>
              <a:t> asiakkaitani yleensä useammin, kuin kolme kertaa</a:t>
            </a:r>
            <a:endParaRPr lang="fi-FI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3.7219427217615494E-2"/>
          <c:y val="0.23109981252343453"/>
          <c:w val="0.93367876803010263"/>
          <c:h val="0.65869442347103868"/>
        </c:manualLayout>
      </c:layout>
      <c:barChart>
        <c:barDir val="col"/>
        <c:grouping val="clustered"/>
        <c:varyColors val="0"/>
        <c:ser>
          <c:idx val="1"/>
          <c:order val="0"/>
          <c:tx>
            <c:v>Julkinen sektori</c:v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50</a:t>
                    </a:r>
                    <a:r>
                      <a:rPr lang="en-US" baseline="0"/>
                      <a:t> % </a:t>
                    </a:r>
                  </a:p>
                  <a:p>
                    <a:r>
                      <a:rPr lang="en-US"/>
                      <a:t>(n=19)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49-404E-A810-696A418A10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Kyllä</c:v>
              </c:pt>
            </c:strLit>
          </c:cat>
          <c:val>
            <c:numRef>
              <c:f>Vertailuja!$X$19</c:f>
              <c:numCache>
                <c:formatCode>0.00%</c:formatCode>
                <c:ptCount val="1"/>
                <c:pt idx="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49-404E-A810-696A418A1023}"/>
            </c:ext>
          </c:extLst>
        </c:ser>
        <c:ser>
          <c:idx val="0"/>
          <c:order val="1"/>
          <c:tx>
            <c:v>Kolmas sektori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82</a:t>
                    </a:r>
                    <a:r>
                      <a:rPr lang="en-US" baseline="0"/>
                      <a:t> %</a:t>
                    </a:r>
                  </a:p>
                  <a:p>
                    <a:r>
                      <a:rPr lang="en-US"/>
                      <a:t>(n=23)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49-404E-A810-696A418A10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Kyllä</c:v>
              </c:pt>
            </c:strLit>
          </c:cat>
          <c:val>
            <c:numRef>
              <c:f>Vertailuja!$X$37</c:f>
              <c:numCache>
                <c:formatCode>0.00%</c:formatCode>
                <c:ptCount val="1"/>
                <c:pt idx="0">
                  <c:v>0.8214285714285714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49-404E-A810-696A418A1023}"/>
            </c:ext>
          </c:extLst>
        </c:ser>
        <c:ser>
          <c:idx val="2"/>
          <c:order val="2"/>
          <c:tx>
            <c:v>Yksityinen sektori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58</a:t>
                    </a:r>
                    <a:r>
                      <a:rPr lang="en-US" baseline="0"/>
                      <a:t> %</a:t>
                    </a:r>
                    <a:endParaRPr lang="en-US"/>
                  </a:p>
                  <a:p>
                    <a:r>
                      <a:rPr lang="en-US"/>
                      <a:t>(n=7)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49-404E-A810-696A418A10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Kyllä</c:v>
              </c:pt>
            </c:strLit>
          </c:cat>
          <c:val>
            <c:numRef>
              <c:f>Vertailuja!$X$59</c:f>
              <c:numCache>
                <c:formatCode>0.00%</c:formatCode>
                <c:ptCount val="1"/>
                <c:pt idx="0">
                  <c:v>0.58333333333333337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B49-404E-A810-696A418A10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8436360"/>
        <c:axId val="197552880"/>
      </c:barChart>
      <c:catAx>
        <c:axId val="128436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97552880"/>
        <c:crosses val="autoZero"/>
        <c:auto val="1"/>
        <c:lblAlgn val="ctr"/>
        <c:lblOffset val="100"/>
        <c:noMultiLvlLbl val="0"/>
      </c:catAx>
      <c:valAx>
        <c:axId val="19755288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28436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1910580765033236"/>
          <c:y val="0.11078556263269639"/>
          <c:w val="0.57869156620909112"/>
          <c:h val="7.28160436256147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>
                <a:solidFill>
                  <a:schemeClr val="tx1"/>
                </a:solidFill>
              </a:rPr>
              <a:t>Rajoittaako</a:t>
            </a:r>
            <a:r>
              <a:rPr lang="fi-FI" baseline="0">
                <a:solidFill>
                  <a:schemeClr val="tx1"/>
                </a:solidFill>
              </a:rPr>
              <a:t> organisaatio työtapojasi?</a:t>
            </a:r>
            <a:endParaRPr lang="fi-FI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4154006099510647E-2"/>
          <c:y val="0.25155767111875521"/>
          <c:w val="0.91734919978982676"/>
          <c:h val="0.64520739834995033"/>
        </c:manualLayout>
      </c:layout>
      <c:barChart>
        <c:barDir val="col"/>
        <c:grouping val="clustered"/>
        <c:varyColors val="0"/>
        <c:ser>
          <c:idx val="0"/>
          <c:order val="0"/>
          <c:tx>
            <c:v>Julkinen sektori</c:v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42 %</a:t>
                    </a:r>
                  </a:p>
                  <a:p>
                    <a:r>
                      <a:rPr lang="en-US"/>
                      <a:t>(n=16)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120-4B4E-A565-A6F4C40E2B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Kyllä</c:v>
              </c:pt>
            </c:strLit>
          </c:cat>
          <c:val>
            <c:numRef>
              <c:f>Vertailuja!$CF$15</c:f>
              <c:numCache>
                <c:formatCode>0.00%</c:formatCode>
                <c:ptCount val="1"/>
                <c:pt idx="0">
                  <c:v>0.42105263157894735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20-4B4E-A565-A6F4C40E2B8E}"/>
            </c:ext>
          </c:extLst>
        </c:ser>
        <c:ser>
          <c:idx val="1"/>
          <c:order val="1"/>
          <c:tx>
            <c:v>Kolmas sektori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11 %</a:t>
                    </a:r>
                  </a:p>
                  <a:p>
                    <a:r>
                      <a:rPr lang="en-US"/>
                      <a:t>(n=3)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120-4B4E-A565-A6F4C40E2B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Kyllä</c:v>
              </c:pt>
            </c:strLit>
          </c:cat>
          <c:val>
            <c:numRef>
              <c:f>Vertailuja!$CF$33</c:f>
              <c:numCache>
                <c:formatCode>0.00%</c:formatCode>
                <c:ptCount val="1"/>
                <c:pt idx="0">
                  <c:v>0.10714285714285714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120-4B4E-A565-A6F4C40E2B8E}"/>
            </c:ext>
          </c:extLst>
        </c:ser>
        <c:ser>
          <c:idx val="2"/>
          <c:order val="2"/>
          <c:tx>
            <c:v>Yksityinen sektori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25</a:t>
                    </a:r>
                    <a:r>
                      <a:rPr lang="en-US" baseline="0"/>
                      <a:t> %</a:t>
                    </a:r>
                  </a:p>
                  <a:p>
                    <a:r>
                      <a:rPr lang="en-US" baseline="0"/>
                      <a:t>(n=3)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120-4B4E-A565-A6F4C40E2B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Kyllä</c:v>
              </c:pt>
            </c:strLit>
          </c:cat>
          <c:val>
            <c:numRef>
              <c:f>Vertailuja!$CF$59</c:f>
              <c:numCache>
                <c:formatCode>0.00%</c:formatCode>
                <c:ptCount val="1"/>
                <c:pt idx="0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120-4B4E-A565-A6F4C40E2B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7555232"/>
        <c:axId val="197553664"/>
      </c:barChart>
      <c:catAx>
        <c:axId val="19755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97553664"/>
        <c:crosses val="autoZero"/>
        <c:auto val="1"/>
        <c:lblAlgn val="ctr"/>
        <c:lblOffset val="100"/>
        <c:noMultiLvlLbl val="0"/>
      </c:catAx>
      <c:valAx>
        <c:axId val="197553664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97555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1234580597871716"/>
          <c:y val="0.11983788395904439"/>
          <c:w val="0.58233329655925514"/>
          <c:h val="7.19928247023729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>
                <a:solidFill>
                  <a:schemeClr val="tx1"/>
                </a:solidFill>
              </a:rPr>
              <a:t>Rajoittaako organisaatio työskentelyä asiakaslähtöisesti?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Julkinen sektori</c:v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37 %</a:t>
                    </a:r>
                  </a:p>
                  <a:p>
                    <a:r>
                      <a:rPr lang="en-US"/>
                      <a:t>(n=14)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23-4136-AE3B-12025C91B9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Kyllä</c:v>
              </c:pt>
            </c:strLit>
          </c:cat>
          <c:val>
            <c:numRef>
              <c:f>Vertailuja!$CE$15</c:f>
              <c:numCache>
                <c:formatCode>0.00%</c:formatCode>
                <c:ptCount val="1"/>
                <c:pt idx="0">
                  <c:v>0.36842105263157893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3-4136-AE3B-12025C91B957}"/>
            </c:ext>
          </c:extLst>
        </c:ser>
        <c:ser>
          <c:idx val="1"/>
          <c:order val="1"/>
          <c:tx>
            <c:v>Kolmas sektori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14</a:t>
                    </a:r>
                    <a:r>
                      <a:rPr lang="en-US" baseline="0"/>
                      <a:t> %</a:t>
                    </a:r>
                  </a:p>
                  <a:p>
                    <a:r>
                      <a:rPr lang="en-US" baseline="0"/>
                      <a:t>(n=4)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E23-4136-AE3B-12025C91B9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Kyllä</c:v>
              </c:pt>
            </c:strLit>
          </c:cat>
          <c:val>
            <c:numRef>
              <c:f>Vertailuja!$CE$33</c:f>
              <c:numCache>
                <c:formatCode>0.00%</c:formatCode>
                <c:ptCount val="1"/>
                <c:pt idx="0">
                  <c:v>0.14285714285714285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23-4136-AE3B-12025C91B957}"/>
            </c:ext>
          </c:extLst>
        </c:ser>
        <c:ser>
          <c:idx val="2"/>
          <c:order val="2"/>
          <c:tx>
            <c:v>Yksityinen sektori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17 %</a:t>
                    </a:r>
                  </a:p>
                  <a:p>
                    <a:r>
                      <a:rPr lang="en-US"/>
                      <a:t>(n=2)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E23-4136-AE3B-12025C91B9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Kyllä</c:v>
              </c:pt>
            </c:strLit>
          </c:cat>
          <c:val>
            <c:numRef>
              <c:f>Vertailuja!$CE$59</c:f>
              <c:numCache>
                <c:formatCode>0.00%</c:formatCode>
                <c:ptCount val="1"/>
                <c:pt idx="0">
                  <c:v>0.16666666666666666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E23-4136-AE3B-12025C91B9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0088272"/>
        <c:axId val="200087880"/>
      </c:barChart>
      <c:catAx>
        <c:axId val="20008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0087880"/>
        <c:crosses val="autoZero"/>
        <c:auto val="1"/>
        <c:lblAlgn val="ctr"/>
        <c:lblOffset val="100"/>
        <c:noMultiLvlLbl val="0"/>
      </c:catAx>
      <c:valAx>
        <c:axId val="20008788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0008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0544075340234608"/>
          <c:y val="8.6402846346253726E-2"/>
          <c:w val="0.58911844127592161"/>
          <c:h val="7.47513537551992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>
                <a:solidFill>
                  <a:schemeClr val="tx1"/>
                </a:solidFill>
              </a:rPr>
              <a:t>Käytössäni</a:t>
            </a:r>
            <a:r>
              <a:rPr lang="fi-FI" baseline="0">
                <a:solidFill>
                  <a:schemeClr val="tx1"/>
                </a:solidFill>
              </a:rPr>
              <a:t> on asiakastietojärjestelmä, josta näen tarvittaessa asiakkaiden tietoja</a:t>
            </a:r>
            <a:endParaRPr lang="fi-FI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1442938698880655E-2"/>
          <c:y val="0.27761628754738993"/>
          <c:w val="0.91211459101202041"/>
          <c:h val="0.61498432487605714"/>
        </c:manualLayout>
      </c:layout>
      <c:barChart>
        <c:barDir val="col"/>
        <c:grouping val="clustered"/>
        <c:varyColors val="0"/>
        <c:ser>
          <c:idx val="0"/>
          <c:order val="0"/>
          <c:tx>
            <c:v>Julkinen sektori</c:v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79 %</a:t>
                    </a:r>
                  </a:p>
                  <a:p>
                    <a:r>
                      <a:rPr lang="en-US"/>
                      <a:t>(n=30)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CD-4DE4-873F-70B4416439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Kyllä</c:v>
              </c:pt>
            </c:strLit>
          </c:cat>
          <c:val>
            <c:numRef>
              <c:f>Vertailuja!$Y$19</c:f>
              <c:numCache>
                <c:formatCode>0.00%</c:formatCode>
                <c:ptCount val="1"/>
                <c:pt idx="0">
                  <c:v>0.78947368421052633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CD-4DE4-873F-70B441643923}"/>
            </c:ext>
          </c:extLst>
        </c:ser>
        <c:ser>
          <c:idx val="1"/>
          <c:order val="1"/>
          <c:tx>
            <c:v>Kolmas sektori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18 %</a:t>
                    </a:r>
                  </a:p>
                  <a:p>
                    <a:r>
                      <a:rPr lang="en-US"/>
                      <a:t>(n=5)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CD-4DE4-873F-70B4416439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Kyllä</c:v>
              </c:pt>
            </c:strLit>
          </c:cat>
          <c:val>
            <c:numRef>
              <c:f>Vertailuja!$Y$37</c:f>
              <c:numCache>
                <c:formatCode>0.00%</c:formatCode>
                <c:ptCount val="1"/>
                <c:pt idx="0">
                  <c:v>0.17857142857142858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CD-4DE4-873F-70B441643923}"/>
            </c:ext>
          </c:extLst>
        </c:ser>
        <c:ser>
          <c:idx val="2"/>
          <c:order val="2"/>
          <c:tx>
            <c:v>Yksityinen sektori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67 %</a:t>
                    </a:r>
                  </a:p>
                  <a:p>
                    <a:r>
                      <a:rPr lang="en-US"/>
                      <a:t>(n=8)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ACD-4DE4-873F-70B4416439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Kyllä</c:v>
              </c:pt>
            </c:strLit>
          </c:cat>
          <c:val>
            <c:numRef>
              <c:f>Vertailuja!$Y$59</c:f>
              <c:numCache>
                <c:formatCode>0.00%</c:formatCode>
                <c:ptCount val="1"/>
                <c:pt idx="0">
                  <c:v>0.66666666666666663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ACD-4DE4-873F-70B4416439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0087488"/>
        <c:axId val="200089448"/>
      </c:barChart>
      <c:catAx>
        <c:axId val="200087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0089448"/>
        <c:crosses val="autoZero"/>
        <c:auto val="1"/>
        <c:lblAlgn val="ctr"/>
        <c:lblOffset val="100"/>
        <c:noMultiLvlLbl val="0"/>
      </c:catAx>
      <c:valAx>
        <c:axId val="200089448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200087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0525201991974037"/>
          <c:y val="0.16023783228764335"/>
          <c:w val="0.58940163725778716"/>
          <c:h val="6.7419568958195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i-FI">
                <a:solidFill>
                  <a:schemeClr val="tx1"/>
                </a:solidFill>
              </a:rPr>
              <a:t>Työtäni</a:t>
            </a:r>
            <a:r>
              <a:rPr lang="fi-FI" baseline="0">
                <a:solidFill>
                  <a:schemeClr val="tx1"/>
                </a:solidFill>
              </a:rPr>
              <a:t> helpottaisi, jos käytössäni olisi palveluohjaussuhteen alkaessa muiden ammattilaisten kirjaamaa tietoa yhteisestä asiakkaasta </a:t>
            </a:r>
            <a:endParaRPr lang="fi-FI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Julkinen sektori</c:v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76 %</a:t>
                    </a:r>
                  </a:p>
                  <a:p>
                    <a:r>
                      <a:rPr lang="en-US"/>
                      <a:t>(n=29)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E6-47E2-BB24-6905E61CA1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Kyllä</c:v>
              </c:pt>
            </c:strLit>
          </c:cat>
          <c:val>
            <c:numRef>
              <c:f>Vertailuja!$U$19</c:f>
              <c:numCache>
                <c:formatCode>0.00%</c:formatCode>
                <c:ptCount val="1"/>
                <c:pt idx="0">
                  <c:v>0.76315789473684215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E6-47E2-BB24-6905E61CA186}"/>
            </c:ext>
          </c:extLst>
        </c:ser>
        <c:ser>
          <c:idx val="1"/>
          <c:order val="1"/>
          <c:tx>
            <c:v>Kolmas sektori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36 %</a:t>
                    </a:r>
                  </a:p>
                  <a:p>
                    <a:r>
                      <a:rPr lang="en-US"/>
                      <a:t>(n=10)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E6-47E2-BB24-6905E61CA1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Kyllä</c:v>
              </c:pt>
            </c:strLit>
          </c:cat>
          <c:val>
            <c:numRef>
              <c:f>Vertailuja!$U$37</c:f>
              <c:numCache>
                <c:formatCode>0.00%</c:formatCode>
                <c:ptCount val="1"/>
                <c:pt idx="0">
                  <c:v>0.35714285714285715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E6-47E2-BB24-6905E61CA186}"/>
            </c:ext>
          </c:extLst>
        </c:ser>
        <c:ser>
          <c:idx val="2"/>
          <c:order val="2"/>
          <c:tx>
            <c:v>Yksityinen sektori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58 %</a:t>
                    </a:r>
                  </a:p>
                  <a:p>
                    <a:r>
                      <a:rPr lang="en-US"/>
                      <a:t>(n=7)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E6-47E2-BB24-6905E61CA1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Kyllä</c:v>
              </c:pt>
            </c:strLit>
          </c:cat>
          <c:val>
            <c:numRef>
              <c:f>Vertailuja!$U$59</c:f>
              <c:numCache>
                <c:formatCode>0.00%</c:formatCode>
                <c:ptCount val="1"/>
                <c:pt idx="0">
                  <c:v>0.58333333333333337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4E6-47E2-BB24-6905E61CA18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0088664"/>
        <c:axId val="200089840"/>
      </c:barChart>
      <c:catAx>
        <c:axId val="200088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0089840"/>
        <c:crosses val="autoZero"/>
        <c:auto val="1"/>
        <c:lblAlgn val="ctr"/>
        <c:lblOffset val="100"/>
        <c:noMultiLvlLbl val="0"/>
      </c:catAx>
      <c:valAx>
        <c:axId val="20008984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00088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100" dirty="0"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100" dirty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C9AF7-5482-5045-B3EF-9B1F7562495D}" type="slidenum">
              <a:rPr lang="en-US" sz="1100" smtClean="0">
                <a:latin typeface="Trebuchet MS" pitchFamily="34" charset="0"/>
              </a:rPr>
              <a:t>‹#›</a:t>
            </a:fld>
            <a:endParaRPr lang="en-US" sz="1100" dirty="0">
              <a:latin typeface="Trebuchet MS" pitchFamily="34" charset="0"/>
            </a:endParaRP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8BCB5-A5B3-4A75-89B4-0A560FA2EB69}" type="datetime1">
              <a:rPr lang="fi-FI" sz="1100" smtClean="0">
                <a:latin typeface="Trebuchet MS" pitchFamily="34" charset="0"/>
              </a:rPr>
              <a:t>16.5.2017</a:t>
            </a:fld>
            <a:endParaRPr lang="fi-FI" sz="11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49145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1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00">
                <a:latin typeface="Trebuchet MS" pitchFamily="34" charset="0"/>
              </a:defRPr>
            </a:lvl1pPr>
          </a:lstStyle>
          <a:p>
            <a:fld id="{8852D487-2BD1-41BE-95CF-5ADEE4504EAE}" type="datetime1">
              <a:rPr lang="fi-FI" smtClean="0"/>
              <a:pPr/>
              <a:t>16.5.2017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latin typeface="Trebuchet MS" pitchFamily="34" charset="0"/>
              </a:defRPr>
            </a:lvl1pPr>
          </a:lstStyle>
          <a:p>
            <a:fld id="{1099E747-E921-0C4C-A602-DE91D4C435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86903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defTabSz="457200" rtl="0" eaLnBrk="1" latinLnBrk="0" hangingPunct="1"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defTabSz="457200" rtl="0" eaLnBrk="1" latinLnBrk="0" hangingPunct="1"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defTabSz="457200" rtl="0" eaLnBrk="1" latinLnBrk="0" hangingPunct="1"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defTabSz="457200" rtl="0" eaLnBrk="1" latinLnBrk="0" hangingPunct="1"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Tunnistepalkki_192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620" y="6671605"/>
            <a:ext cx="9195694" cy="221590"/>
          </a:xfrm>
          <a:prstGeom prst="rect">
            <a:avLst/>
          </a:prstGeom>
        </p:spPr>
      </p:pic>
      <p:sp>
        <p:nvSpPr>
          <p:cNvPr id="8" name="Date Placeholder 2"/>
          <p:cNvSpPr txBox="1">
            <a:spLocks/>
          </p:cNvSpPr>
          <p:nvPr userDrawn="1"/>
        </p:nvSpPr>
        <p:spPr>
          <a:xfrm>
            <a:off x="92786" y="6626290"/>
            <a:ext cx="1585970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rgbClr val="FFFFFF"/>
                </a:solidFill>
                <a:latin typeface="Trebuchet MS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fi-FI" dirty="0">
              <a:cs typeface="Trebuchet MS"/>
            </a:endParaRPr>
          </a:p>
        </p:txBody>
      </p:sp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602040" y="6632845"/>
            <a:ext cx="5897390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kern="1200">
                <a:solidFill>
                  <a:srgbClr val="FFFFFF"/>
                </a:solidFill>
                <a:latin typeface="Trebuchet MS"/>
                <a:ea typeface="+mn-ea"/>
                <a:cs typeface="Trebuchet M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i-FI" dirty="0" err="1"/>
              <a:t>www.laurea.fi</a:t>
            </a:r>
            <a:endParaRPr lang="fi-FI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0" y="6580146"/>
            <a:ext cx="1462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Trebuchet MS"/>
                <a:ea typeface="+mn-ea"/>
                <a:cs typeface="Trebuchet M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i-FI" sz="900" noProof="0" dirty="0"/>
          </a:p>
        </p:txBody>
      </p:sp>
      <p:pic>
        <p:nvPicPr>
          <p:cNvPr id="16" name="Picture 15" descr="Logo_pysty_fi_brandilupauksella_RGB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809" y="753326"/>
            <a:ext cx="1098470" cy="1233576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71814"/>
            <a:ext cx="6400800" cy="21206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Trebuchet MS"/>
                <a:cs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Alaotsikko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73498"/>
            <a:ext cx="7772400" cy="1078405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4400"/>
            </a:lvl2pPr>
          </a:lstStyle>
          <a:p>
            <a:pPr lvl="0"/>
            <a:r>
              <a:rPr lang="en-US" dirty="0" err="1"/>
              <a:t>Otsikko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87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unnistepalkki_192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620" y="6671605"/>
            <a:ext cx="9195694" cy="2215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31273"/>
            <a:ext cx="6999956" cy="90252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r>
              <a:rPr lang="fi-FI" dirty="0"/>
              <a:t>Otsikko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069768"/>
            <a:ext cx="6999956" cy="4188527"/>
          </a:xfrm>
          <a:prstGeom prst="rect">
            <a:avLst/>
          </a:prstGeom>
        </p:spPr>
        <p:txBody>
          <a:bodyPr/>
          <a:lstStyle>
            <a:lvl1pPr marL="342900" indent="-342900">
              <a:buSzPct val="100000"/>
              <a:buFontTx/>
              <a:buBlip>
                <a:blip r:embed="rId3"/>
              </a:buBlip>
              <a:defRPr sz="2400" baseline="0">
                <a:solidFill>
                  <a:schemeClr val="tx1"/>
                </a:solidFill>
                <a:latin typeface="Trebuchet MS"/>
                <a:cs typeface="Trebuchet MS"/>
              </a:defRPr>
            </a:lvl1pPr>
            <a:lvl2pPr marL="742950" indent="-285750">
              <a:buSzPct val="100000"/>
              <a:buFontTx/>
              <a:buBlip>
                <a:blip r:embed="rId3"/>
              </a:buBlip>
              <a:defRPr sz="2200">
                <a:solidFill>
                  <a:schemeClr val="tx1"/>
                </a:solidFill>
                <a:latin typeface="Trebuchet MS"/>
                <a:cs typeface="Trebuchet MS"/>
              </a:defRPr>
            </a:lvl2pPr>
            <a:lvl3pPr marL="1143000" indent="-228600">
              <a:buSzPct val="100000"/>
              <a:buFontTx/>
              <a:buBlip>
                <a:blip r:embed="rId3"/>
              </a:buBlip>
              <a:defRPr sz="1800">
                <a:solidFill>
                  <a:schemeClr val="tx1"/>
                </a:solidFill>
                <a:latin typeface="Trebuchet MS"/>
                <a:cs typeface="Trebuchet MS"/>
              </a:defRPr>
            </a:lvl3pPr>
            <a:lvl4pPr marL="1600200" indent="-228600">
              <a:buSzPct val="100000"/>
              <a:buFontTx/>
              <a:buBlip>
                <a:blip r:embed="rId3"/>
              </a:buBlip>
              <a:defRPr sz="1600">
                <a:solidFill>
                  <a:schemeClr val="tx1"/>
                </a:solidFill>
                <a:latin typeface="Trebuchet MS"/>
                <a:cs typeface="Trebuchet MS"/>
              </a:defRPr>
            </a:lvl4pPr>
            <a:lvl5pPr marL="2057400" indent="-228600">
              <a:buSzPct val="100000"/>
              <a:buFontTx/>
              <a:buBlip>
                <a:blip r:embed="rId3"/>
              </a:buBlip>
              <a:defRPr sz="1400">
                <a:solidFill>
                  <a:schemeClr val="tx1"/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fi-FI" dirty="0"/>
              <a:t>Teksti</a:t>
            </a:r>
          </a:p>
          <a:p>
            <a:pPr lvl="1"/>
            <a:r>
              <a:rPr lang="fi-FI" dirty="0"/>
              <a:t>Teksti</a:t>
            </a:r>
          </a:p>
          <a:p>
            <a:pPr lvl="2"/>
            <a:r>
              <a:rPr lang="fi-FI" dirty="0"/>
              <a:t>Teksti</a:t>
            </a:r>
          </a:p>
          <a:p>
            <a:pPr lvl="3"/>
            <a:r>
              <a:rPr lang="fi-FI" dirty="0"/>
              <a:t>Teksti</a:t>
            </a:r>
          </a:p>
          <a:p>
            <a:pPr lvl="4"/>
            <a:r>
              <a:rPr lang="fi-FI" dirty="0"/>
              <a:t>Teksti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755632" y="6651255"/>
            <a:ext cx="39924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A8988BC-8D27-8F4D-A752-D2342575F23B}" type="slidenum">
              <a:rPr lang="en-US" sz="900" smtClean="0">
                <a:solidFill>
                  <a:srgbClr val="FFFFFF"/>
                </a:solidFill>
                <a:latin typeface="Trebuchet MS"/>
                <a:cs typeface="Trebuchet MS"/>
              </a:rPr>
              <a:pPr/>
              <a:t>‹#›</a:t>
            </a:fld>
            <a:endParaRPr lang="en-US" sz="900" dirty="0"/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10" hasCustomPrompt="1"/>
          </p:nvPr>
        </p:nvSpPr>
        <p:spPr>
          <a:xfrm>
            <a:off x="7695426" y="6655977"/>
            <a:ext cx="782248" cy="2041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fld id="{83ADA95C-F2D6-4552-BBF8-ED42001D2DCA}" type="datetime1">
              <a:rPr lang="fi-FI" smtClean="0"/>
              <a:t>19.8.2013</a:t>
            </a:fld>
            <a:endParaRPr lang="fi-FI" dirty="0"/>
          </a:p>
        </p:txBody>
      </p:sp>
      <p:pic>
        <p:nvPicPr>
          <p:cNvPr id="11" name="Picture 10" descr="Logo_pysty_fi_brandilupauksella_RGB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124" y="273600"/>
            <a:ext cx="874220" cy="98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25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unnistepalkki_192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620" y="6671605"/>
            <a:ext cx="9195694" cy="221590"/>
          </a:xfrm>
          <a:prstGeom prst="rect">
            <a:avLst/>
          </a:prstGeom>
        </p:spPr>
      </p:pic>
      <p:pic>
        <p:nvPicPr>
          <p:cNvPr id="11" name="Picture 10" descr="Logo_pysty_fi_brandilupauksella_RGB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124" y="273600"/>
            <a:ext cx="874220" cy="98174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563880" y="833606"/>
            <a:ext cx="6893276" cy="80518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4" name="Rectangle 7"/>
          <p:cNvSpPr/>
          <p:nvPr userDrawn="1"/>
        </p:nvSpPr>
        <p:spPr>
          <a:xfrm>
            <a:off x="8755632" y="6651255"/>
            <a:ext cx="39924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A8988BC-8D27-8F4D-A752-D2342575F23B}" type="slidenum">
              <a:rPr lang="en-US" sz="900" smtClean="0">
                <a:solidFill>
                  <a:srgbClr val="FFFFFF"/>
                </a:solidFill>
                <a:latin typeface="Trebuchet MS"/>
                <a:cs typeface="Trebuchet MS"/>
              </a:rPr>
              <a:pPr/>
              <a:t>‹#›</a:t>
            </a:fld>
            <a:endParaRPr lang="en-US" sz="9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563880" y="1995055"/>
            <a:ext cx="4021971" cy="4280020"/>
          </a:xfrm>
          <a:prstGeom prst="rect">
            <a:avLst/>
          </a:prstGeom>
        </p:spPr>
        <p:txBody>
          <a:bodyPr/>
          <a:lstStyle>
            <a:lvl1pPr marL="342900" indent="-342900">
              <a:buSzPct val="100000"/>
              <a:buFontTx/>
              <a:buBlip>
                <a:blip r:embed="rId4"/>
              </a:buBlip>
              <a:defRPr sz="2400" baseline="0">
                <a:solidFill>
                  <a:schemeClr val="tx1"/>
                </a:solidFill>
                <a:latin typeface="Trebuchet MS"/>
                <a:cs typeface="Trebuchet MS"/>
              </a:defRPr>
            </a:lvl1pPr>
            <a:lvl2pPr marL="742950" indent="-285750">
              <a:buSzPct val="100000"/>
              <a:buFontTx/>
              <a:buBlip>
                <a:blip r:embed="rId4"/>
              </a:buBlip>
              <a:defRPr sz="2200">
                <a:solidFill>
                  <a:schemeClr val="tx1"/>
                </a:solidFill>
                <a:latin typeface="Trebuchet MS"/>
                <a:cs typeface="Trebuchet MS"/>
              </a:defRPr>
            </a:lvl2pPr>
            <a:lvl3pPr marL="1143000" indent="-228600">
              <a:buSzPct val="100000"/>
              <a:buFontTx/>
              <a:buBlip>
                <a:blip r:embed="rId4"/>
              </a:buBlip>
              <a:defRPr sz="1800">
                <a:solidFill>
                  <a:schemeClr val="tx1"/>
                </a:solidFill>
                <a:latin typeface="Trebuchet MS"/>
                <a:cs typeface="Trebuchet MS"/>
              </a:defRPr>
            </a:lvl3pPr>
            <a:lvl4pPr marL="1600200" indent="-228600">
              <a:buSzPct val="100000"/>
              <a:buFontTx/>
              <a:buBlip>
                <a:blip r:embed="rId4"/>
              </a:buBlip>
              <a:defRPr sz="1600">
                <a:solidFill>
                  <a:schemeClr val="tx1"/>
                </a:solidFill>
                <a:latin typeface="Trebuchet MS"/>
                <a:cs typeface="Trebuchet MS"/>
              </a:defRPr>
            </a:lvl4pPr>
            <a:lvl5pPr marL="2057400" indent="-228600">
              <a:buSzPct val="100000"/>
              <a:buFontTx/>
              <a:buBlip>
                <a:blip r:embed="rId4"/>
              </a:buBlip>
              <a:defRPr sz="1400">
                <a:solidFill>
                  <a:schemeClr val="tx1"/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fi-FI" dirty="0"/>
              <a:t>Teksti</a:t>
            </a:r>
          </a:p>
          <a:p>
            <a:pPr lvl="1"/>
            <a:r>
              <a:rPr lang="fi-FI" dirty="0"/>
              <a:t>Teksti</a:t>
            </a:r>
          </a:p>
          <a:p>
            <a:pPr lvl="2"/>
            <a:r>
              <a:rPr lang="fi-FI" dirty="0"/>
              <a:t>Teksti</a:t>
            </a:r>
          </a:p>
          <a:p>
            <a:pPr lvl="3"/>
            <a:r>
              <a:rPr lang="fi-FI" dirty="0"/>
              <a:t>Teksti</a:t>
            </a:r>
          </a:p>
          <a:p>
            <a:pPr lvl="4"/>
            <a:r>
              <a:rPr lang="fi-FI" dirty="0"/>
              <a:t>Teksti</a:t>
            </a:r>
            <a:endParaRPr lang="en-US" dirty="0"/>
          </a:p>
        </p:txBody>
      </p:sp>
      <p:sp>
        <p:nvSpPr>
          <p:cNvPr id="8" name="Tekstin paikkamerkki 13"/>
          <p:cNvSpPr>
            <a:spLocks noGrp="1"/>
          </p:cNvSpPr>
          <p:nvPr>
            <p:ph type="body" sz="quarter" idx="10" hasCustomPrompt="1"/>
          </p:nvPr>
        </p:nvSpPr>
        <p:spPr>
          <a:xfrm>
            <a:off x="7695426" y="6655977"/>
            <a:ext cx="782248" cy="2041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fld id="{F805B8D1-40F8-455C-A456-FD9607F362D2}" type="datetime1">
              <a:rPr lang="fi-FI" smtClean="0"/>
              <a:t>19.8.2013</a:t>
            </a:fld>
            <a:endParaRPr lang="fi-FI" dirty="0"/>
          </a:p>
        </p:txBody>
      </p:sp>
      <p:sp>
        <p:nvSpPr>
          <p:cNvPr id="14" name="Kuvan paikkamerkki 13"/>
          <p:cNvSpPr>
            <a:spLocks noGrp="1"/>
          </p:cNvSpPr>
          <p:nvPr>
            <p:ph type="pic" sz="quarter" idx="11"/>
          </p:nvPr>
        </p:nvSpPr>
        <p:spPr>
          <a:xfrm>
            <a:off x="4764413" y="1990413"/>
            <a:ext cx="3786187" cy="4284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8320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unnistepalkki_192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620" y="6671605"/>
            <a:ext cx="9195694" cy="221590"/>
          </a:xfrm>
          <a:prstGeom prst="rect">
            <a:avLst/>
          </a:prstGeom>
        </p:spPr>
      </p:pic>
      <p:pic>
        <p:nvPicPr>
          <p:cNvPr id="11" name="Picture 10" descr="Logo_pysty_fi_brandilupauksella_RGB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124" y="273600"/>
            <a:ext cx="874220" cy="981744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8755632" y="6651255"/>
            <a:ext cx="39924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A8988BC-8D27-8F4D-A752-D2342575F23B}" type="slidenum">
              <a:rPr lang="en-US" sz="900" smtClean="0">
                <a:solidFill>
                  <a:srgbClr val="FFFFFF"/>
                </a:solidFill>
                <a:latin typeface="Trebuchet MS"/>
                <a:cs typeface="Trebuchet MS"/>
              </a:rPr>
              <a:pPr/>
              <a:t>‹#›</a:t>
            </a:fld>
            <a:endParaRPr lang="en-US" sz="900" dirty="0"/>
          </a:p>
        </p:txBody>
      </p:sp>
      <p:sp>
        <p:nvSpPr>
          <p:cNvPr id="10" name="Tekstin paikkamerkki 13"/>
          <p:cNvSpPr>
            <a:spLocks noGrp="1"/>
          </p:cNvSpPr>
          <p:nvPr>
            <p:ph type="body" sz="quarter" idx="10" hasCustomPrompt="1"/>
          </p:nvPr>
        </p:nvSpPr>
        <p:spPr>
          <a:xfrm>
            <a:off x="7695426" y="6655977"/>
            <a:ext cx="782248" cy="2041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fld id="{DE4B0952-8C4E-465C-9961-AD1203A5ED9E}" type="datetime1">
              <a:rPr lang="fi-FI" smtClean="0"/>
              <a:t>19.8.2013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498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81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5" r:id="rId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Roni Nukarinen</a:t>
            </a:r>
          </a:p>
          <a:p>
            <a:r>
              <a:rPr lang="en-US" dirty="0" err="1"/>
              <a:t>Sosionomi</a:t>
            </a:r>
            <a:r>
              <a:rPr lang="en-US" dirty="0"/>
              <a:t> (AMK) </a:t>
            </a:r>
          </a:p>
          <a:p>
            <a:r>
              <a:rPr lang="en-US" sz="1600" dirty="0"/>
              <a:t>(</a:t>
            </a:r>
            <a:r>
              <a:rPr lang="en-US" sz="1600" dirty="0" err="1"/>
              <a:t>perjantaina</a:t>
            </a:r>
            <a:r>
              <a:rPr lang="en-US" sz="1600" dirty="0"/>
              <a:t> </a:t>
            </a:r>
            <a:r>
              <a:rPr lang="en-US" sz="1600" dirty="0">
                <a:sym typeface="Wingdings" panose="05000000000000000000" pitchFamily="2" charset="2"/>
              </a:rPr>
              <a:t>)</a:t>
            </a:r>
            <a:endParaRPr lang="en-US" sz="1600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Kuinka</a:t>
            </a:r>
            <a:r>
              <a:rPr lang="en-US" dirty="0"/>
              <a:t> </a:t>
            </a:r>
            <a:r>
              <a:rPr lang="en-US" dirty="0" err="1"/>
              <a:t>palveluohjaus</a:t>
            </a:r>
            <a:r>
              <a:rPr lang="en-US" dirty="0"/>
              <a:t> </a:t>
            </a:r>
            <a:r>
              <a:rPr lang="en-US" dirty="0" err="1"/>
              <a:t>tulisi</a:t>
            </a:r>
            <a:r>
              <a:rPr lang="en-US" dirty="0"/>
              <a:t> </a:t>
            </a:r>
            <a:r>
              <a:rPr lang="en-US" dirty="0" err="1"/>
              <a:t>järjestää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7777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5" name="Chart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454030"/>
              </p:ext>
            </p:extLst>
          </p:nvPr>
        </p:nvGraphicFramePr>
        <p:xfrm>
          <a:off x="696138" y="1329871"/>
          <a:ext cx="6999288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7540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5" name="Chart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4404072"/>
              </p:ext>
            </p:extLst>
          </p:nvPr>
        </p:nvGraphicFramePr>
        <p:xfrm>
          <a:off x="762000" y="1355997"/>
          <a:ext cx="6999288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645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Johtopäätökset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05244"/>
            <a:ext cx="8020474" cy="4979962"/>
          </a:xfrm>
        </p:spPr>
        <p:txBody>
          <a:bodyPr/>
          <a:lstStyle/>
          <a:p>
            <a:r>
              <a:rPr lang="fi-FI" dirty="0"/>
              <a:t>Kyselyn perusteella parhaimmat lähtökohdat ideologian mukaiselle palveluohjaukselle on sote-uudistuksessa kunnalla tai kolmannen sektorin toimijoilla </a:t>
            </a:r>
          </a:p>
          <a:p>
            <a:pPr lvl="1"/>
            <a:r>
              <a:rPr lang="fi-FI" dirty="0"/>
              <a:t>Kunnalla ei ole sote-uudistuksen jälkeen vastuuta sote-palveluiden järjestämisestä eikä tuottamisesta</a:t>
            </a:r>
          </a:p>
          <a:p>
            <a:pPr lvl="1"/>
            <a:r>
              <a:rPr lang="fi-FI" dirty="0"/>
              <a:t>Kolmannella sektorilla </a:t>
            </a:r>
          </a:p>
          <a:p>
            <a:r>
              <a:rPr lang="fi-FI" dirty="0"/>
              <a:t>Tuloksia ei voi suoraan yleistää Suomen mittakaavaan</a:t>
            </a:r>
          </a:p>
          <a:p>
            <a:pPr lvl="1"/>
            <a:r>
              <a:rPr lang="fi-FI" dirty="0"/>
              <a:t>Vastaajat vastasivat sillä perusteella, kokevatko he itse tekevänsä palveluohjausta</a:t>
            </a:r>
          </a:p>
          <a:p>
            <a:pPr lvl="1"/>
            <a:r>
              <a:rPr lang="fi-FI" dirty="0"/>
              <a:t>Tulokset antavat kuitenkin ns. ”pohjakäsityksen” palveluohjauksen tilasta – aihetta systemaattisemmalle jatkotutkimukselle</a:t>
            </a:r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996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Palveluohjauksessa keskeistä on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i-FI" dirty="0"/>
              <a:t>1. Asiakaslähtöisyys</a:t>
            </a:r>
          </a:p>
          <a:p>
            <a:pPr lvl="1"/>
            <a:r>
              <a:rPr lang="fi-FI" dirty="0"/>
              <a:t>2. Asiakkaan kohtaaminen ja luottamuksellinen suhde</a:t>
            </a:r>
          </a:p>
          <a:p>
            <a:pPr lvl="1"/>
            <a:r>
              <a:rPr lang="fi-FI" dirty="0"/>
              <a:t>3. Asiakkaan itsenäisen elämän kokonaisvaltainen tukeminen</a:t>
            </a:r>
          </a:p>
          <a:p>
            <a:pPr lvl="1"/>
            <a:r>
              <a:rPr lang="fi-FI" dirty="0"/>
              <a:t>4. Palveluiden koordinointi</a:t>
            </a:r>
          </a:p>
          <a:p>
            <a:pPr lvl="1"/>
            <a:r>
              <a:rPr lang="fi-FI" dirty="0"/>
              <a:t>5. Sujuva yhteistyö muiden ammattilaisten kanssa</a:t>
            </a:r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381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Edellytyksiä hyvälle palveluohjaukselle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i-FI" dirty="0"/>
              <a:t>1. Työtä ei rajoiteta organisaation toimesta</a:t>
            </a:r>
          </a:p>
          <a:p>
            <a:pPr lvl="1"/>
            <a:r>
              <a:rPr lang="fi-FI" dirty="0"/>
              <a:t>2. Toimitaan asiakkaan maailmasta käsin, eikä lähtökohtaisesti systeemin ehdoilla</a:t>
            </a:r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4755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Kuinka edellytykset toteutuvat?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069768"/>
            <a:ext cx="8020474" cy="4359167"/>
          </a:xfrm>
        </p:spPr>
        <p:txBody>
          <a:bodyPr/>
          <a:lstStyle/>
          <a:p>
            <a:r>
              <a:rPr lang="fi-FI" dirty="0"/>
              <a:t>Palveluohjaus sote-uudistuksessa - opinnäytetyö</a:t>
            </a:r>
          </a:p>
          <a:p>
            <a:pPr lvl="1"/>
            <a:r>
              <a:rPr lang="fi-FI" dirty="0"/>
              <a:t>Kysyin palveluohjaajilta, kuinka he tekevät työtään</a:t>
            </a:r>
          </a:p>
          <a:p>
            <a:pPr lvl="1"/>
            <a:r>
              <a:rPr lang="fi-FI" dirty="0"/>
              <a:t>Kyselyyn vastasi 78 palveluohjaajaa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Vastaavaa tutkimusta ei ole aikaisemmin tehty</a:t>
            </a:r>
          </a:p>
          <a:p>
            <a:pPr lvl="1"/>
            <a:r>
              <a:rPr lang="fi-FI" dirty="0"/>
              <a:t>Palveluohjaajien määrästä ei ole tarkkaa tietoa</a:t>
            </a:r>
          </a:p>
          <a:p>
            <a:pPr lvl="1"/>
            <a:r>
              <a:rPr lang="fi-FI" dirty="0"/>
              <a:t>Palveluohjaajien työnkuva vailla määrittelyä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Tulokset suuntaa antavia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1173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67572"/>
              </p:ext>
            </p:extLst>
          </p:nvPr>
        </p:nvGraphicFramePr>
        <p:xfrm>
          <a:off x="901337" y="1416958"/>
          <a:ext cx="6999288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0445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5" name="Chart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065255"/>
              </p:ext>
            </p:extLst>
          </p:nvPr>
        </p:nvGraphicFramePr>
        <p:xfrm>
          <a:off x="962297" y="1460500"/>
          <a:ext cx="6999288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6620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5" name="Chart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960933"/>
              </p:ext>
            </p:extLst>
          </p:nvPr>
        </p:nvGraphicFramePr>
        <p:xfrm>
          <a:off x="796834" y="1260203"/>
          <a:ext cx="6999288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1006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5" name="Chart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900437"/>
              </p:ext>
            </p:extLst>
          </p:nvPr>
        </p:nvGraphicFramePr>
        <p:xfrm>
          <a:off x="796835" y="1286328"/>
          <a:ext cx="6999288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5013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5" name="Chart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537279"/>
              </p:ext>
            </p:extLst>
          </p:nvPr>
        </p:nvGraphicFramePr>
        <p:xfrm>
          <a:off x="696138" y="1355997"/>
          <a:ext cx="6999288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86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aurea">
      <a:dk1>
        <a:srgbClr val="003464"/>
      </a:dk1>
      <a:lt1>
        <a:sysClr val="window" lastClr="FFFFFF"/>
      </a:lt1>
      <a:dk2>
        <a:srgbClr val="009FDA"/>
      </a:dk2>
      <a:lt2>
        <a:srgbClr val="C7B37F"/>
      </a:lt2>
      <a:accent1>
        <a:srgbClr val="D10074"/>
      </a:accent1>
      <a:accent2>
        <a:srgbClr val="E98300"/>
      </a:accent2>
      <a:accent3>
        <a:srgbClr val="6E267B"/>
      </a:accent3>
      <a:accent4>
        <a:srgbClr val="FDC82F"/>
      </a:accent4>
      <a:accent5>
        <a:srgbClr val="7AB800"/>
      </a:accent5>
      <a:accent6>
        <a:srgbClr val="A30050"/>
      </a:accent6>
      <a:hlink>
        <a:srgbClr val="009FDA"/>
      </a:hlink>
      <a:folHlink>
        <a:srgbClr val="6E267B"/>
      </a:folHlink>
    </a:clrScheme>
    <a:fontScheme name="Laurea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Laurea_Dokumentti" ma:contentTypeID="0x010100634229F399C4A6489CBF84B81FA9915A00EE7C5220FAC84245AAB8DB1A84C5D85A" ma:contentTypeVersion="16" ma:contentTypeDescription="Luo uusi asiakirja." ma:contentTypeScope="" ma:versionID="cef4a4d4feeba21e7728a535e100f8d2">
  <xsd:schema xmlns:xsd="http://www.w3.org/2001/XMLSchema" xmlns:xs="http://www.w3.org/2001/XMLSchema" xmlns:p="http://schemas.microsoft.com/office/2006/metadata/properties" xmlns:ns2="57a7005f-4e88-440f-9993-58d383f94624" xmlns:ns3="6fce0f75-c7bd-4b31-a19c-1f042902639b" xmlns:ns4="ce89f08d-38de-435a-aea4-36a9dcab0a31" targetNamespace="http://schemas.microsoft.com/office/2006/metadata/properties" ma:root="true" ma:fieldsID="2bd81487312b41160e4ec387870cd0fd" ns2:_="" ns3:_="" ns4:_="">
    <xsd:import namespace="57a7005f-4e88-440f-9993-58d383f94624"/>
    <xsd:import namespace="6fce0f75-c7bd-4b31-a19c-1f042902639b"/>
    <xsd:import namespace="ce89f08d-38de-435a-aea4-36a9dcab0a31"/>
    <xsd:element name="properties">
      <xsd:complexType>
        <xsd:sequence>
          <xsd:element name="documentManagement">
            <xsd:complexType>
              <xsd:all>
                <xsd:element ref="ns2:n776d71939bd49b8b4c26b70bace911f" minOccurs="0"/>
                <xsd:element ref="ns3:TaxCatchAll" minOccurs="0"/>
                <xsd:element ref="ns3:TaxCatchAllLabel" minOccurs="0"/>
                <xsd:element ref="ns2:pc7da91d5ba441ae88f2cd9b5b35c96e" minOccurs="0"/>
                <xsd:element ref="ns2:of7ff40f19a544599c52d4b2fc873c4c" minOccurs="0"/>
                <xsd:element ref="ns3:TaxKeywordTaxHTField" minOccurs="0"/>
                <xsd:element ref="ns3:b2a61d1cce4c44c59f4947c7ae197471" minOccurs="0"/>
                <xsd:element ref="ns4:Tiedostomuoto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7005f-4e88-440f-9993-58d383f94624" elementFormDefault="qualified">
    <xsd:import namespace="http://schemas.microsoft.com/office/2006/documentManagement/types"/>
    <xsd:import namespace="http://schemas.microsoft.com/office/infopath/2007/PartnerControls"/>
    <xsd:element name="n776d71939bd49b8b4c26b70bace911f" ma:index="8" nillable="true" ma:taxonomy="true" ma:internalName="n776d71939bd49b8b4c26b70bace911f" ma:taxonomyFieldName="DokumenttityyppiLAUREAO" ma:displayName="Dokumenttityyppi" ma:default="" ma:fieldId="{7776d719-39bd-49b8-b4c2-6b70bace911f}" ma:taxonomyMulti="true" ma:sspId="1b524aec-822c-496a-ac04-7365e5791451" ma:termSetId="686e1163-e744-40db-8062-c3102cbe8d7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c7da91d5ba441ae88f2cd9b5b35c96e" ma:index="12" nillable="true" ma:taxonomy="true" ma:internalName="pc7da91d5ba441ae88f2cd9b5b35c96e" ma:taxonomyFieldName="DokumentinAiheLAUREAO" ma:displayName="Dokumentin aihe" ma:default="" ma:fieldId="{9c7da91d-5ba4-41ae-88f2-cd9b5b35c96e}" ma:taxonomyMulti="true" ma:sspId="1b524aec-822c-496a-ac04-7365e5791451" ma:termSetId="395d3eae-e26c-4b6d-8898-6b87d2daab1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7ff40f19a544599c52d4b2fc873c4c" ma:index="14" nillable="true" ma:taxonomy="true" ma:internalName="of7ff40f19a544599c52d4b2fc873c4c" ma:taxonomyFieldName="KoulutusLAUREAO" ma:displayName="Koulutus /  Field of study" ma:default="" ma:fieldId="{8f7ff40f-19a5-4459-9c52-d4b2fc873c4c}" ma:taxonomyMulti="true" ma:sspId="1b524aec-822c-496a-ac04-7365e5791451" ma:termSetId="848b43ad-6a42-40d9-8f3f-294d9da409e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ce0f75-c7bd-4b31-a19c-1f042902639b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Luokituksen Kaikki-sarake" ma:description="" ma:hidden="true" ma:list="{ae59a8f4-0c1e-40f0-895f-e3c33c310d36}" ma:internalName="TaxCatchAll" ma:showField="CatchAllData" ma:web="6fce0f75-c7bd-4b31-a19c-1f04290263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Luokituksen Kaikki-sarake1" ma:description="" ma:hidden="true" ma:list="{ae59a8f4-0c1e-40f0-895f-e3c33c310d36}" ma:internalName="TaxCatchAllLabel" ma:readOnly="true" ma:showField="CatchAllDataLabel" ma:web="6fce0f75-c7bd-4b31-a19c-1f04290263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6" nillable="true" ma:taxonomy="true" ma:internalName="TaxKeywordTaxHTField" ma:taxonomyFieldName="TaxKeyword" ma:displayName="Yrityksen avainsanat" ma:fieldId="{23f27201-bee3-471e-b2e7-b64fd8b7ca38}" ma:taxonomyMulti="true" ma:sspId="1b524aec-822c-496a-ac04-7365e5791451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b2a61d1cce4c44c59f4947c7ae197471" ma:index="18" nillable="true" ma:taxonomy="true" ma:internalName="b2a61d1cce4c44c59f4947c7ae197471" ma:taxonomyFieldName="KieliLAUREAO" ma:displayName="Dokumentin kieli" ma:default="" ma:fieldId="{b2a61d1c-ce4c-44c5-9f49-47c7ae197471}" ma:taxonomyMulti="true" ma:sspId="1b524aec-822c-496a-ac04-7365e5791451" ma:termSetId="428d509d-a80c-489d-bd58-ea0c47fc8e8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21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23" nillable="true" ma:displayName="Käyttäjä jakanut viimeksi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4" nillable="true" ma:displayName="Jaettu viimeksi ajankohtana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9f08d-38de-435a-aea4-36a9dcab0a31" elementFormDefault="qualified">
    <xsd:import namespace="http://schemas.microsoft.com/office/2006/documentManagement/types"/>
    <xsd:import namespace="http://schemas.microsoft.com/office/infopath/2007/PartnerControls"/>
    <xsd:element name="Tiedostomuoto" ma:index="20" ma:displayName="Tiedostomuoto" ma:default="Word" ma:format="Dropdown" ma:internalName="Tiedostomuoto">
      <xsd:simpleType>
        <xsd:restriction base="dms:Choice">
          <xsd:enumeration value="Word"/>
          <xsd:enumeration value="Powerpoint"/>
          <xsd:enumeration value="Posteri"/>
          <xsd:enumeration value="Juliste"/>
          <xsd:enumeration value="Tiedot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Sisältölaji"/>
        <xsd:element ref="dc:title" minOccurs="0" maxOccurs="1" ma:index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6fce0f75-c7bd-4b31-a19c-1f042902639b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Office-pohjat</TermName>
          <TermId xmlns="http://schemas.microsoft.com/office/infopath/2007/PartnerControls">8847495a-b889-4829-882a-594d50a34a9c</TermId>
        </TermInfo>
        <TermInfo xmlns="http://schemas.microsoft.com/office/infopath/2007/PartnerControls">
          <TermName xmlns="http://schemas.microsoft.com/office/infopath/2007/PartnerControls">Document templates</TermName>
          <TermId xmlns="http://schemas.microsoft.com/office/infopath/2007/PartnerControls">ca83e25d-27ce-4456-83fc-f5805be6a382</TermId>
        </TermInfo>
        <TermInfo xmlns="http://schemas.microsoft.com/office/infopath/2007/PartnerControls">
          <TermName xmlns="http://schemas.microsoft.com/office/infopath/2007/PartnerControls">Dokumenttipohjat</TermName>
          <TermId xmlns="http://schemas.microsoft.com/office/infopath/2007/PartnerControls">7e9f74d7-df8d-425c-a8e1-1d21bd053497</TermId>
        </TermInfo>
      </Terms>
    </TaxKeywordTaxHTField>
    <n776d71939bd49b8b4c26b70bace911f xmlns="57a7005f-4e88-440f-9993-58d383f94624">
      <Terms xmlns="http://schemas.microsoft.com/office/infopath/2007/PartnerControls">
        <TermInfo xmlns="http://schemas.microsoft.com/office/infopath/2007/PartnerControls">
          <TermName xmlns="http://schemas.microsoft.com/office/infopath/2007/PartnerControls">Ohje</TermName>
          <TermId xmlns="http://schemas.microsoft.com/office/infopath/2007/PartnerControls">dba8c6d6-ff25-4579-8a73-29f6c999c28c</TermId>
        </TermInfo>
      </Terms>
    </n776d71939bd49b8b4c26b70bace911f>
    <b2a61d1cce4c44c59f4947c7ae197471 xmlns="6fce0f75-c7bd-4b31-a19c-1f042902639b">
      <Terms xmlns="http://schemas.microsoft.com/office/infopath/2007/PartnerControls">
        <TermInfo xmlns="http://schemas.microsoft.com/office/infopath/2007/PartnerControls">
          <TermName xmlns="http://schemas.microsoft.com/office/infopath/2007/PartnerControls">FI</TermName>
          <TermId xmlns="http://schemas.microsoft.com/office/infopath/2007/PartnerControls">76ba06bf-6356-4069-91a3-e456465d0f8a</TermId>
        </TermInfo>
      </Terms>
    </b2a61d1cce4c44c59f4947c7ae197471>
    <Tiedostomuoto xmlns="ce89f08d-38de-435a-aea4-36a9dcab0a31">Powerpoint</Tiedostomuoto>
    <TaxCatchAll xmlns="6fce0f75-c7bd-4b31-a19c-1f042902639b">
      <Value>24</Value>
      <Value>26</Value>
      <Value>7</Value>
      <Value>362</Value>
      <Value>361</Value>
      <Value>360</Value>
    </TaxCatchAll>
    <pc7da91d5ba441ae88f2cd9b5b35c96e xmlns="57a7005f-4e88-440f-9993-58d383f94624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Opiskelu</TermName>
          <TermId xmlns="http://schemas.microsoft.com/office/infopath/2007/PartnerControls">e6a487e0-0d66-451e-b958-36e04511366f</TermId>
        </TermInfo>
      </Terms>
    </pc7da91d5ba441ae88f2cd9b5b35c96e>
    <of7ff40f19a544599c52d4b2fc873c4c xmlns="57a7005f-4e88-440f-9993-58d383f94624">
      <Terms xmlns="http://schemas.microsoft.com/office/infopath/2007/PartnerControls"/>
    </of7ff40f19a544599c52d4b2fc873c4c>
    <SharedWithUsers xmlns="6fce0f75-c7bd-4b31-a19c-1f042902639b">
      <UserInfo>
        <DisplayName>Alison Vu</DisplayName>
        <AccountId>3167</AccountId>
        <AccountType/>
      </UserInfo>
      <UserInfo>
        <DisplayName>Atte Uronen</DisplayName>
        <AccountId>3399</AccountId>
        <AccountType/>
      </UserInfo>
      <UserInfo>
        <DisplayName>Linda Vesterinen</DisplayName>
        <AccountId>3106</AccountId>
        <AccountType/>
      </UserInfo>
      <UserInfo>
        <DisplayName>Pauliina Pajuranta</DisplayName>
        <AccountId>4985</AccountId>
        <AccountType/>
      </UserInfo>
      <UserInfo>
        <DisplayName>Anniina Kemppainen</DisplayName>
        <AccountId>3968</AccountId>
        <AccountType/>
      </UserInfo>
      <UserInfo>
        <DisplayName>Jenna Kuusjoki</DisplayName>
        <AccountId>2776</AccountId>
        <AccountType/>
      </UserInfo>
      <UserInfo>
        <DisplayName>Heidi Mehto</DisplayName>
        <AccountId>5169</AccountId>
        <AccountType/>
      </UserInfo>
      <UserInfo>
        <DisplayName>Hanna Montonen</DisplayName>
        <AccountId>4524</AccountId>
        <AccountType/>
      </UserInfo>
      <UserInfo>
        <DisplayName>Roosa-Maria Sipinen</DisplayName>
        <AccountId>4146</AccountId>
        <AccountType/>
      </UserInfo>
      <UserInfo>
        <DisplayName>Suvi Pulkkinen</DisplayName>
        <AccountId>3597</AccountId>
        <AccountType/>
      </UserInfo>
      <UserInfo>
        <DisplayName>Sauli Länsipaltta</DisplayName>
        <AccountId>1615</AccountId>
        <AccountType/>
      </UserInfo>
      <UserInfo>
        <DisplayName>Jesperi Lindfors</DisplayName>
        <AccountId>3590</AccountId>
        <AccountType/>
      </UserInfo>
      <UserInfo>
        <DisplayName>Joel Koppinen</DisplayName>
        <AccountId>4808</AccountId>
        <AccountType/>
      </UserInfo>
      <UserInfo>
        <DisplayName>Linda Kivistö</DisplayName>
        <AccountId>3180</AccountId>
        <AccountType/>
      </UserInfo>
      <UserInfo>
        <DisplayName>Marjukka Korhola</DisplayName>
        <AccountId>3173</AccountId>
        <AccountType/>
      </UserInfo>
      <UserInfo>
        <DisplayName>Ilona Kondra</DisplayName>
        <AccountId>8924</AccountId>
        <AccountType/>
      </UserInfo>
      <UserInfo>
        <DisplayName>Jenina Ahola</DisplayName>
        <AccountId>8904</AccountId>
        <AccountType/>
      </UserInfo>
      <UserInfo>
        <DisplayName>Miia Vitikainen</DisplayName>
        <AccountId>3443</AccountId>
        <AccountType/>
      </UserInfo>
      <UserInfo>
        <DisplayName>Halima Wannous</DisplayName>
        <AccountId>3025</AccountId>
        <AccountType/>
      </UserInfo>
      <UserInfo>
        <DisplayName>Janina Hirvonen</DisplayName>
        <AccountId>1331</AccountId>
        <AccountType/>
      </UserInfo>
      <UserInfo>
        <DisplayName>Nelli Vuorento</DisplayName>
        <AccountId>1774</AccountId>
        <AccountType/>
      </UserInfo>
      <UserInfo>
        <DisplayName>Sara Virmajoki</DisplayName>
        <AccountId>3444</AccountId>
        <AccountType/>
      </UserInfo>
      <UserInfo>
        <DisplayName>Maria Buchanan</DisplayName>
        <AccountId>5712</AccountId>
        <AccountType/>
      </UserInfo>
      <UserInfo>
        <DisplayName>Heini Isosaari</DisplayName>
        <AccountId>3001</AccountId>
        <AccountType/>
      </UserInfo>
      <UserInfo>
        <DisplayName>Sanna Helkiö-Koivula</DisplayName>
        <AccountId>4911</AccountId>
        <AccountType/>
      </UserInfo>
      <UserInfo>
        <DisplayName>Karoliina Paukkala</DisplayName>
        <AccountId>10789</AccountId>
        <AccountType/>
      </UserInfo>
      <UserInfo>
        <DisplayName>Mari Vidgren</DisplayName>
        <AccountId>5379</AccountId>
        <AccountType/>
      </UserInfo>
      <UserInfo>
        <DisplayName>Päivi Arminen</DisplayName>
        <AccountId>9257</AccountId>
        <AccountType/>
      </UserInfo>
      <UserInfo>
        <DisplayName>Nita Aljasalo</DisplayName>
        <AccountId>8414</AccountId>
        <AccountType/>
      </UserInfo>
      <UserInfo>
        <DisplayName>Heini Ahonen</DisplayName>
        <AccountId>9380</AccountId>
        <AccountType/>
      </UserInfo>
      <UserInfo>
        <DisplayName>Hoda Mahamud</DisplayName>
        <AccountId>2044</AccountId>
        <AccountType/>
      </UserInfo>
      <UserInfo>
        <DisplayName>Henna Vivolin</DisplayName>
        <AccountId>5280</AccountId>
        <AccountType/>
      </UserInfo>
      <UserInfo>
        <DisplayName>Joel Holmroos</DisplayName>
        <AccountId>3064</AccountId>
        <AccountType/>
      </UserInfo>
      <UserInfo>
        <DisplayName>Pirkko Kultalahti</DisplayName>
        <AccountId>3053</AccountId>
        <AccountType/>
      </UserInfo>
      <UserInfo>
        <DisplayName>Katriina Kalliokoski</DisplayName>
        <AccountId>9568</AccountId>
        <AccountType/>
      </UserInfo>
      <UserInfo>
        <DisplayName>Juuli Torstensson</DisplayName>
        <AccountId>11002</AccountId>
        <AccountType/>
      </UserInfo>
      <UserInfo>
        <DisplayName>Lauri Valtakari</DisplayName>
        <AccountId>11012</AccountId>
        <AccountType/>
      </UserInfo>
      <UserInfo>
        <DisplayName>Mikko Hiltunen</DisplayName>
        <AccountId>11176</AccountId>
        <AccountType/>
      </UserInfo>
    </SharedWithUsers>
    <LastSharedByUser xmlns="6fce0f75-c7bd-4b31-a19c-1f042902639b">1600623@laurea.fi</LastSharedByUser>
    <LastSharedByTime xmlns="6fce0f75-c7bd-4b31-a19c-1f042902639b">2016-10-25T08:20:30+00:00</LastSharedByTime>
  </documentManagement>
</p:properties>
</file>

<file path=customXml/itemProps1.xml><?xml version="1.0" encoding="utf-8"?>
<ds:datastoreItem xmlns:ds="http://schemas.openxmlformats.org/officeDocument/2006/customXml" ds:itemID="{EEF3366C-B757-441E-B30A-73973E8A8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7005f-4e88-440f-9993-58d383f94624"/>
    <ds:schemaRef ds:uri="6fce0f75-c7bd-4b31-a19c-1f042902639b"/>
    <ds:schemaRef ds:uri="ce89f08d-38de-435a-aea4-36a9dcab0a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76CCB8-6061-4A85-B492-89592CBFCB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10FA24-7E47-44BE-8F12-B19CAFA87333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ce89f08d-38de-435a-aea4-36a9dcab0a31"/>
    <ds:schemaRef ds:uri="http://schemas.microsoft.com/office/2006/documentManagement/types"/>
    <ds:schemaRef ds:uri="57a7005f-4e88-440f-9993-58d383f94624"/>
    <ds:schemaRef ds:uri="6fce0f75-c7bd-4b31-a19c-1f042902639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323</Words>
  <Application>Microsoft Office PowerPoint</Application>
  <PresentationFormat>Näytössä katseltava diaesitys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</vt:lpstr>
      <vt:lpstr>Office Theme</vt:lpstr>
      <vt:lpstr>PowerPoint-esitys</vt:lpstr>
      <vt:lpstr>Palveluohjauksessa keskeistä on</vt:lpstr>
      <vt:lpstr>Edellytyksiä hyvälle palveluohjaukselle</vt:lpstr>
      <vt:lpstr>Kuinka edellytykset toteutuvat?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Johtopäätökset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default</dc:creator>
  <cp:keywords>Office-pohjat;  Document templates; Dokumenttipohjat</cp:keywords>
  <cp:lastModifiedBy>Roni Nukarinen</cp:lastModifiedBy>
  <cp:revision>104</cp:revision>
  <dcterms:created xsi:type="dcterms:W3CDTF">2013-06-10T10:41:23Z</dcterms:created>
  <dcterms:modified xsi:type="dcterms:W3CDTF">2017-05-16T15:34:56Z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0x010100634229F399C4A6489CBF84B81FA9915A00EE7C5220FAC84245AAB8DB1A84C5D85A</vt:lpwstr>
  </property>
  <property fmtid="{D5CDD505-2E9C-101B-9397-08002B2CF9AE}" pid="3" name="TaxonomyTextField_LaureaDocumentLanguage">
    <vt:lpwstr>1035;#Suomi|d889c693-5748-4b1f-9ba0-044f617dea1e</vt:lpwstr>
  </property>
  <property fmtid="{D5CDD505-2E9C-101B-9397-08002B2CF9AE}" pid="4" name="TaxonomyTextField_LaureaConfidentiality">
    <vt:lpwstr>1035;#Sisäinen|0da39d2c-72bb-4345-9ac0-c64d6ac7ed4a</vt:lpwstr>
  </property>
  <property fmtid="{D5CDD505-2E9C-101B-9397-08002B2CF9AE}" pid="5" name="TaxCatchAll">
    <vt:lpwstr>2;#1035;;#Suomi;#1;#1035;;#Sisäinen</vt:lpwstr>
  </property>
  <property fmtid="{D5CDD505-2E9C-101B-9397-08002B2CF9AE}" pid="6" name="TaxKeyword">
    <vt:lpwstr>362;#Office-pohjat|8847495a-b889-4829-882a-594d50a34a9c;#361;#Document templates|ca83e25d-27ce-4456-83fc-f5805be6a382;#360;#Dokumenttipohjat|7e9f74d7-df8d-425c-a8e1-1d21bd053497</vt:lpwstr>
  </property>
  <property fmtid="{D5CDD505-2E9C-101B-9397-08002B2CF9AE}" pid="7" name="KieliLAUREAO">
    <vt:lpwstr>24;#FI|76ba06bf-6356-4069-91a3-e456465d0f8a</vt:lpwstr>
  </property>
  <property fmtid="{D5CDD505-2E9C-101B-9397-08002B2CF9AE}" pid="8" name="KoulutusLAUREAO">
    <vt:lpwstr/>
  </property>
  <property fmtid="{D5CDD505-2E9C-101B-9397-08002B2CF9AE}" pid="9" name="DokumenttityyppiLAUREAO">
    <vt:lpwstr>26;#Ohje|dba8c6d6-ff25-4579-8a73-29f6c999c28c</vt:lpwstr>
  </property>
  <property fmtid="{D5CDD505-2E9C-101B-9397-08002B2CF9AE}" pid="10" name="DokumentinAiheLAUREAO">
    <vt:lpwstr>7;#Opiskelu|e6a487e0-0d66-451e-b958-36e04511366f</vt:lpwstr>
  </property>
</Properties>
</file>