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371" r:id="rId2"/>
    <p:sldId id="370" r:id="rId3"/>
    <p:sldId id="256" r:id="rId4"/>
    <p:sldId id="341" r:id="rId5"/>
    <p:sldId id="367" r:id="rId6"/>
    <p:sldId id="368" r:id="rId7"/>
    <p:sldId id="369" r:id="rId8"/>
  </p:sldIdLst>
  <p:sldSz cx="12192000" cy="6858000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82" d="100"/>
          <a:sy n="82" d="100"/>
        </p:scale>
        <p:origin x="41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12/11/2019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004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12/11/2019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041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12/11/2019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619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12/11/2019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602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12/11/2019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779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12/11/2019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486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12/11/2019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046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12/11/2019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96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12/11/2019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237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621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268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1164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9" r:id="rId5"/>
    <p:sldLayoutId id="2147483743" r:id="rId6"/>
    <p:sldLayoutId id="2147483744" r:id="rId7"/>
    <p:sldLayoutId id="2147483745" r:id="rId8"/>
    <p:sldLayoutId id="2147483748" r:id="rId9"/>
    <p:sldLayoutId id="2147483746" r:id="rId10"/>
    <p:sldLayoutId id="214748374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blomma, träd, frukt, tecken&#10;&#10;Automatiskt genererad beskrivning">
            <a:extLst>
              <a:ext uri="{FF2B5EF4-FFF2-40B4-BE49-F238E27FC236}">
                <a16:creationId xmlns:a16="http://schemas.microsoft.com/office/drawing/2014/main" id="{C11D081A-F223-4F2F-91A7-07313AA4B1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47912"/>
            <a:ext cx="12192000" cy="4510088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9EA8325E-3FBD-421E-A963-45C0E3F2B028}"/>
              </a:ext>
            </a:extLst>
          </p:cNvPr>
          <p:cNvSpPr txBox="1"/>
          <p:nvPr/>
        </p:nvSpPr>
        <p:spPr>
          <a:xfrm>
            <a:off x="3668110" y="641130"/>
            <a:ext cx="53812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6600" dirty="0"/>
              <a:t>TERVETULOA!</a:t>
            </a:r>
          </a:p>
        </p:txBody>
      </p:sp>
    </p:spTree>
    <p:extLst>
      <p:ext uri="{BB962C8B-B14F-4D97-AF65-F5344CB8AC3E}">
        <p14:creationId xmlns:p14="http://schemas.microsoft.com/office/powerpoint/2010/main" val="3258734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Kuvan mahdollinen sisältö: kasvi, teksti, ulkoilma ja luonto">
            <a:extLst>
              <a:ext uri="{FF2B5EF4-FFF2-40B4-BE49-F238E27FC236}">
                <a16:creationId xmlns:a16="http://schemas.microsoft.com/office/drawing/2014/main" id="{846C4466-2382-4F4A-96E3-3F4CDD9807C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FI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8A616E71-EFE3-4B0B-92A2-5B9628AAF259}"/>
              </a:ext>
            </a:extLst>
          </p:cNvPr>
          <p:cNvSpPr txBox="1"/>
          <p:nvPr/>
        </p:nvSpPr>
        <p:spPr>
          <a:xfrm>
            <a:off x="191057" y="757564"/>
            <a:ext cx="1180988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/>
              <a:t>PÄIVÄN OHJELMA</a:t>
            </a:r>
          </a:p>
          <a:p>
            <a:endParaRPr lang="fi-FI" dirty="0"/>
          </a:p>
          <a:p>
            <a:r>
              <a:rPr lang="fi-FI" dirty="0"/>
              <a:t>09:30 – 10:00 </a:t>
            </a:r>
            <a:r>
              <a:rPr lang="fi-FI" b="1" dirty="0"/>
              <a:t>Aamukahvi</a:t>
            </a:r>
            <a:endParaRPr lang="fi-FI" dirty="0"/>
          </a:p>
          <a:p>
            <a:r>
              <a:rPr lang="fi-FI" dirty="0"/>
              <a:t>10:00 – 10:20 </a:t>
            </a:r>
            <a:r>
              <a:rPr lang="fi-FI" b="1" dirty="0"/>
              <a:t>Voiko palveluohjaustoiminta Suomessa epäonnistua? </a:t>
            </a:r>
            <a:r>
              <a:rPr lang="fi-FI" dirty="0"/>
              <a:t>Sauli Suominen, SPO ry puh.joht.</a:t>
            </a:r>
          </a:p>
          <a:p>
            <a:r>
              <a:rPr lang="fi-FI" dirty="0"/>
              <a:t>10:20 – 10:50 </a:t>
            </a:r>
            <a:r>
              <a:rPr lang="fi-FI" b="1" dirty="0"/>
              <a:t>"Kasvoin palveluohjaajaksi oman työni kautta" </a:t>
            </a:r>
            <a:r>
              <a:rPr lang="fi-FI" dirty="0"/>
              <a:t>Haastateltavana Piia Karhu, palveluohjaaja Hankasalmen kunta</a:t>
            </a:r>
          </a:p>
          <a:p>
            <a:r>
              <a:rPr lang="fi-FI"/>
              <a:t>10:50 – 11:00 </a:t>
            </a:r>
            <a:r>
              <a:rPr lang="fi-FI" b="1"/>
              <a:t>Tauko</a:t>
            </a:r>
            <a:endParaRPr lang="fi-FI" dirty="0"/>
          </a:p>
          <a:p>
            <a:r>
              <a:rPr lang="fi-FI" dirty="0"/>
              <a:t>11:00 – 11:30 </a:t>
            </a:r>
            <a:r>
              <a:rPr lang="fi-FI" b="1" dirty="0"/>
              <a:t>Palveluohjaus päihteitä käyttävien sairaala-asiakkaiden parissa </a:t>
            </a:r>
            <a:r>
              <a:rPr lang="fi-FI" dirty="0"/>
              <a:t>Miia </a:t>
            </a:r>
            <a:r>
              <a:rPr lang="fi-FI" dirty="0" err="1"/>
              <a:t>Piho</a:t>
            </a:r>
            <a:r>
              <a:rPr lang="fi-FI" dirty="0"/>
              <a:t>, toimintavastaava </a:t>
            </a:r>
            <a:r>
              <a:rPr lang="fi-FI" dirty="0" err="1"/>
              <a:t>Tukikohtary</a:t>
            </a:r>
            <a:r>
              <a:rPr lang="fi-FI" dirty="0"/>
              <a:t> </a:t>
            </a:r>
          </a:p>
          <a:p>
            <a:r>
              <a:rPr lang="fi-FI" dirty="0"/>
              <a:t>11:30 – 12:00 </a:t>
            </a:r>
            <a:r>
              <a:rPr lang="fi-FI" b="1" dirty="0" err="1"/>
              <a:t>Sektoroitunut</a:t>
            </a:r>
            <a:r>
              <a:rPr lang="fi-FI" b="1" dirty="0"/>
              <a:t> palvelutuotanto etsivän työn esteenä </a:t>
            </a:r>
            <a:r>
              <a:rPr lang="fi-FI" dirty="0"/>
              <a:t>Päivi Tiittula, suunnittelija etsivän vanhustyön verkostokeskus Valli ry</a:t>
            </a:r>
          </a:p>
          <a:p>
            <a:r>
              <a:rPr lang="fi-FI" dirty="0"/>
              <a:t>12:00 – 13:00 </a:t>
            </a:r>
            <a:r>
              <a:rPr lang="fi-FI" b="1" dirty="0"/>
              <a:t>Lounas (omakustanteinen</a:t>
            </a:r>
            <a:r>
              <a:rPr lang="fi-FI" dirty="0"/>
              <a:t>)</a:t>
            </a:r>
          </a:p>
          <a:p>
            <a:r>
              <a:rPr lang="fi-FI" dirty="0"/>
              <a:t>13:00 – 13:45 </a:t>
            </a:r>
            <a:r>
              <a:rPr lang="fi-FI" b="1" dirty="0"/>
              <a:t>Maahanmuuttajien palveluohjaustoiminta – mikä on tärkeintä? </a:t>
            </a:r>
            <a:r>
              <a:rPr lang="fi-FI" dirty="0"/>
              <a:t>Olavi Katto, erityisasiantuntija Turun NMKY maahanmuuttajapalvelut</a:t>
            </a:r>
          </a:p>
          <a:p>
            <a:r>
              <a:rPr lang="fi-FI" dirty="0"/>
              <a:t>13.45 – 14:00 </a:t>
            </a:r>
            <a:r>
              <a:rPr lang="fi-FI" b="1" dirty="0"/>
              <a:t>Tauko</a:t>
            </a:r>
            <a:endParaRPr lang="fi-FI" dirty="0"/>
          </a:p>
          <a:p>
            <a:r>
              <a:rPr lang="fi-FI" dirty="0"/>
              <a:t>14:00 – 14:45 </a:t>
            </a:r>
            <a:r>
              <a:rPr lang="fi-FI" b="1" dirty="0"/>
              <a:t>Lapsiperheiden palveluohjaus </a:t>
            </a:r>
            <a:r>
              <a:rPr lang="fi-FI" dirty="0"/>
              <a:t>Sirkka Kosunen, MLL:n Lasten ja Nuorten Kuntoutussäätiö</a:t>
            </a:r>
          </a:p>
          <a:p>
            <a:r>
              <a:rPr lang="fi-FI" dirty="0"/>
              <a:t>14:45 – 15:30 </a:t>
            </a:r>
            <a:r>
              <a:rPr lang="fi-FI" b="1" dirty="0"/>
              <a:t>PO-työn hyvää käytäntöä etsimässä! </a:t>
            </a:r>
            <a:r>
              <a:rPr lang="fi-FI" dirty="0"/>
              <a:t>Vammaistyön, maahanmuuttajien, mielenterveystyön, vanhustyön ja yleisen palveluohjauksen työntekijät keskustelevat yleisön kanssa Heikki Laukkasen (Elämänlaatu ry.) johdolla</a:t>
            </a:r>
          </a:p>
          <a:p>
            <a:r>
              <a:rPr lang="fi-FI" dirty="0"/>
              <a:t>15:30 – 16:00 </a:t>
            </a:r>
            <a:r>
              <a:rPr lang="fi-FI" b="1" dirty="0"/>
              <a:t>Loppuyhteenveto </a:t>
            </a:r>
            <a:r>
              <a:rPr lang="fi-FI" dirty="0" err="1"/>
              <a:t>PO:n</a:t>
            </a:r>
            <a:r>
              <a:rPr lang="fi-FI" dirty="0"/>
              <a:t> kokemustoimijat arvioivat päivän antia</a:t>
            </a:r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83383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n bild som visar ljus&#10;&#10;Automatiskt genererad beskrivning">
            <a:extLst>
              <a:ext uri="{FF2B5EF4-FFF2-40B4-BE49-F238E27FC236}">
                <a16:creationId xmlns:a16="http://schemas.microsoft.com/office/drawing/2014/main" id="{CE4BC722-532E-4F09-8F2A-307556E134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3582" b="21418"/>
          <a:stretch/>
        </p:blipFill>
        <p:spPr>
          <a:xfrm>
            <a:off x="-186592" y="-139949"/>
            <a:ext cx="12191980" cy="6857990"/>
          </a:xfrm>
          <a:prstGeom prst="rect">
            <a:avLst/>
          </a:prstGeom>
        </p:spPr>
      </p:pic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36BF526-1000-44A6-8734-1EA33C439FC7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1907FA1C-EEE9-4A90-8ABE-479070445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177" y="2429386"/>
            <a:ext cx="10113645" cy="743682"/>
          </a:xfrm>
        </p:spPr>
        <p:txBody>
          <a:bodyPr>
            <a:normAutofit fontScale="90000"/>
          </a:bodyPr>
          <a:lstStyle/>
          <a:p>
            <a:r>
              <a:rPr lang="sv-FI" sz="8000" dirty="0" err="1"/>
              <a:t>Voiko</a:t>
            </a:r>
            <a:r>
              <a:rPr lang="sv-FI" sz="8000" dirty="0"/>
              <a:t> </a:t>
            </a:r>
            <a:r>
              <a:rPr lang="sv-FI" sz="8000" dirty="0" err="1"/>
              <a:t>palveluohjaus</a:t>
            </a:r>
            <a:r>
              <a:rPr lang="sv-FI" sz="8000" dirty="0"/>
              <a:t> </a:t>
            </a:r>
            <a:r>
              <a:rPr lang="sv-FI" sz="8000" dirty="0" err="1"/>
              <a:t>epäonnistua</a:t>
            </a:r>
            <a:r>
              <a:rPr lang="sv-FI" sz="8000" dirty="0"/>
              <a:t>?</a:t>
            </a:r>
            <a:endParaRPr lang="sv-FI" sz="8000" dirty="0">
              <a:solidFill>
                <a:srgbClr val="FFFFFF"/>
              </a:solidFill>
            </a:endParaRP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8E978C8-70F0-4E63-A953-481A0BA80A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39558" y="4627142"/>
            <a:ext cx="10113264" cy="21071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v-FI" sz="2000" dirty="0" err="1"/>
              <a:t>Kalliola</a:t>
            </a:r>
            <a:r>
              <a:rPr lang="sv-FI" sz="2000" dirty="0"/>
              <a:t> 11.12.19</a:t>
            </a:r>
            <a:endParaRPr lang="sv-FI" sz="20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sv-FI" sz="2000" dirty="0">
                <a:solidFill>
                  <a:srgbClr val="FFFFFF"/>
                </a:solidFill>
              </a:rPr>
              <a:t>Sauli Suominen</a:t>
            </a:r>
            <a:br>
              <a:rPr lang="sv-FI" sz="2000" dirty="0">
                <a:solidFill>
                  <a:srgbClr val="FFFFFF"/>
                </a:solidFill>
              </a:rPr>
            </a:br>
            <a:r>
              <a:rPr lang="sv-FI" sz="2000" dirty="0">
                <a:solidFill>
                  <a:srgbClr val="FFFFFF"/>
                </a:solidFill>
              </a:rPr>
              <a:t>VTL, </a:t>
            </a:r>
            <a:r>
              <a:rPr lang="sv-FI" sz="2000" dirty="0" err="1">
                <a:solidFill>
                  <a:srgbClr val="FFFFFF"/>
                </a:solidFill>
              </a:rPr>
              <a:t>työnohjaaja</a:t>
            </a:r>
            <a:r>
              <a:rPr lang="sv-FI" sz="2000" dirty="0">
                <a:solidFill>
                  <a:srgbClr val="FFFFFF"/>
                </a:solidFill>
              </a:rPr>
              <a:t>, </a:t>
            </a:r>
            <a:r>
              <a:rPr lang="sv-FI" sz="2000" dirty="0" err="1">
                <a:solidFill>
                  <a:srgbClr val="FFFFFF"/>
                </a:solidFill>
              </a:rPr>
              <a:t>psykoterapeutti</a:t>
            </a:r>
            <a:br>
              <a:rPr lang="sv-FI" sz="2000" dirty="0">
                <a:solidFill>
                  <a:srgbClr val="FFFFFF"/>
                </a:solidFill>
              </a:rPr>
            </a:br>
            <a:r>
              <a:rPr lang="sv-FI" sz="2000" dirty="0">
                <a:solidFill>
                  <a:srgbClr val="FFFFFF"/>
                </a:solidFill>
              </a:rPr>
              <a:t>SPO ry. </a:t>
            </a:r>
            <a:r>
              <a:rPr lang="sv-FI" sz="2000" dirty="0" err="1">
                <a:solidFill>
                  <a:srgbClr val="FFFFFF"/>
                </a:solidFill>
              </a:rPr>
              <a:t>Puh.joht</a:t>
            </a:r>
            <a:r>
              <a:rPr lang="sv-FI" sz="2000" dirty="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11312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Kyllä voi epäonnistua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Yhteiskunnan usko hallinnoimiseen, ohjaamiseen ja kontrolloimiseen on suurta</a:t>
            </a:r>
            <a:br>
              <a:rPr lang="fi-FI" dirty="0"/>
            </a:br>
            <a:r>
              <a:rPr lang="fi-FI" dirty="0"/>
              <a:t>Kaikkiin vaikeisiin ongelmiin on olemassa yksinkertainen, selvä ja väärä ratkaisu</a:t>
            </a:r>
          </a:p>
          <a:p>
            <a:r>
              <a:rPr lang="fi-FI" dirty="0"/>
              <a:t>Biolääketieteen voittokulku  oire </a:t>
            </a:r>
            <a:r>
              <a:rPr lang="fi-FI" dirty="0">
                <a:sym typeface="Wingdings" panose="05000000000000000000" pitchFamily="2" charset="2"/>
              </a:rPr>
              <a:t> syy  hoito</a:t>
            </a:r>
          </a:p>
          <a:p>
            <a:r>
              <a:rPr lang="fi-FI" dirty="0">
                <a:sym typeface="Wingdings" panose="05000000000000000000" pitchFamily="2" charset="2"/>
              </a:rPr>
              <a:t>Selvät lääketieteelliset ongelmat hoidetaan keskitetysti, muut paikallisesti</a:t>
            </a:r>
          </a:p>
          <a:p>
            <a:r>
              <a:rPr lang="fi-FI" dirty="0"/>
              <a:t>Kaksi näkökulmaa erilaisuuteen: Hoito ja arki</a:t>
            </a:r>
          </a:p>
          <a:p>
            <a:r>
              <a:rPr lang="fi-FI" dirty="0"/>
              <a:t>1. Kysymys: Onko selvän biolääketieteen vammaisuuden parissa tapahtuva palveluohjaus jotenkin erilaista kuin esim. asunnottomuuden, psykiatristen tai neuropsykiatristen ongelmien parissa tapahtuva?</a:t>
            </a:r>
          </a:p>
          <a:p>
            <a:r>
              <a:rPr lang="fi-FI" dirty="0"/>
              <a:t>Onko se toisessa osa hoidon prosessia ja toisessa toimivan arjen tukemista? </a:t>
            </a:r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sauli.suominen@palveluohjaus.fi</a:t>
            </a:r>
          </a:p>
        </p:txBody>
      </p:sp>
    </p:spTree>
    <p:extLst>
      <p:ext uri="{BB962C8B-B14F-4D97-AF65-F5344CB8AC3E}">
        <p14:creationId xmlns:p14="http://schemas.microsoft.com/office/powerpoint/2010/main" val="18883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33C449-8310-4429-A894-D74C591F5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err="1"/>
              <a:t>Pyrkiikö</a:t>
            </a:r>
            <a:r>
              <a:rPr lang="sv-FI" dirty="0"/>
              <a:t> </a:t>
            </a:r>
            <a:r>
              <a:rPr lang="sv-FI" dirty="0" err="1"/>
              <a:t>ihminen</a:t>
            </a:r>
            <a:r>
              <a:rPr lang="sv-FI" dirty="0"/>
              <a:t> </a:t>
            </a:r>
            <a:r>
              <a:rPr lang="sv-FI" dirty="0" err="1"/>
              <a:t>hyvään</a:t>
            </a:r>
            <a:r>
              <a:rPr lang="sv-FI" dirty="0"/>
              <a:t> </a:t>
            </a:r>
            <a:r>
              <a:rPr lang="sv-FI" dirty="0" err="1"/>
              <a:t>elämään</a:t>
            </a:r>
            <a:r>
              <a:rPr lang="sv-FI" dirty="0"/>
              <a:t>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E871800-D46E-4FD7-9F25-0204A073F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/>
              <a:t>” Kiva </a:t>
            </a:r>
            <a:r>
              <a:rPr lang="sv-FI" dirty="0" err="1"/>
              <a:t>keskustelu</a:t>
            </a:r>
            <a:r>
              <a:rPr lang="sv-FI" dirty="0"/>
              <a:t> </a:t>
            </a:r>
            <a:r>
              <a:rPr lang="sv-FI" dirty="0" err="1"/>
              <a:t>ei</a:t>
            </a:r>
            <a:r>
              <a:rPr lang="sv-FI" dirty="0"/>
              <a:t> </a:t>
            </a:r>
            <a:r>
              <a:rPr lang="sv-FI" dirty="0" err="1"/>
              <a:t>auta</a:t>
            </a:r>
            <a:r>
              <a:rPr lang="sv-FI" dirty="0"/>
              <a:t> </a:t>
            </a:r>
            <a:r>
              <a:rPr lang="sv-FI" dirty="0" err="1"/>
              <a:t>ketään</a:t>
            </a:r>
            <a:r>
              <a:rPr lang="sv-FI" dirty="0"/>
              <a:t>” </a:t>
            </a:r>
            <a:r>
              <a:rPr lang="sv-FI" dirty="0" err="1"/>
              <a:t>Tavoitteellisuus</a:t>
            </a:r>
            <a:r>
              <a:rPr lang="sv-FI" dirty="0"/>
              <a:t> </a:t>
            </a:r>
            <a:r>
              <a:rPr lang="sv-FI" dirty="0" err="1"/>
              <a:t>tulee</a:t>
            </a:r>
            <a:r>
              <a:rPr lang="sv-FI" dirty="0"/>
              <a:t> </a:t>
            </a:r>
            <a:r>
              <a:rPr lang="sv-FI" dirty="0" err="1"/>
              <a:t>laittaa</a:t>
            </a:r>
            <a:r>
              <a:rPr lang="sv-FI" dirty="0"/>
              <a:t> </a:t>
            </a:r>
            <a:r>
              <a:rPr lang="sv-FI" dirty="0" err="1"/>
              <a:t>etusijalle</a:t>
            </a:r>
            <a:endParaRPr lang="sv-FI" dirty="0"/>
          </a:p>
          <a:p>
            <a:r>
              <a:rPr lang="sv-FI" dirty="0" err="1"/>
              <a:t>Tavoite</a:t>
            </a:r>
            <a:r>
              <a:rPr lang="sv-FI" dirty="0"/>
              <a:t> </a:t>
            </a:r>
            <a:r>
              <a:rPr lang="sv-FI" dirty="0" err="1"/>
              <a:t>tulee</a:t>
            </a:r>
            <a:r>
              <a:rPr lang="sv-FI" dirty="0"/>
              <a:t> </a:t>
            </a:r>
            <a:r>
              <a:rPr lang="sv-FI" dirty="0" err="1"/>
              <a:t>silloin</a:t>
            </a:r>
            <a:r>
              <a:rPr lang="sv-FI" dirty="0"/>
              <a:t> </a:t>
            </a:r>
            <a:r>
              <a:rPr lang="sv-FI" dirty="0" err="1"/>
              <a:t>etusijalle</a:t>
            </a:r>
            <a:r>
              <a:rPr lang="sv-FI" dirty="0"/>
              <a:t> </a:t>
            </a:r>
            <a:r>
              <a:rPr lang="sv-FI" dirty="0" err="1"/>
              <a:t>eikä</a:t>
            </a:r>
            <a:r>
              <a:rPr lang="sv-FI" dirty="0"/>
              <a:t> </a:t>
            </a:r>
            <a:r>
              <a:rPr lang="sv-FI" dirty="0" err="1"/>
              <a:t>synny</a:t>
            </a:r>
            <a:r>
              <a:rPr lang="sv-FI" dirty="0"/>
              <a:t> </a:t>
            </a:r>
            <a:r>
              <a:rPr lang="sv-FI" dirty="0" err="1"/>
              <a:t>kuuntelemisen</a:t>
            </a:r>
            <a:r>
              <a:rPr lang="sv-FI" dirty="0"/>
              <a:t> </a:t>
            </a:r>
            <a:r>
              <a:rPr lang="sv-FI" dirty="0" err="1"/>
              <a:t>tilaa</a:t>
            </a:r>
            <a:endParaRPr lang="sv-FI" dirty="0"/>
          </a:p>
          <a:p>
            <a:r>
              <a:rPr lang="sv-FI" dirty="0" err="1"/>
              <a:t>Kahden</a:t>
            </a:r>
            <a:r>
              <a:rPr lang="sv-FI" dirty="0"/>
              <a:t> </a:t>
            </a:r>
            <a:r>
              <a:rPr lang="sv-FI" dirty="0" err="1"/>
              <a:t>tasavertaisen</a:t>
            </a:r>
            <a:r>
              <a:rPr lang="sv-FI" dirty="0"/>
              <a:t> </a:t>
            </a:r>
            <a:r>
              <a:rPr lang="sv-FI" dirty="0" err="1"/>
              <a:t>ihmisten</a:t>
            </a:r>
            <a:r>
              <a:rPr lang="sv-FI" dirty="0"/>
              <a:t> </a:t>
            </a:r>
            <a:r>
              <a:rPr lang="sv-FI" dirty="0" err="1"/>
              <a:t>hyvä</a:t>
            </a:r>
            <a:r>
              <a:rPr lang="sv-FI" dirty="0"/>
              <a:t> </a:t>
            </a:r>
            <a:r>
              <a:rPr lang="sv-FI" dirty="0" err="1"/>
              <a:t>keskustelu</a:t>
            </a:r>
            <a:r>
              <a:rPr lang="sv-FI" dirty="0"/>
              <a:t> </a:t>
            </a:r>
            <a:r>
              <a:rPr lang="sv-FI" dirty="0" err="1"/>
              <a:t>voi</a:t>
            </a:r>
            <a:r>
              <a:rPr lang="sv-FI" dirty="0"/>
              <a:t> </a:t>
            </a:r>
            <a:r>
              <a:rPr lang="sv-FI" dirty="0" err="1"/>
              <a:t>itsessään</a:t>
            </a:r>
            <a:r>
              <a:rPr lang="sv-FI" dirty="0"/>
              <a:t> </a:t>
            </a:r>
            <a:r>
              <a:rPr lang="sv-FI" dirty="0" err="1"/>
              <a:t>toimia</a:t>
            </a:r>
            <a:r>
              <a:rPr lang="sv-FI" dirty="0"/>
              <a:t> </a:t>
            </a:r>
            <a:r>
              <a:rPr lang="sv-FI" dirty="0" err="1"/>
              <a:t>kuntouttavasti</a:t>
            </a:r>
            <a:br>
              <a:rPr lang="sv-FI" dirty="0"/>
            </a:br>
            <a:r>
              <a:rPr lang="sv-FI" dirty="0" err="1"/>
              <a:t>Molemmat</a:t>
            </a:r>
            <a:r>
              <a:rPr lang="sv-FI" dirty="0"/>
              <a:t> </a:t>
            </a:r>
            <a:r>
              <a:rPr lang="sv-FI" dirty="0" err="1"/>
              <a:t>hyötyvät</a:t>
            </a:r>
            <a:r>
              <a:rPr lang="sv-FI" dirty="0"/>
              <a:t> ja </a:t>
            </a:r>
            <a:r>
              <a:rPr lang="sv-FI" dirty="0" err="1"/>
              <a:t>kokevat</a:t>
            </a:r>
            <a:r>
              <a:rPr lang="sv-FI" dirty="0"/>
              <a:t> </a:t>
            </a:r>
            <a:r>
              <a:rPr lang="sv-FI" dirty="0" err="1"/>
              <a:t>keskustelun</a:t>
            </a:r>
            <a:r>
              <a:rPr lang="sv-FI" dirty="0"/>
              <a:t> </a:t>
            </a:r>
            <a:r>
              <a:rPr lang="sv-FI" dirty="0" err="1"/>
              <a:t>mielenkiintoisena</a:t>
            </a:r>
            <a:br>
              <a:rPr lang="sv-FI" dirty="0"/>
            </a:br>
            <a:r>
              <a:rPr lang="sv-FI" dirty="0" err="1"/>
              <a:t>Keskustelu</a:t>
            </a:r>
            <a:r>
              <a:rPr lang="sv-FI" dirty="0"/>
              <a:t> </a:t>
            </a:r>
            <a:r>
              <a:rPr lang="sv-FI" dirty="0" err="1"/>
              <a:t>hyväksyy</a:t>
            </a:r>
            <a:r>
              <a:rPr lang="sv-FI" dirty="0"/>
              <a:t> </a:t>
            </a:r>
            <a:r>
              <a:rPr lang="sv-FI" dirty="0" err="1"/>
              <a:t>eri</a:t>
            </a:r>
            <a:r>
              <a:rPr lang="sv-FI" dirty="0"/>
              <a:t> </a:t>
            </a:r>
            <a:r>
              <a:rPr lang="sv-FI" dirty="0" err="1"/>
              <a:t>näkökulmat</a:t>
            </a:r>
            <a:r>
              <a:rPr lang="sv-FI" dirty="0"/>
              <a:t> </a:t>
            </a:r>
            <a:r>
              <a:rPr lang="sv-FI" dirty="0" err="1"/>
              <a:t>rikastuttavina</a:t>
            </a:r>
            <a:r>
              <a:rPr lang="sv-FI" dirty="0"/>
              <a:t> </a:t>
            </a:r>
            <a:r>
              <a:rPr lang="sv-FI" dirty="0" err="1"/>
              <a:t>asioina</a:t>
            </a:r>
            <a:r>
              <a:rPr lang="sv-FI" dirty="0"/>
              <a:t>, </a:t>
            </a:r>
            <a:r>
              <a:rPr lang="sv-FI" dirty="0" err="1"/>
              <a:t>eikä</a:t>
            </a:r>
            <a:r>
              <a:rPr lang="sv-FI" dirty="0"/>
              <a:t> </a:t>
            </a:r>
            <a:r>
              <a:rPr lang="sv-FI" dirty="0" err="1"/>
              <a:t>repivinä</a:t>
            </a:r>
            <a:br>
              <a:rPr lang="sv-FI" dirty="0"/>
            </a:br>
            <a:r>
              <a:rPr lang="sv-FI" dirty="0" err="1"/>
              <a:t>Toisen</a:t>
            </a:r>
            <a:r>
              <a:rPr lang="sv-FI" dirty="0"/>
              <a:t> </a:t>
            </a:r>
            <a:r>
              <a:rPr lang="sv-FI" dirty="0" err="1"/>
              <a:t>näkökulmia</a:t>
            </a:r>
            <a:r>
              <a:rPr lang="sv-FI" dirty="0"/>
              <a:t> </a:t>
            </a:r>
            <a:r>
              <a:rPr lang="sv-FI" dirty="0" err="1"/>
              <a:t>ei</a:t>
            </a:r>
            <a:r>
              <a:rPr lang="sv-FI" dirty="0"/>
              <a:t> </a:t>
            </a:r>
            <a:r>
              <a:rPr lang="sv-FI" dirty="0" err="1"/>
              <a:t>arvioida</a:t>
            </a:r>
            <a:r>
              <a:rPr lang="sv-FI" dirty="0"/>
              <a:t> </a:t>
            </a:r>
            <a:r>
              <a:rPr lang="sv-FI" dirty="0" err="1"/>
              <a:t>myönteisinä</a:t>
            </a:r>
            <a:r>
              <a:rPr lang="sv-FI" dirty="0"/>
              <a:t> tai </a:t>
            </a:r>
            <a:r>
              <a:rPr lang="sv-FI" dirty="0" err="1"/>
              <a:t>kielteisinä</a:t>
            </a:r>
            <a:r>
              <a:rPr lang="sv-FI" dirty="0"/>
              <a:t> </a:t>
            </a:r>
            <a:r>
              <a:rPr lang="sv-FI" dirty="0" err="1"/>
              <a:t>vaan</a:t>
            </a:r>
            <a:r>
              <a:rPr lang="sv-FI" dirty="0"/>
              <a:t> </a:t>
            </a:r>
            <a:r>
              <a:rPr lang="sv-FI" dirty="0" err="1"/>
              <a:t>niiden</a:t>
            </a:r>
            <a:r>
              <a:rPr lang="sv-FI" dirty="0"/>
              <a:t> </a:t>
            </a:r>
            <a:r>
              <a:rPr lang="sv-FI" dirty="0" err="1"/>
              <a:t>arvo</a:t>
            </a:r>
            <a:r>
              <a:rPr lang="sv-FI" dirty="0"/>
              <a:t> </a:t>
            </a:r>
            <a:r>
              <a:rPr lang="sv-FI" dirty="0" err="1"/>
              <a:t>näkyy</a:t>
            </a:r>
            <a:r>
              <a:rPr lang="sv-FI" dirty="0"/>
              <a:t> </a:t>
            </a:r>
            <a:r>
              <a:rPr lang="sv-FI" dirty="0" err="1"/>
              <a:t>keskustelun</a:t>
            </a:r>
            <a:r>
              <a:rPr lang="sv-FI" dirty="0"/>
              <a:t> </a:t>
            </a:r>
            <a:r>
              <a:rPr lang="sv-FI" dirty="0" err="1"/>
              <a:t>laadussa</a:t>
            </a:r>
            <a:r>
              <a:rPr lang="sv-FI" dirty="0"/>
              <a:t> ja </a:t>
            </a:r>
            <a:r>
              <a:rPr lang="sv-FI" dirty="0" err="1"/>
              <a:t>merkityksessä</a:t>
            </a:r>
            <a:endParaRPr lang="sv-FI" dirty="0"/>
          </a:p>
          <a:p>
            <a:r>
              <a:rPr lang="sv-FI" dirty="0"/>
              <a:t>2. Kysymys: </a:t>
            </a:r>
            <a:r>
              <a:rPr lang="sv-FI" dirty="0" err="1"/>
              <a:t>Piileekö</a:t>
            </a:r>
            <a:r>
              <a:rPr lang="sv-FI" dirty="0"/>
              <a:t> </a:t>
            </a:r>
            <a:r>
              <a:rPr lang="sv-FI" dirty="0" err="1"/>
              <a:t>palveluohjauksen</a:t>
            </a:r>
            <a:r>
              <a:rPr lang="sv-FI" dirty="0"/>
              <a:t> </a:t>
            </a:r>
            <a:r>
              <a:rPr lang="sv-FI" dirty="0" err="1"/>
              <a:t>ydin</a:t>
            </a:r>
            <a:r>
              <a:rPr lang="sv-FI" dirty="0"/>
              <a:t> </a:t>
            </a:r>
            <a:r>
              <a:rPr lang="sv-FI" dirty="0" err="1"/>
              <a:t>kohtaamisessa</a:t>
            </a:r>
            <a:r>
              <a:rPr lang="sv-FI" dirty="0"/>
              <a:t>?</a:t>
            </a:r>
          </a:p>
          <a:p>
            <a:r>
              <a:rPr lang="sv-FI" dirty="0"/>
              <a:t>Jos </a:t>
            </a:r>
            <a:r>
              <a:rPr lang="sv-FI" dirty="0" err="1"/>
              <a:t>ei</a:t>
            </a:r>
            <a:r>
              <a:rPr lang="sv-FI" dirty="0"/>
              <a:t> </a:t>
            </a:r>
            <a:r>
              <a:rPr lang="sv-FI" dirty="0" err="1"/>
              <a:t>ole</a:t>
            </a:r>
            <a:r>
              <a:rPr lang="sv-FI" dirty="0"/>
              <a:t> </a:t>
            </a:r>
            <a:r>
              <a:rPr lang="sv-FI" dirty="0" err="1"/>
              <a:t>kohtaamista</a:t>
            </a:r>
            <a:r>
              <a:rPr lang="sv-FI" dirty="0"/>
              <a:t>, </a:t>
            </a:r>
            <a:r>
              <a:rPr lang="sv-FI" dirty="0" err="1"/>
              <a:t>voiko</a:t>
            </a:r>
            <a:r>
              <a:rPr lang="sv-FI" dirty="0"/>
              <a:t> </a:t>
            </a:r>
            <a:r>
              <a:rPr lang="sv-FI" dirty="0" err="1"/>
              <a:t>silloin</a:t>
            </a:r>
            <a:r>
              <a:rPr lang="sv-FI" dirty="0"/>
              <a:t> olla </a:t>
            </a:r>
            <a:r>
              <a:rPr lang="sv-FI" dirty="0" err="1"/>
              <a:t>edes</a:t>
            </a:r>
            <a:r>
              <a:rPr lang="sv-FI" dirty="0"/>
              <a:t> </a:t>
            </a:r>
            <a:r>
              <a:rPr lang="sv-FI" dirty="0" err="1"/>
              <a:t>palveluohjausta</a:t>
            </a:r>
            <a:r>
              <a:rPr lang="sv-FI" dirty="0"/>
              <a:t>?</a:t>
            </a:r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216596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0E3E6B0-9425-493D-91A3-59BE7C938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err="1"/>
              <a:t>Elämismaailma</a:t>
            </a:r>
            <a:r>
              <a:rPr lang="sv-FI" dirty="0"/>
              <a:t> ja </a:t>
            </a:r>
            <a:r>
              <a:rPr lang="sv-FI" dirty="0" err="1"/>
              <a:t>systeemimaailma</a:t>
            </a:r>
            <a:endParaRPr lang="sv-FI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4CEEB39-69E7-49DC-89DF-D3AE0C08A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FI" dirty="0" err="1"/>
              <a:t>Systeemimaailma</a:t>
            </a:r>
            <a:r>
              <a:rPr lang="sv-FI" dirty="0"/>
              <a:t> </a:t>
            </a:r>
            <a:r>
              <a:rPr lang="sv-FI" dirty="0" err="1"/>
              <a:t>muodostaa</a:t>
            </a:r>
            <a:r>
              <a:rPr lang="sv-FI" dirty="0"/>
              <a:t> </a:t>
            </a:r>
            <a:r>
              <a:rPr lang="sv-FI" dirty="0" err="1"/>
              <a:t>ehdot</a:t>
            </a:r>
            <a:r>
              <a:rPr lang="sv-FI" dirty="0"/>
              <a:t>, </a:t>
            </a:r>
            <a:r>
              <a:rPr lang="sv-FI" dirty="0" err="1"/>
              <a:t>raamit</a:t>
            </a:r>
            <a:r>
              <a:rPr lang="sv-FI" dirty="0"/>
              <a:t> ja </a:t>
            </a:r>
            <a:r>
              <a:rPr lang="sv-FI" dirty="0" err="1"/>
              <a:t>puitteet</a:t>
            </a:r>
            <a:r>
              <a:rPr lang="sv-FI" dirty="0"/>
              <a:t> </a:t>
            </a:r>
            <a:r>
              <a:rPr lang="sv-FI" dirty="0" err="1"/>
              <a:t>kansalaisten</a:t>
            </a:r>
            <a:r>
              <a:rPr lang="sv-FI" dirty="0"/>
              <a:t> </a:t>
            </a:r>
            <a:r>
              <a:rPr lang="sv-FI" dirty="0" err="1"/>
              <a:t>auttamiseen</a:t>
            </a:r>
            <a:endParaRPr lang="sv-FI" dirty="0"/>
          </a:p>
          <a:p>
            <a:r>
              <a:rPr lang="sv-FI" dirty="0" err="1"/>
              <a:t>Kysymme</a:t>
            </a:r>
            <a:r>
              <a:rPr lang="sv-FI" dirty="0"/>
              <a:t> </a:t>
            </a:r>
            <a:r>
              <a:rPr lang="sv-FI" dirty="0" err="1"/>
              <a:t>itseltämme</a:t>
            </a:r>
            <a:r>
              <a:rPr lang="sv-FI" dirty="0"/>
              <a:t> </a:t>
            </a:r>
            <a:r>
              <a:rPr lang="sv-FI" dirty="0" err="1"/>
              <a:t>mitä</a:t>
            </a:r>
            <a:r>
              <a:rPr lang="sv-FI" dirty="0"/>
              <a:t> </a:t>
            </a:r>
            <a:r>
              <a:rPr lang="sv-FI" dirty="0" err="1"/>
              <a:t>palveluita</a:t>
            </a:r>
            <a:r>
              <a:rPr lang="sv-FI" dirty="0"/>
              <a:t> </a:t>
            </a:r>
            <a:r>
              <a:rPr lang="sv-FI" dirty="0" err="1"/>
              <a:t>meillä</a:t>
            </a:r>
            <a:r>
              <a:rPr lang="sv-FI" dirty="0"/>
              <a:t> on </a:t>
            </a:r>
            <a:r>
              <a:rPr lang="sv-FI" dirty="0" err="1"/>
              <a:t>tarjota</a:t>
            </a:r>
            <a:r>
              <a:rPr lang="sv-FI" dirty="0"/>
              <a:t> </a:t>
            </a:r>
            <a:r>
              <a:rPr lang="sv-FI" dirty="0" err="1"/>
              <a:t>eikä</a:t>
            </a:r>
            <a:r>
              <a:rPr lang="sv-FI" dirty="0"/>
              <a:t> </a:t>
            </a:r>
            <a:r>
              <a:rPr lang="sv-FI" dirty="0" err="1"/>
              <a:t>mistä</a:t>
            </a:r>
            <a:r>
              <a:rPr lang="sv-FI" dirty="0"/>
              <a:t> </a:t>
            </a:r>
            <a:r>
              <a:rPr lang="sv-FI" dirty="0" err="1"/>
              <a:t>tämä</a:t>
            </a:r>
            <a:r>
              <a:rPr lang="sv-FI" dirty="0"/>
              <a:t> </a:t>
            </a:r>
            <a:r>
              <a:rPr lang="sv-FI" dirty="0" err="1"/>
              <a:t>asiakas</a:t>
            </a:r>
            <a:r>
              <a:rPr lang="sv-FI" dirty="0"/>
              <a:t> </a:t>
            </a:r>
            <a:r>
              <a:rPr lang="sv-FI" dirty="0" err="1"/>
              <a:t>hyötyisi</a:t>
            </a:r>
            <a:endParaRPr lang="sv-FI" dirty="0"/>
          </a:p>
          <a:p>
            <a:r>
              <a:rPr lang="sv-FI" dirty="0" err="1"/>
              <a:t>Asiakas</a:t>
            </a:r>
            <a:r>
              <a:rPr lang="sv-FI" dirty="0"/>
              <a:t> </a:t>
            </a:r>
            <a:r>
              <a:rPr lang="sv-FI" dirty="0" err="1"/>
              <a:t>viettää</a:t>
            </a:r>
            <a:r>
              <a:rPr lang="sv-FI" dirty="0"/>
              <a:t> </a:t>
            </a:r>
            <a:r>
              <a:rPr lang="sv-FI" dirty="0" err="1"/>
              <a:t>kuitenkin</a:t>
            </a:r>
            <a:r>
              <a:rPr lang="sv-FI" dirty="0"/>
              <a:t> 99 % </a:t>
            </a:r>
            <a:r>
              <a:rPr lang="sv-FI" dirty="0" err="1"/>
              <a:t>ajastaan</a:t>
            </a:r>
            <a:r>
              <a:rPr lang="sv-FI" dirty="0"/>
              <a:t> </a:t>
            </a:r>
            <a:r>
              <a:rPr lang="sv-FI" dirty="0" err="1"/>
              <a:t>omassa</a:t>
            </a:r>
            <a:r>
              <a:rPr lang="sv-FI" dirty="0"/>
              <a:t> </a:t>
            </a:r>
            <a:r>
              <a:rPr lang="sv-FI" dirty="0" err="1"/>
              <a:t>elämismaailmassaan</a:t>
            </a:r>
            <a:endParaRPr lang="sv-FI" dirty="0"/>
          </a:p>
          <a:p>
            <a:r>
              <a:rPr lang="sv-FI" dirty="0" err="1"/>
              <a:t>Vain</a:t>
            </a:r>
            <a:r>
              <a:rPr lang="sv-FI" dirty="0"/>
              <a:t> </a:t>
            </a:r>
            <a:r>
              <a:rPr lang="sv-FI" dirty="0" err="1"/>
              <a:t>asiakkaan</a:t>
            </a:r>
            <a:r>
              <a:rPr lang="sv-FI" dirty="0"/>
              <a:t> </a:t>
            </a:r>
            <a:r>
              <a:rPr lang="sv-FI" dirty="0" err="1"/>
              <a:t>omassa</a:t>
            </a:r>
            <a:r>
              <a:rPr lang="sv-FI" dirty="0"/>
              <a:t> </a:t>
            </a:r>
            <a:r>
              <a:rPr lang="sv-FI" dirty="0" err="1"/>
              <a:t>elämismaailmassa</a:t>
            </a:r>
            <a:r>
              <a:rPr lang="sv-FI" dirty="0"/>
              <a:t> </a:t>
            </a:r>
            <a:r>
              <a:rPr lang="sv-FI" dirty="0" err="1"/>
              <a:t>ihmissuhteet</a:t>
            </a:r>
            <a:r>
              <a:rPr lang="sv-FI" dirty="0"/>
              <a:t> </a:t>
            </a:r>
            <a:r>
              <a:rPr lang="sv-FI" dirty="0" err="1"/>
              <a:t>ovat</a:t>
            </a:r>
            <a:r>
              <a:rPr lang="sv-FI" dirty="0"/>
              <a:t> </a:t>
            </a:r>
            <a:r>
              <a:rPr lang="sv-FI" dirty="0" err="1"/>
              <a:t>vuorovaikutuksellisia</a:t>
            </a:r>
            <a:r>
              <a:rPr lang="sv-FI" dirty="0"/>
              <a:t> (</a:t>
            </a:r>
            <a:r>
              <a:rPr lang="sv-FI" dirty="0" err="1"/>
              <a:t>asiakas</a:t>
            </a:r>
            <a:r>
              <a:rPr lang="sv-FI" dirty="0"/>
              <a:t> on </a:t>
            </a:r>
            <a:r>
              <a:rPr lang="sv-FI" dirty="0" err="1"/>
              <a:t>sekä</a:t>
            </a:r>
            <a:r>
              <a:rPr lang="sv-FI" dirty="0"/>
              <a:t> </a:t>
            </a:r>
            <a:r>
              <a:rPr lang="sv-FI" dirty="0" err="1"/>
              <a:t>saavana</a:t>
            </a:r>
            <a:r>
              <a:rPr lang="sv-FI" dirty="0"/>
              <a:t> </a:t>
            </a:r>
            <a:r>
              <a:rPr lang="sv-FI" dirty="0" err="1"/>
              <a:t>että</a:t>
            </a:r>
            <a:r>
              <a:rPr lang="sv-FI" dirty="0"/>
              <a:t> </a:t>
            </a:r>
            <a:r>
              <a:rPr lang="sv-FI" dirty="0" err="1"/>
              <a:t>antavana</a:t>
            </a:r>
            <a:r>
              <a:rPr lang="sv-FI" dirty="0"/>
              <a:t> </a:t>
            </a:r>
            <a:r>
              <a:rPr lang="sv-FI" dirty="0" err="1"/>
              <a:t>osapuolena</a:t>
            </a:r>
            <a:r>
              <a:rPr lang="sv-FI" dirty="0"/>
              <a:t>)</a:t>
            </a:r>
          </a:p>
          <a:p>
            <a:r>
              <a:rPr lang="sv-FI" dirty="0" err="1"/>
              <a:t>Asiakkaan</a:t>
            </a:r>
            <a:r>
              <a:rPr lang="sv-FI" dirty="0"/>
              <a:t> </a:t>
            </a:r>
            <a:r>
              <a:rPr lang="sv-FI" dirty="0" err="1"/>
              <a:t>omat</a:t>
            </a:r>
            <a:r>
              <a:rPr lang="sv-FI" dirty="0"/>
              <a:t> </a:t>
            </a:r>
            <a:r>
              <a:rPr lang="sv-FI" dirty="0" err="1"/>
              <a:t>sosiaaliset</a:t>
            </a:r>
            <a:r>
              <a:rPr lang="sv-FI" dirty="0"/>
              <a:t> </a:t>
            </a:r>
            <a:r>
              <a:rPr lang="sv-FI" dirty="0" err="1"/>
              <a:t>verkostot</a:t>
            </a:r>
            <a:r>
              <a:rPr lang="sv-FI" dirty="0"/>
              <a:t> </a:t>
            </a:r>
            <a:r>
              <a:rPr lang="sv-FI" dirty="0" err="1"/>
              <a:t>jäävät</a:t>
            </a:r>
            <a:r>
              <a:rPr lang="sv-FI" dirty="0"/>
              <a:t> </a:t>
            </a:r>
            <a:r>
              <a:rPr lang="sv-FI" dirty="0" err="1"/>
              <a:t>usein</a:t>
            </a:r>
            <a:r>
              <a:rPr lang="sv-FI" dirty="0"/>
              <a:t> </a:t>
            </a:r>
            <a:r>
              <a:rPr lang="sv-FI" dirty="0" err="1"/>
              <a:t>systeemimaailmalle</a:t>
            </a:r>
            <a:r>
              <a:rPr lang="sv-FI" dirty="0"/>
              <a:t> </a:t>
            </a:r>
            <a:r>
              <a:rPr lang="sv-FI" dirty="0" err="1"/>
              <a:t>näkymättömiksi</a:t>
            </a:r>
            <a:r>
              <a:rPr lang="sv-FI" dirty="0"/>
              <a:t> </a:t>
            </a:r>
            <a:r>
              <a:rPr lang="sv-FI" dirty="0" err="1"/>
              <a:t>eikä</a:t>
            </a:r>
            <a:r>
              <a:rPr lang="sv-FI" dirty="0"/>
              <a:t> </a:t>
            </a:r>
            <a:r>
              <a:rPr lang="sv-FI" dirty="0" err="1"/>
              <a:t>niiden</a:t>
            </a:r>
            <a:r>
              <a:rPr lang="sv-FI" dirty="0"/>
              <a:t> </a:t>
            </a:r>
            <a:r>
              <a:rPr lang="sv-FI" dirty="0" err="1"/>
              <a:t>vahvistamista</a:t>
            </a:r>
            <a:r>
              <a:rPr lang="sv-FI" dirty="0"/>
              <a:t> </a:t>
            </a:r>
            <a:r>
              <a:rPr lang="sv-FI" dirty="0" err="1"/>
              <a:t>nähdä</a:t>
            </a:r>
            <a:r>
              <a:rPr lang="sv-FI" dirty="0"/>
              <a:t> </a:t>
            </a:r>
            <a:r>
              <a:rPr lang="sv-FI" dirty="0" err="1"/>
              <a:t>tärkeäksi</a:t>
            </a:r>
            <a:r>
              <a:rPr lang="sv-FI" dirty="0"/>
              <a:t> </a:t>
            </a:r>
            <a:r>
              <a:rPr lang="sv-FI" dirty="0" err="1"/>
              <a:t>työn</a:t>
            </a:r>
            <a:r>
              <a:rPr lang="sv-FI" dirty="0"/>
              <a:t> </a:t>
            </a:r>
            <a:r>
              <a:rPr lang="sv-FI" dirty="0" err="1"/>
              <a:t>osaksi</a:t>
            </a:r>
            <a:r>
              <a:rPr lang="sv-FI" dirty="0"/>
              <a:t>.</a:t>
            </a:r>
          </a:p>
          <a:p>
            <a:r>
              <a:rPr lang="sv-FI" dirty="0"/>
              <a:t>Monet </a:t>
            </a:r>
            <a:r>
              <a:rPr lang="sv-FI" dirty="0" err="1"/>
              <a:t>ammattilaisten</a:t>
            </a:r>
            <a:r>
              <a:rPr lang="sv-FI" dirty="0"/>
              <a:t> </a:t>
            </a:r>
            <a:r>
              <a:rPr lang="sv-FI" dirty="0" err="1"/>
              <a:t>keskeiset</a:t>
            </a:r>
            <a:r>
              <a:rPr lang="sv-FI" dirty="0"/>
              <a:t> </a:t>
            </a:r>
            <a:r>
              <a:rPr lang="sv-FI" dirty="0" err="1"/>
              <a:t>käsitteet</a:t>
            </a:r>
            <a:r>
              <a:rPr lang="sv-FI" dirty="0"/>
              <a:t> kuten </a:t>
            </a:r>
            <a:r>
              <a:rPr lang="sv-FI" dirty="0" err="1"/>
              <a:t>palvelutarpeen</a:t>
            </a:r>
            <a:r>
              <a:rPr lang="sv-FI" dirty="0"/>
              <a:t> </a:t>
            </a:r>
            <a:r>
              <a:rPr lang="sv-FI" dirty="0" err="1"/>
              <a:t>arvio</a:t>
            </a:r>
            <a:r>
              <a:rPr lang="sv-FI" dirty="0"/>
              <a:t>, </a:t>
            </a:r>
            <a:r>
              <a:rPr lang="sv-FI" dirty="0" err="1"/>
              <a:t>palveluiden</a:t>
            </a:r>
            <a:r>
              <a:rPr lang="sv-FI" dirty="0"/>
              <a:t> </a:t>
            </a:r>
            <a:r>
              <a:rPr lang="sv-FI" dirty="0" err="1"/>
              <a:t>integraatio</a:t>
            </a:r>
            <a:r>
              <a:rPr lang="sv-FI" dirty="0"/>
              <a:t>, </a:t>
            </a:r>
            <a:r>
              <a:rPr lang="sv-FI" dirty="0" err="1"/>
              <a:t>palvelusuunnitelmat</a:t>
            </a:r>
            <a:r>
              <a:rPr lang="sv-FI" dirty="0"/>
              <a:t> </a:t>
            </a:r>
            <a:r>
              <a:rPr lang="sv-FI" dirty="0" err="1"/>
              <a:t>eivät</a:t>
            </a:r>
            <a:r>
              <a:rPr lang="sv-FI" dirty="0"/>
              <a:t> </a:t>
            </a:r>
            <a:r>
              <a:rPr lang="sv-FI" dirty="0" err="1"/>
              <a:t>avaudu</a:t>
            </a:r>
            <a:r>
              <a:rPr lang="sv-FI" dirty="0"/>
              <a:t> </a:t>
            </a:r>
            <a:r>
              <a:rPr lang="sv-FI" dirty="0" err="1"/>
              <a:t>asiakkaalle</a:t>
            </a:r>
            <a:endParaRPr lang="sv-FI" dirty="0"/>
          </a:p>
          <a:p>
            <a:r>
              <a:rPr lang="sv-FI" dirty="0"/>
              <a:t>3. </a:t>
            </a:r>
            <a:r>
              <a:rPr lang="sv-FI" dirty="0" err="1"/>
              <a:t>kysymys</a:t>
            </a:r>
            <a:r>
              <a:rPr lang="sv-FI" dirty="0"/>
              <a:t>: </a:t>
            </a:r>
            <a:r>
              <a:rPr lang="sv-FI" dirty="0" err="1"/>
              <a:t>Onko</a:t>
            </a:r>
            <a:r>
              <a:rPr lang="sv-FI" dirty="0"/>
              <a:t> </a:t>
            </a:r>
            <a:r>
              <a:rPr lang="sv-FI" dirty="0" err="1"/>
              <a:t>palveluohjaajan</a:t>
            </a:r>
            <a:r>
              <a:rPr lang="sv-FI" dirty="0"/>
              <a:t> </a:t>
            </a:r>
            <a:r>
              <a:rPr lang="sv-FI" dirty="0" err="1"/>
              <a:t>tärkein</a:t>
            </a:r>
            <a:r>
              <a:rPr lang="sv-FI" dirty="0"/>
              <a:t> </a:t>
            </a:r>
            <a:r>
              <a:rPr lang="sv-FI" dirty="0" err="1"/>
              <a:t>tehtävä</a:t>
            </a:r>
            <a:r>
              <a:rPr lang="sv-FI" dirty="0"/>
              <a:t> </a:t>
            </a:r>
            <a:r>
              <a:rPr lang="sv-FI" dirty="0" err="1"/>
              <a:t>toimia</a:t>
            </a:r>
            <a:r>
              <a:rPr lang="sv-FI" dirty="0"/>
              <a:t> </a:t>
            </a:r>
            <a:r>
              <a:rPr lang="sv-FI" dirty="0" err="1"/>
              <a:t>sillanrakentajana</a:t>
            </a:r>
            <a:r>
              <a:rPr lang="sv-FI" dirty="0"/>
              <a:t> </a:t>
            </a:r>
            <a:r>
              <a:rPr lang="sv-FI" dirty="0" err="1"/>
              <a:t>asiakkaan</a:t>
            </a:r>
            <a:r>
              <a:rPr lang="sv-FI" dirty="0"/>
              <a:t> </a:t>
            </a:r>
            <a:r>
              <a:rPr lang="sv-FI" dirty="0" err="1"/>
              <a:t>elämismaailman</a:t>
            </a:r>
            <a:r>
              <a:rPr lang="sv-FI" dirty="0"/>
              <a:t> ja </a:t>
            </a:r>
            <a:r>
              <a:rPr lang="sv-FI" dirty="0" err="1"/>
              <a:t>ammattilaisten</a:t>
            </a:r>
            <a:r>
              <a:rPr lang="sv-FI" dirty="0"/>
              <a:t> </a:t>
            </a:r>
            <a:r>
              <a:rPr lang="sv-FI" dirty="0" err="1"/>
              <a:t>systeemimaailman</a:t>
            </a:r>
            <a:r>
              <a:rPr lang="sv-FI" dirty="0"/>
              <a:t> </a:t>
            </a:r>
            <a:r>
              <a:rPr lang="sv-FI" dirty="0" err="1"/>
              <a:t>välillä</a:t>
            </a:r>
            <a:r>
              <a:rPr lang="sv-FI" dirty="0"/>
              <a:t>.</a:t>
            </a:r>
          </a:p>
          <a:p>
            <a:r>
              <a:rPr lang="sv-FI" dirty="0" err="1"/>
              <a:t>Mitä</a:t>
            </a:r>
            <a:r>
              <a:rPr lang="sv-FI" dirty="0"/>
              <a:t> </a:t>
            </a:r>
            <a:r>
              <a:rPr lang="sv-FI" dirty="0" err="1"/>
              <a:t>tämä</a:t>
            </a:r>
            <a:r>
              <a:rPr lang="sv-FI" dirty="0"/>
              <a:t> </a:t>
            </a:r>
            <a:r>
              <a:rPr lang="sv-FI" dirty="0" err="1"/>
              <a:t>sitten</a:t>
            </a:r>
            <a:r>
              <a:rPr lang="sv-FI" dirty="0"/>
              <a:t> </a:t>
            </a:r>
            <a:r>
              <a:rPr lang="sv-FI" dirty="0" err="1"/>
              <a:t>käytännössä</a:t>
            </a:r>
            <a:r>
              <a:rPr lang="sv-FI" dirty="0"/>
              <a:t> </a:t>
            </a:r>
            <a:r>
              <a:rPr lang="sv-FI" dirty="0" err="1"/>
              <a:t>tarkoittaa</a:t>
            </a:r>
            <a:r>
              <a:rPr lang="sv-FI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55440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731CB7-531C-4073-931D-A18E0A06B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err="1"/>
              <a:t>Kysymykset</a:t>
            </a:r>
            <a:r>
              <a:rPr lang="sv-FI" dirty="0"/>
              <a:t> 1-3: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3DC80F-9212-408D-B9D1-9D41B346F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1. Onko selvän biolääketieteen vammaisuuden parissa tapahtuva palveluohjaus jotenkin erilaista kuin esim. asunnottomuuden, psykiatristen tai neuropsykiatristen ongelmien parissa tapahtuva?</a:t>
            </a:r>
          </a:p>
          <a:p>
            <a:r>
              <a:rPr lang="fi-FI" dirty="0"/>
              <a:t>Onko se toisessa osa hoidon prosessia ja toisessa toimivan arjen tukemista? </a:t>
            </a:r>
          </a:p>
          <a:p>
            <a:r>
              <a:rPr lang="fi-FI" dirty="0"/>
              <a:t>2.</a:t>
            </a:r>
            <a:r>
              <a:rPr lang="sv-FI" dirty="0"/>
              <a:t> </a:t>
            </a:r>
            <a:r>
              <a:rPr lang="sv-FI" dirty="0" err="1"/>
              <a:t>Piileekö</a:t>
            </a:r>
            <a:r>
              <a:rPr lang="sv-FI" dirty="0"/>
              <a:t> </a:t>
            </a:r>
            <a:r>
              <a:rPr lang="sv-FI" dirty="0" err="1"/>
              <a:t>palveluohjauksen</a:t>
            </a:r>
            <a:r>
              <a:rPr lang="sv-FI" dirty="0"/>
              <a:t> </a:t>
            </a:r>
            <a:r>
              <a:rPr lang="sv-FI" dirty="0" err="1"/>
              <a:t>ydin</a:t>
            </a:r>
            <a:r>
              <a:rPr lang="sv-FI" dirty="0"/>
              <a:t> </a:t>
            </a:r>
            <a:r>
              <a:rPr lang="sv-FI" dirty="0" err="1"/>
              <a:t>kohtaamisessa</a:t>
            </a:r>
            <a:r>
              <a:rPr lang="sv-FI" dirty="0"/>
              <a:t>?</a:t>
            </a:r>
          </a:p>
          <a:p>
            <a:r>
              <a:rPr lang="sv-FI" dirty="0"/>
              <a:t>Jos </a:t>
            </a:r>
            <a:r>
              <a:rPr lang="sv-FI" dirty="0" err="1"/>
              <a:t>ei</a:t>
            </a:r>
            <a:r>
              <a:rPr lang="sv-FI" dirty="0"/>
              <a:t> </a:t>
            </a:r>
            <a:r>
              <a:rPr lang="sv-FI" dirty="0" err="1"/>
              <a:t>ole</a:t>
            </a:r>
            <a:r>
              <a:rPr lang="sv-FI" dirty="0"/>
              <a:t> </a:t>
            </a:r>
            <a:r>
              <a:rPr lang="sv-FI" dirty="0" err="1"/>
              <a:t>kohtaamista</a:t>
            </a:r>
            <a:r>
              <a:rPr lang="sv-FI" dirty="0"/>
              <a:t>, </a:t>
            </a:r>
            <a:r>
              <a:rPr lang="sv-FI" dirty="0" err="1"/>
              <a:t>voiko</a:t>
            </a:r>
            <a:r>
              <a:rPr lang="sv-FI" dirty="0"/>
              <a:t> </a:t>
            </a:r>
            <a:r>
              <a:rPr lang="sv-FI" dirty="0" err="1"/>
              <a:t>silloin</a:t>
            </a:r>
            <a:r>
              <a:rPr lang="sv-FI" dirty="0"/>
              <a:t> olla </a:t>
            </a:r>
            <a:r>
              <a:rPr lang="sv-FI" dirty="0" err="1"/>
              <a:t>edes</a:t>
            </a:r>
            <a:r>
              <a:rPr lang="sv-FI" dirty="0"/>
              <a:t> </a:t>
            </a:r>
            <a:r>
              <a:rPr lang="sv-FI" dirty="0" err="1"/>
              <a:t>palveluohjausta</a:t>
            </a:r>
            <a:r>
              <a:rPr lang="sv-FI" dirty="0"/>
              <a:t>?</a:t>
            </a:r>
          </a:p>
          <a:p>
            <a:r>
              <a:rPr lang="sv-FI" dirty="0"/>
              <a:t>3. </a:t>
            </a:r>
            <a:r>
              <a:rPr lang="sv-FI" dirty="0" err="1"/>
              <a:t>Onko</a:t>
            </a:r>
            <a:r>
              <a:rPr lang="sv-FI" dirty="0"/>
              <a:t> </a:t>
            </a:r>
            <a:r>
              <a:rPr lang="sv-FI" dirty="0" err="1"/>
              <a:t>palveluohjaajan</a:t>
            </a:r>
            <a:r>
              <a:rPr lang="sv-FI" dirty="0"/>
              <a:t> </a:t>
            </a:r>
            <a:r>
              <a:rPr lang="sv-FI" dirty="0" err="1"/>
              <a:t>tärkein</a:t>
            </a:r>
            <a:r>
              <a:rPr lang="sv-FI" dirty="0"/>
              <a:t> </a:t>
            </a:r>
            <a:r>
              <a:rPr lang="sv-FI" dirty="0" err="1"/>
              <a:t>tehtävä</a:t>
            </a:r>
            <a:r>
              <a:rPr lang="sv-FI" dirty="0"/>
              <a:t> </a:t>
            </a:r>
            <a:r>
              <a:rPr lang="sv-FI" dirty="0" err="1"/>
              <a:t>toimia</a:t>
            </a:r>
            <a:r>
              <a:rPr lang="sv-FI" dirty="0"/>
              <a:t> </a:t>
            </a:r>
            <a:r>
              <a:rPr lang="sv-FI" dirty="0" err="1"/>
              <a:t>sillanrakentajana</a:t>
            </a:r>
            <a:r>
              <a:rPr lang="sv-FI" dirty="0"/>
              <a:t> </a:t>
            </a:r>
            <a:r>
              <a:rPr lang="sv-FI" dirty="0" err="1"/>
              <a:t>asiakkaan</a:t>
            </a:r>
            <a:r>
              <a:rPr lang="sv-FI" dirty="0"/>
              <a:t> </a:t>
            </a:r>
            <a:r>
              <a:rPr lang="sv-FI" dirty="0" err="1"/>
              <a:t>elämismaailman</a:t>
            </a:r>
            <a:r>
              <a:rPr lang="sv-FI" dirty="0"/>
              <a:t> ja </a:t>
            </a:r>
            <a:r>
              <a:rPr lang="sv-FI" dirty="0" err="1"/>
              <a:t>ammattilaisten</a:t>
            </a:r>
            <a:r>
              <a:rPr lang="sv-FI" dirty="0"/>
              <a:t> </a:t>
            </a:r>
            <a:r>
              <a:rPr lang="sv-FI" dirty="0" err="1"/>
              <a:t>systeemimaailman</a:t>
            </a:r>
            <a:r>
              <a:rPr lang="sv-FI" dirty="0"/>
              <a:t> </a:t>
            </a:r>
            <a:r>
              <a:rPr lang="sv-FI" dirty="0" err="1"/>
              <a:t>välillä</a:t>
            </a:r>
            <a:r>
              <a:rPr lang="sv-FI" dirty="0"/>
              <a:t>.</a:t>
            </a:r>
          </a:p>
          <a:p>
            <a:r>
              <a:rPr lang="sv-FI" dirty="0" err="1"/>
              <a:t>Mitä</a:t>
            </a:r>
            <a:r>
              <a:rPr lang="sv-FI" dirty="0"/>
              <a:t> </a:t>
            </a:r>
            <a:r>
              <a:rPr lang="sv-FI" dirty="0" err="1"/>
              <a:t>tämä</a:t>
            </a:r>
            <a:r>
              <a:rPr lang="sv-FI" dirty="0"/>
              <a:t> </a:t>
            </a:r>
            <a:r>
              <a:rPr lang="sv-FI" dirty="0" err="1"/>
              <a:t>sitten</a:t>
            </a:r>
            <a:r>
              <a:rPr lang="sv-FI" dirty="0"/>
              <a:t> </a:t>
            </a:r>
            <a:r>
              <a:rPr lang="sv-FI" dirty="0" err="1"/>
              <a:t>käytännössä</a:t>
            </a:r>
            <a:r>
              <a:rPr lang="sv-FI" dirty="0"/>
              <a:t> </a:t>
            </a:r>
            <a:r>
              <a:rPr lang="sv-FI" dirty="0" err="1"/>
              <a:t>tarkoittaa</a:t>
            </a:r>
            <a:r>
              <a:rPr lang="sv-FI" dirty="0"/>
              <a:t>?</a:t>
            </a:r>
          </a:p>
          <a:p>
            <a:endParaRPr lang="fi-FI" dirty="0"/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58789994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233D3D"/>
      </a:dk2>
      <a:lt2>
        <a:srgbClr val="E8E7E2"/>
      </a:lt2>
      <a:accent1>
        <a:srgbClr val="8C97D0"/>
      </a:accent1>
      <a:accent2>
        <a:srgbClr val="73A3C6"/>
      </a:accent2>
      <a:accent3>
        <a:srgbClr val="74ACAD"/>
      </a:accent3>
      <a:accent4>
        <a:srgbClr val="67B294"/>
      </a:accent4>
      <a:accent5>
        <a:srgbClr val="72B17D"/>
      </a:accent5>
      <a:accent6>
        <a:srgbClr val="79B267"/>
      </a:accent6>
      <a:hlink>
        <a:srgbClr val="8C8354"/>
      </a:hlink>
      <a:folHlink>
        <a:srgbClr val="848484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10820</TotalTime>
  <Words>536</Words>
  <Application>Microsoft Office PowerPoint</Application>
  <PresentationFormat>Bredbild</PresentationFormat>
  <Paragraphs>48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RetrospectVTI</vt:lpstr>
      <vt:lpstr>PowerPoint-presentation</vt:lpstr>
      <vt:lpstr>PowerPoint-presentation</vt:lpstr>
      <vt:lpstr>Voiko palveluohjaus epäonnistua?</vt:lpstr>
      <vt:lpstr>Kyllä voi epäonnistua</vt:lpstr>
      <vt:lpstr>Pyrkiikö ihminen hyvään elämään?</vt:lpstr>
      <vt:lpstr>Elämismaailma ja systeemimaailma</vt:lpstr>
      <vt:lpstr>Kysymykset 1-3: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Sauli Suominen</dc:creator>
  <cp:lastModifiedBy>Sauli Suominen</cp:lastModifiedBy>
  <cp:revision>25</cp:revision>
  <dcterms:created xsi:type="dcterms:W3CDTF">2019-10-28T11:18:49Z</dcterms:created>
  <dcterms:modified xsi:type="dcterms:W3CDTF">2019-12-11T07:28:49Z</dcterms:modified>
</cp:coreProperties>
</file>