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2" r:id="rId2"/>
    <p:sldId id="269" r:id="rId3"/>
    <p:sldId id="304" r:id="rId4"/>
    <p:sldId id="257" r:id="rId5"/>
    <p:sldId id="261" r:id="rId6"/>
    <p:sldId id="273" r:id="rId7"/>
    <p:sldId id="297" r:id="rId8"/>
    <p:sldId id="267" r:id="rId9"/>
    <p:sldId id="281" r:id="rId10"/>
    <p:sldId id="258" r:id="rId11"/>
    <p:sldId id="260" r:id="rId12"/>
    <p:sldId id="262" r:id="rId13"/>
    <p:sldId id="263" r:id="rId14"/>
    <p:sldId id="266" r:id="rId15"/>
    <p:sldId id="259" r:id="rId16"/>
    <p:sldId id="272" r:id="rId17"/>
    <p:sldId id="264" r:id="rId18"/>
    <p:sldId id="302" r:id="rId19"/>
    <p:sldId id="303" r:id="rId20"/>
    <p:sldId id="268" r:id="rId21"/>
    <p:sldId id="283" r:id="rId22"/>
    <p:sldId id="284" r:id="rId23"/>
    <p:sldId id="271" r:id="rId24"/>
    <p:sldId id="305" r:id="rId2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512" autoAdjust="0"/>
  </p:normalViewPr>
  <p:slideViewPr>
    <p:cSldViewPr snapToGrid="0">
      <p:cViewPr varScale="1">
        <p:scale>
          <a:sx n="86" d="100"/>
          <a:sy n="86" d="100"/>
        </p:scale>
        <p:origin x="1446" y="84"/>
      </p:cViewPr>
      <p:guideLst/>
    </p:cSldViewPr>
  </p:slideViewPr>
  <p:notesTextViewPr>
    <p:cViewPr>
      <p:scale>
        <a:sx n="3" d="2"/>
        <a:sy n="3" d="2"/>
      </p:scale>
      <p:origin x="0" y="-98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9BC097-CFC9-4596-A667-ABAC51C625AB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</dgm:pt>
    <dgm:pt modelId="{5701C40B-25BB-4CC8-BBC3-B9FD32F0BE88}">
      <dgm:prSet phldrT="[Teksti]" custT="1"/>
      <dgm:spPr/>
      <dgm:t>
        <a:bodyPr/>
        <a:lstStyle/>
        <a:p>
          <a:r>
            <a:rPr lang="fi-FI" sz="4000" dirty="0"/>
            <a:t>1. </a:t>
          </a:r>
        </a:p>
        <a:p>
          <a:r>
            <a:rPr lang="fi-FI" sz="4000" dirty="0"/>
            <a:t>sukutaulut:  </a:t>
          </a:r>
        </a:p>
        <a:p>
          <a:r>
            <a:rPr lang="fi-FI" sz="4000" dirty="0"/>
            <a:t>henkilötiedot </a:t>
          </a:r>
        </a:p>
      </dgm:t>
    </dgm:pt>
    <dgm:pt modelId="{6AF2B26B-FF75-4043-BCDF-8C458FAD7A09}" type="parTrans" cxnId="{80F13EBE-286F-40E5-94E6-7487DE5EC34F}">
      <dgm:prSet/>
      <dgm:spPr/>
      <dgm:t>
        <a:bodyPr/>
        <a:lstStyle/>
        <a:p>
          <a:endParaRPr lang="fi-FI"/>
        </a:p>
      </dgm:t>
    </dgm:pt>
    <dgm:pt modelId="{7B2900B9-AFED-4A72-BBF4-7E7F5A3D87A1}" type="sibTrans" cxnId="{80F13EBE-286F-40E5-94E6-7487DE5EC34F}">
      <dgm:prSet/>
      <dgm:spPr/>
      <dgm:t>
        <a:bodyPr/>
        <a:lstStyle/>
        <a:p>
          <a:endParaRPr lang="fi-FI"/>
        </a:p>
      </dgm:t>
    </dgm:pt>
    <dgm:pt modelId="{7307925A-1194-456A-AB48-6238B989B4A6}">
      <dgm:prSet phldrT="[Teksti]" custT="1"/>
      <dgm:spPr/>
      <dgm:t>
        <a:bodyPr/>
        <a:lstStyle/>
        <a:p>
          <a:r>
            <a:rPr lang="fi-FI" sz="4000" dirty="0"/>
            <a:t>2.</a:t>
          </a:r>
        </a:p>
        <a:p>
          <a:r>
            <a:rPr lang="fi-FI" sz="4000" dirty="0"/>
            <a:t>Mitä muuta henkilöstä tiedetään? </a:t>
          </a:r>
        </a:p>
      </dgm:t>
    </dgm:pt>
    <dgm:pt modelId="{3275A4EB-CCCE-4094-B20B-7D35C781918F}" type="parTrans" cxnId="{A30BE3CD-8857-4649-B627-653275C813D6}">
      <dgm:prSet/>
      <dgm:spPr/>
      <dgm:t>
        <a:bodyPr/>
        <a:lstStyle/>
        <a:p>
          <a:endParaRPr lang="fi-FI"/>
        </a:p>
      </dgm:t>
    </dgm:pt>
    <dgm:pt modelId="{54552E4C-FC10-4A36-AD80-2B895F409196}" type="sibTrans" cxnId="{A30BE3CD-8857-4649-B627-653275C813D6}">
      <dgm:prSet/>
      <dgm:spPr/>
      <dgm:t>
        <a:bodyPr/>
        <a:lstStyle/>
        <a:p>
          <a:endParaRPr lang="fi-FI"/>
        </a:p>
      </dgm:t>
    </dgm:pt>
    <dgm:pt modelId="{B8196BD8-1CE5-4EE5-949E-09E643E4544F}">
      <dgm:prSet phldrT="[Teksti]"/>
      <dgm:spPr/>
      <dgm:t>
        <a:bodyPr/>
        <a:lstStyle/>
        <a:p>
          <a:r>
            <a:rPr lang="fi-FI" dirty="0"/>
            <a:t>3. </a:t>
          </a:r>
        </a:p>
        <a:p>
          <a:r>
            <a:rPr lang="fi-FI" dirty="0"/>
            <a:t>LÄHTEITÄ</a:t>
          </a:r>
        </a:p>
        <a:p>
          <a:r>
            <a:rPr lang="fi-FI" dirty="0"/>
            <a:t>Rikastaminen,</a:t>
          </a:r>
        </a:p>
        <a:p>
          <a:r>
            <a:rPr lang="fi-FI" dirty="0"/>
            <a:t>vahvistaminen</a:t>
          </a:r>
        </a:p>
      </dgm:t>
    </dgm:pt>
    <dgm:pt modelId="{51152420-AF84-4B3D-8E22-8EAEAFBA11C2}" type="parTrans" cxnId="{D4DE40E6-2A4E-48E2-9136-E5E7C9CEDECE}">
      <dgm:prSet/>
      <dgm:spPr/>
      <dgm:t>
        <a:bodyPr/>
        <a:lstStyle/>
        <a:p>
          <a:endParaRPr lang="fi-FI"/>
        </a:p>
      </dgm:t>
    </dgm:pt>
    <dgm:pt modelId="{973C3DF4-F9ED-4AA3-907A-464EDDB5EF04}" type="sibTrans" cxnId="{D4DE40E6-2A4E-48E2-9136-E5E7C9CEDECE}">
      <dgm:prSet/>
      <dgm:spPr/>
      <dgm:t>
        <a:bodyPr/>
        <a:lstStyle/>
        <a:p>
          <a:endParaRPr lang="fi-FI"/>
        </a:p>
      </dgm:t>
    </dgm:pt>
    <dgm:pt modelId="{58122085-C0DC-4CF5-930F-D10DA629CDD1}" type="pres">
      <dgm:prSet presAssocID="{919BC097-CFC9-4596-A667-ABAC51C625AB}" presName="Name0" presStyleCnt="0">
        <dgm:presLayoutVars>
          <dgm:dir/>
          <dgm:resizeHandles val="exact"/>
        </dgm:presLayoutVars>
      </dgm:prSet>
      <dgm:spPr/>
    </dgm:pt>
    <dgm:pt modelId="{0CE2AD37-9FDE-4E60-98E1-90CFC537C99E}" type="pres">
      <dgm:prSet presAssocID="{5701C40B-25BB-4CC8-BBC3-B9FD32F0BE88}" presName="node" presStyleLbl="node1" presStyleIdx="0" presStyleCnt="3" custScaleX="128673" custScaleY="204701">
        <dgm:presLayoutVars>
          <dgm:bulletEnabled val="1"/>
        </dgm:presLayoutVars>
      </dgm:prSet>
      <dgm:spPr/>
    </dgm:pt>
    <dgm:pt modelId="{AF4D4449-E30B-4E9B-930B-B422C8412CBE}" type="pres">
      <dgm:prSet presAssocID="{7B2900B9-AFED-4A72-BBF4-7E7F5A3D87A1}" presName="sibTrans" presStyleLbl="sibTrans1D1" presStyleIdx="0" presStyleCnt="2"/>
      <dgm:spPr/>
    </dgm:pt>
    <dgm:pt modelId="{633DA1CA-33AE-4EBE-B56D-36EA5B595C21}" type="pres">
      <dgm:prSet presAssocID="{7B2900B9-AFED-4A72-BBF4-7E7F5A3D87A1}" presName="connectorText" presStyleLbl="sibTrans1D1" presStyleIdx="0" presStyleCnt="2"/>
      <dgm:spPr/>
    </dgm:pt>
    <dgm:pt modelId="{CBB2EE5B-7C15-4C25-9106-49F847DB8F59}" type="pres">
      <dgm:prSet presAssocID="{7307925A-1194-456A-AB48-6238B989B4A6}" presName="node" presStyleLbl="node1" presStyleIdx="1" presStyleCnt="3" custScaleX="95900" custScaleY="213776">
        <dgm:presLayoutVars>
          <dgm:bulletEnabled val="1"/>
        </dgm:presLayoutVars>
      </dgm:prSet>
      <dgm:spPr/>
    </dgm:pt>
    <dgm:pt modelId="{76B87A89-44C4-484C-9508-020A0F7A4DE8}" type="pres">
      <dgm:prSet presAssocID="{54552E4C-FC10-4A36-AD80-2B895F409196}" presName="sibTrans" presStyleLbl="sibTrans1D1" presStyleIdx="1" presStyleCnt="2"/>
      <dgm:spPr/>
    </dgm:pt>
    <dgm:pt modelId="{C5455993-8879-441D-ABDB-7D176D7B2F3B}" type="pres">
      <dgm:prSet presAssocID="{54552E4C-FC10-4A36-AD80-2B895F409196}" presName="connectorText" presStyleLbl="sibTrans1D1" presStyleIdx="1" presStyleCnt="2"/>
      <dgm:spPr/>
    </dgm:pt>
    <dgm:pt modelId="{43497F59-B6D0-4657-9A3E-7DF996B5EF71}" type="pres">
      <dgm:prSet presAssocID="{B8196BD8-1CE5-4EE5-949E-09E643E4544F}" presName="node" presStyleLbl="node1" presStyleIdx="2" presStyleCnt="3" custScaleX="118543" custScaleY="214166">
        <dgm:presLayoutVars>
          <dgm:bulletEnabled val="1"/>
        </dgm:presLayoutVars>
      </dgm:prSet>
      <dgm:spPr/>
    </dgm:pt>
  </dgm:ptLst>
  <dgm:cxnLst>
    <dgm:cxn modelId="{EA4D070C-EA79-4016-86DD-1B9FEE895534}" type="presOf" srcId="{7B2900B9-AFED-4A72-BBF4-7E7F5A3D87A1}" destId="{633DA1CA-33AE-4EBE-B56D-36EA5B595C21}" srcOrd="1" destOrd="0" presId="urn:microsoft.com/office/officeart/2016/7/layout/RepeatingBendingProcessNew"/>
    <dgm:cxn modelId="{5402A96A-3CF4-4C5C-BD1C-ACCE13521E22}" type="presOf" srcId="{5701C40B-25BB-4CC8-BBC3-B9FD32F0BE88}" destId="{0CE2AD37-9FDE-4E60-98E1-90CFC537C99E}" srcOrd="0" destOrd="0" presId="urn:microsoft.com/office/officeart/2016/7/layout/RepeatingBendingProcessNew"/>
    <dgm:cxn modelId="{D636EB6B-3F43-4806-AA37-5C261E97AEB0}" type="presOf" srcId="{919BC097-CFC9-4596-A667-ABAC51C625AB}" destId="{58122085-C0DC-4CF5-930F-D10DA629CDD1}" srcOrd="0" destOrd="0" presId="urn:microsoft.com/office/officeart/2016/7/layout/RepeatingBendingProcessNew"/>
    <dgm:cxn modelId="{DB393470-FD9A-42D6-A8F7-8DFDFDDA6252}" type="presOf" srcId="{54552E4C-FC10-4A36-AD80-2B895F409196}" destId="{76B87A89-44C4-484C-9508-020A0F7A4DE8}" srcOrd="0" destOrd="0" presId="urn:microsoft.com/office/officeart/2016/7/layout/RepeatingBendingProcessNew"/>
    <dgm:cxn modelId="{6422A791-39ED-484E-87E7-9ACAD01389DF}" type="presOf" srcId="{7307925A-1194-456A-AB48-6238B989B4A6}" destId="{CBB2EE5B-7C15-4C25-9106-49F847DB8F59}" srcOrd="0" destOrd="0" presId="urn:microsoft.com/office/officeart/2016/7/layout/RepeatingBendingProcessNew"/>
    <dgm:cxn modelId="{A1C6AFB1-0297-48CB-96EB-DFA15FA8901E}" type="presOf" srcId="{7B2900B9-AFED-4A72-BBF4-7E7F5A3D87A1}" destId="{AF4D4449-E30B-4E9B-930B-B422C8412CBE}" srcOrd="0" destOrd="0" presId="urn:microsoft.com/office/officeart/2016/7/layout/RepeatingBendingProcessNew"/>
    <dgm:cxn modelId="{BCFFB7B5-E32A-448F-BFC8-83A437767F00}" type="presOf" srcId="{54552E4C-FC10-4A36-AD80-2B895F409196}" destId="{C5455993-8879-441D-ABDB-7D176D7B2F3B}" srcOrd="1" destOrd="0" presId="urn:microsoft.com/office/officeart/2016/7/layout/RepeatingBendingProcessNew"/>
    <dgm:cxn modelId="{2DF1C0B5-006E-4BCC-A1FA-E31BD396B598}" type="presOf" srcId="{B8196BD8-1CE5-4EE5-949E-09E643E4544F}" destId="{43497F59-B6D0-4657-9A3E-7DF996B5EF71}" srcOrd="0" destOrd="0" presId="urn:microsoft.com/office/officeart/2016/7/layout/RepeatingBendingProcessNew"/>
    <dgm:cxn modelId="{80F13EBE-286F-40E5-94E6-7487DE5EC34F}" srcId="{919BC097-CFC9-4596-A667-ABAC51C625AB}" destId="{5701C40B-25BB-4CC8-BBC3-B9FD32F0BE88}" srcOrd="0" destOrd="0" parTransId="{6AF2B26B-FF75-4043-BCDF-8C458FAD7A09}" sibTransId="{7B2900B9-AFED-4A72-BBF4-7E7F5A3D87A1}"/>
    <dgm:cxn modelId="{A30BE3CD-8857-4649-B627-653275C813D6}" srcId="{919BC097-CFC9-4596-A667-ABAC51C625AB}" destId="{7307925A-1194-456A-AB48-6238B989B4A6}" srcOrd="1" destOrd="0" parTransId="{3275A4EB-CCCE-4094-B20B-7D35C781918F}" sibTransId="{54552E4C-FC10-4A36-AD80-2B895F409196}"/>
    <dgm:cxn modelId="{D4DE40E6-2A4E-48E2-9136-E5E7C9CEDECE}" srcId="{919BC097-CFC9-4596-A667-ABAC51C625AB}" destId="{B8196BD8-1CE5-4EE5-949E-09E643E4544F}" srcOrd="2" destOrd="0" parTransId="{51152420-AF84-4B3D-8E22-8EAEAFBA11C2}" sibTransId="{973C3DF4-F9ED-4AA3-907A-464EDDB5EF04}"/>
    <dgm:cxn modelId="{7BCC0887-7A5C-4C89-8726-F612F9E66282}" type="presParOf" srcId="{58122085-C0DC-4CF5-930F-D10DA629CDD1}" destId="{0CE2AD37-9FDE-4E60-98E1-90CFC537C99E}" srcOrd="0" destOrd="0" presId="urn:microsoft.com/office/officeart/2016/7/layout/RepeatingBendingProcessNew"/>
    <dgm:cxn modelId="{CCED8595-8D5E-40B8-8D5D-95ECB70638BC}" type="presParOf" srcId="{58122085-C0DC-4CF5-930F-D10DA629CDD1}" destId="{AF4D4449-E30B-4E9B-930B-B422C8412CBE}" srcOrd="1" destOrd="0" presId="urn:microsoft.com/office/officeart/2016/7/layout/RepeatingBendingProcessNew"/>
    <dgm:cxn modelId="{85A49DD0-4E1A-4C36-9598-C2F835AAC93D}" type="presParOf" srcId="{AF4D4449-E30B-4E9B-930B-B422C8412CBE}" destId="{633DA1CA-33AE-4EBE-B56D-36EA5B595C21}" srcOrd="0" destOrd="0" presId="urn:microsoft.com/office/officeart/2016/7/layout/RepeatingBendingProcessNew"/>
    <dgm:cxn modelId="{C4B0462B-88BD-4FB0-B711-2FD169BF69D2}" type="presParOf" srcId="{58122085-C0DC-4CF5-930F-D10DA629CDD1}" destId="{CBB2EE5B-7C15-4C25-9106-49F847DB8F59}" srcOrd="2" destOrd="0" presId="urn:microsoft.com/office/officeart/2016/7/layout/RepeatingBendingProcessNew"/>
    <dgm:cxn modelId="{CAB51EBB-3F27-495B-A1CE-0C842B4FF873}" type="presParOf" srcId="{58122085-C0DC-4CF5-930F-D10DA629CDD1}" destId="{76B87A89-44C4-484C-9508-020A0F7A4DE8}" srcOrd="3" destOrd="0" presId="urn:microsoft.com/office/officeart/2016/7/layout/RepeatingBendingProcessNew"/>
    <dgm:cxn modelId="{2FB258EB-E34E-4CB7-B260-F41344C90DA7}" type="presParOf" srcId="{76B87A89-44C4-484C-9508-020A0F7A4DE8}" destId="{C5455993-8879-441D-ABDB-7D176D7B2F3B}" srcOrd="0" destOrd="0" presId="urn:microsoft.com/office/officeart/2016/7/layout/RepeatingBendingProcessNew"/>
    <dgm:cxn modelId="{7C65182C-C131-4831-838A-76169052526E}" type="presParOf" srcId="{58122085-C0DC-4CF5-930F-D10DA629CDD1}" destId="{43497F59-B6D0-4657-9A3E-7DF996B5EF71}" srcOrd="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D4449-E30B-4E9B-930B-B422C8412CBE}">
      <dsp:nvSpPr>
        <dsp:cNvPr id="0" name=""/>
        <dsp:cNvSpPr/>
      </dsp:nvSpPr>
      <dsp:spPr>
        <a:xfrm>
          <a:off x="3668514" y="2454453"/>
          <a:ext cx="62388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388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500" kern="1200"/>
        </a:p>
      </dsp:txBody>
      <dsp:txXfrm>
        <a:off x="3964095" y="2496897"/>
        <a:ext cx="32724" cy="6551"/>
      </dsp:txXfrm>
    </dsp:sp>
    <dsp:sp modelId="{0CE2AD37-9FDE-4E60-98E1-90CFC537C99E}">
      <dsp:nvSpPr>
        <dsp:cNvPr id="0" name=""/>
        <dsp:cNvSpPr/>
      </dsp:nvSpPr>
      <dsp:spPr>
        <a:xfrm>
          <a:off x="8795" y="752681"/>
          <a:ext cx="3661518" cy="34949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37" tIns="146363" rIns="139437" bIns="146363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000" kern="1200" dirty="0"/>
            <a:t>1. 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000" kern="1200" dirty="0"/>
            <a:t>sukutaulut:  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000" kern="1200" dirty="0"/>
            <a:t>henkilötiedot </a:t>
          </a:r>
        </a:p>
      </dsp:txBody>
      <dsp:txXfrm>
        <a:off x="8795" y="752681"/>
        <a:ext cx="3661518" cy="3494982"/>
      </dsp:txXfrm>
    </dsp:sp>
    <dsp:sp modelId="{76B87A89-44C4-484C-9508-020A0F7A4DE8}">
      <dsp:nvSpPr>
        <dsp:cNvPr id="0" name=""/>
        <dsp:cNvSpPr/>
      </dsp:nvSpPr>
      <dsp:spPr>
        <a:xfrm>
          <a:off x="7051932" y="2454453"/>
          <a:ext cx="62388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3887" y="45720"/>
              </a:lnTo>
            </a:path>
          </a:pathLst>
        </a:custGeom>
        <a:noFill/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500" kern="1200"/>
        </a:p>
      </dsp:txBody>
      <dsp:txXfrm>
        <a:off x="7347513" y="2496897"/>
        <a:ext cx="32724" cy="6551"/>
      </dsp:txXfrm>
    </dsp:sp>
    <dsp:sp modelId="{CBB2EE5B-7C15-4C25-9106-49F847DB8F59}">
      <dsp:nvSpPr>
        <dsp:cNvPr id="0" name=""/>
        <dsp:cNvSpPr/>
      </dsp:nvSpPr>
      <dsp:spPr>
        <a:xfrm>
          <a:off x="4324802" y="675210"/>
          <a:ext cx="2728929" cy="3649925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37" tIns="146363" rIns="139437" bIns="146363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000" kern="1200" dirty="0"/>
            <a:t>2.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000" kern="1200" dirty="0"/>
            <a:t>Mitä muuta henkilöstä tiedetään? </a:t>
          </a:r>
        </a:p>
      </dsp:txBody>
      <dsp:txXfrm>
        <a:off x="4324802" y="675210"/>
        <a:ext cx="2728929" cy="3649925"/>
      </dsp:txXfrm>
    </dsp:sp>
    <dsp:sp modelId="{43497F59-B6D0-4657-9A3E-7DF996B5EF71}">
      <dsp:nvSpPr>
        <dsp:cNvPr id="0" name=""/>
        <dsp:cNvSpPr/>
      </dsp:nvSpPr>
      <dsp:spPr>
        <a:xfrm>
          <a:off x="7708220" y="671880"/>
          <a:ext cx="3373259" cy="3656584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37" tIns="146363" rIns="139437" bIns="146363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900" kern="1200" dirty="0"/>
            <a:t>3. </a:t>
          </a:r>
        </a:p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900" kern="1200" dirty="0"/>
            <a:t>LÄHTEITÄ</a:t>
          </a:r>
        </a:p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900" kern="1200" dirty="0"/>
            <a:t>Rikastaminen,</a:t>
          </a:r>
        </a:p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900" kern="1200" dirty="0"/>
            <a:t>vahvistaminen</a:t>
          </a:r>
        </a:p>
      </dsp:txBody>
      <dsp:txXfrm>
        <a:off x="7708220" y="671880"/>
        <a:ext cx="3373259" cy="36565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B2424-0CEE-4C93-8324-ADB0F73559EF}" type="datetimeFigureOut">
              <a:rPr lang="fi-FI" smtClean="0"/>
              <a:t>2.7.2025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A1F58-133A-4989-B819-45A720A50C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3540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6739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9505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6608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1519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8898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3772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453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29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7368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4237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349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1432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9571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72281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07651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i-FI" dirty="0"/>
              <a:t>Kaikkien tutkimus jumittaa joskus</a:t>
            </a:r>
          </a:p>
          <a:p>
            <a:pPr marL="171450" indent="-171450">
              <a:buFontTx/>
              <a:buChar char="-"/>
            </a:pPr>
            <a:r>
              <a:rPr lang="fi-FI" dirty="0"/>
              <a:t>Jotkut tiedot saattavat puuttua</a:t>
            </a:r>
          </a:p>
          <a:p>
            <a:pPr marL="171450" indent="-171450">
              <a:buFontTx/>
              <a:buChar char="-"/>
            </a:pPr>
            <a:r>
              <a:rPr lang="fi-FI" dirty="0"/>
              <a:t>Jotakin ei löydy – paitsi sitten kun et sitä enää odota</a:t>
            </a:r>
          </a:p>
          <a:p>
            <a:pPr marL="171450" indent="-171450">
              <a:buFontTx/>
              <a:buChar char="-"/>
            </a:pPr>
            <a:r>
              <a:rPr lang="fi-FI" dirty="0"/>
              <a:t>Kaikki tekevät virheitä</a:t>
            </a:r>
          </a:p>
          <a:p>
            <a:pPr marL="171450" indent="-171450">
              <a:buFontTx/>
              <a:buChar char="-"/>
            </a:pPr>
            <a:r>
              <a:rPr lang="fi-FI" dirty="0"/>
              <a:t>Uteliaisuus on loistava voima</a:t>
            </a:r>
          </a:p>
          <a:p>
            <a:pPr marL="171450" indent="-171450">
              <a:buFontTx/>
              <a:buChar char="-"/>
            </a:pPr>
            <a:r>
              <a:rPr lang="fi-FI" dirty="0"/>
              <a:t>Jos olet suvun ainoa tutkija – älä </a:t>
            </a:r>
            <a:r>
              <a:rPr lang="fi-FI"/>
              <a:t>silti lannistu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7890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600" dirty="0"/>
              <a:t>Sukutaulut</a:t>
            </a:r>
          </a:p>
          <a:p>
            <a:r>
              <a:rPr lang="fi-FI" sz="1600" dirty="0"/>
              <a:t>Varmat lähtötiedot henkilöstä. </a:t>
            </a:r>
          </a:p>
          <a:p>
            <a:endParaRPr lang="fi-FI" sz="1600" dirty="0"/>
          </a:p>
          <a:p>
            <a:r>
              <a:rPr lang="fi-FI" sz="1600" dirty="0"/>
              <a:t>Muisti- ja faktatiedot</a:t>
            </a:r>
          </a:p>
          <a:p>
            <a:pPr marL="285750" lvl="0" indent="-285750">
              <a:buFontTx/>
              <a:buChar char="-"/>
            </a:pPr>
            <a:r>
              <a:rPr lang="fi-FI" sz="1600" dirty="0"/>
              <a:t>ammatti, omistukset/maatila </a:t>
            </a:r>
            <a:r>
              <a:rPr lang="fi-FI" sz="1600" dirty="0" err="1"/>
              <a:t>tms</a:t>
            </a:r>
            <a:r>
              <a:rPr lang="fi-FI" sz="1600" dirty="0"/>
              <a:t>, </a:t>
            </a:r>
          </a:p>
          <a:p>
            <a:pPr marL="285750" lvl="0" indent="-285750">
              <a:buFontTx/>
              <a:buChar char="-"/>
            </a:pPr>
            <a:r>
              <a:rPr lang="fi-FI" sz="1600" dirty="0"/>
              <a:t>harrastus, </a:t>
            </a:r>
          </a:p>
          <a:p>
            <a:pPr marL="285750" lvl="0" indent="-285750">
              <a:buFontTx/>
              <a:buChar char="-"/>
            </a:pPr>
            <a:r>
              <a:rPr lang="fi-FI" sz="1600" dirty="0"/>
              <a:t>kaupanteko, </a:t>
            </a:r>
          </a:p>
          <a:p>
            <a:pPr marL="285750" lvl="0" indent="-285750">
              <a:buFontTx/>
              <a:buChar char="-"/>
            </a:pPr>
            <a:r>
              <a:rPr lang="fi-FI" sz="1600" dirty="0"/>
              <a:t>rikos, </a:t>
            </a:r>
          </a:p>
          <a:p>
            <a:pPr marL="285750" lvl="0" indent="-285750">
              <a:buFontTx/>
              <a:buChar char="-"/>
            </a:pPr>
            <a:r>
              <a:rPr lang="fi-FI" sz="1600" dirty="0"/>
              <a:t>(maasta)muutto, </a:t>
            </a:r>
          </a:p>
          <a:p>
            <a:pPr marL="285750" lvl="0" indent="-285750">
              <a:buFontTx/>
              <a:buChar char="-"/>
            </a:pPr>
            <a:r>
              <a:rPr lang="fi-FI" sz="1600" dirty="0"/>
              <a:t>onnettomuus/kuolema, </a:t>
            </a:r>
          </a:p>
          <a:p>
            <a:pPr marL="285750" lvl="0" indent="-285750">
              <a:buFontTx/>
              <a:buChar char="-"/>
            </a:pPr>
            <a:r>
              <a:rPr lang="fi-FI" sz="1600" dirty="0"/>
              <a:t>kylän tapahtuma, </a:t>
            </a:r>
          </a:p>
          <a:p>
            <a:pPr marL="285750" lvl="0" indent="-285750">
              <a:buFontTx/>
              <a:buChar char="-"/>
            </a:pPr>
            <a:r>
              <a:rPr lang="fi-FI" sz="1600" dirty="0"/>
              <a:t>poliittinen aktiivisuus</a:t>
            </a:r>
          </a:p>
          <a:p>
            <a:pPr marL="285750" lvl="0" indent="-285750">
              <a:buFontTx/>
              <a:buChar char="-"/>
            </a:pPr>
            <a:r>
              <a:rPr lang="fi-FI" sz="1600" dirty="0"/>
              <a:t>Valokuvat ja dokumentit</a:t>
            </a:r>
          </a:p>
          <a:p>
            <a:pPr marL="285750" lvl="0" indent="-285750">
              <a:buFontTx/>
              <a:buChar char="-"/>
            </a:pPr>
            <a:endParaRPr lang="fi-FI" sz="1600" dirty="0"/>
          </a:p>
          <a:p>
            <a:pPr marL="0" lvl="0" indent="0">
              <a:buFontTx/>
              <a:buNone/>
            </a:pPr>
            <a:r>
              <a:rPr lang="fi-FI" sz="1600" dirty="0"/>
              <a:t>Lähteillä rikastetaan ja vahvistetaan henkilötietoja: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600" dirty="0"/>
              <a:t>Lähes kaikista elämäntapahtumista on saatettu kirjoittaa lehdissä. Muistitietojen ja tarinoiden ”vahvistaminen” </a:t>
            </a:r>
            <a:r>
              <a:rPr lang="fi-FI" sz="1600" dirty="0" err="1"/>
              <a:t>esim</a:t>
            </a:r>
            <a:r>
              <a:rPr lang="fi-FI" sz="1600" dirty="0"/>
              <a:t> lehtitiedoilla.</a:t>
            </a:r>
          </a:p>
          <a:p>
            <a:pPr marL="0" lvl="0" indent="0">
              <a:buFontTx/>
              <a:buNone/>
            </a:pPr>
            <a:endParaRPr lang="fi-FI" sz="1600" dirty="0"/>
          </a:p>
          <a:p>
            <a:pPr lvl="0"/>
            <a:r>
              <a:rPr lang="fi-FI" sz="2400" dirty="0"/>
              <a:t>- Sanomalehtiarkisto</a:t>
            </a:r>
          </a:p>
          <a:p>
            <a:pPr lvl="0"/>
            <a:r>
              <a:rPr lang="fi-FI" sz="2400" dirty="0"/>
              <a:t>- Maakirjat, henkikirjat</a:t>
            </a:r>
          </a:p>
          <a:p>
            <a:pPr lvl="0"/>
            <a:r>
              <a:rPr lang="fi-FI" sz="2400" dirty="0"/>
              <a:t>- Perukirjat</a:t>
            </a:r>
          </a:p>
          <a:p>
            <a:pPr lvl="0"/>
            <a:r>
              <a:rPr lang="fi-FI" sz="2400" dirty="0"/>
              <a:t>-Tuomiokirjat</a:t>
            </a:r>
          </a:p>
          <a:p>
            <a:pPr lvl="0"/>
            <a:r>
              <a:rPr lang="fi-FI" sz="2400" dirty="0"/>
              <a:t>- Yhdistysten arkistot</a:t>
            </a:r>
          </a:p>
          <a:p>
            <a:pPr lvl="0"/>
            <a:r>
              <a:rPr lang="fi-FI" sz="2400" dirty="0"/>
              <a:t>- Koulujen arkistot</a:t>
            </a:r>
          </a:p>
          <a:p>
            <a:pPr lvl="0"/>
            <a:r>
              <a:rPr lang="fi-FI" sz="2400" dirty="0"/>
              <a:t>- Kuntien arkistot</a:t>
            </a:r>
          </a:p>
          <a:p>
            <a:pPr lvl="0"/>
            <a:r>
              <a:rPr lang="fi-FI" sz="2400" dirty="0"/>
              <a:t>Suuri Adressi (</a:t>
            </a:r>
            <a:r>
              <a:rPr lang="fi-FI" sz="2400" dirty="0" err="1"/>
              <a:t>omakät</a:t>
            </a:r>
            <a:r>
              <a:rPr lang="fi-FI" sz="2400" dirty="0"/>
              <a:t> allekirjoituksia)</a:t>
            </a:r>
          </a:p>
          <a:p>
            <a:pPr lvl="0"/>
            <a:r>
              <a:rPr lang="fi-FI" sz="2400" dirty="0" err="1"/>
              <a:t>Finna</a:t>
            </a:r>
            <a:r>
              <a:rPr lang="fi-FI" sz="2400" dirty="0"/>
              <a:t>, Facebook ryhmät: valokuvia, tunnistuksia</a:t>
            </a:r>
          </a:p>
          <a:p>
            <a:pPr lvl="0"/>
            <a:r>
              <a:rPr lang="fi-FI" sz="2400" dirty="0"/>
              <a:t>SA kuva-arkisto</a:t>
            </a:r>
          </a:p>
          <a:p>
            <a:pPr lvl="0"/>
            <a:endParaRPr lang="fi-FI" sz="1600" dirty="0"/>
          </a:p>
          <a:p>
            <a:pPr marL="0" lvl="0" indent="0">
              <a:buFontTx/>
              <a:buNone/>
            </a:pPr>
            <a:endParaRPr lang="fi-FI" sz="1600" dirty="0"/>
          </a:p>
          <a:p>
            <a:endParaRPr lang="fi-FI" sz="160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4515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448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Jo pelkästään suvun talon tai talojen tai asuinpaikkojen tutkiminen on mielenkiintoinen ja laaja tutkimusala.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530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Perinnöksi ostaminen on joissakin suvuissa merkkipaalu. Saadaan tila itselle ja voidaan antaa se perinnöksi.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5891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Muistitietojen kokoaminen unohdetaan tai sivuutetaan harmillisen usein.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0613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i-FI" dirty="0"/>
              <a:t>Mieti omat kiinnostusalueet, ryhmittele kysymyksiä</a:t>
            </a:r>
          </a:p>
          <a:p>
            <a:pPr marL="171450" indent="-171450">
              <a:buFontTx/>
              <a:buChar char="-"/>
            </a:pPr>
            <a:r>
              <a:rPr lang="fi-FI" dirty="0"/>
              <a:t>Äänitys </a:t>
            </a:r>
            <a:r>
              <a:rPr lang="fi-FI" dirty="0" err="1"/>
              <a:t>äppi</a:t>
            </a:r>
            <a:r>
              <a:rPr lang="fi-FI" dirty="0"/>
              <a:t>= digitaalinen ”nauhuri”/kasettisoitin jonka tuotoksen voi tallentaa ja jakaa</a:t>
            </a:r>
          </a:p>
          <a:p>
            <a:pPr marL="171450" indent="-171450">
              <a:buFontTx/>
              <a:buChar char="-"/>
            </a:pPr>
            <a:r>
              <a:rPr lang="fi-FI" dirty="0"/>
              <a:t>Harjoittele äänittämistä etukäteen</a:t>
            </a:r>
          </a:p>
          <a:p>
            <a:pPr marL="171450" indent="-171450">
              <a:buFontTx/>
              <a:buChar char="-"/>
            </a:pPr>
            <a:r>
              <a:rPr lang="fi-FI" dirty="0"/>
              <a:t>Muistiinpanojen teko käsin on hidasta</a:t>
            </a:r>
          </a:p>
          <a:p>
            <a:pPr marL="171450" indent="-171450">
              <a:buFontTx/>
              <a:buChar char="-"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7025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Sanomalehtiarkisto on aarreaitta. Varaa tutkimiseen paljon aikaa ja malttia.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A1F58-133A-4989-B819-45A720A50CAE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4225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9A40C5-3E03-4E18-9EAA-4AEA82AF12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1A0DA87-B545-4A9C-92DC-262EEF2EE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2D8213B-E879-405E-9BCC-D80ED5464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4361-B8A7-4E0C-A259-3AF43C3D0A06}" type="datetimeFigureOut">
              <a:rPr lang="fi-FI" smtClean="0"/>
              <a:t>2.7.2025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3061382-7777-4398-A331-91E18E4D7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F35099C-C1BF-4179-BC5F-3D5FBA5CA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BDBE-E83E-412E-A643-4A1836001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3579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26D4AA-7F74-4908-9867-97D4276A5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B0458E2-6524-4ACA-8396-2998085A6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2FBAD5D-C11C-485D-A64D-500D9436C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4361-B8A7-4E0C-A259-3AF43C3D0A06}" type="datetimeFigureOut">
              <a:rPr lang="fi-FI" smtClean="0"/>
              <a:t>2.7.2025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B982D9D-98C9-401B-A755-626B9A996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973CBF5-EA91-416F-85E3-B4F93C12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BDBE-E83E-412E-A643-4A1836001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5892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0DD57376-37B5-46A3-85B8-F64E627624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34EC421-84A0-41EA-9731-0543CF479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D066856-BD90-4F02-B977-40347E791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4361-B8A7-4E0C-A259-3AF43C3D0A06}" type="datetimeFigureOut">
              <a:rPr lang="fi-FI" smtClean="0"/>
              <a:t>2.7.2025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B792814-C0E3-457F-AC6B-0758D8DA5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B908088-48BC-4D73-B95A-D8C67785F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BDBE-E83E-412E-A643-4A1836001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841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A16591-0DA6-4C8B-9734-F833D9BE5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92BFCB-7C8C-44F0-9865-D4DA18B26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0D16816-0830-4E5B-BE7A-8592D01A4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4361-B8A7-4E0C-A259-3AF43C3D0A06}" type="datetimeFigureOut">
              <a:rPr lang="fi-FI" smtClean="0"/>
              <a:t>2.7.2025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44DC34A-CFE2-4918-9329-B4E8D1B51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40C0E36-82A8-4C52-B48C-C1FDEC5C8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BDBE-E83E-412E-A643-4A1836001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288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6CDE9E-8FBA-4053-97B7-E3055BCFE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FB28168-2241-40AE-A336-81BAB353F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052FEBB-2460-47C6-910F-A85DC451E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4361-B8A7-4E0C-A259-3AF43C3D0A06}" type="datetimeFigureOut">
              <a:rPr lang="fi-FI" smtClean="0"/>
              <a:t>2.7.2025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13043C4-D792-4F0F-A8CD-1603E49B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C798E94-FF3B-463D-80D0-3EFDB4626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BDBE-E83E-412E-A643-4A1836001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7531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C9B771-1A86-461F-8E17-DC69E4E61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D00E14B-52F5-4999-9653-28DD3CDE87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265B246-160E-41D4-9AE5-A93D1FFC9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46820EC-3403-4138-B775-7AAC353E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4361-B8A7-4E0C-A259-3AF43C3D0A06}" type="datetimeFigureOut">
              <a:rPr lang="fi-FI" smtClean="0"/>
              <a:t>2.7.2025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C0F4642-81FD-424B-9BCB-A2CB18500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6F1401F-39E6-4046-8551-D82DBDBC2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BDBE-E83E-412E-A643-4A1836001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5309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BC8079-1A2A-4DCF-8263-4146D34B1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D15C472-08A0-4D42-A178-135EC8439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B8CFA2A-3074-4D4A-8537-E4D270E3F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075BF04-F8A5-4594-B074-E503B8B8E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ED67B4E7-374C-464F-BAF6-966E4D763A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F54F0C57-64B0-4A3D-8B66-2367838CD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4361-B8A7-4E0C-A259-3AF43C3D0A06}" type="datetimeFigureOut">
              <a:rPr lang="fi-FI" smtClean="0"/>
              <a:t>2.7.2025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115108B-39B1-4D51-9EB6-E8AB241C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120F134-E187-49F8-97CD-05DE05DE9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BDBE-E83E-412E-A643-4A1836001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0556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CBD746-4AEB-468F-8BB3-ABBF6B728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9534782-1615-4C28-9318-184D04EE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4361-B8A7-4E0C-A259-3AF43C3D0A06}" type="datetimeFigureOut">
              <a:rPr lang="fi-FI" smtClean="0"/>
              <a:t>2.7.2025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9B90287-CC56-4BB9-AF15-729C0305B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164425B-826F-4A52-ACEE-39A0367CA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BDBE-E83E-412E-A643-4A1836001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0359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9D7B1DE-AACA-4BAF-9A47-917476B8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4361-B8A7-4E0C-A259-3AF43C3D0A06}" type="datetimeFigureOut">
              <a:rPr lang="fi-FI" smtClean="0"/>
              <a:t>2.7.2025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A0B27BE-93F3-4494-B074-7CAAD6FC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07E0D24-DF4E-4CD1-B853-2B5323D6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BDBE-E83E-412E-A643-4A1836001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1244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DAED5B-8AAA-437E-A9F1-E4E78199D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7B5E6D-D53C-4F5F-BFE5-6F3E86CFF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69078A7-E118-4B2A-A06B-F8D5FF48D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FDFBB8E-1257-4763-8F20-13011AF56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4361-B8A7-4E0C-A259-3AF43C3D0A06}" type="datetimeFigureOut">
              <a:rPr lang="fi-FI" smtClean="0"/>
              <a:t>2.7.2025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6C2419F-F095-4660-9DE5-19A00437B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F02EEEA-D116-4628-A920-580B763C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BDBE-E83E-412E-A643-4A1836001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44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3F3ABE-9B34-41F9-9250-41705C9EA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21E0B1C7-99E4-4BE8-A143-DF4380957F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BFFFAE9-27F7-432E-9F8A-B20617A9D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E8D48DF-5453-4F39-89CE-B6091964D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4361-B8A7-4E0C-A259-3AF43C3D0A06}" type="datetimeFigureOut">
              <a:rPr lang="fi-FI" smtClean="0"/>
              <a:t>2.7.2025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13B9531-802D-42CD-B887-BE9F1EE9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33A5B6D-53FC-4B03-94C0-FF9BA4A6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0BDBE-E83E-412E-A643-4A1836001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6540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C6A766F-9493-44FA-A85A-1C38C97B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F03E700-F3F5-4B13-AE18-A263DB18C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F7CE21-7B82-49CC-BECD-7AC572F59E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64361-B8A7-4E0C-A259-3AF43C3D0A06}" type="datetimeFigureOut">
              <a:rPr lang="fi-FI" smtClean="0"/>
              <a:t>2.7.2025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D77409B-0191-4655-85A1-CAF9D7A69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8613F9E-61E3-491F-9C1F-1820C97B06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0BDBE-E83E-412E-A643-4A1836001FD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5843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.kansalliskirjasto.fi/sanomalehti/binding/448901?term=Juho&amp;term=Liukkoset&amp;term=Juhon&amp;page=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a-kuva.fi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digi.kansalliskirjasto.fi/etusivu" TargetMode="External"/><Relationship Id="rId13" Type="http://schemas.openxmlformats.org/officeDocument/2006/relationships/hyperlink" Target="http://sukutilat.sarka.fi/" TargetMode="External"/><Relationship Id="rId18" Type="http://schemas.openxmlformats.org/officeDocument/2006/relationships/hyperlink" Target="https://ylioppilasmatrikkeli.helsinki.fi/1853-1899/" TargetMode="External"/><Relationship Id="rId3" Type="http://schemas.openxmlformats.org/officeDocument/2006/relationships/hyperlink" Target="http://www.finna.fi/" TargetMode="External"/><Relationship Id="rId21" Type="http://schemas.openxmlformats.org/officeDocument/2006/relationships/hyperlink" Target="https://siirtolaisrekisteri.siirtolaisuusinstituutti.fi/" TargetMode="External"/><Relationship Id="rId7" Type="http://schemas.openxmlformats.org/officeDocument/2006/relationships/hyperlink" Target="http://www.hautahaku.fi/" TargetMode="External"/><Relationship Id="rId12" Type="http://schemas.openxmlformats.org/officeDocument/2006/relationships/hyperlink" Target="http://www.sls.fi/" TargetMode="External"/><Relationship Id="rId17" Type="http://schemas.openxmlformats.org/officeDocument/2006/relationships/hyperlink" Target="https://ylioppilasmatrikkeli.helsinki.fi/" TargetMode="External"/><Relationship Id="rId2" Type="http://schemas.openxmlformats.org/officeDocument/2006/relationships/notesSlide" Target="../notesSlides/notesSlide22.xml"/><Relationship Id="rId16" Type="http://schemas.openxmlformats.org/officeDocument/2006/relationships/hyperlink" Target="http://runeberg.org/aikalais/1934/" TargetMode="External"/><Relationship Id="rId20" Type="http://schemas.openxmlformats.org/officeDocument/2006/relationships/hyperlink" Target="https://tuomiokirjat.kansallisarkisto.fi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findagrave.com/" TargetMode="External"/><Relationship Id="rId11" Type="http://schemas.openxmlformats.org/officeDocument/2006/relationships/hyperlink" Target="http://www.finlit.fi/" TargetMode="External"/><Relationship Id="rId5" Type="http://schemas.openxmlformats.org/officeDocument/2006/relationships/hyperlink" Target="http://www.billiongraves.com/" TargetMode="External"/><Relationship Id="rId15" Type="http://schemas.openxmlformats.org/officeDocument/2006/relationships/hyperlink" Target="http://runeberg.org/kuka/" TargetMode="External"/><Relationship Id="rId23" Type="http://schemas.openxmlformats.org/officeDocument/2006/relationships/hyperlink" Target="https://um.fi/arkisto-ja-asiakirjapyynnot" TargetMode="External"/><Relationship Id="rId10" Type="http://schemas.openxmlformats.org/officeDocument/2006/relationships/hyperlink" Target="http://www.kotus.fi/" TargetMode="External"/><Relationship Id="rId19" Type="http://schemas.openxmlformats.org/officeDocument/2006/relationships/hyperlink" Target="https://kansallisbiografia.fi/" TargetMode="External"/><Relationship Id="rId4" Type="http://schemas.openxmlformats.org/officeDocument/2006/relationships/hyperlink" Target="http://www.elka.fi/" TargetMode="External"/><Relationship Id="rId9" Type="http://schemas.openxmlformats.org/officeDocument/2006/relationships/hyperlink" Target="http://www.vanhatkartat.fi/" TargetMode="External"/><Relationship Id="rId14" Type="http://schemas.openxmlformats.org/officeDocument/2006/relationships/hyperlink" Target="http://www.museovirasto.fi/" TargetMode="External"/><Relationship Id="rId22" Type="http://schemas.openxmlformats.org/officeDocument/2006/relationships/hyperlink" Target="https://heritage.statueofliberty.org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chor.f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henkilö&#10;&#10;Kuvaus luotu automaattisesti">
            <a:extLst>
              <a:ext uri="{FF2B5EF4-FFF2-40B4-BE49-F238E27FC236}">
                <a16:creationId xmlns:a16="http://schemas.microsoft.com/office/drawing/2014/main" id="{97ABCD54-9927-4B2E-8E32-374159FB8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5" y="111610"/>
            <a:ext cx="8846372" cy="6634779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9A6D838C-E783-4653-A306-CE023C913928}"/>
              </a:ext>
            </a:extLst>
          </p:cNvPr>
          <p:cNvSpPr txBox="1"/>
          <p:nvPr/>
        </p:nvSpPr>
        <p:spPr>
          <a:xfrm>
            <a:off x="9122485" y="5593976"/>
            <a:ext cx="2495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Johannes Liukkonen, ainevihko, Parikan koulu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34333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186DB2-4D0B-4A43-9861-1E8243559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Juho Liukkosen kuolema – sanomalehtiarkisto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5DDED6-1C61-48E6-BDA3-741727C997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Sukutauluista käy ilmi henkilö, sukuun kuuluminen ja että hän kuoli auto-onnettomuudessa v 1938</a:t>
            </a:r>
          </a:p>
          <a:p>
            <a:r>
              <a:rPr lang="fi-FI" dirty="0"/>
              <a:t>Sanomalehtiarkistosta löytyy useita osumia: kuolinilmoitus ja kertomuksia onnettomuudesta eri lehdissä</a:t>
            </a:r>
          </a:p>
          <a:p>
            <a:r>
              <a:rPr lang="fi-FI" dirty="0"/>
              <a:t>https://digi.kansalliskirjasto.fi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09C366EA-51AB-4900-910A-A0EE3EAA2B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17095" y="1825625"/>
            <a:ext cx="3891809" cy="4351338"/>
          </a:xfrm>
        </p:spPr>
      </p:pic>
    </p:spTree>
    <p:extLst>
      <p:ext uri="{BB962C8B-B14F-4D97-AF65-F5344CB8AC3E}">
        <p14:creationId xmlns:p14="http://schemas.microsoft.com/office/powerpoint/2010/main" val="775583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DDCA54A-CB73-4735-976C-2405939D8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524" y="154405"/>
            <a:ext cx="8067675" cy="616702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F59AA452-E8E4-47C1-8CD7-B166A6CEA8F3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Laatokka lehti 25.10.1938.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A064866A-70CC-4550-8CE6-552766701D4A}"/>
              </a:ext>
            </a:extLst>
          </p:cNvPr>
          <p:cNvSpPr txBox="1"/>
          <p:nvPr/>
        </p:nvSpPr>
        <p:spPr>
          <a:xfrm>
            <a:off x="233361" y="63342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Laatokka lehti 25.10.1938.</a:t>
            </a:r>
          </a:p>
        </p:txBody>
      </p:sp>
    </p:spTree>
    <p:extLst>
      <p:ext uri="{BB962C8B-B14F-4D97-AF65-F5344CB8AC3E}">
        <p14:creationId xmlns:p14="http://schemas.microsoft.com/office/powerpoint/2010/main" val="2641948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405B8C0-FF60-4317-A74C-93859408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fi-FI" sz="4100"/>
              <a:t>Esimerkki: ”Särkyi puun alle”- sanomalehtiarkisto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A652F9-9485-48F3-B18E-66584B20F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endParaRPr lang="fi-FI" sz="2200" dirty="0"/>
          </a:p>
          <a:p>
            <a:r>
              <a:rPr lang="fi-FI" sz="2200" dirty="0"/>
              <a:t>Perimätiedon mukaan Antti Ollinpoika jäi metsätöissä puun alle ja kuoli</a:t>
            </a:r>
          </a:p>
          <a:p>
            <a:r>
              <a:rPr lang="fi-FI" sz="2200" dirty="0"/>
              <a:t>Sanomalehtiarkiston haku tuottaa osuman: Ilmarinen 24.12.1881</a:t>
            </a:r>
          </a:p>
          <a:p>
            <a:r>
              <a:rPr lang="fi-FI" sz="2200" dirty="0">
                <a:hlinkClick r:id="rId3"/>
              </a:rPr>
              <a:t>https://digi.kansalliskirjasto.fi/sanomalehti/binding/448901?term=Juho&amp;term=Liukkoset&amp;term=Juhon&amp;page=1</a:t>
            </a:r>
            <a:endParaRPr lang="fi-FI" sz="2200" dirty="0"/>
          </a:p>
          <a:p>
            <a:r>
              <a:rPr lang="fi-FI" sz="2200" dirty="0"/>
              <a:t>Ilmoituksessa on mainittu nimet ja kuolleen ikä: voi tarkistaa – juttu pitää paikkansa ja tapahtumasta hataran muiston lisäksi kuvaus. Sukukirja II, sivu 368, taulu1848</a:t>
            </a:r>
          </a:p>
          <a:p>
            <a:endParaRPr lang="fi-FI" sz="22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DE960D4-14C9-9EC5-06D3-2B5B1ADEBE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02" r="16049" b="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8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633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22F61E1-F8C7-4D5C-B40F-430C1FF3B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" y="1024466"/>
            <a:ext cx="5624567" cy="3318934"/>
          </a:xfrm>
          <a:prstGeom prst="rect">
            <a:avLst/>
          </a:prstGeom>
        </p:spPr>
      </p:pic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9F262B5-9311-4763-BD80-D7A0CF33E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641" y="1024465"/>
            <a:ext cx="6024747" cy="433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01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07C9FC5-0C1E-42A8-97E6-F940775A0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968ACF9-1B46-47C3-877D-05549470F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218281"/>
            <a:ext cx="4958993" cy="18851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Erik Liukkonen –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hurja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karhunkaataja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ja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kirkon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mies</a:t>
            </a:r>
            <a:b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Uusi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Suometar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13.1.1860</a:t>
            </a:r>
          </a:p>
        </p:txBody>
      </p:sp>
      <p:pic>
        <p:nvPicPr>
          <p:cNvPr id="5" name="Sisällön paikkamerkki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E9B32F51-3BC8-4792-82CC-560109A0A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48" y="678145"/>
            <a:ext cx="10604086" cy="3287267"/>
          </a:xfrm>
          <a:custGeom>
            <a:avLst/>
            <a:gdLst/>
            <a:ahLst/>
            <a:cxnLst/>
            <a:rect l="l" t="t" r="r" b="b"/>
            <a:pathLst>
              <a:path w="10823796" h="3287267">
                <a:moveTo>
                  <a:pt x="98881" y="0"/>
                </a:moveTo>
                <a:lnTo>
                  <a:pt x="10724915" y="0"/>
                </a:lnTo>
                <a:cubicBezTo>
                  <a:pt x="10779525" y="0"/>
                  <a:pt x="10823796" y="44271"/>
                  <a:pt x="10823796" y="98881"/>
                </a:cubicBezTo>
                <a:lnTo>
                  <a:pt x="10823796" y="3188386"/>
                </a:lnTo>
                <a:cubicBezTo>
                  <a:pt x="10823796" y="3242996"/>
                  <a:pt x="10779525" y="3287267"/>
                  <a:pt x="10724915" y="3287267"/>
                </a:cubicBezTo>
                <a:lnTo>
                  <a:pt x="98881" y="3287267"/>
                </a:lnTo>
                <a:cubicBezTo>
                  <a:pt x="44271" y="3287267"/>
                  <a:pt x="0" y="3242996"/>
                  <a:pt x="0" y="3188386"/>
                </a:cubicBezTo>
                <a:lnTo>
                  <a:pt x="0" y="98881"/>
                </a:lnTo>
                <a:cubicBezTo>
                  <a:pt x="0" y="44271"/>
                  <a:pt x="44271" y="0"/>
                  <a:pt x="98881" y="0"/>
                </a:cubicBezTo>
                <a:close/>
              </a:path>
            </a:pathLst>
          </a:cu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EE371B4-A1D9-4EFE-8FE1-000495831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617" y="4218281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solidFill>
                <a:schemeClr val="accent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2E19C174-9C7C-461E-970B-432019901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8539" y="3295432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998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48ADD99-9DC1-48E9-A355-99D26E2A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Suuri Adressi v 1899</a:t>
            </a:r>
            <a:br>
              <a:rPr lang="en-US" sz="4400"/>
            </a:br>
            <a:endParaRPr lang="en-US" sz="440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119D6B4-A86B-451A-83EB-E28BAD660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263721"/>
            <a:ext cx="5393361" cy="491324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löytyä</a:t>
            </a:r>
            <a:r>
              <a:rPr lang="en-US" dirty="0"/>
              <a:t> </a:t>
            </a:r>
            <a:r>
              <a:rPr lang="en-US" dirty="0" err="1"/>
              <a:t>alkuperäisiä</a:t>
            </a:r>
            <a:r>
              <a:rPr lang="en-US" dirty="0"/>
              <a:t> </a:t>
            </a:r>
            <a:r>
              <a:rPr lang="en-US" dirty="0" err="1"/>
              <a:t>allekirjoituksia</a:t>
            </a:r>
            <a:r>
              <a:rPr lang="en-US" dirty="0"/>
              <a:t>. </a:t>
            </a:r>
            <a:r>
              <a:rPr lang="en-US" dirty="0" err="1"/>
              <a:t>Esimerkkinä</a:t>
            </a:r>
            <a:r>
              <a:rPr lang="en-US" dirty="0"/>
              <a:t> </a:t>
            </a:r>
            <a:r>
              <a:rPr lang="en-US" dirty="0" err="1"/>
              <a:t>Jaakkimalaisten</a:t>
            </a:r>
            <a:r>
              <a:rPr lang="en-US" dirty="0"/>
              <a:t> </a:t>
            </a:r>
            <a:r>
              <a:rPr lang="en-US" dirty="0" err="1"/>
              <a:t>Liukkosten</a:t>
            </a:r>
            <a:r>
              <a:rPr lang="en-US" dirty="0"/>
              <a:t> </a:t>
            </a:r>
            <a:r>
              <a:rPr lang="en-US" dirty="0" err="1"/>
              <a:t>nimiä</a:t>
            </a:r>
            <a:r>
              <a:rPr lang="en-US" dirty="0"/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Adressin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 </a:t>
            </a:r>
            <a:r>
              <a:rPr lang="en-US" dirty="0" err="1"/>
              <a:t>kerättiin</a:t>
            </a:r>
            <a:r>
              <a:rPr lang="en-US" dirty="0"/>
              <a:t> </a:t>
            </a:r>
            <a:r>
              <a:rPr lang="en-US" dirty="0" err="1"/>
              <a:t>Suomessa</a:t>
            </a:r>
            <a:r>
              <a:rPr lang="en-US" dirty="0"/>
              <a:t> </a:t>
            </a:r>
            <a:r>
              <a:rPr lang="en-US" dirty="0" err="1"/>
              <a:t>ensimmäisen</a:t>
            </a:r>
            <a:r>
              <a:rPr lang="en-US" dirty="0"/>
              <a:t> </a:t>
            </a:r>
            <a:r>
              <a:rPr lang="en-US" dirty="0" err="1"/>
              <a:t>sortokauden</a:t>
            </a:r>
            <a:r>
              <a:rPr lang="en-US" dirty="0"/>
              <a:t> </a:t>
            </a:r>
            <a:r>
              <a:rPr lang="en-US" dirty="0" err="1"/>
              <a:t>alussa</a:t>
            </a:r>
            <a:r>
              <a:rPr lang="en-US" dirty="0"/>
              <a:t> </a:t>
            </a:r>
            <a:r>
              <a:rPr lang="en-US" dirty="0" err="1"/>
              <a:t>maaliskuussa</a:t>
            </a:r>
            <a:r>
              <a:rPr lang="en-US" dirty="0"/>
              <a:t> 1899 </a:t>
            </a:r>
            <a:r>
              <a:rPr lang="en-US" dirty="0" err="1"/>
              <a:t>vastalauseeksi</a:t>
            </a:r>
            <a:r>
              <a:rPr lang="en-US" dirty="0"/>
              <a:t> </a:t>
            </a:r>
            <a:r>
              <a:rPr lang="en-US" dirty="0" err="1"/>
              <a:t>Venäjän</a:t>
            </a:r>
            <a:r>
              <a:rPr lang="en-US" dirty="0"/>
              <a:t> </a:t>
            </a:r>
            <a:r>
              <a:rPr lang="en-US" dirty="0" err="1"/>
              <a:t>keisari</a:t>
            </a:r>
            <a:r>
              <a:rPr lang="en-US" dirty="0"/>
              <a:t> Nikolai </a:t>
            </a:r>
            <a:r>
              <a:rPr lang="en-US" dirty="0" err="1"/>
              <a:t>II:n</a:t>
            </a:r>
            <a:r>
              <a:rPr lang="en-US" dirty="0"/>
              <a:t> 15. </a:t>
            </a:r>
            <a:r>
              <a:rPr lang="en-US" dirty="0" err="1"/>
              <a:t>helmikuuta</a:t>
            </a:r>
            <a:r>
              <a:rPr lang="en-US" dirty="0"/>
              <a:t> 1899 </a:t>
            </a:r>
            <a:r>
              <a:rPr lang="en-US" dirty="0" err="1"/>
              <a:t>allekirjoittamalle</a:t>
            </a:r>
            <a:r>
              <a:rPr lang="en-US" dirty="0"/>
              <a:t> </a:t>
            </a:r>
            <a:r>
              <a:rPr lang="en-US" dirty="0" err="1"/>
              <a:t>helmikuun</a:t>
            </a:r>
            <a:r>
              <a:rPr lang="en-US" dirty="0"/>
              <a:t> </a:t>
            </a:r>
            <a:r>
              <a:rPr lang="en-US" dirty="0" err="1"/>
              <a:t>manifestille</a:t>
            </a:r>
            <a:r>
              <a:rPr lang="en-US" dirty="0"/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yli</a:t>
            </a:r>
            <a:r>
              <a:rPr lang="en-US" dirty="0"/>
              <a:t> 520 000 </a:t>
            </a:r>
            <a:r>
              <a:rPr lang="en-US" dirty="0" err="1"/>
              <a:t>suomalaista</a:t>
            </a:r>
            <a:r>
              <a:rPr lang="en-US" dirty="0"/>
              <a:t> </a:t>
            </a:r>
            <a:r>
              <a:rPr lang="en-US" dirty="0" err="1"/>
              <a:t>allekirjoittajaa</a:t>
            </a:r>
            <a:r>
              <a:rPr lang="en-US" dirty="0"/>
              <a:t>, </a:t>
            </a:r>
            <a:r>
              <a:rPr lang="en-US" dirty="0" err="1"/>
              <a:t>mikä</a:t>
            </a:r>
            <a:r>
              <a:rPr lang="en-US" dirty="0"/>
              <a:t> </a:t>
            </a:r>
            <a:r>
              <a:rPr lang="en-US" dirty="0" err="1"/>
              <a:t>vastasi</a:t>
            </a:r>
            <a:r>
              <a:rPr lang="en-US" dirty="0"/>
              <a:t> </a:t>
            </a:r>
            <a:r>
              <a:rPr lang="en-US" dirty="0" err="1"/>
              <a:t>ainakin</a:t>
            </a:r>
            <a:r>
              <a:rPr lang="en-US" dirty="0"/>
              <a:t> </a:t>
            </a:r>
            <a:r>
              <a:rPr lang="en-US" dirty="0" err="1"/>
              <a:t>kolmasosaa</a:t>
            </a:r>
            <a:r>
              <a:rPr lang="en-US" dirty="0"/>
              <a:t> </a:t>
            </a:r>
            <a:r>
              <a:rPr lang="en-US" dirty="0" err="1"/>
              <a:t>Suomen</a:t>
            </a:r>
            <a:r>
              <a:rPr lang="en-US" dirty="0"/>
              <a:t> </a:t>
            </a:r>
            <a:r>
              <a:rPr lang="en-US" dirty="0" err="1"/>
              <a:t>silloisesta</a:t>
            </a:r>
            <a:r>
              <a:rPr lang="en-US" dirty="0"/>
              <a:t> </a:t>
            </a:r>
            <a:r>
              <a:rPr lang="en-US" dirty="0" err="1"/>
              <a:t>aikuisväestöstä</a:t>
            </a:r>
            <a:r>
              <a:rPr lang="en-US" dirty="0"/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Allekirjoitukset</a:t>
            </a:r>
            <a:r>
              <a:rPr lang="en-US" dirty="0"/>
              <a:t> </a:t>
            </a:r>
            <a:r>
              <a:rPr lang="en-US" dirty="0" err="1"/>
              <a:t>koottiin</a:t>
            </a:r>
            <a:r>
              <a:rPr lang="en-US" dirty="0"/>
              <a:t> </a:t>
            </a:r>
            <a:r>
              <a:rPr lang="en-US" dirty="0" err="1"/>
              <a:t>vapaaehtoisvoimin</a:t>
            </a:r>
            <a:r>
              <a:rPr lang="en-US" dirty="0"/>
              <a:t> </a:t>
            </a:r>
            <a:r>
              <a:rPr lang="en-US" dirty="0" err="1"/>
              <a:t>yhdessätoista</a:t>
            </a:r>
            <a:r>
              <a:rPr lang="en-US" dirty="0"/>
              <a:t> </a:t>
            </a:r>
            <a:r>
              <a:rPr lang="en-US" dirty="0" err="1"/>
              <a:t>päivässä</a:t>
            </a:r>
            <a:r>
              <a:rPr lang="en-US" dirty="0"/>
              <a:t> </a:t>
            </a:r>
            <a:r>
              <a:rPr lang="en-US" dirty="0" err="1"/>
              <a:t>salaa</a:t>
            </a:r>
            <a:r>
              <a:rPr lang="en-US" dirty="0"/>
              <a:t> </a:t>
            </a:r>
            <a:r>
              <a:rPr lang="en-US" dirty="0" err="1"/>
              <a:t>venäläiseltä</a:t>
            </a:r>
            <a:r>
              <a:rPr lang="en-US" dirty="0"/>
              <a:t> </a:t>
            </a:r>
            <a:r>
              <a:rPr lang="en-US" dirty="0" err="1"/>
              <a:t>esivallalta</a:t>
            </a:r>
            <a:r>
              <a:rPr lang="en-US" dirty="0"/>
              <a:t> ja </a:t>
            </a:r>
            <a:r>
              <a:rPr lang="en-US" dirty="0" err="1"/>
              <a:t>kenraalikuvernööri</a:t>
            </a:r>
            <a:r>
              <a:rPr lang="en-US" dirty="0"/>
              <a:t> Nikolai </a:t>
            </a:r>
            <a:r>
              <a:rPr lang="en-US" dirty="0" err="1"/>
              <a:t>Bobrikovilta</a:t>
            </a:r>
            <a:r>
              <a:rPr lang="en-US" dirty="0"/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Lähes</a:t>
            </a:r>
            <a:r>
              <a:rPr lang="en-US" dirty="0"/>
              <a:t> </a:t>
            </a:r>
            <a:r>
              <a:rPr lang="en-US" dirty="0" err="1"/>
              <a:t>viisisataahenkinen</a:t>
            </a:r>
            <a:r>
              <a:rPr lang="en-US" dirty="0"/>
              <a:t> </a:t>
            </a:r>
            <a:r>
              <a:rPr lang="en-US" dirty="0" err="1"/>
              <a:t>lähetystö</a:t>
            </a:r>
            <a:r>
              <a:rPr lang="en-US" dirty="0"/>
              <a:t> </a:t>
            </a:r>
            <a:r>
              <a:rPr lang="en-US" dirty="0" err="1"/>
              <a:t>matkusti</a:t>
            </a:r>
            <a:r>
              <a:rPr lang="en-US" dirty="0"/>
              <a:t> </a:t>
            </a:r>
            <a:r>
              <a:rPr lang="en-US" dirty="0" err="1"/>
              <a:t>Pietariin</a:t>
            </a:r>
            <a:r>
              <a:rPr lang="en-US" dirty="0"/>
              <a:t> </a:t>
            </a:r>
            <a:r>
              <a:rPr lang="en-US" dirty="0" err="1"/>
              <a:t>viemään</a:t>
            </a:r>
            <a:r>
              <a:rPr lang="en-US" dirty="0"/>
              <a:t> </a:t>
            </a:r>
            <a:r>
              <a:rPr lang="en-US" dirty="0" err="1"/>
              <a:t>adressia</a:t>
            </a:r>
            <a:r>
              <a:rPr lang="en-US" dirty="0"/>
              <a:t> Nikolai </a:t>
            </a:r>
            <a:r>
              <a:rPr lang="en-US" dirty="0" err="1"/>
              <a:t>II:lle</a:t>
            </a:r>
            <a:r>
              <a:rPr lang="en-US" dirty="0"/>
              <a:t>, </a:t>
            </a:r>
            <a:r>
              <a:rPr lang="en-US" dirty="0" err="1"/>
              <a:t>joka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kuitenkaan</a:t>
            </a:r>
            <a:r>
              <a:rPr lang="en-US" dirty="0"/>
              <a:t> </a:t>
            </a:r>
            <a:r>
              <a:rPr lang="en-US" dirty="0" err="1"/>
              <a:t>suostunut</a:t>
            </a:r>
            <a:r>
              <a:rPr lang="en-US" dirty="0"/>
              <a:t> </a:t>
            </a:r>
            <a:r>
              <a:rPr lang="en-US" dirty="0" err="1"/>
              <a:t>ottamaan</a:t>
            </a:r>
            <a:r>
              <a:rPr lang="en-US" dirty="0"/>
              <a:t> </a:t>
            </a:r>
            <a:r>
              <a:rPr lang="en-US" dirty="0" err="1"/>
              <a:t>lähetystöä</a:t>
            </a:r>
            <a:r>
              <a:rPr lang="en-US" dirty="0"/>
              <a:t> tai </a:t>
            </a:r>
            <a:r>
              <a:rPr lang="en-US" dirty="0" err="1"/>
              <a:t>adressia</a:t>
            </a:r>
            <a:r>
              <a:rPr lang="en-US" dirty="0"/>
              <a:t> </a:t>
            </a:r>
            <a:r>
              <a:rPr lang="en-US" dirty="0" err="1"/>
              <a:t>vastaan</a:t>
            </a:r>
            <a:r>
              <a:rPr lang="en-US" dirty="0"/>
              <a:t> </a:t>
            </a:r>
            <a:r>
              <a:rPr lang="en-US" dirty="0" err="1"/>
              <a:t>eikä</a:t>
            </a:r>
            <a:r>
              <a:rPr lang="en-US" dirty="0"/>
              <a:t> </a:t>
            </a:r>
            <a:r>
              <a:rPr lang="en-US" dirty="0" err="1"/>
              <a:t>myöskään</a:t>
            </a:r>
            <a:r>
              <a:rPr lang="en-US" dirty="0"/>
              <a:t> </a:t>
            </a:r>
            <a:r>
              <a:rPr lang="en-US" dirty="0" err="1"/>
              <a:t>peruuttanut</a:t>
            </a:r>
            <a:r>
              <a:rPr lang="en-US" dirty="0"/>
              <a:t> </a:t>
            </a:r>
            <a:r>
              <a:rPr lang="en-US" dirty="0" err="1"/>
              <a:t>helmikuun</a:t>
            </a:r>
            <a:r>
              <a:rPr lang="en-US" dirty="0"/>
              <a:t> </a:t>
            </a:r>
            <a:r>
              <a:rPr lang="en-US" dirty="0" err="1"/>
              <a:t>manifestia</a:t>
            </a:r>
            <a:r>
              <a:rPr lang="en-US" dirty="0"/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https://astia.narc.fi/uusiastia/kortti_toimija.html?id=EAC_1511472539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Kuvan paikkamerkki 7" descr="Kuva, joka sisältää kohteen teksti, henkilö, mies, seisominen&#10;&#10;Kuvaus luotu automaattisesti">
            <a:extLst>
              <a:ext uri="{FF2B5EF4-FFF2-40B4-BE49-F238E27FC236}">
                <a16:creationId xmlns:a16="http://schemas.microsoft.com/office/drawing/2014/main" id="{8C285099-875C-42DA-BEC0-CC6810DDAB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2249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5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941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n paikkamerkki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26A8A057-A357-418C-9786-6F393DB3D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9" b="9749"/>
          <a:stretch>
            <a:fillRect/>
          </a:stretch>
        </p:blipFill>
        <p:spPr>
          <a:xfrm>
            <a:off x="2329077" y="457200"/>
            <a:ext cx="753384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72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39D4FD-8D46-41F7-8841-B1004C3D9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Liukkosenmäen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väkeä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noin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 1930,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Suvun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omat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arkistot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uva, joka sisältää kohteen teksti, rakennus, ulko, talo&#10;&#10;Kuvaus luotu automaattisesti">
            <a:extLst>
              <a:ext uri="{FF2B5EF4-FFF2-40B4-BE49-F238E27FC236}">
                <a16:creationId xmlns:a16="http://schemas.microsoft.com/office/drawing/2014/main" id="{5118C7D5-176D-4F07-87E0-663CF18BA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86" y="858525"/>
            <a:ext cx="6949208" cy="52119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62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39D4FD-8D46-41F7-8841-B1004C3D9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0" y="2165350"/>
            <a:ext cx="4178493" cy="284607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Regina Liukkonen,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o.s.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Leinonen s.11.8.1844, Adam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Liukkosen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puoliso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sukutaulu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1882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Liukkosenmäen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väkeä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noin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 1930,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Suvun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omat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arkistot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Kuvasta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kuva</a:t>
            </a: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-suurennos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joka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digitoitu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kännykkäkameralla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E16ACEE-167B-6D0C-9008-55D2D7C7F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81" y="594360"/>
            <a:ext cx="3678763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40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41465F-6343-510A-2FD2-EC5A29ED6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 kuva-arkisto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D96085-07AB-B5AC-1527-9F519259E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3"/>
              </a:rPr>
              <a:t>http://sa-kuva.fi</a:t>
            </a:r>
            <a:endParaRPr lang="fi-FI" dirty="0"/>
          </a:p>
          <a:p>
            <a:r>
              <a:rPr lang="fi-FI" dirty="0"/>
              <a:t>Suuri määrä valokuvia sota-ajoilta</a:t>
            </a:r>
          </a:p>
          <a:p>
            <a:r>
              <a:rPr lang="fi-FI" dirty="0"/>
              <a:t>Kuvatekstit eivät kovin tarkkoja</a:t>
            </a:r>
          </a:p>
        </p:txBody>
      </p:sp>
    </p:spTree>
    <p:extLst>
      <p:ext uri="{BB962C8B-B14F-4D97-AF65-F5344CB8AC3E}">
        <p14:creationId xmlns:p14="http://schemas.microsoft.com/office/powerpoint/2010/main" val="71647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23094EC-EFC7-4DDF-A046-40E0D730A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513516"/>
          </a:xfrm>
        </p:spPr>
        <p:txBody>
          <a:bodyPr>
            <a:normAutofit/>
          </a:bodyPr>
          <a:lstStyle/>
          <a:p>
            <a:r>
              <a:rPr lang="fi-FI"/>
              <a:t>LIUKKOSTEN LÄHTEILLÄ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2F30EA7-C378-4988-B483-BF451E1F9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5031" y="4076802"/>
            <a:ext cx="5561938" cy="1534587"/>
          </a:xfrm>
        </p:spPr>
        <p:txBody>
          <a:bodyPr>
            <a:normAutofit/>
          </a:bodyPr>
          <a:lstStyle/>
          <a:p>
            <a:endParaRPr lang="fi-FI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/>
              <a:t>MITEN RIKASTAN SUKUTAULUJEN TIETOJA?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/>
              <a:t>CASE STUDY – JAAKKIMAN IIJÄRVEN LIUKKOSET</a:t>
            </a:r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25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C562D4-0119-4676-A5C6-E949238BB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Esimerkki: FB ryhmästä löydetty luokkakuva</a:t>
            </a:r>
          </a:p>
        </p:txBody>
      </p:sp>
      <p:pic>
        <p:nvPicPr>
          <p:cNvPr id="5" name="Sisällön paikkamerkki 4" descr="Kuva, joka sisältää kohteen henkilö, poseeraaminen, ryhmä, tiimi&#10;&#10;Kuvaus luotu automaattisesti">
            <a:extLst>
              <a:ext uri="{FF2B5EF4-FFF2-40B4-BE49-F238E27FC236}">
                <a16:creationId xmlns:a16="http://schemas.microsoft.com/office/drawing/2014/main" id="{2E6629BE-CAD3-48E2-965B-31FAF21E8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387" y="1690688"/>
            <a:ext cx="7735712" cy="4351338"/>
          </a:xfrm>
        </p:spPr>
      </p:pic>
      <p:sp>
        <p:nvSpPr>
          <p:cNvPr id="3" name="Ellipsi 2">
            <a:extLst>
              <a:ext uri="{FF2B5EF4-FFF2-40B4-BE49-F238E27FC236}">
                <a16:creationId xmlns:a16="http://schemas.microsoft.com/office/drawing/2014/main" id="{4BA52628-C99C-4925-959B-EDA1025ACAF8}"/>
              </a:ext>
            </a:extLst>
          </p:cNvPr>
          <p:cNvSpPr/>
          <p:nvPr/>
        </p:nvSpPr>
        <p:spPr>
          <a:xfrm>
            <a:off x="6401034" y="4463771"/>
            <a:ext cx="924791" cy="1178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6" name="Suora nuoliyhdysviiva 5">
            <a:extLst>
              <a:ext uri="{FF2B5EF4-FFF2-40B4-BE49-F238E27FC236}">
                <a16:creationId xmlns:a16="http://schemas.microsoft.com/office/drawing/2014/main" id="{8B617372-5ADF-462D-B8CA-46E8332144C9}"/>
              </a:ext>
            </a:extLst>
          </p:cNvPr>
          <p:cNvCxnSpPr>
            <a:endCxn id="3" idx="3"/>
          </p:cNvCxnSpPr>
          <p:nvPr/>
        </p:nvCxnSpPr>
        <p:spPr>
          <a:xfrm flipV="1">
            <a:off x="5424755" y="5470056"/>
            <a:ext cx="1111712" cy="10228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iruutu 6">
            <a:extLst>
              <a:ext uri="{FF2B5EF4-FFF2-40B4-BE49-F238E27FC236}">
                <a16:creationId xmlns:a16="http://schemas.microsoft.com/office/drawing/2014/main" id="{D8E815A0-1C05-4EA5-8CA3-07674D54E04B}"/>
              </a:ext>
            </a:extLst>
          </p:cNvPr>
          <p:cNvSpPr txBox="1"/>
          <p:nvPr/>
        </p:nvSpPr>
        <p:spPr>
          <a:xfrm>
            <a:off x="2444953" y="6308209"/>
            <a:ext cx="353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Johannes Liukkonen s 5.2.1931</a:t>
            </a:r>
          </a:p>
        </p:txBody>
      </p:sp>
    </p:spTree>
    <p:extLst>
      <p:ext uri="{BB962C8B-B14F-4D97-AF65-F5344CB8AC3E}">
        <p14:creationId xmlns:p14="http://schemas.microsoft.com/office/powerpoint/2010/main" val="1223533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57ABAFB-8C24-437B-98C4-3BD0D7865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" y="83128"/>
            <a:ext cx="9144000" cy="68580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42502B02-FB63-483B-82CD-763BC6FCCDF5}"/>
              </a:ext>
            </a:extLst>
          </p:cNvPr>
          <p:cNvSpPr txBox="1"/>
          <p:nvPr/>
        </p:nvSpPr>
        <p:spPr>
          <a:xfrm>
            <a:off x="9313717" y="5735782"/>
            <a:ext cx="2788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Ainevihko Johannes Liukkonen III luokka Parikan koulu 1943-1944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FC33F4C5-E2E4-4DF3-98C0-F82ABC2A61A7}"/>
              </a:ext>
            </a:extLst>
          </p:cNvPr>
          <p:cNvSpPr txBox="1"/>
          <p:nvPr/>
        </p:nvSpPr>
        <p:spPr>
          <a:xfrm>
            <a:off x="9507682" y="748145"/>
            <a:ext cx="22444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Tästä aineesta keskustellessamme selvisi, että isä oli tullut karsinnoissa toiseksi, mutta ei sairauden vuoksi päässyt kilpailuihin! Aine on kirjoitettu sen perusteella mitä muut kertoivat tapahtumasta. </a:t>
            </a:r>
          </a:p>
        </p:txBody>
      </p:sp>
    </p:spTree>
    <p:extLst>
      <p:ext uri="{BB962C8B-B14F-4D97-AF65-F5344CB8AC3E}">
        <p14:creationId xmlns:p14="http://schemas.microsoft.com/office/powerpoint/2010/main" val="1698644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11CFCA0-A22D-4D66-9E8E-7CB9FC862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7" name="Kuva 6" descr="Kuva, joka sisältää kohteen teksti, luonnoslehtiö&#10;&#10;Kuvaus luotu automaattisesti">
            <a:extLst>
              <a:ext uri="{FF2B5EF4-FFF2-40B4-BE49-F238E27FC236}">
                <a16:creationId xmlns:a16="http://schemas.microsoft.com/office/drawing/2014/main" id="{D743EF96-F0DC-42C3-A61B-3F4F746FB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" y="3838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73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559345-AB74-4954-9D40-06F1094C4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83" y="-68792"/>
            <a:ext cx="10515600" cy="1325563"/>
          </a:xfrm>
        </p:spPr>
        <p:txBody>
          <a:bodyPr/>
          <a:lstStyle/>
          <a:p>
            <a:r>
              <a:rPr lang="fi-FI" dirty="0"/>
              <a:t>Lähdemateriaalia: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652B26-0F17-509A-C29D-8A9AF009FB15}"/>
              </a:ext>
            </a:extLst>
          </p:cNvPr>
          <p:cNvSpPr txBox="1"/>
          <p:nvPr/>
        </p:nvSpPr>
        <p:spPr>
          <a:xfrm>
            <a:off x="385234" y="1020233"/>
            <a:ext cx="10924116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hlinkClick r:id="rId3"/>
              </a:rPr>
              <a:t>www.finna.fi</a:t>
            </a:r>
            <a:r>
              <a:rPr lang="en-US" sz="1200" dirty="0"/>
              <a:t> (</a:t>
            </a:r>
            <a:r>
              <a:rPr lang="en-US" sz="1200" dirty="0" err="1"/>
              <a:t>kuvia</a:t>
            </a:r>
            <a:r>
              <a:rPr lang="en-US" sz="1200" dirty="0"/>
              <a:t>, </a:t>
            </a:r>
            <a:r>
              <a:rPr lang="en-US" sz="1200" dirty="0" err="1"/>
              <a:t>viiteitä</a:t>
            </a:r>
            <a:r>
              <a:rPr lang="en-US" sz="1200" dirty="0"/>
              <a:t> </a:t>
            </a:r>
            <a:r>
              <a:rPr lang="en-US" sz="1200" dirty="0" err="1"/>
              <a:t>kirjoihin</a:t>
            </a:r>
            <a:r>
              <a:rPr lang="en-US" sz="1200" dirty="0"/>
              <a:t>, </a:t>
            </a:r>
            <a:r>
              <a:rPr lang="en-US" sz="1200" dirty="0" err="1"/>
              <a:t>artikkeleihin</a:t>
            </a:r>
            <a:r>
              <a:rPr lang="en-US" sz="1200" dirty="0"/>
              <a:t> </a:t>
            </a:r>
            <a:r>
              <a:rPr lang="en-US" sz="1200" dirty="0" err="1"/>
              <a:t>ym</a:t>
            </a:r>
            <a:r>
              <a:rPr lang="en-US" sz="1200" dirty="0"/>
              <a:t>)</a:t>
            </a:r>
          </a:p>
          <a:p>
            <a:r>
              <a:rPr lang="en-US" sz="1200" dirty="0">
                <a:hlinkClick r:id="rId4"/>
              </a:rPr>
              <a:t>www.elka.fi</a:t>
            </a:r>
            <a:r>
              <a:rPr lang="en-US" sz="1200" dirty="0"/>
              <a:t> (</a:t>
            </a:r>
            <a:r>
              <a:rPr lang="en-US" sz="1200" dirty="0" err="1"/>
              <a:t>Elinkeinoelämän</a:t>
            </a:r>
            <a:r>
              <a:rPr lang="en-US" sz="1200" dirty="0"/>
              <a:t> </a:t>
            </a:r>
            <a:r>
              <a:rPr lang="en-US" sz="1200" dirty="0" err="1"/>
              <a:t>keskusarkisto</a:t>
            </a:r>
            <a:r>
              <a:rPr lang="en-US" sz="1200" dirty="0"/>
              <a:t>: </a:t>
            </a:r>
            <a:r>
              <a:rPr lang="en-US" sz="1200" dirty="0" err="1"/>
              <a:t>kuvia</a:t>
            </a:r>
            <a:r>
              <a:rPr lang="en-US" sz="1200" dirty="0"/>
              <a:t>, </a:t>
            </a:r>
            <a:r>
              <a:rPr lang="en-US" sz="1200" dirty="0" err="1"/>
              <a:t>dokumentteja</a:t>
            </a:r>
            <a:r>
              <a:rPr lang="en-US" sz="1200" dirty="0"/>
              <a:t>)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hlinkClick r:id="rId5"/>
              </a:rPr>
              <a:t>www.billiongraves.com</a:t>
            </a:r>
            <a:r>
              <a:rPr lang="en-US" sz="1200" dirty="0"/>
              <a:t> (</a:t>
            </a:r>
            <a:r>
              <a:rPr lang="en-US" sz="1200" dirty="0" err="1"/>
              <a:t>hautakiviä</a:t>
            </a:r>
            <a:r>
              <a:rPr lang="en-US" sz="1200" dirty="0"/>
              <a:t>)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hlinkClick r:id="rId6"/>
              </a:rPr>
              <a:t>www.findagrave.com</a:t>
            </a:r>
            <a:r>
              <a:rPr lang="en-US" sz="1200" dirty="0"/>
              <a:t> (</a:t>
            </a:r>
            <a:r>
              <a:rPr lang="en-US" sz="1200" dirty="0" err="1"/>
              <a:t>hautakiviä</a:t>
            </a:r>
            <a:r>
              <a:rPr lang="en-US" sz="1200" dirty="0"/>
              <a:t>)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hlinkClick r:id="rId7"/>
              </a:rPr>
              <a:t>www.hautahaku.fi</a:t>
            </a:r>
            <a:endParaRPr lang="en-US" sz="1200" dirty="0">
              <a:cs typeface="Calibri"/>
              <a:hlinkClick r:id="rId7"/>
            </a:endParaRPr>
          </a:p>
          <a:p>
            <a:r>
              <a:rPr lang="en-US" sz="1200" dirty="0">
                <a:hlinkClick r:id="rId8"/>
              </a:rPr>
              <a:t>https://digi.kansalliskirjasto.fi/etusivu</a:t>
            </a:r>
            <a:r>
              <a:rPr lang="en-US" sz="1200" dirty="0"/>
              <a:t> (</a:t>
            </a:r>
            <a:r>
              <a:rPr lang="en-US" sz="1200" dirty="0" err="1"/>
              <a:t>lehtiä</a:t>
            </a:r>
            <a:r>
              <a:rPr lang="en-US" sz="1200" dirty="0"/>
              <a:t>, </a:t>
            </a:r>
            <a:r>
              <a:rPr lang="en-US" sz="1200" dirty="0" err="1"/>
              <a:t>kuvia</a:t>
            </a:r>
            <a:r>
              <a:rPr lang="en-US" sz="1200" dirty="0"/>
              <a:t>, </a:t>
            </a:r>
            <a:r>
              <a:rPr lang="en-US" sz="1200" dirty="0" err="1"/>
              <a:t>pienpainatteita</a:t>
            </a:r>
            <a:r>
              <a:rPr lang="en-US" sz="1200" dirty="0"/>
              <a:t> </a:t>
            </a:r>
            <a:r>
              <a:rPr lang="en-US" sz="1200" dirty="0" err="1"/>
              <a:t>ym</a:t>
            </a:r>
            <a:r>
              <a:rPr lang="en-US" sz="1200" dirty="0"/>
              <a:t>)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hlinkClick r:id="rId9"/>
              </a:rPr>
              <a:t>www.vanhatkartat.fi</a:t>
            </a:r>
            <a:endParaRPr lang="en-US" sz="1200" dirty="0">
              <a:cs typeface="Calibri"/>
              <a:hlinkClick r:id="rId9"/>
            </a:endParaRPr>
          </a:p>
          <a:p>
            <a:r>
              <a:rPr lang="en-US" sz="1200" dirty="0">
                <a:hlinkClick r:id="rId10"/>
              </a:rPr>
              <a:t>www.kotus.fi</a:t>
            </a:r>
            <a:r>
              <a:rPr lang="en-US" sz="1200" dirty="0"/>
              <a:t> (</a:t>
            </a:r>
            <a:r>
              <a:rPr lang="en-US" sz="1200" dirty="0" err="1"/>
              <a:t>Kotimaisten</a:t>
            </a:r>
            <a:r>
              <a:rPr lang="en-US" sz="1200" dirty="0"/>
              <a:t> </a:t>
            </a:r>
            <a:r>
              <a:rPr lang="en-US" sz="1200" dirty="0" err="1"/>
              <a:t>kielten</a:t>
            </a:r>
            <a:r>
              <a:rPr lang="en-US" sz="1200" dirty="0"/>
              <a:t> </a:t>
            </a:r>
            <a:r>
              <a:rPr lang="en-US" sz="1200" dirty="0" err="1"/>
              <a:t>keskus</a:t>
            </a:r>
            <a:r>
              <a:rPr lang="en-US" sz="1200" dirty="0"/>
              <a:t>: </a:t>
            </a:r>
            <a:r>
              <a:rPr lang="en-US" sz="1200" dirty="0" err="1"/>
              <a:t>arkistomateriaalia</a:t>
            </a:r>
            <a:r>
              <a:rPr lang="en-US" sz="1200" dirty="0"/>
              <a:t> </a:t>
            </a:r>
            <a:r>
              <a:rPr lang="en-US" sz="1200" dirty="0" err="1"/>
              <a:t>esim</a:t>
            </a:r>
            <a:r>
              <a:rPr lang="en-US" sz="1200" dirty="0"/>
              <a:t>. </a:t>
            </a:r>
            <a:r>
              <a:rPr lang="en-US" sz="1200" dirty="0" err="1"/>
              <a:t>nauhoitteita</a:t>
            </a:r>
            <a:r>
              <a:rPr lang="en-US" sz="1200" dirty="0"/>
              <a:t>, </a:t>
            </a:r>
            <a:r>
              <a:rPr lang="en-US" sz="1200" dirty="0" err="1"/>
              <a:t>voi</a:t>
            </a:r>
            <a:r>
              <a:rPr lang="en-US" sz="1200" dirty="0"/>
              <a:t> </a:t>
            </a:r>
            <a:r>
              <a:rPr lang="en-US" sz="1200" dirty="0" err="1"/>
              <a:t>löytää</a:t>
            </a:r>
            <a:r>
              <a:rPr lang="en-US" sz="1200" dirty="0"/>
              <a:t> </a:t>
            </a:r>
            <a:r>
              <a:rPr lang="en-US" sz="1200" dirty="0" err="1"/>
              <a:t>sukulaisen</a:t>
            </a:r>
            <a:r>
              <a:rPr lang="en-US" sz="1200" dirty="0"/>
              <a:t> </a:t>
            </a:r>
            <a:r>
              <a:rPr lang="en-US" sz="1200" dirty="0" err="1"/>
              <a:t>haastattelun</a:t>
            </a:r>
            <a:r>
              <a:rPr lang="en-US" sz="1200" dirty="0"/>
              <a:t>)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hlinkClick r:id="rId11"/>
              </a:rPr>
              <a:t>www.finlit.fi</a:t>
            </a:r>
            <a:r>
              <a:rPr lang="en-US" sz="1200" dirty="0"/>
              <a:t> (</a:t>
            </a:r>
            <a:r>
              <a:rPr lang="en-US" sz="1200" dirty="0" err="1"/>
              <a:t>Suomen</a:t>
            </a:r>
            <a:r>
              <a:rPr lang="en-US" sz="1200" dirty="0"/>
              <a:t> </a:t>
            </a:r>
            <a:r>
              <a:rPr lang="en-US" sz="1200" dirty="0" err="1"/>
              <a:t>kirjallisuuden</a:t>
            </a:r>
            <a:r>
              <a:rPr lang="en-US" sz="1200" dirty="0"/>
              <a:t> </a:t>
            </a:r>
            <a:r>
              <a:rPr lang="en-US" sz="1200" dirty="0" err="1"/>
              <a:t>seura</a:t>
            </a:r>
            <a:r>
              <a:rPr lang="en-US" sz="1200" dirty="0"/>
              <a:t>: </a:t>
            </a:r>
            <a:r>
              <a:rPr lang="en-US" sz="1200" dirty="0" err="1"/>
              <a:t>muistitietoaineistoa</a:t>
            </a:r>
            <a:r>
              <a:rPr lang="en-US" sz="1200" dirty="0"/>
              <a:t> </a:t>
            </a:r>
            <a:r>
              <a:rPr lang="en-US" sz="1200" dirty="0" err="1"/>
              <a:t>eri</a:t>
            </a:r>
            <a:r>
              <a:rPr lang="en-US" sz="1200" dirty="0"/>
              <a:t> </a:t>
            </a:r>
            <a:r>
              <a:rPr lang="en-US" sz="1200" dirty="0" err="1"/>
              <a:t>aihealueista</a:t>
            </a:r>
            <a:r>
              <a:rPr lang="en-US" sz="1200" dirty="0"/>
              <a:t>)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hlinkClick r:id="rId12"/>
              </a:rPr>
              <a:t>www.sls.fi</a:t>
            </a:r>
            <a:r>
              <a:rPr lang="en-US" sz="1200" dirty="0"/>
              <a:t> (Svenska </a:t>
            </a:r>
            <a:r>
              <a:rPr lang="en-US" sz="1200" dirty="0" err="1"/>
              <a:t>Litteratursällskapet</a:t>
            </a:r>
            <a:r>
              <a:rPr lang="en-US" sz="1200" dirty="0"/>
              <a:t> </a:t>
            </a:r>
            <a:r>
              <a:rPr lang="en-US" sz="1200" dirty="0" err="1"/>
              <a:t>i</a:t>
            </a:r>
            <a:r>
              <a:rPr lang="en-US" sz="1200" dirty="0"/>
              <a:t> Finland)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hlinkClick r:id="rId13"/>
              </a:rPr>
              <a:t>http://sukutilat.sarka.fi/</a:t>
            </a:r>
            <a:r>
              <a:rPr lang="en-US" sz="1200" dirty="0"/>
              <a:t> (</a:t>
            </a:r>
            <a:r>
              <a:rPr lang="en-US" sz="1200" dirty="0" err="1"/>
              <a:t>maatilakirjat</a:t>
            </a:r>
            <a:r>
              <a:rPr lang="en-US" sz="1200" dirty="0"/>
              <a:t> </a:t>
            </a:r>
            <a:r>
              <a:rPr lang="en-US" sz="1200" dirty="0" err="1"/>
              <a:t>verkossa</a:t>
            </a:r>
            <a:r>
              <a:rPr lang="en-US" sz="1200" dirty="0"/>
              <a:t>)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hlinkClick r:id="rId14"/>
              </a:rPr>
              <a:t>www.museovirasto.fi</a:t>
            </a:r>
            <a:r>
              <a:rPr lang="en-US" sz="1200" dirty="0"/>
              <a:t> (</a:t>
            </a:r>
            <a:r>
              <a:rPr lang="en-US" sz="1200" dirty="0" err="1"/>
              <a:t>digitaalista</a:t>
            </a:r>
            <a:r>
              <a:rPr lang="en-US" sz="1200" dirty="0"/>
              <a:t> </a:t>
            </a:r>
            <a:r>
              <a:rPr lang="en-US" sz="1200" dirty="0" err="1"/>
              <a:t>aineistoa</a:t>
            </a:r>
            <a:r>
              <a:rPr lang="en-US" sz="1200" dirty="0"/>
              <a:t> ja </a:t>
            </a:r>
            <a:r>
              <a:rPr lang="en-US" sz="1200" dirty="0" err="1"/>
              <a:t>kuvia</a:t>
            </a:r>
            <a:r>
              <a:rPr lang="en-US" sz="1200" dirty="0"/>
              <a:t>)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hlinkClick r:id="rId15"/>
              </a:rPr>
              <a:t>http://runeberg.org/kuka/</a:t>
            </a:r>
            <a:r>
              <a:rPr lang="en-US" sz="1200" dirty="0"/>
              <a:t> (Kuka </a:t>
            </a:r>
            <a:r>
              <a:rPr lang="en-US" sz="1200" dirty="0" err="1"/>
              <a:t>kukin</a:t>
            </a:r>
            <a:r>
              <a:rPr lang="en-US" sz="1200" dirty="0"/>
              <a:t> on -</a:t>
            </a:r>
            <a:r>
              <a:rPr lang="en-US" sz="1200" dirty="0" err="1"/>
              <a:t>kirja</a:t>
            </a:r>
            <a:r>
              <a:rPr lang="en-US" sz="1200" dirty="0"/>
              <a:t> </a:t>
            </a:r>
            <a:r>
              <a:rPr lang="en-US" sz="1200" dirty="0" err="1"/>
              <a:t>vuodet</a:t>
            </a:r>
            <a:r>
              <a:rPr lang="en-US" sz="1200" dirty="0"/>
              <a:t> 1954 ja 1978)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hlinkClick r:id="rId16"/>
              </a:rPr>
              <a:t>http://runeberg.org/aikalais/1934/</a:t>
            </a:r>
            <a:r>
              <a:rPr lang="en-US" sz="1200" dirty="0"/>
              <a:t> (</a:t>
            </a:r>
            <a:r>
              <a:rPr lang="en-US" sz="1200" dirty="0" err="1"/>
              <a:t>Aikalaiskirja</a:t>
            </a:r>
            <a:r>
              <a:rPr lang="en-US" sz="1200" dirty="0"/>
              <a:t> 1934)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hlinkClick r:id="rId17"/>
              </a:rPr>
              <a:t>https://ylioppilasmatrikkeli.helsinki.fi/</a:t>
            </a:r>
            <a:r>
              <a:rPr lang="en-US" sz="1200" dirty="0"/>
              <a:t> (</a:t>
            </a:r>
            <a:r>
              <a:rPr lang="en-US" sz="1200" dirty="0" err="1"/>
              <a:t>Ylioppilasmatrikkeli</a:t>
            </a:r>
            <a:r>
              <a:rPr lang="en-US" sz="1200" dirty="0"/>
              <a:t> 1640-1852, Helsingin </a:t>
            </a:r>
            <a:r>
              <a:rPr lang="en-US" sz="1200" dirty="0" err="1"/>
              <a:t>yliopisto</a:t>
            </a:r>
            <a:r>
              <a:rPr lang="en-US" sz="1200" dirty="0"/>
              <a:t>)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hlinkClick r:id="rId18"/>
              </a:rPr>
              <a:t>https://ylioppilasmatrikkeli.helsinki.fi/1853-1899/</a:t>
            </a:r>
            <a:r>
              <a:rPr lang="en-US" sz="1200" dirty="0"/>
              <a:t> (Helsingin </a:t>
            </a:r>
            <a:r>
              <a:rPr lang="en-US" sz="1200" dirty="0" err="1"/>
              <a:t>yliopisto</a:t>
            </a:r>
            <a:r>
              <a:rPr lang="en-US" sz="1200" dirty="0"/>
              <a:t> </a:t>
            </a:r>
            <a:r>
              <a:rPr lang="en-US" sz="1200" dirty="0" err="1"/>
              <a:t>vuodet</a:t>
            </a:r>
            <a:r>
              <a:rPr lang="en-US" sz="1200" dirty="0"/>
              <a:t> 1853-1899)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hlinkClick r:id="rId19"/>
              </a:rPr>
              <a:t>https://kansallisbiografia.fi/</a:t>
            </a:r>
            <a:r>
              <a:rPr lang="en-US" sz="1200" dirty="0"/>
              <a:t> (</a:t>
            </a:r>
            <a:r>
              <a:rPr lang="en-US" sz="1200" dirty="0" err="1"/>
              <a:t>kansallisbiografia</a:t>
            </a:r>
            <a:r>
              <a:rPr lang="en-US" sz="1200" dirty="0"/>
              <a:t>, </a:t>
            </a:r>
            <a:r>
              <a:rPr lang="en-US" sz="1200" dirty="0" err="1"/>
              <a:t>elämänkertatietoa</a:t>
            </a:r>
            <a:r>
              <a:rPr lang="en-US" sz="1200" dirty="0"/>
              <a:t>, </a:t>
            </a:r>
            <a:r>
              <a:rPr lang="en-US" sz="1200" dirty="0" err="1"/>
              <a:t>Suomen</a:t>
            </a:r>
            <a:r>
              <a:rPr lang="en-US" sz="1200" dirty="0"/>
              <a:t> </a:t>
            </a:r>
            <a:r>
              <a:rPr lang="en-US" sz="1200" dirty="0" err="1"/>
              <a:t>papisto</a:t>
            </a:r>
            <a:r>
              <a:rPr lang="en-US" sz="1200" dirty="0"/>
              <a:t>)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hlinkClick r:id="rId20"/>
              </a:rPr>
              <a:t>https://tuomiokirjat.kansallisarkisto.fi/</a:t>
            </a:r>
            <a:r>
              <a:rPr lang="en-US" sz="1200" dirty="0"/>
              <a:t> (</a:t>
            </a:r>
            <a:r>
              <a:rPr lang="en-US" sz="1200" dirty="0" err="1"/>
              <a:t>tuomiokirjahaku</a:t>
            </a:r>
            <a:r>
              <a:rPr lang="en-US" sz="1200" dirty="0"/>
              <a:t>)</a:t>
            </a:r>
            <a:endParaRPr lang="en-US" sz="1200" dirty="0">
              <a:cs typeface="Calibri"/>
            </a:endParaRPr>
          </a:p>
          <a:p>
            <a:endParaRPr lang="en-US" sz="1200"/>
          </a:p>
          <a:p>
            <a:r>
              <a:rPr lang="en-US" sz="1200" dirty="0">
                <a:hlinkClick r:id="rId21"/>
              </a:rPr>
              <a:t>https://siirtolaisrekisteri.siirtolaisuusinstituutti.fi/</a:t>
            </a:r>
            <a:r>
              <a:rPr lang="en-US" sz="1200" dirty="0"/>
              <a:t> (</a:t>
            </a:r>
            <a:r>
              <a:rPr lang="en-US" sz="1200" dirty="0" err="1"/>
              <a:t>siirtolaisuusrekisteri</a:t>
            </a:r>
            <a:r>
              <a:rPr lang="en-US" sz="1200" dirty="0"/>
              <a:t>)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hlinkClick r:id="rId22"/>
              </a:rPr>
              <a:t>https://heritage.statueofliberty.org/</a:t>
            </a:r>
            <a:r>
              <a:rPr lang="en-US" sz="1200" dirty="0"/>
              <a:t> (</a:t>
            </a:r>
            <a:r>
              <a:rPr lang="en-US" sz="1200" dirty="0" err="1"/>
              <a:t>siirtolaistietoja</a:t>
            </a:r>
            <a:r>
              <a:rPr lang="en-US" sz="1200" dirty="0"/>
              <a:t> Ellis Island)</a:t>
            </a:r>
            <a:endParaRPr lang="en-US" sz="1200" dirty="0">
              <a:cs typeface="Calibri"/>
            </a:endParaRPr>
          </a:p>
          <a:p>
            <a:endParaRPr lang="en-US" sz="1200"/>
          </a:p>
          <a:p>
            <a:r>
              <a:rPr lang="en-US" sz="1200" dirty="0"/>
              <a:t>Eri </a:t>
            </a:r>
            <a:r>
              <a:rPr lang="en-US" sz="1200" dirty="0" err="1"/>
              <a:t>toimijoiden</a:t>
            </a:r>
            <a:r>
              <a:rPr lang="en-US" sz="1200" dirty="0"/>
              <a:t> </a:t>
            </a:r>
            <a:r>
              <a:rPr lang="en-US" sz="1200" dirty="0" err="1"/>
              <a:t>arkistot</a:t>
            </a:r>
            <a:r>
              <a:rPr lang="en-US" sz="1200" dirty="0"/>
              <a:t>:</a:t>
            </a:r>
            <a:endParaRPr lang="en-US" sz="1200" dirty="0">
              <a:cs typeface="Calibri"/>
            </a:endParaRPr>
          </a:p>
          <a:p>
            <a:r>
              <a:rPr lang="en-US" sz="1200" dirty="0">
                <a:hlinkClick r:id="rId23"/>
              </a:rPr>
              <a:t>https://um.fi/arkisto-ja-asiakirjapyynnot</a:t>
            </a:r>
            <a:r>
              <a:rPr lang="en-US" sz="1200" dirty="0"/>
              <a:t> (</a:t>
            </a:r>
            <a:r>
              <a:rPr lang="en-US" sz="1200" dirty="0" err="1"/>
              <a:t>Ulkoministeriön</a:t>
            </a:r>
            <a:r>
              <a:rPr lang="en-US" sz="1200" dirty="0"/>
              <a:t> </a:t>
            </a:r>
            <a:r>
              <a:rPr lang="en-US" sz="1200" dirty="0" err="1"/>
              <a:t>arkisto</a:t>
            </a:r>
            <a:r>
              <a:rPr lang="en-US" sz="1200" dirty="0"/>
              <a:t>)</a:t>
            </a:r>
            <a:endParaRPr lang="en-US" sz="1200" dirty="0">
              <a:cs typeface="Calibri"/>
            </a:endParaRPr>
          </a:p>
          <a:p>
            <a:r>
              <a:rPr lang="en-US" sz="1200" dirty="0" err="1"/>
              <a:t>Kunnalliset</a:t>
            </a:r>
            <a:r>
              <a:rPr lang="en-US" sz="1200" dirty="0"/>
              <a:t> </a:t>
            </a:r>
            <a:r>
              <a:rPr lang="en-US" sz="1200" dirty="0" err="1"/>
              <a:t>arkistot</a:t>
            </a:r>
            <a:endParaRPr lang="en-US" sz="1200" dirty="0" err="1">
              <a:cs typeface="Calibri"/>
            </a:endParaRPr>
          </a:p>
          <a:p>
            <a:r>
              <a:rPr lang="en-US" sz="1200" dirty="0" err="1"/>
              <a:t>Yliopistot</a:t>
            </a:r>
            <a:r>
              <a:rPr lang="en-US" sz="1200" dirty="0"/>
              <a:t>, </a:t>
            </a:r>
            <a:r>
              <a:rPr lang="en-US" sz="1200" dirty="0" err="1"/>
              <a:t>museot</a:t>
            </a:r>
            <a:endParaRPr lang="en-US" sz="1200" dirty="0" err="1">
              <a:cs typeface="Calibri"/>
            </a:endParaRPr>
          </a:p>
          <a:p>
            <a:endParaRPr lang="en-US" sz="1200"/>
          </a:p>
          <a:p>
            <a:r>
              <a:rPr lang="en-US" sz="1200" dirty="0" err="1"/>
              <a:t>Paikallishistoriat</a:t>
            </a:r>
            <a:r>
              <a:rPr lang="en-US" sz="1200" dirty="0"/>
              <a:t>, </a:t>
            </a:r>
            <a:r>
              <a:rPr lang="en-US" sz="1200" dirty="0" err="1"/>
              <a:t>kyläkirjat</a:t>
            </a:r>
            <a:endParaRPr lang="en-US" sz="1200" dirty="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8946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351BB8A6-A371-B549-D0AC-FE5480600108}"/>
              </a:ext>
            </a:extLst>
          </p:cNvPr>
          <p:cNvSpPr txBox="1"/>
          <p:nvPr/>
        </p:nvSpPr>
        <p:spPr>
          <a:xfrm>
            <a:off x="3520440" y="2367171"/>
            <a:ext cx="4358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600" dirty="0">
                <a:latin typeface="Bernard MT Condensed" panose="02050806060905020404" pitchFamily="18" charset="0"/>
              </a:rPr>
              <a:t>Älä lannistu!</a:t>
            </a:r>
          </a:p>
          <a:p>
            <a:endParaRPr lang="fi-FI" sz="66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187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8A5FE3-1CCE-B814-F119-7F8B8C3B6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Yleistä aloittajalle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C2A80E-2356-039C-586E-6B9BF8CB0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i-FI" dirty="0"/>
              <a:t>Minkälainen tutkija haluat olla ja minkälaisia työkaluja haluat käyttää?</a:t>
            </a:r>
          </a:p>
          <a:p>
            <a:r>
              <a:rPr lang="fi-FI" dirty="0"/>
              <a:t>Jos alue on täysin uusi, suosittelen sukututkimuskurssin käymistä</a:t>
            </a:r>
          </a:p>
          <a:p>
            <a:r>
              <a:rPr lang="fi-FI" dirty="0"/>
              <a:t>Kannattaisi aloittaa 20 vuotiaana suvun vanhimpien haastatteluilla..</a:t>
            </a:r>
          </a:p>
          <a:p>
            <a:r>
              <a:rPr lang="fi-FI" dirty="0"/>
              <a:t>Sukututkimuksen voi periaatteessa aloittaa omasta kiinnostuskohteesta: talo tai tila, yksi ihminen tai perhe, isälinja tai äitilinja, suvun asuinpaikat, isoisän autoharrastus, äidinäidin koulutus, suvun kirjoitustaidon kehittyminen jne.</a:t>
            </a:r>
          </a:p>
          <a:p>
            <a:r>
              <a:rPr lang="fi-FI" dirty="0"/>
              <a:t>Tutkimuksia voi tehdä limittäin jos joku kohta jumittaa</a:t>
            </a:r>
          </a:p>
          <a:p>
            <a:r>
              <a:rPr lang="fi-FI" dirty="0"/>
              <a:t> Luotettavat sukutaulut on suositeltava tausta</a:t>
            </a:r>
          </a:p>
          <a:p>
            <a:r>
              <a:rPr lang="fi-FI" dirty="0"/>
              <a:t>Lähdekritiikki, faktat, </a:t>
            </a:r>
          </a:p>
          <a:p>
            <a:r>
              <a:rPr lang="fi-FI" dirty="0"/>
              <a:t>Sukutarinat ovat osa suvun historiaa, olivatpa ne tosia tai ei</a:t>
            </a:r>
          </a:p>
          <a:p>
            <a:r>
              <a:rPr lang="fi-FI" dirty="0"/>
              <a:t>Älä lannistu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3416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8F59A4-4431-460D-8E49-6E65C189A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919B9C-5C01-47E4-B2F2-45F589208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5A82CE-D835-4542-BE8D-62A8F5A94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3D7EF0-3AC8-4029-B55D-EBDD733D3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1001A8A-E44B-480F-92E1-4CFAFB50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5125"/>
            <a:ext cx="11090274" cy="1325563"/>
          </a:xfrm>
        </p:spPr>
        <p:txBody>
          <a:bodyPr>
            <a:normAutofit/>
          </a:bodyPr>
          <a:lstStyle/>
          <a:p>
            <a:r>
              <a:rPr lang="fi-FI" sz="4000"/>
              <a:t>Miten rikastan sukutaulujeni tietoja? </a:t>
            </a:r>
          </a:p>
        </p:txBody>
      </p:sp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05D42251-C294-4CBA-9063-5F70D3D976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2531240"/>
              </p:ext>
            </p:extLst>
          </p:nvPr>
        </p:nvGraphicFramePr>
        <p:xfrm>
          <a:off x="550862" y="1290918"/>
          <a:ext cx="11090275" cy="5000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79398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8DC23C-DA8F-4511-BDF5-32C639489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Iijärven Liukkoset Jaakkimassa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6F9683A-8E29-4227-9010-8908DEAF84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i-FI" dirty="0"/>
              <a:t>1 Henkilöiden perustiedot sukutauluista</a:t>
            </a:r>
          </a:p>
          <a:p>
            <a:pPr marL="0" indent="0">
              <a:buNone/>
            </a:pPr>
            <a:r>
              <a:rPr lang="fi-FI" dirty="0"/>
              <a:t>2 Mitä muuta tiedetään? Mihin voisi löytyä lisätietoja ja mistä?</a:t>
            </a:r>
          </a:p>
          <a:p>
            <a:r>
              <a:rPr lang="fi-FI" dirty="0"/>
              <a:t>Suvun kertomukset ja faktat lähteitä ajatellen</a:t>
            </a:r>
            <a:endParaRPr lang="fi-FI" dirty="0">
              <a:highlight>
                <a:srgbClr val="FFFF00"/>
              </a:highlight>
            </a:endParaRPr>
          </a:p>
          <a:p>
            <a:r>
              <a:rPr lang="fi-FI" dirty="0"/>
              <a:t>Asuneet yli 200 vuotta Iijärvellä – maatila: </a:t>
            </a:r>
            <a:r>
              <a:rPr lang="fi-FI" dirty="0" err="1"/>
              <a:t>perinnöksiostoasiakirjat</a:t>
            </a:r>
            <a:r>
              <a:rPr lang="fi-FI" dirty="0"/>
              <a:t> (Kansallisarkisto)</a:t>
            </a:r>
          </a:p>
          <a:p>
            <a:r>
              <a:rPr lang="fi-FI" dirty="0"/>
              <a:t>Kiertokoulua pidettiin parituvan isommassa tuvassa (</a:t>
            </a:r>
            <a:r>
              <a:rPr lang="fi-FI" i="1" dirty="0"/>
              <a:t>Judit Liukkosen haastattelu, podcast) </a:t>
            </a:r>
            <a:r>
              <a:rPr lang="fi-FI" dirty="0"/>
              <a:t>Kiertokouluista arkistoa? Valokuvia? Etsinnässä, Kansallisarkisto</a:t>
            </a:r>
          </a:p>
          <a:p>
            <a:r>
              <a:rPr lang="fi-FI" dirty="0"/>
              <a:t>Karhunkaatajia ja metsätyöntekijöitä, perimätieto onnettomuudesta, jossa joku jäi puun alle: </a:t>
            </a:r>
            <a:r>
              <a:rPr lang="fi-FI" i="1" dirty="0"/>
              <a:t>lehtijutut molemmista, Sanomalehtiarkisto</a:t>
            </a:r>
          </a:p>
          <a:p>
            <a:r>
              <a:rPr lang="fi-FI" dirty="0"/>
              <a:t>Suvun arkistot</a:t>
            </a:r>
            <a:r>
              <a:rPr lang="fi-FI" i="1" dirty="0"/>
              <a:t>: kirjeet, kouluvihot, muut dokumentit, perheraamattu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517CFAF-1C2E-4432-BBD4-F349970257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i-FI" dirty="0"/>
              <a:t>Juho Liukkonen kuoli auto-onnettomuudessa, </a:t>
            </a:r>
            <a:r>
              <a:rPr lang="fi-FI" i="1" dirty="0"/>
              <a:t>sanomalehtiarkisto</a:t>
            </a:r>
            <a:endParaRPr lang="fi-FI" dirty="0"/>
          </a:p>
          <a:p>
            <a:r>
              <a:rPr lang="fi-FI" dirty="0" err="1"/>
              <a:t>Liukkosenmäen</a:t>
            </a:r>
            <a:r>
              <a:rPr lang="fi-FI" dirty="0"/>
              <a:t> ja Parikanniemellä asuvien Liukkosten evakkomatkat ja muutot sodan jälkeen; </a:t>
            </a:r>
            <a:r>
              <a:rPr lang="fi-FI" i="1" dirty="0"/>
              <a:t>muistiinpanoja ja listauksia paikoista joissa evakossa oltiin, lyhyitä kertomuksia, karttapaikkoja, valokuvia, yhteisiä matkoja joista valokuvia, suullista tarinankerrontaa (suvun omat arkistot ja ihmisten kertomukset)</a:t>
            </a:r>
          </a:p>
        </p:txBody>
      </p:sp>
    </p:spTree>
    <p:extLst>
      <p:ext uri="{BB962C8B-B14F-4D97-AF65-F5344CB8AC3E}">
        <p14:creationId xmlns:p14="http://schemas.microsoft.com/office/powerpoint/2010/main" val="1242067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1D1C63-E9AE-40DB-BA3F-62FD852C3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467"/>
            <a:ext cx="10510458" cy="1072402"/>
          </a:xfrm>
        </p:spPr>
        <p:txBody>
          <a:bodyPr/>
          <a:lstStyle/>
          <a:p>
            <a:r>
              <a:rPr lang="fi-FI" dirty="0"/>
              <a:t>Missä Iijärvi sijaitsee?</a:t>
            </a:r>
          </a:p>
        </p:txBody>
      </p:sp>
      <p:pic>
        <p:nvPicPr>
          <p:cNvPr id="5" name="Sisällön paikkamerkki 4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65B08D8F-8282-45B1-BAA3-FAC82E8C5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03868"/>
            <a:ext cx="8905875" cy="4464326"/>
          </a:xfrm>
        </p:spPr>
      </p:pic>
      <p:sp>
        <p:nvSpPr>
          <p:cNvPr id="6" name="Nuoli: Alas 5">
            <a:extLst>
              <a:ext uri="{FF2B5EF4-FFF2-40B4-BE49-F238E27FC236}">
                <a16:creationId xmlns:a16="http://schemas.microsoft.com/office/drawing/2014/main" id="{A3015366-A1F2-4E43-8C88-1246907C7343}"/>
              </a:ext>
            </a:extLst>
          </p:cNvPr>
          <p:cNvSpPr/>
          <p:nvPr/>
        </p:nvSpPr>
        <p:spPr>
          <a:xfrm rot="2752771">
            <a:off x="5026396" y="1384770"/>
            <a:ext cx="1739043" cy="1509041"/>
          </a:xfrm>
          <a:prstGeom prst="downArrow">
            <a:avLst/>
          </a:prstGeom>
          <a:solidFill>
            <a:srgbClr val="F4B183">
              <a:alpha val="5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0702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704124-2B64-17EC-847D-285DCC305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Tilan </a:t>
            </a:r>
            <a:r>
              <a:rPr lang="fi-FI" dirty="0" err="1"/>
              <a:t>perinnöksiosto</a:t>
            </a:r>
            <a:r>
              <a:rPr lang="fi-FI" dirty="0"/>
              <a:t> – asiakirjat ja liitteet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49BA26C-EA6B-4F3C-DB41-789D1F198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251" y="2279650"/>
            <a:ext cx="6857999" cy="5143499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E955F7D0-7AAF-C858-4366-6E963BD78CC5}"/>
              </a:ext>
            </a:extLst>
          </p:cNvPr>
          <p:cNvSpPr txBox="1"/>
          <p:nvPr/>
        </p:nvSpPr>
        <p:spPr>
          <a:xfrm flipH="1">
            <a:off x="6746239" y="1446848"/>
            <a:ext cx="47218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Perinnöksiostoasiakirjojen</a:t>
            </a:r>
            <a:r>
              <a:rPr lang="fi-FI" dirty="0"/>
              <a:t> lisäksi voi liitteistä löytyä kiinnostavia juttuja, kuten tämä </a:t>
            </a:r>
          </a:p>
          <a:p>
            <a:r>
              <a:rPr lang="fi-FI" dirty="0"/>
              <a:t>Iijärvi 2 tilan </a:t>
            </a:r>
            <a:r>
              <a:rPr lang="fi-FI" dirty="0" err="1"/>
              <a:t>perinnöksiostoasiakirjojen</a:t>
            </a:r>
            <a:r>
              <a:rPr lang="fi-FI" dirty="0"/>
              <a:t> liitteenä oleva papintodistus: </a:t>
            </a:r>
          </a:p>
          <a:p>
            <a:r>
              <a:rPr lang="fi-FI" i="1" dirty="0"/>
              <a:t>Todistetaan, että </a:t>
            </a:r>
            <a:r>
              <a:rPr lang="fi-FI" i="1" dirty="0" err="1"/>
              <a:t>kuudennusmies</a:t>
            </a:r>
            <a:r>
              <a:rPr lang="fi-FI" i="1" dirty="0"/>
              <a:t> Erik Erikinpoika Liukkonen Iijärven kylästä ja tästä pitäjästä, on syntynyt 19.4.1780, kuollut 20.3.1849, ja että hänen tyttärensä Brita </a:t>
            </a:r>
            <a:r>
              <a:rPr lang="fi-FI" i="1" dirty="0" err="1"/>
              <a:t>Erikintytär</a:t>
            </a:r>
            <a:r>
              <a:rPr lang="fi-FI" i="1" dirty="0"/>
              <a:t> on mennyt naimisiin tämän vuoden kesäkuun 3. päivänä Erik Olofinpoika Leinosen kanssa, talosta nro 5 samasta Iijärven kylästä, ja että yllämainitun </a:t>
            </a:r>
            <a:r>
              <a:rPr lang="fi-FI" i="1" dirty="0" err="1"/>
              <a:t>kuudennusmiehen</a:t>
            </a:r>
            <a:r>
              <a:rPr lang="fi-FI" i="1" dirty="0"/>
              <a:t> muut lapset ovat: </a:t>
            </a:r>
            <a:r>
              <a:rPr lang="fi-FI" i="1" dirty="0" err="1"/>
              <a:t>kuudennusmies</a:t>
            </a:r>
            <a:r>
              <a:rPr lang="fi-FI" i="1" dirty="0"/>
              <a:t> Erik Erikinpoika, Petter Erikinpoika ja Johan Erikinpoika joka on jo jonkin aikaa asunut eri ruokakunnassa. </a:t>
            </a:r>
            <a:br>
              <a:rPr lang="fi-FI" i="1" dirty="0"/>
            </a:br>
            <a:endParaRPr lang="fi-FI" i="1" dirty="0"/>
          </a:p>
          <a:p>
            <a:r>
              <a:rPr lang="fi-FI" i="1" dirty="0"/>
              <a:t>Jaakkimassa 24.12.1860</a:t>
            </a:r>
            <a:endParaRPr lang="fi-FI" dirty="0"/>
          </a:p>
          <a:p>
            <a:r>
              <a:rPr lang="fi-FI" i="1" dirty="0"/>
              <a:t>NN (epäselvä nimikirjoitus)</a:t>
            </a:r>
            <a:endParaRPr lang="fi-FI" dirty="0"/>
          </a:p>
          <a:p>
            <a:r>
              <a:rPr lang="fi-FI" i="1" dirty="0"/>
              <a:t>pastori"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3030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798819-9FC3-48DB-8081-E7A29817C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Suvun muistitiedot, tarinat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BCDFD4-FB51-479F-84E2-DCD1BAC9BC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Tee haastattelu joko jostakin tietystä aiheesta/tapahtumasta</a:t>
            </a:r>
          </a:p>
          <a:p>
            <a:r>
              <a:rPr lang="fi-FI" dirty="0"/>
              <a:t>Listaa etukäteen sinua kiinnostavat tapahtumat ja ihmiset</a:t>
            </a:r>
          </a:p>
          <a:p>
            <a:r>
              <a:rPr lang="fi-FI" dirty="0"/>
              <a:t>Listaa kiinnostavat kysymykset</a:t>
            </a:r>
          </a:p>
          <a:p>
            <a:r>
              <a:rPr lang="fi-FI" dirty="0"/>
              <a:t>Valokuva, tavara, auto keskustelun aloituksena</a:t>
            </a:r>
          </a:p>
          <a:p>
            <a:r>
              <a:rPr lang="fi-FI" dirty="0"/>
              <a:t>Hauskaa, hienotunteista</a:t>
            </a:r>
          </a:p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44F55D08-CD64-4EA4-9AC3-09785BB6C99E}"/>
              </a:ext>
            </a:extLst>
          </p:cNvPr>
          <p:cNvSpPr txBox="1">
            <a:spLocks/>
          </p:cNvSpPr>
          <p:nvPr/>
        </p:nvSpPr>
        <p:spPr>
          <a:xfrm>
            <a:off x="6390939" y="1731029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Muistiinpanot käsin/äänitys</a:t>
            </a:r>
          </a:p>
          <a:p>
            <a:r>
              <a:rPr lang="fi-FI" dirty="0"/>
              <a:t>Puhtaaksikirjoitus paperille tai vihkoon – oma käsiala on rikkaus!</a:t>
            </a:r>
          </a:p>
          <a:p>
            <a:r>
              <a:rPr lang="fi-FI" dirty="0"/>
              <a:t>Älykännyköissä äänitysmahdollisuus</a:t>
            </a:r>
          </a:p>
          <a:p>
            <a:r>
              <a:rPr lang="fi-FI" dirty="0"/>
              <a:t>Äänityksestä voi tehdä podcastin </a:t>
            </a:r>
          </a:p>
          <a:p>
            <a:r>
              <a:rPr lang="fi-FI" dirty="0"/>
              <a:t>Esimerkiksi </a:t>
            </a:r>
            <a:r>
              <a:rPr lang="fi-FI" dirty="0">
                <a:hlinkClick r:id="rId3"/>
              </a:rPr>
              <a:t>www.anchor.fm</a:t>
            </a:r>
            <a:endParaRPr lang="fi-FI" dirty="0"/>
          </a:p>
          <a:p>
            <a:r>
              <a:rPr lang="fi-FI" dirty="0"/>
              <a:t>Podcastin linkin voi lähettää sähköpostitse kaverille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9402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778EDE0-C909-4713-97EF-3B843BB12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053" y="1873601"/>
            <a:ext cx="4777381" cy="293808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6186DB2-4D0B-4A43-9861-1E8243559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Judit Liukkosen haastattelu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5DDED6-1C61-48E6-BDA3-741727C997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984443"/>
            <a:ext cx="5257800" cy="4192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Matka</a:t>
            </a:r>
            <a:r>
              <a:rPr lang="en-US" dirty="0"/>
              <a:t> </a:t>
            </a:r>
            <a:r>
              <a:rPr lang="en-US" dirty="0" err="1"/>
              <a:t>tädin</a:t>
            </a:r>
            <a:r>
              <a:rPr lang="en-US" dirty="0"/>
              <a:t> </a:t>
            </a:r>
            <a:r>
              <a:rPr lang="en-US" dirty="0" err="1"/>
              <a:t>luo</a:t>
            </a:r>
            <a:endParaRPr lang="en-US" dirty="0"/>
          </a:p>
          <a:p>
            <a:r>
              <a:rPr lang="en-US" dirty="0" err="1"/>
              <a:t>Kysymysten</a:t>
            </a:r>
            <a:r>
              <a:rPr lang="en-US" dirty="0"/>
              <a:t> ja </a:t>
            </a:r>
            <a:r>
              <a:rPr lang="en-US" dirty="0" err="1"/>
              <a:t>aihealueiden</a:t>
            </a:r>
            <a:r>
              <a:rPr lang="en-US" dirty="0"/>
              <a:t> </a:t>
            </a:r>
            <a:r>
              <a:rPr lang="en-US" dirty="0" err="1"/>
              <a:t>pohdinta</a:t>
            </a:r>
            <a:r>
              <a:rPr lang="en-US" dirty="0"/>
              <a:t> </a:t>
            </a:r>
            <a:r>
              <a:rPr lang="en-US" dirty="0" err="1"/>
              <a:t>etukäteen</a:t>
            </a:r>
            <a:endParaRPr lang="en-US" dirty="0"/>
          </a:p>
          <a:p>
            <a:r>
              <a:rPr lang="en-US" dirty="0" err="1"/>
              <a:t>Äänitys</a:t>
            </a:r>
            <a:r>
              <a:rPr lang="en-US" dirty="0"/>
              <a:t> </a:t>
            </a:r>
            <a:r>
              <a:rPr lang="en-US" dirty="0" err="1"/>
              <a:t>äppi</a:t>
            </a:r>
            <a:r>
              <a:rPr lang="en-US" dirty="0"/>
              <a:t> </a:t>
            </a:r>
            <a:r>
              <a:rPr lang="en-US" dirty="0" err="1"/>
              <a:t>kännykkään</a:t>
            </a:r>
            <a:endParaRPr lang="en-US" dirty="0"/>
          </a:p>
          <a:p>
            <a:r>
              <a:rPr lang="en-US" dirty="0" err="1"/>
              <a:t>Äänittäminen</a:t>
            </a:r>
            <a:endParaRPr lang="en-US" dirty="0"/>
          </a:p>
          <a:p>
            <a:r>
              <a:rPr lang="en-US" dirty="0" err="1"/>
              <a:t>Äänitteen</a:t>
            </a:r>
            <a:r>
              <a:rPr lang="en-US" dirty="0"/>
              <a:t> </a:t>
            </a:r>
            <a:r>
              <a:rPr lang="en-US" dirty="0" err="1"/>
              <a:t>siirtäminen</a:t>
            </a:r>
            <a:r>
              <a:rPr lang="en-US" dirty="0"/>
              <a:t> </a:t>
            </a:r>
            <a:r>
              <a:rPr lang="en-US" dirty="0" err="1"/>
              <a:t>kännykästä</a:t>
            </a:r>
            <a:r>
              <a:rPr lang="en-US" dirty="0"/>
              <a:t> </a:t>
            </a:r>
            <a:r>
              <a:rPr lang="en-US" dirty="0" err="1"/>
              <a:t>läppärin</a:t>
            </a:r>
            <a:r>
              <a:rPr lang="en-US" dirty="0"/>
              <a:t> </a:t>
            </a:r>
            <a:r>
              <a:rPr lang="en-US" dirty="0" err="1"/>
              <a:t>avulla</a:t>
            </a:r>
            <a:r>
              <a:rPr lang="en-US" dirty="0"/>
              <a:t> </a:t>
            </a:r>
            <a:r>
              <a:rPr lang="en-US" dirty="0" err="1"/>
              <a:t>podcastiksi</a:t>
            </a:r>
            <a:r>
              <a:rPr lang="en-US" dirty="0"/>
              <a:t> (Anchor)</a:t>
            </a:r>
          </a:p>
          <a:p>
            <a:r>
              <a:rPr lang="en-US" dirty="0"/>
              <a:t>Ei </a:t>
            </a:r>
            <a:r>
              <a:rPr lang="en-US" dirty="0" err="1"/>
              <a:t>vaatinut</a:t>
            </a:r>
            <a:r>
              <a:rPr lang="en-US" dirty="0"/>
              <a:t> </a:t>
            </a:r>
            <a:r>
              <a:rPr lang="en-US" dirty="0" err="1"/>
              <a:t>mitään</a:t>
            </a:r>
            <a:r>
              <a:rPr lang="en-US" dirty="0"/>
              <a:t> </a:t>
            </a:r>
            <a:r>
              <a:rPr lang="en-US" dirty="0" err="1"/>
              <a:t>erikoislaitteita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92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1346</Words>
  <Application>Microsoft Office PowerPoint</Application>
  <PresentationFormat>Laajakuva</PresentationFormat>
  <Paragraphs>187</Paragraphs>
  <Slides>24</Slides>
  <Notes>23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24</vt:i4>
      </vt:variant>
    </vt:vector>
  </HeadingPairs>
  <TitlesOfParts>
    <vt:vector size="29" baseType="lpstr">
      <vt:lpstr>Arial</vt:lpstr>
      <vt:lpstr>Bernard MT Condensed</vt:lpstr>
      <vt:lpstr>Calibri</vt:lpstr>
      <vt:lpstr>Calibri Light</vt:lpstr>
      <vt:lpstr>Office-teema</vt:lpstr>
      <vt:lpstr>PowerPoint-esitys</vt:lpstr>
      <vt:lpstr>LIUKKOSTEN LÄHTEILLÄ</vt:lpstr>
      <vt:lpstr>Yleistä aloittajalle</vt:lpstr>
      <vt:lpstr>Miten rikastan sukutaulujeni tietoja? </vt:lpstr>
      <vt:lpstr>Iijärven Liukkoset Jaakkimassa</vt:lpstr>
      <vt:lpstr>Missä Iijärvi sijaitsee?</vt:lpstr>
      <vt:lpstr>Tilan perinnöksiosto – asiakirjat ja liitteet</vt:lpstr>
      <vt:lpstr>Suvun muistitiedot, tarinat</vt:lpstr>
      <vt:lpstr>Judit Liukkosen haastattelu</vt:lpstr>
      <vt:lpstr>Esimerkki Juho Liukkosen kuolema – sanomalehtiarkisto</vt:lpstr>
      <vt:lpstr>PowerPoint-esitys</vt:lpstr>
      <vt:lpstr>Esimerkki: ”Särkyi puun alle”- sanomalehtiarkisto</vt:lpstr>
      <vt:lpstr>PowerPoint-esitys</vt:lpstr>
      <vt:lpstr>Erik Liukkonen – hurja karhunkaataja ja kirkon mies Uusi Suometar 13.1.1860</vt:lpstr>
      <vt:lpstr>Suuri Adressi v 1899 </vt:lpstr>
      <vt:lpstr>PowerPoint-esitys</vt:lpstr>
      <vt:lpstr>Liukkosenmäen väkeä noin v 1930, Suvun omat arkistot</vt:lpstr>
      <vt:lpstr>Regina Liukkonen, o.s. Leinonen s.11.8.1844, Adam Liukkosen puoliso, sukutaulu 1882  Liukkosenmäen väkeä noin v 1930, Suvun omat arkistot. Kuvasta kuva -suurennos joka digitoitu kännykkäkameralla</vt:lpstr>
      <vt:lpstr>SA kuva-arkisto</vt:lpstr>
      <vt:lpstr>Esimerkki: FB ryhmästä löydetty luokkakuva</vt:lpstr>
      <vt:lpstr>PowerPoint-esitys</vt:lpstr>
      <vt:lpstr>PowerPoint-esitys</vt:lpstr>
      <vt:lpstr>Lähdemateriaalia: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LIUKKOSTEN LÄHTEILLÄ luonnostelua 21.3.22</dc:title>
  <dc:creator>Eeva Pekonen</dc:creator>
  <cp:lastModifiedBy>Eeva Pekonen</cp:lastModifiedBy>
  <cp:revision>101</cp:revision>
  <dcterms:created xsi:type="dcterms:W3CDTF">2022-03-21T14:19:10Z</dcterms:created>
  <dcterms:modified xsi:type="dcterms:W3CDTF">2025-07-02T14:29:10Z</dcterms:modified>
</cp:coreProperties>
</file>