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äivämäärän paikkamerkki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29F30B-BA13-4FB6-B6D2-0CB883F7212A}" type="datetimeFigureOut">
              <a:rPr lang="fi-FI" smtClean="0"/>
              <a:t>4.9.2016</a:t>
            </a:fld>
            <a:endParaRPr lang="fi-FI"/>
          </a:p>
        </p:txBody>
      </p:sp>
      <p:sp>
        <p:nvSpPr>
          <p:cNvPr id="17" name="Alatunnisteen paikkamerk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29" name="Dian numeron paikkamerkki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E6171-041C-40BC-AAE8-D24889BAC7B2}" type="slidenum">
              <a:rPr lang="fi-FI" smtClean="0"/>
              <a:t>‹#›</a:t>
            </a:fld>
            <a:endParaRPr lang="fi-FI"/>
          </a:p>
        </p:txBody>
      </p:sp>
      <p:sp>
        <p:nvSpPr>
          <p:cNvPr id="32" name="Suorakulmi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Suorakulmi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Suorakulmi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Suorakulmi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Suorakulmi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tsikk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56" name="Suorakulmi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Suorakulmi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Suorakulmi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Suorakulmi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29F30B-BA13-4FB6-B6D2-0CB883F7212A}" type="datetimeFigureOut">
              <a:rPr lang="fi-FI" smtClean="0"/>
              <a:t>4.9.2016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E6171-041C-40BC-AAE8-D24889BAC7B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29F30B-BA13-4FB6-B6D2-0CB883F7212A}" type="datetimeFigureOut">
              <a:rPr lang="fi-FI" smtClean="0"/>
              <a:t>4.9.2016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E6171-041C-40BC-AAE8-D24889BAC7B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29F30B-BA13-4FB6-B6D2-0CB883F7212A}" type="datetimeFigureOut">
              <a:rPr lang="fi-FI" smtClean="0"/>
              <a:t>4.9.2016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E6171-041C-40BC-AAE8-D24889BAC7B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olivapaa piirto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Puolivapaa piirto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Puolivapaa piirto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Puolivapaa piirto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Puolivapaa piirto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Puolivapaa piirto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Puolivapaa piirto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Puolivapaa piirto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Puolivapaa piirto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Puolivapaa piirto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Puolivapaa piirto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Puolivapaa piirto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Puolivapaa piirto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Puolivapaa piirto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Puolivapaa piirto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29F30B-BA13-4FB6-B6D2-0CB883F7212A}" type="datetimeFigureOut">
              <a:rPr lang="fi-FI" smtClean="0"/>
              <a:t>4.9.2016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E6171-041C-40BC-AAE8-D24889BAC7B2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8" name="Suorakulmi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uorakulmi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Suorakulmi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Suorakulmi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Suorakulmi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29F30B-BA13-4FB6-B6D2-0CB883F7212A}" type="datetimeFigureOut">
              <a:rPr lang="fi-FI" smtClean="0"/>
              <a:t>4.9.2016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E6171-041C-40BC-AAE8-D24889BAC7B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uorakulmi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29F30B-BA13-4FB6-B6D2-0CB883F7212A}" type="datetimeFigureOut">
              <a:rPr lang="fi-FI" smtClean="0"/>
              <a:t>4.9.2016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E6171-041C-40BC-AAE8-D24889BAC7B2}" type="slidenum">
              <a:rPr lang="fi-FI" smtClean="0"/>
              <a:t>‹#›</a:t>
            </a:fld>
            <a:endParaRPr lang="fi-FI"/>
          </a:p>
        </p:txBody>
      </p:sp>
      <p:sp>
        <p:nvSpPr>
          <p:cNvPr id="16" name="Suorakulmi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Suorakulmi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Suorakulmi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Suorakulmi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Suorakulmi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Suorakulmi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Suorakulmi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Suorakulmi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Suorakulmi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29F30B-BA13-4FB6-B6D2-0CB883F7212A}" type="datetimeFigureOut">
              <a:rPr lang="fi-FI" smtClean="0"/>
              <a:t>4.9.2016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E6171-041C-40BC-AAE8-D24889BAC7B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29F30B-BA13-4FB6-B6D2-0CB883F7212A}" type="datetimeFigureOut">
              <a:rPr lang="fi-FI" smtClean="0"/>
              <a:t>4.9.2016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E6171-041C-40BC-AAE8-D24889BAC7B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29F30B-BA13-4FB6-B6D2-0CB883F7212A}" type="datetimeFigureOut">
              <a:rPr lang="fi-FI" smtClean="0"/>
              <a:t>4.9.2016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E6171-041C-40BC-AAE8-D24889BAC7B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uora yhdysviiv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Ryhmä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uora yhdysviiv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uora yhdysviiv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uora yhdysviiv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i-FI" smtClean="0"/>
              <a:t>Lisää kuva napsauttamalla kuvaketta</a:t>
            </a:r>
            <a:endParaRPr kumimoji="0"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grpSp>
        <p:nvGrpSpPr>
          <p:cNvPr id="14" name="Ryhmä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uora yhdysviiv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uora yhdysviiv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uora yhdysviiv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ä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uora yhdysviiv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uora yhdysviiv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uora yhdysviiv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029F30B-BA13-4FB6-B6D2-0CB883F7212A}" type="datetimeFigureOut">
              <a:rPr lang="fi-FI" smtClean="0"/>
              <a:t>4.9.2016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CEE6171-041C-40BC-AAE8-D24889BAC7B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Suorakulmi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uorakulmi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uorakulmi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Suorakulmi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Suorakulmi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Suorakulmi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Suorakulmi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Suorakulmi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tsikon paikkamerkki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3" name="Tekstin paikkamerkki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14" name="Päivämäärän paikkamerkki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029F30B-BA13-4FB6-B6D2-0CB883F7212A}" type="datetimeFigureOut">
              <a:rPr lang="fi-FI" smtClean="0"/>
              <a:t>4.9.2016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23" name="Dian numeron paikkamerkki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CEE6171-041C-40BC-AAE8-D24889BAC7B2}" type="slidenum">
              <a:rPr lang="fi-FI" smtClean="0"/>
              <a:t>‹#›</a:t>
            </a:fld>
            <a:endParaRPr lang="fi-F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3140968"/>
            <a:ext cx="7488832" cy="1440160"/>
          </a:xfrm>
        </p:spPr>
        <p:txBody>
          <a:bodyPr/>
          <a:lstStyle/>
          <a:p>
            <a:r>
              <a:rPr lang="fi-FI" dirty="0"/>
              <a:t>LAAJENNETTU </a:t>
            </a:r>
            <a:r>
              <a:rPr lang="fi-FI" dirty="0" smtClean="0"/>
              <a:t>TÄHTIARVIOINTI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216737" y="44624"/>
            <a:ext cx="2787311" cy="2392756"/>
          </a:xfrm>
        </p:spPr>
        <p:txBody>
          <a:bodyPr>
            <a:normAutofit/>
          </a:bodyPr>
          <a:lstStyle/>
          <a:p>
            <a:r>
              <a:rPr lang="fi-FI" dirty="0" smtClean="0"/>
              <a:t>MINIT</a:t>
            </a:r>
            <a:r>
              <a:rPr lang="fi-FI" dirty="0"/>
              <a:t>, </a:t>
            </a:r>
            <a:endParaRPr lang="fi-FI" dirty="0" smtClean="0"/>
          </a:p>
          <a:p>
            <a:r>
              <a:rPr lang="fi-FI" dirty="0" smtClean="0"/>
              <a:t>SILMUT</a:t>
            </a:r>
            <a:r>
              <a:rPr lang="fi-FI" dirty="0"/>
              <a:t>, ALUEDEBYTANTIT, </a:t>
            </a:r>
          </a:p>
          <a:p>
            <a:r>
              <a:rPr lang="fi-FI" dirty="0"/>
              <a:t>ALUENOVIISIT, ALUEJUNIORIT JA </a:t>
            </a:r>
            <a:endParaRPr lang="fi-FI" dirty="0" smtClean="0"/>
          </a:p>
          <a:p>
            <a:r>
              <a:rPr lang="fi-FI" dirty="0" smtClean="0"/>
              <a:t>TAITAJAT (AIKUISET)</a:t>
            </a:r>
            <a:endParaRPr lang="fi-FI" dirty="0"/>
          </a:p>
          <a:p>
            <a:endParaRPr lang="fi-FI" dirty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805264"/>
            <a:ext cx="2577108" cy="815324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-3972"/>
            <a:ext cx="1656184" cy="244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67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3568" y="692696"/>
            <a:ext cx="7776864" cy="5544616"/>
          </a:xfrm>
        </p:spPr>
        <p:txBody>
          <a:bodyPr/>
          <a:lstStyle/>
          <a:p>
            <a:pPr marL="0" indent="0">
              <a:buNone/>
            </a:pPr>
            <a:r>
              <a:rPr lang="fi-FI" sz="2800" u="sng" dirty="0" smtClean="0"/>
              <a:t>3. Hypyt </a:t>
            </a:r>
            <a:r>
              <a:rPr lang="fi-FI" sz="2800" u="sng" dirty="0"/>
              <a:t>vaikeus ja monipuolisuus </a:t>
            </a:r>
            <a:endParaRPr lang="fi-FI" sz="2800" u="sng" dirty="0" smtClean="0"/>
          </a:p>
          <a:p>
            <a:pPr marL="0" indent="0">
              <a:buNone/>
            </a:pPr>
            <a:r>
              <a:rPr lang="fi-FI" sz="2800" dirty="0"/>
              <a:t>	</a:t>
            </a:r>
            <a:endParaRPr lang="fi-FI" sz="2800" dirty="0" smtClean="0"/>
          </a:p>
          <a:p>
            <a:pPr lvl="1"/>
            <a:r>
              <a:rPr lang="fi-FI" sz="2800" dirty="0" smtClean="0"/>
              <a:t>hyppyjen </a:t>
            </a:r>
            <a:r>
              <a:rPr lang="fi-FI" sz="2800" dirty="0"/>
              <a:t>kierrosten määrä (vertaa </a:t>
            </a:r>
            <a:r>
              <a:rPr lang="fi-FI" sz="2800" dirty="0" err="1"/>
              <a:t>yksöis/kaksoishypyt</a:t>
            </a:r>
            <a:r>
              <a:rPr lang="fi-FI" sz="2800" dirty="0"/>
              <a:t>) </a:t>
            </a:r>
          </a:p>
          <a:p>
            <a:pPr lvl="1"/>
            <a:r>
              <a:rPr lang="fi-FI" sz="2800" dirty="0"/>
              <a:t>hyppyjen vaikeusaste (vertaa 2S/2F) </a:t>
            </a:r>
          </a:p>
          <a:p>
            <a:pPr lvl="1"/>
            <a:r>
              <a:rPr lang="fi-FI" sz="2800" dirty="0"/>
              <a:t>onko ohjelmassa yhdistelmiä/sarjoja? </a:t>
            </a:r>
          </a:p>
          <a:p>
            <a:pPr lvl="1"/>
            <a:r>
              <a:rPr lang="fi-FI" sz="2800" dirty="0"/>
              <a:t>monipuolinen hyppyvalikoima (A, S, T, </a:t>
            </a:r>
            <a:r>
              <a:rPr lang="fi-FI" sz="2800" dirty="0" err="1"/>
              <a:t>Lo</a:t>
            </a:r>
            <a:r>
              <a:rPr lang="fi-FI" sz="2800" dirty="0"/>
              <a:t>, F, </a:t>
            </a:r>
            <a:r>
              <a:rPr lang="fi-FI" sz="2800" dirty="0" err="1"/>
              <a:t>Lz</a:t>
            </a:r>
            <a:r>
              <a:rPr lang="fi-FI" sz="2800" dirty="0"/>
              <a:t>) </a:t>
            </a:r>
          </a:p>
          <a:p>
            <a:pPr lvl="1"/>
            <a:r>
              <a:rPr lang="fi-FI" sz="2800" dirty="0" smtClean="0"/>
              <a:t>ko</a:t>
            </a:r>
            <a:r>
              <a:rPr lang="fi-FI" sz="2800" dirty="0"/>
              <a:t>. sarjan hyppyvaatimukset </a:t>
            </a:r>
            <a:r>
              <a:rPr lang="fi-FI" sz="2000" dirty="0"/>
              <a:t>	</a:t>
            </a:r>
          </a:p>
          <a:p>
            <a:pPr marL="68580" indent="0">
              <a:buNone/>
            </a:pP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661248"/>
            <a:ext cx="2577108" cy="81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74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09442" y="548680"/>
            <a:ext cx="7162957" cy="5400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2800" b="1" u="sng" dirty="0" smtClean="0"/>
              <a:t>4. Hypyt </a:t>
            </a:r>
            <a:r>
              <a:rPr lang="fi-FI" sz="2800" b="1" u="sng" dirty="0"/>
              <a:t>laatu </a:t>
            </a:r>
            <a:endParaRPr lang="fi-FI" sz="2800" b="1" u="sng" dirty="0" smtClean="0"/>
          </a:p>
          <a:p>
            <a:pPr marL="0" indent="0">
              <a:buNone/>
            </a:pPr>
            <a:endParaRPr lang="fi-FI" sz="2400" u="sng" dirty="0" smtClean="0"/>
          </a:p>
          <a:p>
            <a:pPr marL="0" indent="0">
              <a:buNone/>
            </a:pPr>
            <a:r>
              <a:rPr lang="fi-FI" sz="2400" dirty="0" smtClean="0"/>
              <a:t>Laatu </a:t>
            </a:r>
            <a:r>
              <a:rPr lang="fi-FI" sz="2400" dirty="0"/>
              <a:t>kaikissa hypyn </a:t>
            </a:r>
            <a:r>
              <a:rPr lang="fi-FI" sz="2400" dirty="0" smtClean="0"/>
              <a:t>NELJÄSSÄ vaiheissa</a:t>
            </a:r>
            <a:r>
              <a:rPr lang="fi-FI" sz="2400" dirty="0"/>
              <a:t>: </a:t>
            </a:r>
          </a:p>
          <a:p>
            <a:r>
              <a:rPr lang="fi-FI" sz="2400" dirty="0"/>
              <a:t>valmistautuminen, ponnistus, ilmalento, alastulo </a:t>
            </a:r>
          </a:p>
          <a:p>
            <a:pPr lvl="1"/>
            <a:r>
              <a:rPr lang="fi-FI" sz="2400" dirty="0"/>
              <a:t>vaikea tai luova lähtö </a:t>
            </a:r>
          </a:p>
          <a:p>
            <a:pPr lvl="1"/>
            <a:r>
              <a:rPr lang="fi-FI" sz="2400" dirty="0"/>
              <a:t>hypyn korkeus ja pituus, hallittu ilmalentoasento </a:t>
            </a:r>
          </a:p>
          <a:p>
            <a:pPr lvl="1"/>
            <a:r>
              <a:rPr lang="fi-FI" sz="2400" dirty="0"/>
              <a:t>varma alastulo </a:t>
            </a:r>
          </a:p>
          <a:p>
            <a:r>
              <a:rPr lang="fi-FI" sz="2400" dirty="0" err="1"/>
              <a:t>F/Lz</a:t>
            </a:r>
            <a:r>
              <a:rPr lang="fi-FI" sz="2400" dirty="0"/>
              <a:t> lähtökaaren puhtaus </a:t>
            </a:r>
          </a:p>
          <a:p>
            <a:r>
              <a:rPr lang="fi-FI" sz="2400" dirty="0"/>
              <a:t>vajaat hypyt </a:t>
            </a:r>
          </a:p>
          <a:p>
            <a:r>
              <a:rPr lang="fi-FI" sz="2400" dirty="0"/>
              <a:t>hyppy-yhdistelmien ja -sarjojen rytmi </a:t>
            </a:r>
          </a:p>
          <a:p>
            <a:r>
              <a:rPr lang="fi-FI" sz="2400" dirty="0"/>
              <a:t>elementti suoritettu musiikin mukaan 	</a:t>
            </a:r>
          </a:p>
          <a:p>
            <a:endParaRPr lang="fi-FI" sz="2000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661248"/>
            <a:ext cx="2577108" cy="81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90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09443" y="620688"/>
            <a:ext cx="7125112" cy="5448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800" b="1" u="sng" dirty="0" smtClean="0"/>
              <a:t>5. Piruetit </a:t>
            </a:r>
            <a:r>
              <a:rPr lang="fi-FI" sz="2800" b="1" u="sng" dirty="0"/>
              <a:t>vaikeus ja monipuolisuus </a:t>
            </a:r>
            <a:r>
              <a:rPr lang="fi-FI" sz="3600" dirty="0"/>
              <a:t>	</a:t>
            </a:r>
            <a:endParaRPr lang="fi-FI" sz="2000" dirty="0" smtClean="0"/>
          </a:p>
          <a:p>
            <a:pPr marL="0" indent="0">
              <a:buNone/>
            </a:pPr>
            <a:endParaRPr lang="fi-FI" sz="2800" b="1" dirty="0" smtClean="0"/>
          </a:p>
          <a:p>
            <a:pPr marL="0" indent="0">
              <a:buNone/>
            </a:pPr>
            <a:r>
              <a:rPr lang="fi-FI" sz="2800" b="1" dirty="0" smtClean="0"/>
              <a:t>Monipuolinen </a:t>
            </a:r>
            <a:r>
              <a:rPr lang="fi-FI" sz="2800" b="1" dirty="0"/>
              <a:t>piruettivalikoima </a:t>
            </a:r>
          </a:p>
          <a:p>
            <a:r>
              <a:rPr lang="fi-FI" sz="2800" dirty="0"/>
              <a:t>Onko ohjelmassa jalanvaihtopiruetteja vai pelkästään yhden jalan piruetteja? </a:t>
            </a:r>
            <a:endParaRPr lang="fi-FI" sz="2800" dirty="0" smtClean="0"/>
          </a:p>
          <a:p>
            <a:r>
              <a:rPr lang="fi-FI" sz="2800" dirty="0" smtClean="0"/>
              <a:t>Onko </a:t>
            </a:r>
            <a:r>
              <a:rPr lang="fi-FI" sz="2800" dirty="0"/>
              <a:t>käytetty kaikkia perusasentoja? (vaaka, istuma, seisoma) </a:t>
            </a:r>
          </a:p>
          <a:p>
            <a:r>
              <a:rPr lang="fi-FI" sz="2800" dirty="0"/>
              <a:t>Onko esim. lentävää piruettia? </a:t>
            </a:r>
          </a:p>
          <a:p>
            <a:r>
              <a:rPr lang="fi-FI" sz="2800" dirty="0"/>
              <a:t>Onko variaatioasentoja/kaarenvaihtoa? </a:t>
            </a:r>
          </a:p>
          <a:p>
            <a:r>
              <a:rPr lang="fi-FI" sz="2800" dirty="0" smtClean="0"/>
              <a:t>ko</a:t>
            </a:r>
            <a:r>
              <a:rPr lang="fi-FI" sz="2800" dirty="0"/>
              <a:t>. sarjan piruettivaatimukset </a:t>
            </a:r>
            <a:r>
              <a:rPr lang="fi-FI" sz="2000" dirty="0"/>
              <a:t>	</a:t>
            </a:r>
          </a:p>
          <a:p>
            <a:endParaRPr lang="fi-FI" sz="2000" dirty="0" smtClean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661248"/>
            <a:ext cx="2577108" cy="81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16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09443" y="692697"/>
            <a:ext cx="7125112" cy="51661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800" b="1" u="sng" dirty="0" smtClean="0"/>
              <a:t>6. Piruetit laatu</a:t>
            </a:r>
          </a:p>
          <a:p>
            <a:pPr marL="0" indent="0">
              <a:buNone/>
            </a:pPr>
            <a:endParaRPr lang="fi-FI" sz="2800" dirty="0" smtClean="0"/>
          </a:p>
          <a:p>
            <a:pPr marL="0" indent="0">
              <a:buNone/>
            </a:pPr>
            <a:r>
              <a:rPr lang="fi-FI" sz="2800" dirty="0" smtClean="0"/>
              <a:t>selkeät </a:t>
            </a:r>
            <a:r>
              <a:rPr lang="fi-FI" sz="2800" dirty="0"/>
              <a:t>ja laadukkaat perusasennot </a:t>
            </a:r>
            <a:endParaRPr lang="fi-FI" sz="2800" dirty="0" smtClean="0"/>
          </a:p>
          <a:p>
            <a:pPr marL="0" indent="0">
              <a:buNone/>
            </a:pPr>
            <a:r>
              <a:rPr lang="fi-FI" sz="2800" dirty="0" smtClean="0"/>
              <a:t>(</a:t>
            </a:r>
            <a:r>
              <a:rPr lang="fi-FI" sz="2800" dirty="0"/>
              <a:t>vaaka, istuma, seisoma) </a:t>
            </a:r>
          </a:p>
          <a:p>
            <a:pPr lvl="1"/>
            <a:r>
              <a:rPr lang="fi-FI" sz="2800" dirty="0"/>
              <a:t>puhdas ja paikallaan pysyvä pyöriminen </a:t>
            </a:r>
          </a:p>
          <a:p>
            <a:pPr lvl="1"/>
            <a:r>
              <a:rPr lang="fi-FI" sz="2800" dirty="0"/>
              <a:t>nopea pyörimisvauhti </a:t>
            </a:r>
          </a:p>
          <a:p>
            <a:pPr lvl="1"/>
            <a:r>
              <a:rPr lang="fi-FI" sz="2800" dirty="0"/>
              <a:t>kierrosmäärä </a:t>
            </a:r>
          </a:p>
          <a:p>
            <a:pPr lvl="1"/>
            <a:r>
              <a:rPr lang="fi-FI" sz="2800" dirty="0"/>
              <a:t>elementti suoritettu musiikin mukaan </a:t>
            </a:r>
            <a:r>
              <a:rPr lang="fi-FI" sz="2000" dirty="0"/>
              <a:t>	</a:t>
            </a:r>
          </a:p>
          <a:p>
            <a:pPr marL="0" indent="0">
              <a:buNone/>
            </a:pPr>
            <a:endParaRPr lang="fi-FI" sz="2000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661248"/>
            <a:ext cx="2577108" cy="81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53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09443" y="548681"/>
            <a:ext cx="7125112" cy="53101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2800" b="1" u="sng" dirty="0" smtClean="0"/>
              <a:t>7. Esittäminen </a:t>
            </a:r>
            <a:r>
              <a:rPr lang="fi-FI" sz="2800" b="1" u="sng" dirty="0"/>
              <a:t>ja </a:t>
            </a:r>
            <a:r>
              <a:rPr lang="fi-FI" sz="2800" b="1" u="sng" dirty="0" smtClean="0"/>
              <a:t>suoritusvarmuus</a:t>
            </a:r>
          </a:p>
          <a:p>
            <a:pPr marL="0" indent="0">
              <a:buNone/>
            </a:pPr>
            <a:r>
              <a:rPr lang="fi-FI" sz="2800" dirty="0" smtClean="0"/>
              <a:t> </a:t>
            </a:r>
            <a:r>
              <a:rPr lang="fi-FI" sz="2800" dirty="0"/>
              <a:t>	</a:t>
            </a:r>
            <a:endParaRPr lang="fi-FI" sz="2800" dirty="0" smtClean="0"/>
          </a:p>
          <a:p>
            <a:pPr marL="0" indent="0">
              <a:buNone/>
            </a:pPr>
            <a:r>
              <a:rPr lang="fi-FI" sz="2800" dirty="0"/>
              <a:t>R</a:t>
            </a:r>
            <a:r>
              <a:rPr lang="fi-FI" sz="2800" dirty="0" smtClean="0"/>
              <a:t>yhti ja vartalon ja käsien kannatus </a:t>
            </a:r>
          </a:p>
          <a:p>
            <a:pPr lvl="1"/>
            <a:r>
              <a:rPr lang="fi-FI" sz="2800" dirty="0" smtClean="0"/>
              <a:t>liikkeiden </a:t>
            </a:r>
            <a:r>
              <a:rPr lang="fi-FI" sz="2800" dirty="0"/>
              <a:t>ja vartalon monipuolinen käyttäminen </a:t>
            </a:r>
          </a:p>
          <a:p>
            <a:pPr lvl="1"/>
            <a:r>
              <a:rPr lang="fi-FI" sz="2800" dirty="0"/>
              <a:t>liikkeiden ja vartalon linjojen selkeys </a:t>
            </a:r>
          </a:p>
          <a:p>
            <a:pPr lvl="1"/>
            <a:r>
              <a:rPr lang="fi-FI" sz="2800" dirty="0"/>
              <a:t>tyyli ja </a:t>
            </a:r>
            <a:r>
              <a:rPr lang="fi-FI" sz="2800" dirty="0" smtClean="0"/>
              <a:t>yksilöllisyys / persoonallisuus </a:t>
            </a:r>
            <a:endParaRPr lang="fi-FI" sz="2800" dirty="0"/>
          </a:p>
          <a:p>
            <a:pPr lvl="1"/>
            <a:r>
              <a:rPr lang="fi-FI" sz="2800" dirty="0"/>
              <a:t>luistelijan kontakti katsojaan </a:t>
            </a:r>
            <a:endParaRPr lang="fi-FI" sz="2800" dirty="0" smtClean="0"/>
          </a:p>
          <a:p>
            <a:pPr lvl="1"/>
            <a:r>
              <a:rPr lang="fi-FI" sz="2800" u="sng" dirty="0" smtClean="0"/>
              <a:t>Onnistuiko </a:t>
            </a:r>
            <a:r>
              <a:rPr lang="fi-FI" sz="2800" u="sng" dirty="0"/>
              <a:t>luistelija päivän suorituksessaan? </a:t>
            </a:r>
            <a:r>
              <a:rPr lang="fi-FI" sz="2800" dirty="0"/>
              <a:t>	</a:t>
            </a:r>
          </a:p>
          <a:p>
            <a:pPr marL="68580" indent="0">
              <a:buNone/>
            </a:pPr>
            <a:endParaRPr lang="fi-FI" sz="2800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661248"/>
            <a:ext cx="2577108" cy="81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68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43608" y="980728"/>
            <a:ext cx="6984776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800" b="1" u="sng" dirty="0" smtClean="0"/>
              <a:t>8. Musiikkiin </a:t>
            </a:r>
            <a:r>
              <a:rPr lang="fi-FI" sz="2800" b="1" u="sng" dirty="0"/>
              <a:t>luistelu </a:t>
            </a:r>
            <a:r>
              <a:rPr lang="fi-FI" sz="2800" dirty="0"/>
              <a:t>	</a:t>
            </a:r>
            <a:endParaRPr lang="fi-FI" sz="2800" dirty="0" smtClean="0"/>
          </a:p>
          <a:p>
            <a:pPr marL="0" indent="0">
              <a:buNone/>
            </a:pPr>
            <a:endParaRPr lang="fi-FI" sz="2800" dirty="0" smtClean="0"/>
          </a:p>
          <a:p>
            <a:r>
              <a:rPr lang="fi-FI" sz="2800" dirty="0" smtClean="0"/>
              <a:t>vaivattomat </a:t>
            </a:r>
            <a:r>
              <a:rPr lang="fi-FI" sz="2800" dirty="0"/>
              <a:t>liikkeet musiikin tahtiin </a:t>
            </a:r>
          </a:p>
          <a:p>
            <a:r>
              <a:rPr lang="fi-FI" sz="2800" dirty="0"/>
              <a:t>musiikin tyylin, luonteen ja rytmin ilmaisu </a:t>
            </a:r>
          </a:p>
          <a:p>
            <a:r>
              <a:rPr lang="fi-FI" sz="2800" dirty="0"/>
              <a:t>taito tuoda esiin musiikin vivahteita </a:t>
            </a:r>
            <a:r>
              <a:rPr lang="fi-FI" sz="2000" dirty="0"/>
              <a:t>	</a:t>
            </a:r>
          </a:p>
          <a:p>
            <a:pPr marL="0" indent="0">
              <a:buNone/>
            </a:pPr>
            <a:endParaRPr lang="fi-FI" sz="2000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661248"/>
            <a:ext cx="2577108" cy="81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78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211960" y="1220563"/>
            <a:ext cx="3816424" cy="3975430"/>
          </a:xfrm>
        </p:spPr>
        <p:txBody>
          <a:bodyPr/>
          <a:lstStyle/>
          <a:p>
            <a:pPr algn="ctr"/>
            <a:r>
              <a:rPr lang="fi-FI" dirty="0" smtClean="0">
                <a:latin typeface="+mn-lt"/>
              </a:rPr>
              <a:t>KIITOS  teille mielenkiinnosta</a:t>
            </a:r>
            <a:br>
              <a:rPr lang="fi-FI" dirty="0" smtClean="0">
                <a:latin typeface="+mn-lt"/>
              </a:rPr>
            </a:br>
            <a:r>
              <a:rPr lang="fi-FI" dirty="0" smtClean="0">
                <a:latin typeface="+mn-lt"/>
              </a:rPr>
              <a:t>ja tsemppiä kisoihin!</a:t>
            </a:r>
            <a:br>
              <a:rPr lang="fi-FI" dirty="0" smtClean="0">
                <a:latin typeface="+mn-lt"/>
              </a:rPr>
            </a:br>
            <a:r>
              <a:rPr lang="fi-FI" dirty="0" smtClean="0">
                <a:latin typeface="+mn-lt"/>
              </a:rPr>
              <a:t/>
            </a:r>
            <a:br>
              <a:rPr lang="fi-FI" dirty="0" smtClean="0">
                <a:latin typeface="+mn-lt"/>
              </a:rPr>
            </a:br>
            <a:endParaRPr lang="fi-FI" sz="3600" dirty="0">
              <a:latin typeface="+mn-lt"/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289" y="980728"/>
            <a:ext cx="2569509" cy="4455100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289" y="4620504"/>
            <a:ext cx="2577108" cy="81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82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Laajennettu Tähtiarviointi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600201"/>
            <a:ext cx="8219256" cy="4205064"/>
          </a:xfrm>
        </p:spPr>
        <p:txBody>
          <a:bodyPr>
            <a:normAutofit fontScale="92500" lnSpcReduction="10000"/>
          </a:bodyPr>
          <a:lstStyle/>
          <a:p>
            <a:r>
              <a:rPr lang="fi-FI" dirty="0" smtClean="0"/>
              <a:t>Kilpailussa/tapahtumassa </a:t>
            </a:r>
            <a:r>
              <a:rPr lang="fi-FI" dirty="0"/>
              <a:t>2-3 tuomaria</a:t>
            </a:r>
          </a:p>
          <a:p>
            <a:r>
              <a:rPr lang="fi-FI" dirty="0"/>
              <a:t>Lomake –Laajennettu tähtiarviointi, 1-8 tähteä</a:t>
            </a:r>
          </a:p>
          <a:p>
            <a:pPr lvl="1"/>
            <a:r>
              <a:rPr lang="fi-FI" dirty="0"/>
              <a:t>Perusluistelu</a:t>
            </a:r>
          </a:p>
          <a:p>
            <a:pPr lvl="1"/>
            <a:r>
              <a:rPr lang="fi-FI" dirty="0"/>
              <a:t>Askeleet, liu’ut ja </a:t>
            </a:r>
            <a:r>
              <a:rPr lang="fi-FI" dirty="0" smtClean="0"/>
              <a:t>siirtymiset</a:t>
            </a:r>
          </a:p>
          <a:p>
            <a:pPr lvl="1"/>
            <a:r>
              <a:rPr lang="fi-FI" dirty="0"/>
              <a:t>Hypyt: laatu</a:t>
            </a:r>
          </a:p>
          <a:p>
            <a:pPr lvl="1"/>
            <a:r>
              <a:rPr lang="fi-FI" dirty="0" smtClean="0"/>
              <a:t>Hypyt</a:t>
            </a:r>
            <a:r>
              <a:rPr lang="fi-FI" dirty="0"/>
              <a:t>: vaikeus ja </a:t>
            </a:r>
            <a:r>
              <a:rPr lang="fi-FI" dirty="0" smtClean="0"/>
              <a:t>monipuolisuus</a:t>
            </a:r>
          </a:p>
          <a:p>
            <a:pPr lvl="1"/>
            <a:r>
              <a:rPr lang="fi-FI" dirty="0"/>
              <a:t>Piruetit: laatu</a:t>
            </a:r>
          </a:p>
          <a:p>
            <a:pPr lvl="1"/>
            <a:r>
              <a:rPr lang="fi-FI" dirty="0" smtClean="0"/>
              <a:t>Piruetit</a:t>
            </a:r>
            <a:r>
              <a:rPr lang="fi-FI" dirty="0"/>
              <a:t>: vaikeus ja monipuolisuus</a:t>
            </a:r>
          </a:p>
          <a:p>
            <a:pPr lvl="1"/>
            <a:r>
              <a:rPr lang="fi-FI" dirty="0" smtClean="0"/>
              <a:t>Esittäminen </a:t>
            </a:r>
            <a:r>
              <a:rPr lang="fi-FI" dirty="0"/>
              <a:t>ja suoritusvarmuus</a:t>
            </a:r>
          </a:p>
          <a:p>
            <a:pPr lvl="1"/>
            <a:r>
              <a:rPr lang="fi-FI" dirty="0"/>
              <a:t>Musiikkiin luistelu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661248"/>
            <a:ext cx="2577108" cy="81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46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Arviointi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99592" y="1212179"/>
            <a:ext cx="7344816" cy="4464495"/>
          </a:xfrm>
        </p:spPr>
        <p:txBody>
          <a:bodyPr>
            <a:normAutofit fontScale="77500" lnSpcReduction="20000"/>
          </a:bodyPr>
          <a:lstStyle/>
          <a:p>
            <a:r>
              <a:rPr lang="fi-FI" dirty="0" smtClean="0"/>
              <a:t>Tuomarit </a:t>
            </a:r>
            <a:r>
              <a:rPr lang="fi-FI" dirty="0"/>
              <a:t>arvioivat kaikki 8 osiota ensisijaisesti laadun perusteella </a:t>
            </a:r>
            <a:r>
              <a:rPr lang="fi-FI" sz="1400" dirty="0"/>
              <a:t>(paitsi hyppyjen ja piruettien vaikeus)</a:t>
            </a:r>
          </a:p>
          <a:p>
            <a:r>
              <a:rPr lang="fi-FI" dirty="0"/>
              <a:t>Tähtiä annetaan yhdestä kahdeksaan</a:t>
            </a:r>
          </a:p>
          <a:p>
            <a:pPr lvl="1"/>
            <a:r>
              <a:rPr lang="fi-FI" dirty="0" smtClean="0"/>
              <a:t>*			hyvä </a:t>
            </a:r>
            <a:r>
              <a:rPr lang="fi-FI" dirty="0"/>
              <a:t>yritys</a:t>
            </a:r>
          </a:p>
          <a:p>
            <a:pPr lvl="1"/>
            <a:r>
              <a:rPr lang="fi-FI" dirty="0" smtClean="0"/>
              <a:t>**		osittain </a:t>
            </a:r>
            <a:r>
              <a:rPr lang="fi-FI" dirty="0"/>
              <a:t>hallinnassa</a:t>
            </a:r>
          </a:p>
          <a:p>
            <a:pPr lvl="1"/>
            <a:r>
              <a:rPr lang="fi-FI" dirty="0" smtClean="0"/>
              <a:t>***		lähes </a:t>
            </a:r>
            <a:r>
              <a:rPr lang="fi-FI" dirty="0"/>
              <a:t>hallinnassa</a:t>
            </a:r>
          </a:p>
          <a:p>
            <a:pPr lvl="1"/>
            <a:r>
              <a:rPr lang="fi-FI" dirty="0" smtClean="0"/>
              <a:t>****		sujuva</a:t>
            </a:r>
            <a:endParaRPr lang="fi-FI" dirty="0"/>
          </a:p>
          <a:p>
            <a:pPr lvl="1"/>
            <a:r>
              <a:rPr lang="fi-FI" dirty="0" smtClean="0"/>
              <a:t>*****		hyvä</a:t>
            </a:r>
            <a:endParaRPr lang="fi-FI" dirty="0"/>
          </a:p>
          <a:p>
            <a:pPr lvl="1"/>
            <a:r>
              <a:rPr lang="fi-FI" dirty="0" smtClean="0"/>
              <a:t>******		erittäin </a:t>
            </a:r>
            <a:r>
              <a:rPr lang="fi-FI" dirty="0"/>
              <a:t>hyvä </a:t>
            </a:r>
          </a:p>
          <a:p>
            <a:pPr lvl="1"/>
            <a:r>
              <a:rPr lang="fi-FI" dirty="0" smtClean="0"/>
              <a:t>*******		upea</a:t>
            </a:r>
            <a:endParaRPr lang="fi-FI" dirty="0"/>
          </a:p>
          <a:p>
            <a:pPr lvl="1"/>
            <a:r>
              <a:rPr lang="fi-FI" dirty="0" smtClean="0"/>
              <a:t>********	loistelias</a:t>
            </a:r>
          </a:p>
          <a:p>
            <a:r>
              <a:rPr lang="fi-FI" dirty="0"/>
              <a:t>Asteikko ei ole absoluuttinen vaan suoritusta arvioidaan suhteessa sarjan taitotasoon. </a:t>
            </a:r>
          </a:p>
          <a:p>
            <a:pPr marL="329184" lvl="1" indent="0">
              <a:buNone/>
            </a:pPr>
            <a:r>
              <a:rPr lang="fi-FI" dirty="0" smtClean="0"/>
              <a:t>Esim</a:t>
            </a:r>
            <a:r>
              <a:rPr lang="fi-FI" dirty="0"/>
              <a:t>. hyvä B-silmu voi saada 8 tähteä. 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661248"/>
            <a:ext cx="2577108" cy="81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93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Vähennykset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3568" y="1268760"/>
            <a:ext cx="7776864" cy="4800150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Vähennykset, tuomareiden enemmistöpäätös</a:t>
            </a:r>
          </a:p>
          <a:p>
            <a:r>
              <a:rPr lang="fi-FI" dirty="0"/>
              <a:t>Aikavähennys -0,5 pistettä/5 s</a:t>
            </a:r>
          </a:p>
          <a:p>
            <a:r>
              <a:rPr lang="fi-FI" dirty="0"/>
              <a:t>Vähennys liu’uista -0,5 pistettä/liuku</a:t>
            </a:r>
          </a:p>
          <a:p>
            <a:r>
              <a:rPr lang="fi-FI" dirty="0"/>
              <a:t>Pukuvähennys -0,5 pistettä</a:t>
            </a:r>
          </a:p>
          <a:p>
            <a:pPr lvl="1"/>
            <a:r>
              <a:rPr lang="fi-FI" dirty="0"/>
              <a:t>Kilpailuasu ei saa olla urheiluun sopimattomalla tavalla paljastava. </a:t>
            </a:r>
            <a:endParaRPr lang="fi-FI" dirty="0" smtClean="0"/>
          </a:p>
          <a:p>
            <a:pPr lvl="1"/>
            <a:r>
              <a:rPr lang="fi-FI" dirty="0" smtClean="0"/>
              <a:t>Ihokangasta </a:t>
            </a:r>
            <a:r>
              <a:rPr lang="fi-FI" dirty="0"/>
              <a:t>ja läpinäkyviä materiaaleja on käytettävä rajoitetusti. </a:t>
            </a:r>
            <a:endParaRPr lang="fi-FI" dirty="0" smtClean="0"/>
          </a:p>
          <a:p>
            <a:pPr lvl="1"/>
            <a:r>
              <a:rPr lang="fi-FI" dirty="0" smtClean="0"/>
              <a:t>Lisävarusteiden </a:t>
            </a:r>
            <a:r>
              <a:rPr lang="fi-FI" dirty="0"/>
              <a:t>käyttö on kielletty. </a:t>
            </a:r>
            <a:endParaRPr lang="fi-FI" dirty="0" smtClean="0"/>
          </a:p>
          <a:p>
            <a:pPr lvl="1"/>
            <a:r>
              <a:rPr lang="fi-FI" dirty="0" smtClean="0"/>
              <a:t>Asun </a:t>
            </a:r>
            <a:r>
              <a:rPr lang="fi-FI" dirty="0"/>
              <a:t>on oltava hillitty, tyylikäs ja urheilukilpailuun sopiva. </a:t>
            </a:r>
          </a:p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661248"/>
            <a:ext cx="2577108" cy="81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59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3568" y="404664"/>
            <a:ext cx="7704856" cy="5544616"/>
          </a:xfrm>
        </p:spPr>
        <p:txBody>
          <a:bodyPr>
            <a:normAutofit/>
          </a:bodyPr>
          <a:lstStyle/>
          <a:p>
            <a:endParaRPr lang="fi-FI" dirty="0"/>
          </a:p>
          <a:p>
            <a:pPr marL="0" indent="0">
              <a:buNone/>
            </a:pPr>
            <a:r>
              <a:rPr lang="fi-FI" dirty="0" smtClean="0"/>
              <a:t> </a:t>
            </a:r>
            <a:endParaRPr lang="fi-FI" dirty="0"/>
          </a:p>
          <a:p>
            <a:pPr marL="68580" indent="0">
              <a:buNone/>
            </a:pP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661248"/>
            <a:ext cx="2577108" cy="815324"/>
          </a:xfrm>
          <a:prstGeom prst="rect">
            <a:avLst/>
          </a:prstGeom>
        </p:spPr>
      </p:pic>
      <p:sp>
        <p:nvSpPr>
          <p:cNvPr id="2" name="Suorakulmio 1"/>
          <p:cNvSpPr/>
          <p:nvPr/>
        </p:nvSpPr>
        <p:spPr>
          <a:xfrm>
            <a:off x="963754" y="1628800"/>
            <a:ext cx="73448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3600" dirty="0" smtClean="0"/>
              <a:t>Tähtiarvioinnissa arvioidaan ensisijaisesti </a:t>
            </a:r>
            <a:r>
              <a:rPr lang="fi-FI" sz="3600" u="sng" dirty="0" smtClean="0"/>
              <a:t>suoritusten laatua </a:t>
            </a:r>
          </a:p>
          <a:p>
            <a:pPr algn="ctr"/>
            <a:r>
              <a:rPr lang="fi-FI" sz="3600" dirty="0" smtClean="0"/>
              <a:t>(paitsi hyppyjen ja piruettien vaikeus ja monipuolisuus). </a:t>
            </a:r>
          </a:p>
        </p:txBody>
      </p:sp>
    </p:spTree>
    <p:extLst>
      <p:ext uri="{BB962C8B-B14F-4D97-AF65-F5344CB8AC3E}">
        <p14:creationId xmlns:p14="http://schemas.microsoft.com/office/powerpoint/2010/main" val="324865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>
                <a:latin typeface="+mn-lt"/>
              </a:rPr>
              <a:t>Tulokset</a:t>
            </a:r>
            <a:endParaRPr lang="fi-FI" b="1" dirty="0">
              <a:latin typeface="+mn-lt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11560" y="1412776"/>
            <a:ext cx="7632848" cy="4536504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Kustakin </a:t>
            </a:r>
            <a:r>
              <a:rPr lang="fi-FI" dirty="0"/>
              <a:t>arvioitavasta osiosta lasketaan tähtikeskiarvo</a:t>
            </a:r>
          </a:p>
          <a:p>
            <a:r>
              <a:rPr lang="fi-FI" dirty="0"/>
              <a:t>Osioiden keskiarvot lasketaan yhteen</a:t>
            </a:r>
          </a:p>
          <a:p>
            <a:r>
              <a:rPr lang="fi-FI" dirty="0"/>
              <a:t>Eniten tähtiä saanut luistelija on voittaja</a:t>
            </a:r>
          </a:p>
          <a:p>
            <a:r>
              <a:rPr lang="fi-FI" dirty="0"/>
              <a:t>T</a:t>
            </a:r>
            <a:r>
              <a:rPr lang="fi-FI" dirty="0" smtClean="0"/>
              <a:t>asatilanteessa </a:t>
            </a:r>
            <a:r>
              <a:rPr lang="fi-FI" dirty="0"/>
              <a:t>luistelija, jolla on enemmän pisteitä </a:t>
            </a:r>
            <a:r>
              <a:rPr lang="fi-FI" u="sng" dirty="0"/>
              <a:t>perusluistelusta</a:t>
            </a:r>
            <a:r>
              <a:rPr lang="fi-FI" dirty="0"/>
              <a:t> voittaa, jos edelleen tasatilanne esittämisen ja suoritusvarmuuden pisteet ratkaisevat, jos edelleen tasatilanne –luistelijat sijoittuvat samalle sijalle</a:t>
            </a:r>
            <a:r>
              <a:rPr lang="fi-FI" dirty="0" smtClean="0"/>
              <a:t>.</a:t>
            </a: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661248"/>
            <a:ext cx="2577108" cy="81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90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14400" y="1783560"/>
            <a:ext cx="7330008" cy="4572000"/>
          </a:xfrm>
        </p:spPr>
        <p:txBody>
          <a:bodyPr>
            <a:normAutofit lnSpcReduction="10000"/>
          </a:bodyPr>
          <a:lstStyle/>
          <a:p>
            <a:r>
              <a:rPr lang="fi-FI" dirty="0"/>
              <a:t>Tulosten julkistus</a:t>
            </a:r>
          </a:p>
          <a:p>
            <a:pPr lvl="1"/>
            <a:r>
              <a:rPr lang="fi-FI" dirty="0"/>
              <a:t>kaikkien sijoitukset esille tulosjärjestyksessä</a:t>
            </a:r>
          </a:p>
          <a:p>
            <a:r>
              <a:rPr lang="fi-FI" dirty="0"/>
              <a:t>alle 10 osall.3 parasta palkitaan ja muut saavat sijoituksen</a:t>
            </a:r>
          </a:p>
          <a:p>
            <a:r>
              <a:rPr lang="fi-FI" dirty="0"/>
              <a:t>Yli 10 osall.3 parasta palkitaan ja muut saavat sijoituksen suositus: 3 erikoismainintaa</a:t>
            </a:r>
          </a:p>
          <a:p>
            <a:r>
              <a:rPr lang="fi-FI" dirty="0"/>
              <a:t>Yli 25 osall.3 parasta palkitaan ja muut saavat sijoituksen suositus: 5 </a:t>
            </a:r>
            <a:r>
              <a:rPr lang="fi-FI" dirty="0" smtClean="0"/>
              <a:t>erikoismainintaa</a:t>
            </a:r>
            <a:endParaRPr lang="fi-FI" dirty="0"/>
          </a:p>
        </p:txBody>
      </p:sp>
      <p:sp>
        <p:nvSpPr>
          <p:cNvPr id="4" name="Otsikk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828704"/>
          </a:xfrm>
        </p:spPr>
        <p:txBody>
          <a:bodyPr/>
          <a:lstStyle/>
          <a:p>
            <a:r>
              <a:rPr lang="fi-FI" b="1" dirty="0" smtClean="0">
                <a:latin typeface="+mn-lt"/>
              </a:rPr>
              <a:t>Tulokset</a:t>
            </a:r>
            <a:endParaRPr lang="fi-FI" b="1" dirty="0">
              <a:latin typeface="+mn-lt"/>
            </a:endParaRPr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661248"/>
            <a:ext cx="2577108" cy="81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76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09442" y="692696"/>
            <a:ext cx="7125113" cy="792087"/>
          </a:xfrm>
        </p:spPr>
        <p:txBody>
          <a:bodyPr/>
          <a:lstStyle/>
          <a:p>
            <a:r>
              <a:rPr lang="fi-FI" b="1" dirty="0"/>
              <a:t>Osa-alueiden kuvaukset </a:t>
            </a:r>
            <a:r>
              <a:rPr lang="fi-FI" dirty="0"/>
              <a:t>	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11560" y="1340768"/>
            <a:ext cx="7522995" cy="48245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800" u="sng" dirty="0" smtClean="0"/>
              <a:t>1. Perusluistelu </a:t>
            </a:r>
            <a:r>
              <a:rPr lang="fi-FI" sz="2800" dirty="0"/>
              <a:t>	</a:t>
            </a:r>
            <a:endParaRPr lang="fi-FI" sz="2800" dirty="0" smtClean="0"/>
          </a:p>
          <a:p>
            <a:pPr lvl="1"/>
            <a:r>
              <a:rPr lang="fi-FI" sz="2800" dirty="0" smtClean="0"/>
              <a:t>tasapainon </a:t>
            </a:r>
            <a:r>
              <a:rPr lang="fi-FI" sz="2800" dirty="0"/>
              <a:t>säilyttäminen ja painonsiirtojen hallitseminen </a:t>
            </a:r>
          </a:p>
          <a:p>
            <a:pPr lvl="1"/>
            <a:r>
              <a:rPr lang="fi-FI" sz="2800" dirty="0"/>
              <a:t>polvien rytmikäs joustaminen </a:t>
            </a:r>
          </a:p>
          <a:p>
            <a:pPr lvl="1"/>
            <a:r>
              <a:rPr lang="fi-FI" sz="2800" dirty="0"/>
              <a:t>äänetön ja sujuva liuku </a:t>
            </a:r>
          </a:p>
          <a:p>
            <a:pPr lvl="1"/>
            <a:r>
              <a:rPr lang="fi-FI" sz="2800" dirty="0"/>
              <a:t>puhtaat potkut, kaaret ja käännökset </a:t>
            </a:r>
          </a:p>
          <a:p>
            <a:pPr lvl="1"/>
            <a:r>
              <a:rPr lang="fi-FI" sz="2800" dirty="0"/>
              <a:t>kyky kiihdyttää ja hiljentää vauhtia </a:t>
            </a:r>
          </a:p>
          <a:p>
            <a:pPr lvl="1"/>
            <a:r>
              <a:rPr lang="fi-FI" sz="2800" dirty="0"/>
              <a:t>taito luistella molempiin suuntiin </a:t>
            </a:r>
          </a:p>
          <a:p>
            <a:pPr lvl="1"/>
            <a:r>
              <a:rPr lang="fi-FI" sz="2800" dirty="0"/>
              <a:t>taito luistella yhdellä jalalla </a:t>
            </a:r>
            <a:r>
              <a:rPr lang="fi-FI" sz="2000" dirty="0"/>
              <a:t>	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661248"/>
            <a:ext cx="2577108" cy="81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28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09443" y="620688"/>
            <a:ext cx="6874925" cy="5448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800" u="sng" dirty="0" smtClean="0"/>
              <a:t>2. Askeleet</a:t>
            </a:r>
            <a:r>
              <a:rPr lang="fi-FI" sz="2800" u="sng" dirty="0"/>
              <a:t>, liu’ut ja siirtymiset </a:t>
            </a:r>
            <a:endParaRPr lang="fi-FI" sz="2800" u="sng" dirty="0" smtClean="0"/>
          </a:p>
          <a:p>
            <a:pPr marL="0" indent="0">
              <a:buNone/>
            </a:pPr>
            <a:r>
              <a:rPr lang="fi-FI" sz="2800" dirty="0"/>
              <a:t>	</a:t>
            </a:r>
            <a:endParaRPr lang="fi-FI" sz="2800" dirty="0" smtClean="0"/>
          </a:p>
          <a:p>
            <a:pPr marL="685800" lvl="1"/>
            <a:r>
              <a:rPr lang="fi-FI" sz="2800" dirty="0" smtClean="0"/>
              <a:t>askelsarjan/askelten </a:t>
            </a:r>
            <a:r>
              <a:rPr lang="fi-FI" sz="2800" dirty="0"/>
              <a:t>laatu, </a:t>
            </a:r>
            <a:endParaRPr lang="fi-FI" sz="2800" dirty="0" smtClean="0"/>
          </a:p>
          <a:p>
            <a:pPr marL="685800" lvl="1"/>
            <a:r>
              <a:rPr lang="fi-FI" sz="2800" dirty="0" smtClean="0"/>
              <a:t>monipuolisuus </a:t>
            </a:r>
            <a:r>
              <a:rPr lang="fi-FI" sz="2800" dirty="0"/>
              <a:t>ja sujuvuus (hyvä tempo, askeleiden ja käännösten puhtaus, askeleet musiikin mukaan, vaivaton liikehdintä, vartalon kannatus ja hallinta) </a:t>
            </a:r>
          </a:p>
          <a:p>
            <a:pPr lvl="1"/>
            <a:r>
              <a:rPr lang="fi-FI" sz="2800" dirty="0"/>
              <a:t>siirtymisten vaihtelevuus, vaikeus, monimuotoisuus ja laatu </a:t>
            </a:r>
          </a:p>
          <a:p>
            <a:pPr lvl="1"/>
            <a:r>
              <a:rPr lang="fi-FI" sz="2800" dirty="0"/>
              <a:t>liukujen laatu </a:t>
            </a:r>
            <a:endParaRPr lang="fi-FI" sz="2800" dirty="0" smtClean="0"/>
          </a:p>
          <a:p>
            <a:pPr marL="454914" lvl="1" indent="0">
              <a:buNone/>
            </a:pPr>
            <a:r>
              <a:rPr lang="fi-FI" sz="2800" dirty="0"/>
              <a:t> </a:t>
            </a:r>
            <a:r>
              <a:rPr lang="fi-FI" sz="2800" dirty="0" smtClean="0"/>
              <a:t>   (</a:t>
            </a:r>
            <a:r>
              <a:rPr lang="fi-FI" sz="2800" dirty="0"/>
              <a:t>puhdas kaari, hyvä asento) </a:t>
            </a:r>
            <a:r>
              <a:rPr lang="fi-FI" dirty="0"/>
              <a:t>	</a:t>
            </a:r>
          </a:p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661248"/>
            <a:ext cx="2577108" cy="81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43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56</TotalTime>
  <Words>336</Words>
  <Application>Microsoft Office PowerPoint</Application>
  <PresentationFormat>Näytössä katseltava diaesitys (4:3)</PresentationFormat>
  <Paragraphs>117</Paragraphs>
  <Slides>16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22" baseType="lpstr">
      <vt:lpstr>Consolas</vt:lpstr>
      <vt:lpstr>Corbel</vt:lpstr>
      <vt:lpstr>Wingdings</vt:lpstr>
      <vt:lpstr>Wingdings 2</vt:lpstr>
      <vt:lpstr>Wingdings 3</vt:lpstr>
      <vt:lpstr>Metro</vt:lpstr>
      <vt:lpstr>LAAJENNETTU TÄHTIARVIOINTI </vt:lpstr>
      <vt:lpstr>Laajennettu Tähtiarviointi</vt:lpstr>
      <vt:lpstr>Arviointi</vt:lpstr>
      <vt:lpstr>Vähennykset</vt:lpstr>
      <vt:lpstr>PowerPoint-esitys</vt:lpstr>
      <vt:lpstr>Tulokset</vt:lpstr>
      <vt:lpstr>Tulokset</vt:lpstr>
      <vt:lpstr>Osa-alueiden kuvaukset  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KIITOS  teille mielenkiinnosta ja tsemppiä kisoihin!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LAAJENNETTU TÄHTIARVIOINTI</dc:title>
  <dc:creator>Mari Tamminiemi</dc:creator>
  <cp:lastModifiedBy>Kose K</cp:lastModifiedBy>
  <cp:revision>14</cp:revision>
  <dcterms:created xsi:type="dcterms:W3CDTF">2016-08-22T15:42:47Z</dcterms:created>
  <dcterms:modified xsi:type="dcterms:W3CDTF">2016-09-04T18:18:06Z</dcterms:modified>
</cp:coreProperties>
</file>