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327" r:id="rId4"/>
    <p:sldId id="311" r:id="rId5"/>
    <p:sldId id="312" r:id="rId6"/>
    <p:sldId id="293" r:id="rId7"/>
    <p:sldId id="325" r:id="rId8"/>
    <p:sldId id="326" r:id="rId9"/>
    <p:sldId id="294" r:id="rId10"/>
    <p:sldId id="324" r:id="rId11"/>
    <p:sldId id="267" r:id="rId12"/>
    <p:sldId id="328" r:id="rId13"/>
    <p:sldId id="309" r:id="rId14"/>
    <p:sldId id="262" r:id="rId15"/>
    <p:sldId id="261" r:id="rId16"/>
    <p:sldId id="279" r:id="rId17"/>
    <p:sldId id="323" r:id="rId18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BD9E2F-1DB8-48BE-841F-2660D3FD3070}" v="8" dt="2022-09-22T05:49:58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ho Saari (TAU)" userId="655a4dcf-313d-4190-8301-530b93e7624a" providerId="ADAL" clId="{F8BD9E2F-1DB8-48BE-841F-2660D3FD3070}"/>
    <pc:docChg chg="custSel addSld modSld">
      <pc:chgData name="Juho Saari (TAU)" userId="655a4dcf-313d-4190-8301-530b93e7624a" providerId="ADAL" clId="{F8BD9E2F-1DB8-48BE-841F-2660D3FD3070}" dt="2022-09-22T05:51:42.711" v="339" actId="207"/>
      <pc:docMkLst>
        <pc:docMk/>
      </pc:docMkLst>
      <pc:sldChg chg="modSp mod">
        <pc:chgData name="Juho Saari (TAU)" userId="655a4dcf-313d-4190-8301-530b93e7624a" providerId="ADAL" clId="{F8BD9E2F-1DB8-48BE-841F-2660D3FD3070}" dt="2022-09-19T11:02:12.295" v="115" actId="122"/>
        <pc:sldMkLst>
          <pc:docMk/>
          <pc:sldMk cId="906911741" sldId="257"/>
        </pc:sldMkLst>
        <pc:spChg chg="mod">
          <ac:chgData name="Juho Saari (TAU)" userId="655a4dcf-313d-4190-8301-530b93e7624a" providerId="ADAL" clId="{F8BD9E2F-1DB8-48BE-841F-2660D3FD3070}" dt="2022-09-19T11:02:12.295" v="115" actId="122"/>
          <ac:spMkLst>
            <pc:docMk/>
            <pc:sldMk cId="906911741" sldId="257"/>
            <ac:spMk id="2" creationId="{0D263A6B-20A7-5140-B9D0-C1293E58E84F}"/>
          </ac:spMkLst>
        </pc:spChg>
      </pc:sldChg>
      <pc:sldChg chg="addSp delSp modSp mod">
        <pc:chgData name="Juho Saari (TAU)" userId="655a4dcf-313d-4190-8301-530b93e7624a" providerId="ADAL" clId="{F8BD9E2F-1DB8-48BE-841F-2660D3FD3070}" dt="2022-09-22T05:47:52.809" v="236" actId="20577"/>
        <pc:sldMkLst>
          <pc:docMk/>
          <pc:sldMk cId="1301429543" sldId="259"/>
        </pc:sldMkLst>
        <pc:spChg chg="add del mod">
          <ac:chgData name="Juho Saari (TAU)" userId="655a4dcf-313d-4190-8301-530b93e7624a" providerId="ADAL" clId="{F8BD9E2F-1DB8-48BE-841F-2660D3FD3070}" dt="2022-09-06T10:56:41.045" v="68"/>
          <ac:spMkLst>
            <pc:docMk/>
            <pc:sldMk cId="1301429543" sldId="259"/>
            <ac:spMk id="2" creationId="{7406EF5B-5759-4099-A072-8A3C2F06F6FD}"/>
          </ac:spMkLst>
        </pc:spChg>
        <pc:spChg chg="mod">
          <ac:chgData name="Juho Saari (TAU)" userId="655a4dcf-313d-4190-8301-530b93e7624a" providerId="ADAL" clId="{F8BD9E2F-1DB8-48BE-841F-2660D3FD3070}" dt="2022-09-21T11:00:49.499" v="152" actId="20577"/>
          <ac:spMkLst>
            <pc:docMk/>
            <pc:sldMk cId="1301429543" sldId="259"/>
            <ac:spMk id="7" creationId="{23AC8C10-569E-4AED-B4E2-7AF3A0BE1AF1}"/>
          </ac:spMkLst>
        </pc:spChg>
        <pc:spChg chg="mod">
          <ac:chgData name="Juho Saari (TAU)" userId="655a4dcf-313d-4190-8301-530b93e7624a" providerId="ADAL" clId="{F8BD9E2F-1DB8-48BE-841F-2660D3FD3070}" dt="2022-09-22T05:47:52.809" v="236" actId="20577"/>
          <ac:spMkLst>
            <pc:docMk/>
            <pc:sldMk cId="1301429543" sldId="259"/>
            <ac:spMk id="8" creationId="{EE826B9E-B8BF-4637-BC7E-21DAB561ACF2}"/>
          </ac:spMkLst>
        </pc:spChg>
        <pc:picChg chg="add mod">
          <ac:chgData name="Juho Saari (TAU)" userId="655a4dcf-313d-4190-8301-530b93e7624a" providerId="ADAL" clId="{F8BD9E2F-1DB8-48BE-841F-2660D3FD3070}" dt="2022-09-06T10:56:59.745" v="83" actId="14100"/>
          <ac:picMkLst>
            <pc:docMk/>
            <pc:sldMk cId="1301429543" sldId="259"/>
            <ac:picMk id="9" creationId="{A38A9BDB-6F1C-4C2F-8999-6EC369F2C712}"/>
          </ac:picMkLst>
        </pc:picChg>
        <pc:picChg chg="del">
          <ac:chgData name="Juho Saari (TAU)" userId="655a4dcf-313d-4190-8301-530b93e7624a" providerId="ADAL" clId="{F8BD9E2F-1DB8-48BE-841F-2660D3FD3070}" dt="2022-09-06T10:56:38.806" v="67" actId="478"/>
          <ac:picMkLst>
            <pc:docMk/>
            <pc:sldMk cId="1301429543" sldId="259"/>
            <ac:picMk id="1026" creationId="{ACD08307-7ACD-4F8B-8BF9-7E8B5747515D}"/>
          </ac:picMkLst>
        </pc:picChg>
      </pc:sldChg>
      <pc:sldChg chg="addSp delSp modSp mod">
        <pc:chgData name="Juho Saari (TAU)" userId="655a4dcf-313d-4190-8301-530b93e7624a" providerId="ADAL" clId="{F8BD9E2F-1DB8-48BE-841F-2660D3FD3070}" dt="2022-09-06T10:57:19.506" v="84"/>
        <pc:sldMkLst>
          <pc:docMk/>
          <pc:sldMk cId="2788286670" sldId="312"/>
        </pc:sldMkLst>
        <pc:spChg chg="add del mod">
          <ac:chgData name="Juho Saari (TAU)" userId="655a4dcf-313d-4190-8301-530b93e7624a" providerId="ADAL" clId="{F8BD9E2F-1DB8-48BE-841F-2660D3FD3070}" dt="2022-09-06T10:57:19.506" v="84"/>
          <ac:spMkLst>
            <pc:docMk/>
            <pc:sldMk cId="2788286670" sldId="312"/>
            <ac:spMk id="3" creationId="{F787FBEB-4262-40EB-B3CC-9511E6BC168A}"/>
          </ac:spMkLst>
        </pc:spChg>
        <pc:picChg chg="add mod">
          <ac:chgData name="Juho Saari (TAU)" userId="655a4dcf-313d-4190-8301-530b93e7624a" providerId="ADAL" clId="{F8BD9E2F-1DB8-48BE-841F-2660D3FD3070}" dt="2022-09-06T10:57:19.506" v="84"/>
          <ac:picMkLst>
            <pc:docMk/>
            <pc:sldMk cId="2788286670" sldId="312"/>
            <ac:picMk id="6" creationId="{73619AED-1F7A-4F87-BA50-533B876ABAA5}"/>
          </ac:picMkLst>
        </pc:picChg>
        <pc:picChg chg="del">
          <ac:chgData name="Juho Saari (TAU)" userId="655a4dcf-313d-4190-8301-530b93e7624a" providerId="ADAL" clId="{F8BD9E2F-1DB8-48BE-841F-2660D3FD3070}" dt="2022-09-06T10:56:06.869" v="65" actId="478"/>
          <ac:picMkLst>
            <pc:docMk/>
            <pc:sldMk cId="2788286670" sldId="312"/>
            <ac:picMk id="8" creationId="{1E32D56B-1644-4280-A1D1-5BBC23862670}"/>
          </ac:picMkLst>
        </pc:picChg>
      </pc:sldChg>
      <pc:sldChg chg="modSp mod">
        <pc:chgData name="Juho Saari (TAU)" userId="655a4dcf-313d-4190-8301-530b93e7624a" providerId="ADAL" clId="{F8BD9E2F-1DB8-48BE-841F-2660D3FD3070}" dt="2022-09-22T05:51:42.711" v="339" actId="207"/>
        <pc:sldMkLst>
          <pc:docMk/>
          <pc:sldMk cId="4031069382" sldId="323"/>
        </pc:sldMkLst>
        <pc:spChg chg="mod">
          <ac:chgData name="Juho Saari (TAU)" userId="655a4dcf-313d-4190-8301-530b93e7624a" providerId="ADAL" clId="{F8BD9E2F-1DB8-48BE-841F-2660D3FD3070}" dt="2022-09-22T05:51:39.992" v="338" actId="207"/>
          <ac:spMkLst>
            <pc:docMk/>
            <pc:sldMk cId="4031069382" sldId="323"/>
            <ac:spMk id="2" creationId="{26AD47CD-8639-4737-B7AF-C6D03166693F}"/>
          </ac:spMkLst>
        </pc:spChg>
        <pc:spChg chg="mod">
          <ac:chgData name="Juho Saari (TAU)" userId="655a4dcf-313d-4190-8301-530b93e7624a" providerId="ADAL" clId="{F8BD9E2F-1DB8-48BE-841F-2660D3FD3070}" dt="2022-09-22T05:51:42.711" v="339" actId="207"/>
          <ac:spMkLst>
            <pc:docMk/>
            <pc:sldMk cId="4031069382" sldId="323"/>
            <ac:spMk id="4" creationId="{51BEB445-EEC0-4BD1-B494-BFACB4B396F9}"/>
          </ac:spMkLst>
        </pc:spChg>
      </pc:sldChg>
      <pc:sldChg chg="modSp">
        <pc:chgData name="Juho Saari (TAU)" userId="655a4dcf-313d-4190-8301-530b93e7624a" providerId="ADAL" clId="{F8BD9E2F-1DB8-48BE-841F-2660D3FD3070}" dt="2022-09-06T10:58:35.527" v="87" actId="14100"/>
        <pc:sldMkLst>
          <pc:docMk/>
          <pc:sldMk cId="3687583735" sldId="326"/>
        </pc:sldMkLst>
        <pc:picChg chg="mod">
          <ac:chgData name="Juho Saari (TAU)" userId="655a4dcf-313d-4190-8301-530b93e7624a" providerId="ADAL" clId="{F8BD9E2F-1DB8-48BE-841F-2660D3FD3070}" dt="2022-09-06T10:58:35.527" v="87" actId="14100"/>
          <ac:picMkLst>
            <pc:docMk/>
            <pc:sldMk cId="3687583735" sldId="326"/>
            <ac:picMk id="1026" creationId="{3447F915-CBC3-4BEB-84BA-281048E93334}"/>
          </ac:picMkLst>
        </pc:picChg>
      </pc:sldChg>
      <pc:sldChg chg="addSp delSp modSp new mod modClrScheme chgLayout">
        <pc:chgData name="Juho Saari (TAU)" userId="655a4dcf-313d-4190-8301-530b93e7624a" providerId="ADAL" clId="{F8BD9E2F-1DB8-48BE-841F-2660D3FD3070}" dt="2022-09-19T11:05:48.614" v="145" actId="14100"/>
        <pc:sldMkLst>
          <pc:docMk/>
          <pc:sldMk cId="2045075305" sldId="327"/>
        </pc:sldMkLst>
        <pc:spChg chg="mod ord">
          <ac:chgData name="Juho Saari (TAU)" userId="655a4dcf-313d-4190-8301-530b93e7624a" providerId="ADAL" clId="{F8BD9E2F-1DB8-48BE-841F-2660D3FD3070}" dt="2022-09-19T11:05:40.074" v="142" actId="700"/>
          <ac:spMkLst>
            <pc:docMk/>
            <pc:sldMk cId="2045075305" sldId="327"/>
            <ac:spMk id="2" creationId="{188DEE7A-854D-4BD6-8D2E-84FB60D9A5DD}"/>
          </ac:spMkLst>
        </pc:spChg>
        <pc:spChg chg="add del mod ord">
          <ac:chgData name="Juho Saari (TAU)" userId="655a4dcf-313d-4190-8301-530b93e7624a" providerId="ADAL" clId="{F8BD9E2F-1DB8-48BE-841F-2660D3FD3070}" dt="2022-09-19T11:05:40.074" v="142" actId="700"/>
          <ac:spMkLst>
            <pc:docMk/>
            <pc:sldMk cId="2045075305" sldId="327"/>
            <ac:spMk id="3" creationId="{806C175C-24E9-47B7-B2EB-BB7AD9BA5A8B}"/>
          </ac:spMkLst>
        </pc:spChg>
        <pc:picChg chg="add mod">
          <ac:chgData name="Juho Saari (TAU)" userId="655a4dcf-313d-4190-8301-530b93e7624a" providerId="ADAL" clId="{F8BD9E2F-1DB8-48BE-841F-2660D3FD3070}" dt="2022-09-19T11:05:48.614" v="145" actId="14100"/>
          <ac:picMkLst>
            <pc:docMk/>
            <pc:sldMk cId="2045075305" sldId="327"/>
            <ac:picMk id="5" creationId="{E5C5C324-F38A-4154-AE9F-BCBB9D7E9A62}"/>
          </ac:picMkLst>
        </pc:picChg>
      </pc:sldChg>
      <pc:sldChg chg="addSp modSp new mod">
        <pc:chgData name="Juho Saari (TAU)" userId="655a4dcf-313d-4190-8301-530b93e7624a" providerId="ADAL" clId="{F8BD9E2F-1DB8-48BE-841F-2660D3FD3070}" dt="2022-09-22T05:51:23.385" v="336" actId="113"/>
        <pc:sldMkLst>
          <pc:docMk/>
          <pc:sldMk cId="4054771559" sldId="328"/>
        </pc:sldMkLst>
        <pc:spChg chg="mod">
          <ac:chgData name="Juho Saari (TAU)" userId="655a4dcf-313d-4190-8301-530b93e7624a" providerId="ADAL" clId="{F8BD9E2F-1DB8-48BE-841F-2660D3FD3070}" dt="2022-09-22T05:51:23.385" v="336" actId="113"/>
          <ac:spMkLst>
            <pc:docMk/>
            <pc:sldMk cId="4054771559" sldId="328"/>
            <ac:spMk id="2" creationId="{A26DA0B6-01D5-4F84-91D7-6FB2A988E4C6}"/>
          </ac:spMkLst>
        </pc:spChg>
        <pc:picChg chg="add mod">
          <ac:chgData name="Juho Saari (TAU)" userId="655a4dcf-313d-4190-8301-530b93e7624a" providerId="ADAL" clId="{F8BD9E2F-1DB8-48BE-841F-2660D3FD3070}" dt="2022-09-22T05:50:44.212" v="288" actId="14100"/>
          <ac:picMkLst>
            <pc:docMk/>
            <pc:sldMk cId="4054771559" sldId="328"/>
            <ac:picMk id="4" creationId="{683FC60F-9B2B-4C2D-A699-14027E66C7E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C73F7-3967-48AB-B3AB-B007663A1EFA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7C7361-E1BC-4468-8F04-F5D1FC8A4338}">
      <dgm:prSet phldrT="[Text]"/>
      <dgm:spPr/>
      <dgm:t>
        <a:bodyPr/>
        <a:lstStyle/>
        <a:p>
          <a:r>
            <a:rPr lang="en-US" dirty="0" err="1"/>
            <a:t>Jatkuva</a:t>
          </a:r>
          <a:r>
            <a:rPr lang="en-US" dirty="0"/>
            <a:t> </a:t>
          </a:r>
          <a:r>
            <a:rPr lang="en-US" dirty="0" err="1"/>
            <a:t>kuormitus</a:t>
          </a:r>
          <a:endParaRPr lang="en-US" dirty="0"/>
        </a:p>
      </dgm:t>
    </dgm:pt>
    <dgm:pt modelId="{38F34A67-D4EE-4DAC-93E0-4EB087F239FE}" type="parTrans" cxnId="{6896E53E-317A-4171-973F-7BFD935D2A17}">
      <dgm:prSet/>
      <dgm:spPr/>
      <dgm:t>
        <a:bodyPr/>
        <a:lstStyle/>
        <a:p>
          <a:endParaRPr lang="en-US"/>
        </a:p>
      </dgm:t>
    </dgm:pt>
    <dgm:pt modelId="{7D58AEE5-77E0-4704-8391-CA5EEB5A0217}" type="sibTrans" cxnId="{6896E53E-317A-4171-973F-7BFD935D2A17}">
      <dgm:prSet/>
      <dgm:spPr/>
      <dgm:t>
        <a:bodyPr/>
        <a:lstStyle/>
        <a:p>
          <a:endParaRPr lang="en-US"/>
        </a:p>
      </dgm:t>
    </dgm:pt>
    <dgm:pt modelId="{722B54BE-9702-4EFF-88F7-44AFEB32860D}">
      <dgm:prSet phldrT="[Text]"/>
      <dgm:spPr/>
      <dgm:t>
        <a:bodyPr/>
        <a:lstStyle/>
        <a:p>
          <a:r>
            <a:rPr lang="en-US" dirty="0" err="1"/>
            <a:t>Arviointi-ahdistus</a:t>
          </a:r>
          <a:endParaRPr lang="en-US" dirty="0"/>
        </a:p>
      </dgm:t>
    </dgm:pt>
    <dgm:pt modelId="{EC2FF139-3A15-428B-A532-70898477F43F}" type="parTrans" cxnId="{17348CF6-36B1-4394-986F-22C24232D18C}">
      <dgm:prSet/>
      <dgm:spPr/>
      <dgm:t>
        <a:bodyPr/>
        <a:lstStyle/>
        <a:p>
          <a:endParaRPr lang="en-US"/>
        </a:p>
      </dgm:t>
    </dgm:pt>
    <dgm:pt modelId="{25CF2C8A-AD9A-444B-A0B8-DD44B184E33F}" type="sibTrans" cxnId="{17348CF6-36B1-4394-986F-22C24232D18C}">
      <dgm:prSet/>
      <dgm:spPr/>
      <dgm:t>
        <a:bodyPr/>
        <a:lstStyle/>
        <a:p>
          <a:endParaRPr lang="en-US"/>
        </a:p>
      </dgm:t>
    </dgm:pt>
    <dgm:pt modelId="{1F87E381-6423-42BA-9B51-12B3CF32BD62}">
      <dgm:prSet phldrT="[Text]"/>
      <dgm:spPr/>
      <dgm:t>
        <a:bodyPr/>
        <a:lstStyle/>
        <a:p>
          <a:r>
            <a:rPr lang="en-US" dirty="0" err="1"/>
            <a:t>Tavoitteiden</a:t>
          </a:r>
          <a:r>
            <a:rPr lang="en-US" dirty="0"/>
            <a:t> </a:t>
          </a:r>
          <a:r>
            <a:rPr lang="en-US" dirty="0" err="1"/>
            <a:t>alenema</a:t>
          </a:r>
          <a:endParaRPr lang="en-US" dirty="0"/>
        </a:p>
      </dgm:t>
    </dgm:pt>
    <dgm:pt modelId="{23C25E68-BF50-4F16-8A7C-6996E9D5C8CC}" type="parTrans" cxnId="{5C610913-A21D-4BEE-A638-B438FF7E7E88}">
      <dgm:prSet/>
      <dgm:spPr/>
      <dgm:t>
        <a:bodyPr/>
        <a:lstStyle/>
        <a:p>
          <a:endParaRPr lang="en-US"/>
        </a:p>
      </dgm:t>
    </dgm:pt>
    <dgm:pt modelId="{5848958B-D76A-4C33-ADCD-C8E1C073DAB6}" type="sibTrans" cxnId="{5C610913-A21D-4BEE-A638-B438FF7E7E88}">
      <dgm:prSet/>
      <dgm:spPr/>
      <dgm:t>
        <a:bodyPr/>
        <a:lstStyle/>
        <a:p>
          <a:endParaRPr lang="en-US"/>
        </a:p>
      </dgm:t>
    </dgm:pt>
    <dgm:pt modelId="{CAC564CF-AD5B-4664-A93C-0A5CFA55C10F}">
      <dgm:prSet/>
      <dgm:spPr/>
      <dgm:t>
        <a:bodyPr/>
        <a:lstStyle/>
        <a:p>
          <a:r>
            <a:rPr lang="en-US" dirty="0" err="1"/>
            <a:t>Lyhyt-jännitteisyys</a:t>
          </a:r>
          <a:endParaRPr lang="en-US" dirty="0"/>
        </a:p>
      </dgm:t>
    </dgm:pt>
    <dgm:pt modelId="{5E2DF352-7EC7-4E9A-8E3A-E5FA7E32E884}" type="parTrans" cxnId="{174DA263-9D91-4CFF-8695-D7091437104B}">
      <dgm:prSet/>
      <dgm:spPr/>
      <dgm:t>
        <a:bodyPr/>
        <a:lstStyle/>
        <a:p>
          <a:endParaRPr lang="en-US"/>
        </a:p>
      </dgm:t>
    </dgm:pt>
    <dgm:pt modelId="{37972FD3-A555-46C5-837F-7E17E54F7B9E}" type="sibTrans" cxnId="{174DA263-9D91-4CFF-8695-D7091437104B}">
      <dgm:prSet/>
      <dgm:spPr/>
      <dgm:t>
        <a:bodyPr/>
        <a:lstStyle/>
        <a:p>
          <a:endParaRPr lang="en-US"/>
        </a:p>
      </dgm:t>
    </dgm:pt>
    <dgm:pt modelId="{62E97E0A-1F93-4F5F-81F8-171CBD1DC536}" type="pres">
      <dgm:prSet presAssocID="{2EFC73F7-3967-48AB-B3AB-B007663A1EFA}" presName="Name0" presStyleCnt="0">
        <dgm:presLayoutVars>
          <dgm:dir/>
          <dgm:resizeHandles val="exact"/>
        </dgm:presLayoutVars>
      </dgm:prSet>
      <dgm:spPr/>
    </dgm:pt>
    <dgm:pt modelId="{87B77359-4CDC-4D57-AC7F-760D7CDD56A7}" type="pres">
      <dgm:prSet presAssocID="{B27C7361-E1BC-4468-8F04-F5D1FC8A4338}" presName="node" presStyleLbl="node1" presStyleIdx="0" presStyleCnt="4">
        <dgm:presLayoutVars>
          <dgm:bulletEnabled val="1"/>
        </dgm:presLayoutVars>
      </dgm:prSet>
      <dgm:spPr/>
    </dgm:pt>
    <dgm:pt modelId="{67D916FF-7572-4E8C-B856-49703C5B6D05}" type="pres">
      <dgm:prSet presAssocID="{7D58AEE5-77E0-4704-8391-CA5EEB5A0217}" presName="sibTrans" presStyleLbl="sibTrans2D1" presStyleIdx="0" presStyleCnt="4"/>
      <dgm:spPr/>
    </dgm:pt>
    <dgm:pt modelId="{FD55C54A-35CB-457E-ADE7-7B2D58977CBD}" type="pres">
      <dgm:prSet presAssocID="{7D58AEE5-77E0-4704-8391-CA5EEB5A0217}" presName="connectorText" presStyleLbl="sibTrans2D1" presStyleIdx="0" presStyleCnt="4"/>
      <dgm:spPr/>
    </dgm:pt>
    <dgm:pt modelId="{FDDF6560-C8BF-4F71-9408-5B98057B5E94}" type="pres">
      <dgm:prSet presAssocID="{CAC564CF-AD5B-4664-A93C-0A5CFA55C10F}" presName="node" presStyleLbl="node1" presStyleIdx="1" presStyleCnt="4">
        <dgm:presLayoutVars>
          <dgm:bulletEnabled val="1"/>
        </dgm:presLayoutVars>
      </dgm:prSet>
      <dgm:spPr/>
    </dgm:pt>
    <dgm:pt modelId="{2EADBADD-1E01-4E7F-B7DD-DA2B5265BDD3}" type="pres">
      <dgm:prSet presAssocID="{37972FD3-A555-46C5-837F-7E17E54F7B9E}" presName="sibTrans" presStyleLbl="sibTrans2D1" presStyleIdx="1" presStyleCnt="4"/>
      <dgm:spPr/>
    </dgm:pt>
    <dgm:pt modelId="{BD3A9D77-FC26-416A-A49C-EBDD300101C3}" type="pres">
      <dgm:prSet presAssocID="{37972FD3-A555-46C5-837F-7E17E54F7B9E}" presName="connectorText" presStyleLbl="sibTrans2D1" presStyleIdx="1" presStyleCnt="4"/>
      <dgm:spPr/>
    </dgm:pt>
    <dgm:pt modelId="{08011786-CAEF-4E42-AD3A-028DA78ED305}" type="pres">
      <dgm:prSet presAssocID="{722B54BE-9702-4EFF-88F7-44AFEB32860D}" presName="node" presStyleLbl="node1" presStyleIdx="2" presStyleCnt="4">
        <dgm:presLayoutVars>
          <dgm:bulletEnabled val="1"/>
        </dgm:presLayoutVars>
      </dgm:prSet>
      <dgm:spPr/>
    </dgm:pt>
    <dgm:pt modelId="{FD1DEDDE-4D44-44FE-8455-24BF501C9D6D}" type="pres">
      <dgm:prSet presAssocID="{25CF2C8A-AD9A-444B-A0B8-DD44B184E33F}" presName="sibTrans" presStyleLbl="sibTrans2D1" presStyleIdx="2" presStyleCnt="4"/>
      <dgm:spPr/>
    </dgm:pt>
    <dgm:pt modelId="{14CEA86C-6A0F-479F-90F9-B1D743796339}" type="pres">
      <dgm:prSet presAssocID="{25CF2C8A-AD9A-444B-A0B8-DD44B184E33F}" presName="connectorText" presStyleLbl="sibTrans2D1" presStyleIdx="2" presStyleCnt="4"/>
      <dgm:spPr/>
    </dgm:pt>
    <dgm:pt modelId="{634BEBB1-3E38-40F1-98A4-1CE7E0876D7B}" type="pres">
      <dgm:prSet presAssocID="{1F87E381-6423-42BA-9B51-12B3CF32BD62}" presName="node" presStyleLbl="node1" presStyleIdx="3" presStyleCnt="4">
        <dgm:presLayoutVars>
          <dgm:bulletEnabled val="1"/>
        </dgm:presLayoutVars>
      </dgm:prSet>
      <dgm:spPr/>
    </dgm:pt>
    <dgm:pt modelId="{9286FEBE-68C7-4004-8B56-9ED62505CD7B}" type="pres">
      <dgm:prSet presAssocID="{5848958B-D76A-4C33-ADCD-C8E1C073DAB6}" presName="sibTrans" presStyleLbl="sibTrans2D1" presStyleIdx="3" presStyleCnt="4"/>
      <dgm:spPr/>
    </dgm:pt>
    <dgm:pt modelId="{AB0F9798-4CCB-4746-BBEB-4936768FB8B2}" type="pres">
      <dgm:prSet presAssocID="{5848958B-D76A-4C33-ADCD-C8E1C073DAB6}" presName="connectorText" presStyleLbl="sibTrans2D1" presStyleIdx="3" presStyleCnt="4"/>
      <dgm:spPr/>
    </dgm:pt>
  </dgm:ptLst>
  <dgm:cxnLst>
    <dgm:cxn modelId="{E8C57406-0C5D-444E-8CAE-861083AB46A6}" type="presOf" srcId="{25CF2C8A-AD9A-444B-A0B8-DD44B184E33F}" destId="{FD1DEDDE-4D44-44FE-8455-24BF501C9D6D}" srcOrd="0" destOrd="0" presId="urn:microsoft.com/office/officeart/2005/8/layout/cycle7"/>
    <dgm:cxn modelId="{356DF20B-D062-4E97-A7DE-DA08B38FD1A8}" type="presOf" srcId="{CAC564CF-AD5B-4664-A93C-0A5CFA55C10F}" destId="{FDDF6560-C8BF-4F71-9408-5B98057B5E94}" srcOrd="0" destOrd="0" presId="urn:microsoft.com/office/officeart/2005/8/layout/cycle7"/>
    <dgm:cxn modelId="{5C610913-A21D-4BEE-A638-B438FF7E7E88}" srcId="{2EFC73F7-3967-48AB-B3AB-B007663A1EFA}" destId="{1F87E381-6423-42BA-9B51-12B3CF32BD62}" srcOrd="3" destOrd="0" parTransId="{23C25E68-BF50-4F16-8A7C-6996E9D5C8CC}" sibTransId="{5848958B-D76A-4C33-ADCD-C8E1C073DAB6}"/>
    <dgm:cxn modelId="{2A535013-023F-47AB-B86F-8D141B73B91B}" type="presOf" srcId="{2EFC73F7-3967-48AB-B3AB-B007663A1EFA}" destId="{62E97E0A-1F93-4F5F-81F8-171CBD1DC536}" srcOrd="0" destOrd="0" presId="urn:microsoft.com/office/officeart/2005/8/layout/cycle7"/>
    <dgm:cxn modelId="{5B4D421E-FAB7-4769-AE72-9C482531AD25}" type="presOf" srcId="{B27C7361-E1BC-4468-8F04-F5D1FC8A4338}" destId="{87B77359-4CDC-4D57-AC7F-760D7CDD56A7}" srcOrd="0" destOrd="0" presId="urn:microsoft.com/office/officeart/2005/8/layout/cycle7"/>
    <dgm:cxn modelId="{0B7D2F36-8A87-4DA2-84B5-B713B15149C9}" type="presOf" srcId="{5848958B-D76A-4C33-ADCD-C8E1C073DAB6}" destId="{AB0F9798-4CCB-4746-BBEB-4936768FB8B2}" srcOrd="1" destOrd="0" presId="urn:microsoft.com/office/officeart/2005/8/layout/cycle7"/>
    <dgm:cxn modelId="{6896E53E-317A-4171-973F-7BFD935D2A17}" srcId="{2EFC73F7-3967-48AB-B3AB-B007663A1EFA}" destId="{B27C7361-E1BC-4468-8F04-F5D1FC8A4338}" srcOrd="0" destOrd="0" parTransId="{38F34A67-D4EE-4DAC-93E0-4EB087F239FE}" sibTransId="{7D58AEE5-77E0-4704-8391-CA5EEB5A0217}"/>
    <dgm:cxn modelId="{787DD860-2A2F-43EF-8F02-C9586F9E20BC}" type="presOf" srcId="{25CF2C8A-AD9A-444B-A0B8-DD44B184E33F}" destId="{14CEA86C-6A0F-479F-90F9-B1D743796339}" srcOrd="1" destOrd="0" presId="urn:microsoft.com/office/officeart/2005/8/layout/cycle7"/>
    <dgm:cxn modelId="{6D312562-80E8-4872-A86F-CA0AE9BB6D86}" type="presOf" srcId="{37972FD3-A555-46C5-837F-7E17E54F7B9E}" destId="{2EADBADD-1E01-4E7F-B7DD-DA2B5265BDD3}" srcOrd="0" destOrd="0" presId="urn:microsoft.com/office/officeart/2005/8/layout/cycle7"/>
    <dgm:cxn modelId="{174DA263-9D91-4CFF-8695-D7091437104B}" srcId="{2EFC73F7-3967-48AB-B3AB-B007663A1EFA}" destId="{CAC564CF-AD5B-4664-A93C-0A5CFA55C10F}" srcOrd="1" destOrd="0" parTransId="{5E2DF352-7EC7-4E9A-8E3A-E5FA7E32E884}" sibTransId="{37972FD3-A555-46C5-837F-7E17E54F7B9E}"/>
    <dgm:cxn modelId="{42349A82-3A0B-4A35-8710-054B3AE76172}" type="presOf" srcId="{722B54BE-9702-4EFF-88F7-44AFEB32860D}" destId="{08011786-CAEF-4E42-AD3A-028DA78ED305}" srcOrd="0" destOrd="0" presId="urn:microsoft.com/office/officeart/2005/8/layout/cycle7"/>
    <dgm:cxn modelId="{523F8085-0CB0-473F-A0C9-1D498DEDE54C}" type="presOf" srcId="{37972FD3-A555-46C5-837F-7E17E54F7B9E}" destId="{BD3A9D77-FC26-416A-A49C-EBDD300101C3}" srcOrd="1" destOrd="0" presId="urn:microsoft.com/office/officeart/2005/8/layout/cycle7"/>
    <dgm:cxn modelId="{08EF1AA6-5FF8-4207-BFF2-F620F8C78D1D}" type="presOf" srcId="{5848958B-D76A-4C33-ADCD-C8E1C073DAB6}" destId="{9286FEBE-68C7-4004-8B56-9ED62505CD7B}" srcOrd="0" destOrd="0" presId="urn:microsoft.com/office/officeart/2005/8/layout/cycle7"/>
    <dgm:cxn modelId="{9A218AB7-8B00-4553-ABD2-C8B95547177E}" type="presOf" srcId="{1F87E381-6423-42BA-9B51-12B3CF32BD62}" destId="{634BEBB1-3E38-40F1-98A4-1CE7E0876D7B}" srcOrd="0" destOrd="0" presId="urn:microsoft.com/office/officeart/2005/8/layout/cycle7"/>
    <dgm:cxn modelId="{CA56FEC9-2AA3-41C7-AD11-DD16B13F2C5F}" type="presOf" srcId="{7D58AEE5-77E0-4704-8391-CA5EEB5A0217}" destId="{67D916FF-7572-4E8C-B856-49703C5B6D05}" srcOrd="0" destOrd="0" presId="urn:microsoft.com/office/officeart/2005/8/layout/cycle7"/>
    <dgm:cxn modelId="{C520AFCE-BF49-4400-A60E-4CC1BC9AEB31}" type="presOf" srcId="{7D58AEE5-77E0-4704-8391-CA5EEB5A0217}" destId="{FD55C54A-35CB-457E-ADE7-7B2D58977CBD}" srcOrd="1" destOrd="0" presId="urn:microsoft.com/office/officeart/2005/8/layout/cycle7"/>
    <dgm:cxn modelId="{17348CF6-36B1-4394-986F-22C24232D18C}" srcId="{2EFC73F7-3967-48AB-B3AB-B007663A1EFA}" destId="{722B54BE-9702-4EFF-88F7-44AFEB32860D}" srcOrd="2" destOrd="0" parTransId="{EC2FF139-3A15-428B-A532-70898477F43F}" sibTransId="{25CF2C8A-AD9A-444B-A0B8-DD44B184E33F}"/>
    <dgm:cxn modelId="{02A16EBC-4685-4AE3-81C5-6F827078737A}" type="presParOf" srcId="{62E97E0A-1F93-4F5F-81F8-171CBD1DC536}" destId="{87B77359-4CDC-4D57-AC7F-760D7CDD56A7}" srcOrd="0" destOrd="0" presId="urn:microsoft.com/office/officeart/2005/8/layout/cycle7"/>
    <dgm:cxn modelId="{FA5F50D4-8FB9-4E44-9670-BB6890A1037A}" type="presParOf" srcId="{62E97E0A-1F93-4F5F-81F8-171CBD1DC536}" destId="{67D916FF-7572-4E8C-B856-49703C5B6D05}" srcOrd="1" destOrd="0" presId="urn:microsoft.com/office/officeart/2005/8/layout/cycle7"/>
    <dgm:cxn modelId="{5F00D82A-02E2-4E16-989B-1BFC286E04F7}" type="presParOf" srcId="{67D916FF-7572-4E8C-B856-49703C5B6D05}" destId="{FD55C54A-35CB-457E-ADE7-7B2D58977CBD}" srcOrd="0" destOrd="0" presId="urn:microsoft.com/office/officeart/2005/8/layout/cycle7"/>
    <dgm:cxn modelId="{89FC8371-A824-464F-9F7A-465BEEC17FA4}" type="presParOf" srcId="{62E97E0A-1F93-4F5F-81F8-171CBD1DC536}" destId="{FDDF6560-C8BF-4F71-9408-5B98057B5E94}" srcOrd="2" destOrd="0" presId="urn:microsoft.com/office/officeart/2005/8/layout/cycle7"/>
    <dgm:cxn modelId="{F097E5F9-438B-48ED-A408-513AC16A7E08}" type="presParOf" srcId="{62E97E0A-1F93-4F5F-81F8-171CBD1DC536}" destId="{2EADBADD-1E01-4E7F-B7DD-DA2B5265BDD3}" srcOrd="3" destOrd="0" presId="urn:microsoft.com/office/officeart/2005/8/layout/cycle7"/>
    <dgm:cxn modelId="{C4E86FF1-2239-4E18-BC2C-CB8C88D7AF82}" type="presParOf" srcId="{2EADBADD-1E01-4E7F-B7DD-DA2B5265BDD3}" destId="{BD3A9D77-FC26-416A-A49C-EBDD300101C3}" srcOrd="0" destOrd="0" presId="urn:microsoft.com/office/officeart/2005/8/layout/cycle7"/>
    <dgm:cxn modelId="{592C7722-4741-4F10-A033-8CEF1E12B676}" type="presParOf" srcId="{62E97E0A-1F93-4F5F-81F8-171CBD1DC536}" destId="{08011786-CAEF-4E42-AD3A-028DA78ED305}" srcOrd="4" destOrd="0" presId="urn:microsoft.com/office/officeart/2005/8/layout/cycle7"/>
    <dgm:cxn modelId="{4A94FC41-4D93-4ACB-90EA-03B3777C4177}" type="presParOf" srcId="{62E97E0A-1F93-4F5F-81F8-171CBD1DC536}" destId="{FD1DEDDE-4D44-44FE-8455-24BF501C9D6D}" srcOrd="5" destOrd="0" presId="urn:microsoft.com/office/officeart/2005/8/layout/cycle7"/>
    <dgm:cxn modelId="{8E8987FC-DFD5-47FF-A6D2-BED77CB62BE4}" type="presParOf" srcId="{FD1DEDDE-4D44-44FE-8455-24BF501C9D6D}" destId="{14CEA86C-6A0F-479F-90F9-B1D743796339}" srcOrd="0" destOrd="0" presId="urn:microsoft.com/office/officeart/2005/8/layout/cycle7"/>
    <dgm:cxn modelId="{C4646C59-B5AD-49DE-8782-9ADD7C65E1FF}" type="presParOf" srcId="{62E97E0A-1F93-4F5F-81F8-171CBD1DC536}" destId="{634BEBB1-3E38-40F1-98A4-1CE7E0876D7B}" srcOrd="6" destOrd="0" presId="urn:microsoft.com/office/officeart/2005/8/layout/cycle7"/>
    <dgm:cxn modelId="{BC09CAA3-1FE0-4B74-859C-AB8E3CC1EC94}" type="presParOf" srcId="{62E97E0A-1F93-4F5F-81F8-171CBD1DC536}" destId="{9286FEBE-68C7-4004-8B56-9ED62505CD7B}" srcOrd="7" destOrd="0" presId="urn:microsoft.com/office/officeart/2005/8/layout/cycle7"/>
    <dgm:cxn modelId="{4CF6B1F6-97DE-4C37-AF5A-DA66CD6D5F66}" type="presParOf" srcId="{9286FEBE-68C7-4004-8B56-9ED62505CD7B}" destId="{AB0F9798-4CCB-4746-BBEB-4936768FB8B2}" srcOrd="0" destOrd="0" presId="urn:microsoft.com/office/officeart/2005/8/layout/cycle7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E1AE10-C88B-45F6-A6B9-9838E901C41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7E08D52-1A16-4B8D-A88A-26C80325300B}">
      <dgm:prSet/>
      <dgm:spPr/>
      <dgm:t>
        <a:bodyPr/>
        <a:lstStyle/>
        <a:p>
          <a:r>
            <a:rPr lang="fi-FI" dirty="0"/>
            <a:t>TAVOITTEENA PYSYVÄSTI VÄHÄN PAREMPI ELÄMÄ</a:t>
          </a:r>
          <a:endParaRPr lang="en-US" dirty="0"/>
        </a:p>
      </dgm:t>
    </dgm:pt>
    <dgm:pt modelId="{8596CAE9-F431-4DB3-8A33-6A7B07ABC460}" type="sibTrans" cxnId="{3C72BEF7-B255-4C71-B4B6-1C3763561E42}">
      <dgm:prSet/>
      <dgm:spPr/>
      <dgm:t>
        <a:bodyPr/>
        <a:lstStyle/>
        <a:p>
          <a:endParaRPr lang="en-US"/>
        </a:p>
      </dgm:t>
    </dgm:pt>
    <dgm:pt modelId="{5A6FAB26-C32D-4968-B57C-5BFBD0511AAF}" type="parTrans" cxnId="{3C72BEF7-B255-4C71-B4B6-1C3763561E42}">
      <dgm:prSet/>
      <dgm:spPr/>
      <dgm:t>
        <a:bodyPr/>
        <a:lstStyle/>
        <a:p>
          <a:endParaRPr lang="en-US"/>
        </a:p>
      </dgm:t>
    </dgm:pt>
    <dgm:pt modelId="{9FCA9087-CD9E-41D8-B696-E8AC8F9CEF44}" type="pres">
      <dgm:prSet presAssocID="{9AE1AE10-C88B-45F6-A6B9-9838E901C413}" presName="Name0" presStyleCnt="0">
        <dgm:presLayoutVars>
          <dgm:dir/>
          <dgm:animLvl val="lvl"/>
          <dgm:resizeHandles val="exact"/>
        </dgm:presLayoutVars>
      </dgm:prSet>
      <dgm:spPr/>
    </dgm:pt>
    <dgm:pt modelId="{FB12F04C-F4D3-493C-9B75-872149D81758}" type="pres">
      <dgm:prSet presAssocID="{E7E08D52-1A16-4B8D-A88A-26C80325300B}" presName="boxAndChildren" presStyleCnt="0"/>
      <dgm:spPr/>
    </dgm:pt>
    <dgm:pt modelId="{5FBB0959-0683-4BB9-8A47-CD8CB0FC8C19}" type="pres">
      <dgm:prSet presAssocID="{E7E08D52-1A16-4B8D-A88A-26C80325300B}" presName="parentTextBox" presStyleLbl="node1" presStyleIdx="0" presStyleCnt="1" custLinFactNeighborX="-12046" custLinFactNeighborY="-10267"/>
      <dgm:spPr/>
    </dgm:pt>
  </dgm:ptLst>
  <dgm:cxnLst>
    <dgm:cxn modelId="{D01C9F11-5923-44D3-A15C-8F305CBC2650}" type="presOf" srcId="{E7E08D52-1A16-4B8D-A88A-26C80325300B}" destId="{5FBB0959-0683-4BB9-8A47-CD8CB0FC8C19}" srcOrd="0" destOrd="0" presId="urn:microsoft.com/office/officeart/2005/8/layout/process4"/>
    <dgm:cxn modelId="{8291E45C-61C7-4C9F-AC83-E8C2AB5A3180}" type="presOf" srcId="{9AE1AE10-C88B-45F6-A6B9-9838E901C413}" destId="{9FCA9087-CD9E-41D8-B696-E8AC8F9CEF44}" srcOrd="0" destOrd="0" presId="urn:microsoft.com/office/officeart/2005/8/layout/process4"/>
    <dgm:cxn modelId="{3C72BEF7-B255-4C71-B4B6-1C3763561E42}" srcId="{9AE1AE10-C88B-45F6-A6B9-9838E901C413}" destId="{E7E08D52-1A16-4B8D-A88A-26C80325300B}" srcOrd="0" destOrd="0" parTransId="{5A6FAB26-C32D-4968-B57C-5BFBD0511AAF}" sibTransId="{8596CAE9-F431-4DB3-8A33-6A7B07ABC460}"/>
    <dgm:cxn modelId="{FFB83856-A16A-4A55-A57D-EE038098845A}" type="presParOf" srcId="{9FCA9087-CD9E-41D8-B696-E8AC8F9CEF44}" destId="{FB12F04C-F4D3-493C-9B75-872149D81758}" srcOrd="0" destOrd="0" presId="urn:microsoft.com/office/officeart/2005/8/layout/process4"/>
    <dgm:cxn modelId="{90B8BD08-6E31-4D18-BEF2-146F4E8D720D}" type="presParOf" srcId="{FB12F04C-F4D3-493C-9B75-872149D81758}" destId="{5FBB0959-0683-4BB9-8A47-CD8CB0FC8C1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77359-4CDC-4D57-AC7F-760D7CDD56A7}">
      <dsp:nvSpPr>
        <dsp:cNvPr id="0" name=""/>
        <dsp:cNvSpPr/>
      </dsp:nvSpPr>
      <dsp:spPr>
        <a:xfrm>
          <a:off x="3715241" y="842"/>
          <a:ext cx="1894044" cy="94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Jatkuva</a:t>
          </a:r>
          <a:r>
            <a:rPr lang="en-US" sz="2500" kern="1200" dirty="0"/>
            <a:t> </a:t>
          </a:r>
          <a:r>
            <a:rPr lang="en-US" sz="2500" kern="1200" dirty="0" err="1"/>
            <a:t>kuormitus</a:t>
          </a:r>
          <a:endParaRPr lang="en-US" sz="2500" kern="1200" dirty="0"/>
        </a:p>
      </dsp:txBody>
      <dsp:txXfrm>
        <a:off x="3742978" y="28579"/>
        <a:ext cx="1838570" cy="891548"/>
      </dsp:txXfrm>
    </dsp:sp>
    <dsp:sp modelId="{67D916FF-7572-4E8C-B856-49703C5B6D05}">
      <dsp:nvSpPr>
        <dsp:cNvPr id="0" name=""/>
        <dsp:cNvSpPr/>
      </dsp:nvSpPr>
      <dsp:spPr>
        <a:xfrm rot="2700000">
          <a:off x="5078436" y="1218602"/>
          <a:ext cx="987611" cy="3314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77873" y="1284893"/>
        <a:ext cx="788737" cy="198875"/>
      </dsp:txXfrm>
    </dsp:sp>
    <dsp:sp modelId="{FDDF6560-C8BF-4F71-9408-5B98057B5E94}">
      <dsp:nvSpPr>
        <dsp:cNvPr id="0" name=""/>
        <dsp:cNvSpPr/>
      </dsp:nvSpPr>
      <dsp:spPr>
        <a:xfrm>
          <a:off x="5535197" y="1820798"/>
          <a:ext cx="1894044" cy="94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Lyhyt-jännitteisyys</a:t>
          </a:r>
          <a:endParaRPr lang="en-US" sz="2500" kern="1200" dirty="0"/>
        </a:p>
      </dsp:txBody>
      <dsp:txXfrm>
        <a:off x="5562934" y="1848535"/>
        <a:ext cx="1838570" cy="891548"/>
      </dsp:txXfrm>
    </dsp:sp>
    <dsp:sp modelId="{2EADBADD-1E01-4E7F-B7DD-DA2B5265BDD3}">
      <dsp:nvSpPr>
        <dsp:cNvPr id="0" name=""/>
        <dsp:cNvSpPr/>
      </dsp:nvSpPr>
      <dsp:spPr>
        <a:xfrm rot="8100000">
          <a:off x="5078436" y="3038558"/>
          <a:ext cx="987611" cy="3314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5177873" y="3104849"/>
        <a:ext cx="788737" cy="198875"/>
      </dsp:txXfrm>
    </dsp:sp>
    <dsp:sp modelId="{08011786-CAEF-4E42-AD3A-028DA78ED305}">
      <dsp:nvSpPr>
        <dsp:cNvPr id="0" name=""/>
        <dsp:cNvSpPr/>
      </dsp:nvSpPr>
      <dsp:spPr>
        <a:xfrm>
          <a:off x="3715241" y="3640754"/>
          <a:ext cx="1894044" cy="94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Arviointi-ahdistus</a:t>
          </a:r>
          <a:endParaRPr lang="en-US" sz="2500" kern="1200" dirty="0"/>
        </a:p>
      </dsp:txBody>
      <dsp:txXfrm>
        <a:off x="3742978" y="3668491"/>
        <a:ext cx="1838570" cy="891548"/>
      </dsp:txXfrm>
    </dsp:sp>
    <dsp:sp modelId="{FD1DEDDE-4D44-44FE-8455-24BF501C9D6D}">
      <dsp:nvSpPr>
        <dsp:cNvPr id="0" name=""/>
        <dsp:cNvSpPr/>
      </dsp:nvSpPr>
      <dsp:spPr>
        <a:xfrm rot="13500000">
          <a:off x="3258480" y="3038558"/>
          <a:ext cx="987611" cy="3314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357917" y="3104849"/>
        <a:ext cx="788737" cy="198875"/>
      </dsp:txXfrm>
    </dsp:sp>
    <dsp:sp modelId="{634BEBB1-3E38-40F1-98A4-1CE7E0876D7B}">
      <dsp:nvSpPr>
        <dsp:cNvPr id="0" name=""/>
        <dsp:cNvSpPr/>
      </dsp:nvSpPr>
      <dsp:spPr>
        <a:xfrm>
          <a:off x="1895285" y="1820798"/>
          <a:ext cx="1894044" cy="947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Tavoitteiden</a:t>
          </a:r>
          <a:r>
            <a:rPr lang="en-US" sz="2500" kern="1200" dirty="0"/>
            <a:t> </a:t>
          </a:r>
          <a:r>
            <a:rPr lang="en-US" sz="2500" kern="1200" dirty="0" err="1"/>
            <a:t>alenema</a:t>
          </a:r>
          <a:endParaRPr lang="en-US" sz="2500" kern="1200" dirty="0"/>
        </a:p>
      </dsp:txBody>
      <dsp:txXfrm>
        <a:off x="1923022" y="1848535"/>
        <a:ext cx="1838570" cy="891548"/>
      </dsp:txXfrm>
    </dsp:sp>
    <dsp:sp modelId="{9286FEBE-68C7-4004-8B56-9ED62505CD7B}">
      <dsp:nvSpPr>
        <dsp:cNvPr id="0" name=""/>
        <dsp:cNvSpPr/>
      </dsp:nvSpPr>
      <dsp:spPr>
        <a:xfrm rot="18900000">
          <a:off x="3258480" y="1218602"/>
          <a:ext cx="987611" cy="3314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357917" y="1284893"/>
        <a:ext cx="788737" cy="198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B0959-0683-4BB9-8A47-CD8CB0FC8C19}">
      <dsp:nvSpPr>
        <dsp:cNvPr id="0" name=""/>
        <dsp:cNvSpPr/>
      </dsp:nvSpPr>
      <dsp:spPr>
        <a:xfrm>
          <a:off x="0" y="0"/>
          <a:ext cx="4441702" cy="4500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200" kern="1200" dirty="0"/>
            <a:t>TAVOITTEENA PYSYVÄSTI VÄHÄN PAREMPI ELÄMÄ</a:t>
          </a:r>
          <a:endParaRPr lang="en-US" sz="5200" kern="1200" dirty="0"/>
        </a:p>
      </dsp:txBody>
      <dsp:txXfrm>
        <a:off x="0" y="0"/>
        <a:ext cx="4441702" cy="4500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7C80E-0102-4BF9-A6F8-013171D37896}" type="datetimeFigureOut">
              <a:rPr lang="fi-FI" smtClean="0"/>
              <a:t>22.9.2022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B6EEC-7FCA-4D9C-A84A-D289F33E4D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79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DBD-CCAE-4C8D-874D-AF2C4610E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48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DBD-CCAE-4C8D-874D-AF2C4610E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001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DBD-CCAE-4C8D-874D-AF2C4610E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3209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4B27F51-0477-43BB-A497-9E5A686AC1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3637" y="2687444"/>
            <a:ext cx="6352285" cy="256478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6000"/>
              </a:lnSpc>
              <a:defRPr sz="6000" b="1" u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4197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9F4919E-F8BF-BC4B-A690-7984A7D11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D19279B-B718-EB4A-AB05-BD09854A0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Alustus Työväen sivistysliiton tilaisuudessa 22.9.2022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830D335-E190-E143-BC0A-547FE95F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621D9C-C4BA-734D-97A9-3D02D87DA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173" y="1431848"/>
            <a:ext cx="10154587" cy="1145060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583259-CCB1-ED4E-A3EE-F7AD88F76E6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77793" y="3435590"/>
            <a:ext cx="4542561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F5C114-FD2B-5E40-8A83-AF4061F4F4B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17276" y="3435590"/>
            <a:ext cx="4930344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237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Alustus Työväen sivistysliiton tilaisuudessa 22.9.2022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351" y="1438945"/>
            <a:ext cx="10154587" cy="1145060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8F98C4-754C-47F0-B354-82F0D77791B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76352" y="3435590"/>
            <a:ext cx="10154587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3496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Alustus Työväen sivistysliiton tilaisuudessa 22.9.2022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3BB119F-47A4-4ED4-A1A7-4FFCAC445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0173" y="1431848"/>
            <a:ext cx="10154587" cy="1145060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8F98C4-754C-47F0-B354-82F0D77791B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77793" y="3435590"/>
            <a:ext cx="4542561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B098D1-C148-448E-A369-7E3BCA72463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17276" y="3435590"/>
            <a:ext cx="4930344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2041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F9FB09-B03D-4FEC-BE40-8C832F7C985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163638" y="3436620"/>
            <a:ext cx="5028592" cy="2939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6AA4C2F-E4C3-4AC2-882F-D3B4EE1B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65197" y="6491415"/>
            <a:ext cx="2649023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85E3BD-872A-4AAB-9E09-323A5BB73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212" y="6491416"/>
            <a:ext cx="4114800" cy="23005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fi-FI"/>
              <a:t>Alustus Työväen sivistysliiton tilaisuudessa 22.9.2022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918CA0-7A9B-499D-883B-5376B277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134" y="6491417"/>
            <a:ext cx="438665" cy="23005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A17604-1BE0-AB4F-BE49-013BED05F39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8901D8-F715-417A-A64F-6ADB84BBEB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57535" y="1989138"/>
            <a:ext cx="4934465" cy="43646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ts val="2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ts val="2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ts val="2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ts val="2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endParaRPr lang="fi-FI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3AB543-FEB5-4179-9A74-AF8011C8F7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6352" y="1431848"/>
            <a:ext cx="5028593" cy="1145060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488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DBD-CCAE-4C8D-874D-AF2C4610E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068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DBD-CCAE-4C8D-874D-AF2C4610E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75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DBD-CCAE-4C8D-874D-AF2C4610E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180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DBD-CCAE-4C8D-874D-AF2C4610E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36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DBD-CCAE-4C8D-874D-AF2C4610E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4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DBD-CCAE-4C8D-874D-AF2C4610E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2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DBD-CCAE-4C8D-874D-AF2C4610E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803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D3DBD-CCAE-4C8D-874D-AF2C4610E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092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Alustus Työväen sivistysliiton tilaisuudessa 22.9.2022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D3DBD-CCAE-4C8D-874D-AF2C4610EE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675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  <p:sldLayoutId id="2147483666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3A6B-20A7-5140-B9D0-C1293E58E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637" y="2687444"/>
            <a:ext cx="9783037" cy="317386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i-FI" sz="4400" dirty="0">
                <a:solidFill>
                  <a:srgbClr val="7030A0"/>
                </a:solidFill>
                <a:latin typeface="+mn-lt"/>
              </a:rPr>
              <a:t>Eriarvoisuus ja huono-osaisuus</a:t>
            </a:r>
            <a:br>
              <a:rPr lang="fi-FI" sz="1600" dirty="0">
                <a:solidFill>
                  <a:srgbClr val="7030A0"/>
                </a:solidFill>
                <a:latin typeface="+mn-lt"/>
              </a:rPr>
            </a:br>
            <a:br>
              <a:rPr lang="fi-FI" sz="1600" dirty="0">
                <a:solidFill>
                  <a:srgbClr val="7030A0"/>
                </a:solidFill>
                <a:latin typeface="+mn-lt"/>
              </a:rPr>
            </a:br>
            <a:br>
              <a:rPr lang="fi-FI" sz="1600" dirty="0">
                <a:solidFill>
                  <a:srgbClr val="7030A0"/>
                </a:solidFill>
                <a:latin typeface="+mn-lt"/>
              </a:rPr>
            </a:br>
            <a:br>
              <a:rPr lang="fi-FI" sz="1600" dirty="0">
                <a:solidFill>
                  <a:srgbClr val="7030A0"/>
                </a:solidFill>
                <a:latin typeface="+mn-lt"/>
              </a:rPr>
            </a:br>
            <a:br>
              <a:rPr lang="fi-FI" sz="1600" dirty="0">
                <a:solidFill>
                  <a:srgbClr val="7030A0"/>
                </a:solidFill>
                <a:latin typeface="+mn-lt"/>
              </a:rPr>
            </a:br>
            <a:br>
              <a:rPr lang="fi-FI" sz="1600" dirty="0">
                <a:solidFill>
                  <a:srgbClr val="7030A0"/>
                </a:solidFill>
                <a:latin typeface="+mn-lt"/>
              </a:rPr>
            </a:br>
            <a:r>
              <a:rPr lang="fi-FI" sz="1600" dirty="0">
                <a:solidFill>
                  <a:srgbClr val="7030A0"/>
                </a:solidFill>
                <a:latin typeface="+mn-lt"/>
              </a:rPr>
              <a:t>Alustus TSL:n tilaisuudessa 22.9.2022</a:t>
            </a:r>
            <a:endParaRPr lang="fi-FI" sz="2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FEC84-EA71-4760-9650-E8523583BA4D}"/>
              </a:ext>
            </a:extLst>
          </p:cNvPr>
          <p:cNvSpPr txBox="1"/>
          <p:nvPr/>
        </p:nvSpPr>
        <p:spPr>
          <a:xfrm>
            <a:off x="2809846" y="5027032"/>
            <a:ext cx="758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7030A0"/>
                </a:solidFill>
              </a:rPr>
              <a:t>Juho Saari, VTT, MA (Econ), Dos (HY, UEF, JY, TY). </a:t>
            </a:r>
          </a:p>
          <a:p>
            <a:r>
              <a:rPr lang="fi-FI" dirty="0">
                <a:solidFill>
                  <a:srgbClr val="7030A0"/>
                </a:solidFill>
              </a:rPr>
              <a:t>Sosiaali- ja terveyspolitiikan professori,  yhteiskuntatieteiden tiedekunnan dekaani, Tampereen yliopisto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691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5376-373E-4518-970B-614C500D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Kolhut kohdentuvat yhteiskunnan pohjalle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06E22-ECB2-436D-B5F6-468CD3DF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0CBC51-C8BF-4463-B534-FDF457516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55174"/>
            <a:ext cx="9906000" cy="500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2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68A0F-F209-4494-9EC1-1398D4EB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65125"/>
            <a:ext cx="10850880" cy="1325563"/>
          </a:xfrm>
        </p:spPr>
        <p:txBody>
          <a:bodyPr/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Onko statuseroissa jotain merkityksellistä?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F1CEF22-3206-4C06-A5F9-97444B3854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2275" y="1825625"/>
            <a:ext cx="5181600" cy="435133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40BA43-4633-4197-AFE9-2C5DBD878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Alustus Työväen sivistysliiton tilaisuudessa 22.9.2022</a:t>
            </a:r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2936B4-9D57-402E-9811-2D7DD130D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6"/>
            <a:ext cx="54434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8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A0B6-01D5-4F84-91D7-6FB2A988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fi-FI" b="1" dirty="0">
                <a:solidFill>
                  <a:srgbClr val="7030A0"/>
                </a:solidFill>
              </a:rPr>
              <a:t>Statusrakenteet huono-osaisuuden notkelmissa – positiivisten poikkeamien mahdollisuus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3C4C5-86F9-4297-88A9-7FFC6CA7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3FC60F-9B2B-4C2D-A699-14027E66C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" y="1804352"/>
            <a:ext cx="10927080" cy="46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71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0B70-3552-4F64-A752-A365D814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77" y="640080"/>
            <a:ext cx="10589367" cy="876124"/>
          </a:xfrm>
        </p:spPr>
        <p:txBody>
          <a:bodyPr/>
          <a:lstStyle/>
          <a:p>
            <a:r>
              <a:rPr lang="fi-FI" dirty="0">
                <a:solidFill>
                  <a:schemeClr val="accent5">
                    <a:lumMod val="50000"/>
                  </a:schemeClr>
                </a:solidFill>
              </a:rPr>
              <a:t>Todellinen tilannekuva yhteiskunnan pohjalla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5B3168-5D4A-45BD-85DA-094A170E24C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77924" y="1627632"/>
            <a:ext cx="5021707" cy="47477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000" u="sng" dirty="0"/>
              <a:t>Sosiaalinen statusvertailu</a:t>
            </a:r>
            <a:r>
              <a:rPr lang="fi-FI" sz="2000" dirty="0"/>
              <a:t> aiheuttaa arviointiahdistusta;</a:t>
            </a:r>
          </a:p>
          <a:p>
            <a:pPr marL="0" indent="0">
              <a:buNone/>
            </a:pPr>
            <a:r>
              <a:rPr lang="fi-FI" sz="2000" u="sng" dirty="0"/>
              <a:t>Yksinäisyys</a:t>
            </a:r>
            <a:r>
              <a:rPr lang="fi-FI" sz="2000" dirty="0"/>
              <a:t> on </a:t>
            </a:r>
            <a:r>
              <a:rPr lang="fi-FI" dirty="0"/>
              <a:t>3-4</a:t>
            </a:r>
            <a:r>
              <a:rPr lang="fi-FI" sz="2000" dirty="0"/>
              <a:t> kertaa yleisempää kuin väestössä yleensä.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u="sng" dirty="0"/>
              <a:t>Koettu niukkuus </a:t>
            </a:r>
            <a:r>
              <a:rPr lang="fi-FI" sz="2000" dirty="0"/>
              <a:t>romauttaa monien toimintakyvyn;</a:t>
            </a:r>
          </a:p>
          <a:p>
            <a:pPr marL="0" indent="0">
              <a:buNone/>
            </a:pPr>
            <a:r>
              <a:rPr lang="fi-FI" sz="2000" u="sng" dirty="0"/>
              <a:t>Kimmoisuus</a:t>
            </a:r>
            <a:r>
              <a:rPr lang="fi-FI" sz="2000" dirty="0"/>
              <a:t> heikentyy toistuvien kolhujen seurauksena;</a:t>
            </a:r>
          </a:p>
          <a:p>
            <a:pPr marL="0" indent="0">
              <a:buNone/>
            </a:pPr>
            <a:r>
              <a:rPr lang="fi-FI" sz="2000" u="sng" dirty="0"/>
              <a:t>Sopeutuminen</a:t>
            </a:r>
            <a:r>
              <a:rPr lang="fi-FI" sz="2000" dirty="0"/>
              <a:t> vähentää kykyä käyttää mahdollisuuksia.</a:t>
            </a:r>
          </a:p>
          <a:p>
            <a:pPr marL="0" indent="0">
              <a:buNone/>
            </a:pPr>
            <a:r>
              <a:rPr lang="fi-FI" sz="2000" u="sng" dirty="0" err="1"/>
              <a:t>Addiktiot</a:t>
            </a:r>
            <a:r>
              <a:rPr lang="fi-FI" sz="2000" u="sng" dirty="0"/>
              <a:t> </a:t>
            </a:r>
            <a:r>
              <a:rPr lang="fi-FI" sz="2000" dirty="0"/>
              <a:t>lisääntyvät stressinlievityksen välineenä.</a:t>
            </a:r>
          </a:p>
          <a:p>
            <a:pPr marL="0" indent="0">
              <a:buNone/>
            </a:pPr>
            <a:r>
              <a:rPr lang="fi-FI" sz="2000" u="sng" dirty="0"/>
              <a:t>Kohdennettu toiveajattelu ”</a:t>
            </a:r>
            <a:r>
              <a:rPr lang="fi-FI" sz="2000" u="sng" dirty="0" err="1"/>
              <a:t>sitku</a:t>
            </a:r>
            <a:r>
              <a:rPr lang="fi-FI" u="sng" dirty="0" err="1"/>
              <a:t>mutku</a:t>
            </a:r>
            <a:r>
              <a:rPr lang="fi-FI" u="sng" dirty="0"/>
              <a:t>”</a:t>
            </a:r>
            <a:r>
              <a:rPr lang="fi-FI" sz="2000" u="sng" dirty="0"/>
              <a:t> </a:t>
            </a:r>
            <a:r>
              <a:rPr lang="fi-FI" sz="2000" dirty="0"/>
              <a:t>keskeistä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AF634B2F-79E5-4F1D-A3FA-03122A6C674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55" y="1718691"/>
            <a:ext cx="3112943" cy="4565650"/>
          </a:xfr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48E2A79E-2746-47B9-B97A-4B4C0AE9E73F}"/>
              </a:ext>
            </a:extLst>
          </p:cNvPr>
          <p:cNvSpPr/>
          <p:nvPr/>
        </p:nvSpPr>
        <p:spPr>
          <a:xfrm>
            <a:off x="835977" y="1718691"/>
            <a:ext cx="128910" cy="144016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B19E8E1-519F-40BA-A619-CB69AB34020B}"/>
              </a:ext>
            </a:extLst>
          </p:cNvPr>
          <p:cNvSpPr/>
          <p:nvPr/>
        </p:nvSpPr>
        <p:spPr>
          <a:xfrm>
            <a:off x="835977" y="3356992"/>
            <a:ext cx="128910" cy="316835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16674-446F-43B9-88B9-9BDA518F0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</p:spTree>
    <p:extLst>
      <p:ext uri="{BB962C8B-B14F-4D97-AF65-F5344CB8AC3E}">
        <p14:creationId xmlns:p14="http://schemas.microsoft.com/office/powerpoint/2010/main" val="772526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078928"/>
            <a:ext cx="11713464" cy="565945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rgbClr val="7030A0"/>
                </a:solidFill>
              </a:rPr>
              <a:t>Ylisukupolvista huono-osaisuutta ylläpitävät mekanismit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1343472" y="2132857"/>
          <a:ext cx="9324528" cy="4588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  <a:endParaRPr lang="fi-FI" dirty="0"/>
          </a:p>
        </p:txBody>
      </p:sp>
      <p:sp>
        <p:nvSpPr>
          <p:cNvPr id="14" name="TextBox 13"/>
          <p:cNvSpPr txBox="1"/>
          <p:nvPr/>
        </p:nvSpPr>
        <p:spPr>
          <a:xfrm>
            <a:off x="8548911" y="5252100"/>
            <a:ext cx="2866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>
                <a:solidFill>
                  <a:srgbClr val="7030A0"/>
                </a:solidFill>
              </a:rPr>
              <a:t>Nämä eivät ole yksilön ominaisuuksia, vaan sosiaalisia mekanismeja.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330" y="1809228"/>
            <a:ext cx="33577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b="1" dirty="0">
                <a:solidFill>
                  <a:srgbClr val="7030A0"/>
                </a:solidFill>
              </a:rPr>
              <a:t>Kotitalouksien sisällä</a:t>
            </a:r>
          </a:p>
          <a:p>
            <a:pPr algn="ctr"/>
            <a:r>
              <a:rPr lang="fi-FI" sz="2000" b="1" dirty="0">
                <a:solidFill>
                  <a:srgbClr val="7030A0"/>
                </a:solidFill>
              </a:rPr>
              <a:t> on merkittävästi </a:t>
            </a:r>
          </a:p>
          <a:p>
            <a:pPr algn="ctr"/>
            <a:r>
              <a:rPr lang="fi-FI" sz="2000" b="1" dirty="0">
                <a:solidFill>
                  <a:srgbClr val="7030A0"/>
                </a:solidFill>
              </a:rPr>
              <a:t>vaihtelua: samasta perheestä </a:t>
            </a:r>
          </a:p>
          <a:p>
            <a:pPr algn="ctr"/>
            <a:r>
              <a:rPr lang="fi-FI" sz="2000" b="1" dirty="0">
                <a:solidFill>
                  <a:srgbClr val="7030A0"/>
                </a:solidFill>
              </a:rPr>
              <a:t>monenlaista elämänpolkua.</a:t>
            </a:r>
          </a:p>
        </p:txBody>
      </p:sp>
      <p:pic>
        <p:nvPicPr>
          <p:cNvPr id="8" name="Picture 7" descr="A picture containing text, person, skating, ground&#10;&#10;Description automatically generated">
            <a:extLst>
              <a:ext uri="{FF2B5EF4-FFF2-40B4-BE49-F238E27FC236}">
                <a16:creationId xmlns:a16="http://schemas.microsoft.com/office/drawing/2014/main" id="{344CE223-9A37-46B0-B097-8820A47F66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72" y="3429000"/>
            <a:ext cx="1931794" cy="2739994"/>
          </a:xfrm>
          <a:prstGeom prst="rect">
            <a:avLst/>
          </a:prstGeom>
        </p:spPr>
      </p:pic>
      <p:pic>
        <p:nvPicPr>
          <p:cNvPr id="10" name="Picture 9" descr="Calendar&#10;&#10;Description automatically generated">
            <a:extLst>
              <a:ext uri="{FF2B5EF4-FFF2-40B4-BE49-F238E27FC236}">
                <a16:creationId xmlns:a16="http://schemas.microsoft.com/office/drawing/2014/main" id="{DC373599-85BE-4AB5-B679-CF9A4A21D1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914" y="2132857"/>
            <a:ext cx="1839986" cy="278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40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" y="395271"/>
            <a:ext cx="12134088" cy="908142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7030A0"/>
                </a:solidFill>
              </a:rPr>
              <a:t>Mikä estää pysyvät myönteiset siirtymät, vaikka tukea on tarjolla historiallisesti ja vertailevasti runsaasti?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4418"/>
            <a:ext cx="5108388" cy="44519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rgbClr val="7030A0"/>
                </a:solidFill>
              </a:rPr>
              <a:t>Erilaisten voimavarojen hallinta ja saatavuus ovat välttämättömiä ehtoja, mutta ihmisten </a:t>
            </a:r>
            <a:r>
              <a:rPr lang="fi-FI" b="1" dirty="0">
                <a:solidFill>
                  <a:srgbClr val="7030A0"/>
                </a:solidFill>
              </a:rPr>
              <a:t>kyky hyödyntää näitä </a:t>
            </a:r>
            <a:r>
              <a:rPr lang="fi-FI" dirty="0">
                <a:solidFill>
                  <a:srgbClr val="7030A0"/>
                </a:solidFill>
              </a:rPr>
              <a:t>resursseja vaihtelee merkittävästi.</a:t>
            </a:r>
          </a:p>
          <a:p>
            <a:pPr marL="0" indent="0">
              <a:buNone/>
            </a:pPr>
            <a:r>
              <a:rPr lang="fi-FI" dirty="0">
                <a:solidFill>
                  <a:srgbClr val="7030A0"/>
                </a:solidFill>
              </a:rPr>
              <a:t>Asunto &gt; Kyky asua</a:t>
            </a:r>
          </a:p>
          <a:p>
            <a:pPr marL="0" indent="0">
              <a:buNone/>
            </a:pPr>
            <a:r>
              <a:rPr lang="fi-FI" dirty="0">
                <a:solidFill>
                  <a:srgbClr val="7030A0"/>
                </a:solidFill>
              </a:rPr>
              <a:t>Työpaikka &gt; Kyky työllistyä</a:t>
            </a:r>
          </a:p>
          <a:p>
            <a:pPr marL="0" indent="0">
              <a:buNone/>
            </a:pPr>
            <a:r>
              <a:rPr lang="fi-FI" dirty="0">
                <a:solidFill>
                  <a:srgbClr val="7030A0"/>
                </a:solidFill>
              </a:rPr>
              <a:t>Koulutus &gt; Kyky kouluttautua</a:t>
            </a:r>
          </a:p>
          <a:p>
            <a:pPr marL="0" indent="0">
              <a:buNone/>
            </a:pPr>
            <a:r>
              <a:rPr lang="fi-FI" dirty="0">
                <a:solidFill>
                  <a:srgbClr val="7030A0"/>
                </a:solidFill>
              </a:rPr>
              <a:t>Talous &gt; Kyky käyttää rahaa</a:t>
            </a:r>
          </a:p>
          <a:p>
            <a:pPr marL="0" indent="0">
              <a:buNone/>
            </a:pPr>
            <a:r>
              <a:rPr lang="fi-FI" dirty="0">
                <a:solidFill>
                  <a:srgbClr val="7030A0"/>
                </a:solidFill>
              </a:rPr>
              <a:t>Alkoholi &gt; Kyky käyttää alkoholia</a:t>
            </a:r>
          </a:p>
          <a:p>
            <a:pPr marL="0" indent="0">
              <a:buNone/>
            </a:pPr>
            <a:r>
              <a:rPr lang="fi-FI" dirty="0">
                <a:solidFill>
                  <a:srgbClr val="7030A0"/>
                </a:solidFill>
              </a:rPr>
              <a:t>Netti &gt;  Kyky käyttää nettiä</a:t>
            </a:r>
          </a:p>
          <a:p>
            <a:pPr marL="0" indent="0">
              <a:buNone/>
            </a:pPr>
            <a:r>
              <a:rPr lang="fi-FI" dirty="0">
                <a:solidFill>
                  <a:srgbClr val="7030A0"/>
                </a:solidFill>
              </a:rPr>
              <a:t>Politiikka vastaa tarpeisiin (mikä on monella tapaa epäselvä käsite), ei yhdessä </a:t>
            </a:r>
            <a:r>
              <a:rPr lang="fi-FI" u="sng" dirty="0">
                <a:solidFill>
                  <a:srgbClr val="7030A0"/>
                </a:solidFill>
              </a:rPr>
              <a:t>asiakkaan kanssa</a:t>
            </a:r>
            <a:r>
              <a:rPr lang="fi-FI" dirty="0">
                <a:solidFill>
                  <a:srgbClr val="7030A0"/>
                </a:solidFill>
              </a:rPr>
              <a:t> tuotettaviin </a:t>
            </a:r>
            <a:r>
              <a:rPr lang="fi-FI" b="1" dirty="0">
                <a:solidFill>
                  <a:srgbClr val="7030A0"/>
                </a:solidFill>
              </a:rPr>
              <a:t>toiminta</a:t>
            </a:r>
            <a:r>
              <a:rPr lang="fi-FI" dirty="0">
                <a:solidFill>
                  <a:srgbClr val="7030A0"/>
                </a:solidFill>
              </a:rPr>
              <a:t>kykyihin, eikä ota huomioon ihmisten tilanteen </a:t>
            </a:r>
            <a:r>
              <a:rPr lang="fi-FI" b="1" dirty="0" err="1">
                <a:solidFill>
                  <a:srgbClr val="7030A0"/>
                </a:solidFill>
              </a:rPr>
              <a:t>resilienssi</a:t>
            </a:r>
            <a:r>
              <a:rPr lang="fi-FI" dirty="0" err="1">
                <a:solidFill>
                  <a:srgbClr val="7030A0"/>
                </a:solidFill>
              </a:rPr>
              <a:t>eroja</a:t>
            </a:r>
            <a:r>
              <a:rPr lang="fi-FI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  <a:endParaRPr lang="fi-FI" dirty="0"/>
          </a:p>
        </p:txBody>
      </p:sp>
      <p:pic>
        <p:nvPicPr>
          <p:cNvPr id="2050" name="Picture 2" descr="Kuvahaun tulos haulle polkupyÃ¶rÃ¤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892701"/>
            <a:ext cx="3312368" cy="226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44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E7BDE-1C5A-4E04-9B9C-DBF037F6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794" y="323582"/>
            <a:ext cx="11743943" cy="1145060"/>
          </a:xfrm>
        </p:spPr>
        <p:txBody>
          <a:bodyPr/>
          <a:lstStyle/>
          <a:p>
            <a:r>
              <a:rPr lang="fi-FI" dirty="0">
                <a:solidFill>
                  <a:srgbClr val="7030A0"/>
                </a:solidFill>
              </a:rPr>
              <a:t>Miten toimintakykyjä voi vahvistaa?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C376A-7C79-42C4-AD43-5A162BB0057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77794" y="1728216"/>
            <a:ext cx="5287014" cy="464686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7030A0"/>
                </a:solidFill>
              </a:rPr>
              <a:t>Poistetaan Suuret Sanat ja Isot Kaaviot, joita asiakkaat eivät pidä relevantteina;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7030A0"/>
                </a:solidFill>
              </a:rPr>
              <a:t>Huoli- ja tärkeyspuheen lopettaminen;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7030A0"/>
                </a:solidFill>
              </a:rPr>
              <a:t>Huomion siirtäminen tarpeista toimintakykyihin;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7030A0"/>
                </a:solidFill>
              </a:rPr>
              <a:t>Asiakkaan tilanteen juurisyiden ymmärtäminen ja </a:t>
            </a:r>
            <a:r>
              <a:rPr lang="fi-FI" u="sng" dirty="0">
                <a:solidFill>
                  <a:srgbClr val="7030A0"/>
                </a:solidFill>
              </a:rPr>
              <a:t>niihin</a:t>
            </a:r>
            <a:r>
              <a:rPr lang="fi-FI" dirty="0">
                <a:solidFill>
                  <a:srgbClr val="7030A0"/>
                </a:solidFill>
              </a:rPr>
              <a:t> vastaaminen;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7030A0"/>
                </a:solidFill>
              </a:rPr>
              <a:t>Toimintamallin ytimen kirkastaminen ja </a:t>
            </a:r>
            <a:r>
              <a:rPr lang="fi-FI" dirty="0" err="1">
                <a:solidFill>
                  <a:srgbClr val="7030A0"/>
                </a:solidFill>
              </a:rPr>
              <a:t>tavoitteellistaminen</a:t>
            </a:r>
            <a:r>
              <a:rPr lang="fi-FI" dirty="0">
                <a:solidFill>
                  <a:srgbClr val="7030A0"/>
                </a:solidFill>
              </a:rPr>
              <a:t> – </a:t>
            </a:r>
            <a:r>
              <a:rPr lang="fi-FI" dirty="0" err="1">
                <a:solidFill>
                  <a:srgbClr val="7030A0"/>
                </a:solidFill>
              </a:rPr>
              <a:t>keep</a:t>
            </a:r>
            <a:r>
              <a:rPr lang="fi-FI" dirty="0">
                <a:solidFill>
                  <a:srgbClr val="7030A0"/>
                </a:solidFill>
              </a:rPr>
              <a:t> it </a:t>
            </a:r>
            <a:r>
              <a:rPr lang="fi-FI" dirty="0" err="1">
                <a:solidFill>
                  <a:srgbClr val="7030A0"/>
                </a:solidFill>
              </a:rPr>
              <a:t>simply</a:t>
            </a:r>
            <a:r>
              <a:rPr lang="fi-FI" dirty="0">
                <a:solidFill>
                  <a:srgbClr val="7030A0"/>
                </a:solidFill>
              </a:rPr>
              <a:t> – </a:t>
            </a:r>
            <a:r>
              <a:rPr lang="fi-FI" dirty="0" err="1">
                <a:solidFill>
                  <a:srgbClr val="7030A0"/>
                </a:solidFill>
              </a:rPr>
              <a:t>then</a:t>
            </a:r>
            <a:r>
              <a:rPr lang="fi-FI" dirty="0">
                <a:solidFill>
                  <a:srgbClr val="7030A0"/>
                </a:solidFill>
              </a:rPr>
              <a:t> </a:t>
            </a:r>
            <a:r>
              <a:rPr lang="fi-FI" dirty="0" err="1">
                <a:solidFill>
                  <a:srgbClr val="7030A0"/>
                </a:solidFill>
              </a:rPr>
              <a:t>make</a:t>
            </a:r>
            <a:r>
              <a:rPr lang="fi-FI" dirty="0">
                <a:solidFill>
                  <a:srgbClr val="7030A0"/>
                </a:solidFill>
              </a:rPr>
              <a:t> it </a:t>
            </a:r>
            <a:r>
              <a:rPr lang="fi-FI" dirty="0" err="1">
                <a:solidFill>
                  <a:srgbClr val="7030A0"/>
                </a:solidFill>
              </a:rPr>
              <a:t>more</a:t>
            </a:r>
            <a:r>
              <a:rPr lang="fi-FI" dirty="0">
                <a:solidFill>
                  <a:srgbClr val="7030A0"/>
                </a:solidFill>
              </a:rPr>
              <a:t> </a:t>
            </a:r>
            <a:r>
              <a:rPr lang="fi-FI" dirty="0" err="1">
                <a:solidFill>
                  <a:srgbClr val="7030A0"/>
                </a:solidFill>
              </a:rPr>
              <a:t>simpler</a:t>
            </a:r>
            <a:r>
              <a:rPr lang="fi-FI" dirty="0">
                <a:solidFill>
                  <a:srgbClr val="7030A0"/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7030A0"/>
                </a:solidFill>
              </a:rPr>
              <a:t>Arjen toiminta yhdistelmä rajoja ja palvelujen annostelua, tavoitteena sitouttaminen ja epäonnistumisen sietäminen;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7030A0"/>
                </a:solidFill>
              </a:rPr>
              <a:t>Herkkyys (aikuisen) asiakkaan tilanteelle ja kyky vastata intensiivisellä palvelulla lyhyitä ajanjaksoja.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7030A0"/>
                </a:solidFill>
              </a:rPr>
              <a:t>Keskitytään ”kuumiin pisteisiin”, erityisesti lastensuojelun jälkihuollon uudistamiseen.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6" name="Content Placeholder 5" descr="A picture containing outdoor, beach, wet, grass&#10;&#10;Description automatically generated">
            <a:extLst>
              <a:ext uri="{FF2B5EF4-FFF2-40B4-BE49-F238E27FC236}">
                <a16:creationId xmlns:a16="http://schemas.microsoft.com/office/drawing/2014/main" id="{8F076FE6-7A6E-4A5E-81AE-3DA1D740AC1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6696208" y="2432812"/>
            <a:ext cx="4318000" cy="352907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D9FFD-1770-4706-8346-F2015B0F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</p:spTree>
    <p:extLst>
      <p:ext uri="{BB962C8B-B14F-4D97-AF65-F5344CB8AC3E}">
        <p14:creationId xmlns:p14="http://schemas.microsoft.com/office/powerpoint/2010/main" val="1347761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BEB445-EEC0-4BD1-B494-BFACB4B39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9"/>
            <a:ext cx="6002110" cy="11549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 err="1">
                <a:solidFill>
                  <a:srgbClr val="7030A0"/>
                </a:solidFill>
              </a:rPr>
              <a:t>Loppujen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lopuksi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AD47CD-8639-4737-B7AF-C6D03166693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38031" y="1938723"/>
            <a:ext cx="483260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Sosiaali- ja </a:t>
            </a:r>
            <a:r>
              <a:rPr lang="en-US" dirty="0" err="1">
                <a:solidFill>
                  <a:srgbClr val="7030A0"/>
                </a:solidFill>
              </a:rPr>
              <a:t>terveyspolitiikan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keskeinen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kysymys</a:t>
            </a:r>
            <a:r>
              <a:rPr lang="en-US" dirty="0">
                <a:solidFill>
                  <a:srgbClr val="7030A0"/>
                </a:solidFill>
              </a:rPr>
              <a:t> 2020-luvun </a:t>
            </a:r>
            <a:r>
              <a:rPr lang="en-US" dirty="0" err="1">
                <a:solidFill>
                  <a:srgbClr val="7030A0"/>
                </a:solidFill>
              </a:rPr>
              <a:t>jälkipuoliskolla</a:t>
            </a:r>
            <a:r>
              <a:rPr lang="en-US" dirty="0">
                <a:solidFill>
                  <a:srgbClr val="7030A0"/>
                </a:solidFill>
              </a:rPr>
              <a:t> on, </a:t>
            </a:r>
            <a:r>
              <a:rPr lang="en-US" dirty="0" err="1">
                <a:solidFill>
                  <a:srgbClr val="7030A0"/>
                </a:solidFill>
              </a:rPr>
              <a:t>hyväksymmekö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kohdennetun</a:t>
            </a:r>
            <a:r>
              <a:rPr lang="en-US" dirty="0">
                <a:solidFill>
                  <a:srgbClr val="7030A0"/>
                </a:solidFill>
              </a:rPr>
              <a:t> ja </a:t>
            </a:r>
            <a:r>
              <a:rPr lang="en-US" dirty="0" err="1">
                <a:solidFill>
                  <a:srgbClr val="7030A0"/>
                </a:solidFill>
              </a:rPr>
              <a:t>eriyttävän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köyhyyspolitiikan</a:t>
            </a:r>
            <a:r>
              <a:rPr lang="en-US" dirty="0">
                <a:solidFill>
                  <a:srgbClr val="7030A0"/>
                </a:solidFill>
              </a:rPr>
              <a:t> ja </a:t>
            </a:r>
            <a:r>
              <a:rPr lang="en-US" dirty="0" err="1">
                <a:solidFill>
                  <a:srgbClr val="7030A0"/>
                </a:solidFill>
              </a:rPr>
              <a:t>siihen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liittyvän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yhteiskunnallisen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turvattomuuden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7030A0"/>
                </a:solidFill>
              </a:rPr>
              <a:t>Vai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haetaanko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ihmisten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pärjäämistä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tukevia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ratkaisuja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rakenteellisilla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uudistuksilla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joissa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huomio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kohdennetaan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sekä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eriarvoisuuteen</a:t>
            </a:r>
            <a:r>
              <a:rPr lang="en-US" dirty="0">
                <a:solidFill>
                  <a:srgbClr val="7030A0"/>
                </a:solidFill>
              </a:rPr>
              <a:t> ja </a:t>
            </a:r>
            <a:r>
              <a:rPr lang="en-US" dirty="0" err="1">
                <a:solidFill>
                  <a:srgbClr val="7030A0"/>
                </a:solidFill>
              </a:rPr>
              <a:t>huono-osaisuuden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notkelmiin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että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vaikuttavuuteen</a:t>
            </a:r>
            <a:r>
              <a:rPr lang="en-US" dirty="0">
                <a:solidFill>
                  <a:srgbClr val="7030A0"/>
                </a:solidFill>
              </a:rPr>
              <a:t> ja </a:t>
            </a:r>
            <a:r>
              <a:rPr lang="en-US" dirty="0" err="1">
                <a:solidFill>
                  <a:srgbClr val="7030A0"/>
                </a:solidFill>
              </a:rPr>
              <a:t>myönteisiin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siirtymiin</a:t>
            </a:r>
            <a:r>
              <a:rPr lang="en-US" dirty="0">
                <a:solidFill>
                  <a:srgbClr val="7030A0"/>
                </a:solidFill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F5DF813-0BE7-433D-BA25-DFD6D2460F22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123245868"/>
              </p:ext>
            </p:extLst>
          </p:nvPr>
        </p:nvGraphicFramePr>
        <p:xfrm>
          <a:off x="6421370" y="1335024"/>
          <a:ext cx="4441702" cy="4500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7A884-96C6-49AD-ADF2-3709A0DA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</p:spTree>
    <p:extLst>
      <p:ext uri="{BB962C8B-B14F-4D97-AF65-F5344CB8AC3E}">
        <p14:creationId xmlns:p14="http://schemas.microsoft.com/office/powerpoint/2010/main" val="403106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3AC8C10-569E-4AED-B4E2-7AF3A0BE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88" y="908051"/>
            <a:ext cx="11477812" cy="649288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Ajankohtainen kysymys – onko suurempi aina parempi?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826B9E-B8BF-4637-BC7E-21DAB561AC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accent5">
                    <a:lumMod val="50000"/>
                  </a:schemeClr>
                </a:solidFill>
              </a:rPr>
              <a:t>Sosiaali- ja terveyspolitiikkaan käytetään tällä hetkellä noin 75 miljardia euroa 2022 (todellisuudessa enemmän), mikä on suhteessa bruttokansantuotteeseen yksi maailman korkeimmista luvuista.</a:t>
            </a:r>
          </a:p>
          <a:p>
            <a:pPr marL="0" indent="0">
              <a:buNone/>
            </a:pPr>
            <a:r>
              <a:rPr lang="fi-FI" dirty="0">
                <a:solidFill>
                  <a:schemeClr val="accent5">
                    <a:lumMod val="50000"/>
                  </a:schemeClr>
                </a:solidFill>
              </a:rPr>
              <a:t>Menojen suhdannetasattu vuosikasvun on  ylittänyt BKT:n vuosikasvun reilut parikymmentä vuotta. Edessä on myös merkittävä päätösperäinen menojen kasvu Sote- ja mahdollisesti Sotu-uudistuksen takia. Lisäksi sosiaalimenot syrjäyttävät muita julkisia menoja.</a:t>
            </a:r>
          </a:p>
          <a:p>
            <a:pPr marL="0" indent="0">
              <a:buNone/>
            </a:pPr>
            <a:r>
              <a:rPr lang="fi-FI" dirty="0">
                <a:solidFill>
                  <a:schemeClr val="accent5">
                    <a:lumMod val="50000"/>
                  </a:schemeClr>
                </a:solidFill>
              </a:rPr>
              <a:t>Vääjäämättä tulee vastaan kysymys, vähentääkö menolisäys sosiaalisterveydellisiä ongelmia ja supistaako se hyvinvointi- ja terveyseroja?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34625-307F-42D0-ACF1-23F1FFE7D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Alustus Työväen sivistysliiton tilaisuudessa 22.9.2022</a:t>
            </a:r>
            <a:endParaRPr lang="fi-FI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38A9BDB-6F1C-4C2F-8999-6EC369F2C7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3608" y="1956216"/>
            <a:ext cx="4218783" cy="38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2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8DEE7A-854D-4BD6-8D2E-84FB60D9A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C5C324-F38A-4154-AE9F-BCBB9D7E9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43" y="477520"/>
            <a:ext cx="11658514" cy="58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7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9652-D999-4606-9513-1A01C884F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3" y="265177"/>
            <a:ext cx="11890248" cy="850391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rgbClr val="7030A0"/>
                </a:solidFill>
              </a:rPr>
              <a:t>Suomalainen yhteiskunta on oikeudenmukainen – vertailevasti ajatellen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76B350-552E-4143-BD30-9AB9DF74830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301753" y="1115568"/>
            <a:ext cx="11588494" cy="525983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3B7109-52A0-4294-9936-B4E44D5FD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</p:spTree>
    <p:extLst>
      <p:ext uri="{BB962C8B-B14F-4D97-AF65-F5344CB8AC3E}">
        <p14:creationId xmlns:p14="http://schemas.microsoft.com/office/powerpoint/2010/main" val="3806337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9105B-55DC-476E-9B7A-A7F5037A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619AED-1F7A-4F87-BA50-533B876ABAA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1258296" y="550863"/>
            <a:ext cx="9991321" cy="5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8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9EDFD3F3-9B8A-4453-87E9-1E5734D87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" r="-2" b="-2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8" name="Sisällön paikkamerkki 6" descr="radarscreen-719485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22844" r="22844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000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HUONO-OSAISUUDEN NOTKELMAT EIVÄT NÄY KUITENKAAN NÄY SOSIAALISESSA TUTKASSA: DIG DEEPER!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8056" y="2258171"/>
            <a:ext cx="2804504" cy="4250784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Marginaaliryhmien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kato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väestökyselyissä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Huono-osaisuuden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määrittelykamppailu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Kvantitatiivinen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näyte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 ja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institutionaalinen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ote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politiikka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edellyttää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jakaumia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Hyvinvoinnin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muuttuva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ymmärrys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resursseista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myös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koettuun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hyvinvointiin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Sosiaalisen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etäisyyden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mittaaminen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eri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väestöryhmien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välillä</a:t>
            </a:r>
            <a:r>
              <a:rPr lang="en-US" sz="1800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074842-9668-475E-A370-3FDAA3C0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</p:spTree>
    <p:extLst>
      <p:ext uri="{BB962C8B-B14F-4D97-AF65-F5344CB8AC3E}">
        <p14:creationId xmlns:p14="http://schemas.microsoft.com/office/powerpoint/2010/main" val="271132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F41BE-61C7-4E05-8A42-C90DC93E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36525"/>
            <a:ext cx="11052048" cy="1884299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fi-FI" dirty="0">
                <a:solidFill>
                  <a:srgbClr val="7030A0"/>
                </a:solidFill>
                <a:latin typeface="Garamond" panose="02020404030301010803" pitchFamily="18" charset="0"/>
              </a:rPr>
              <a:t>Tulokymmenysten rakenne asuntokunnan pääasiallisen tulolähteen mukaan vuonna 2020: Pienituloiset ovat sosiaaliturvan varassa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D3BC9-21A1-4BEC-A210-00A436A3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  <p:pic>
        <p:nvPicPr>
          <p:cNvPr id="1026" name="Picture 2" descr="Kuvio 7. Tulokymmenysten rakenne asuntokunnan pääasiallisen tulolähteen mukaan vuonna 2020 (% henkilöistä)">
            <a:extLst>
              <a:ext uri="{FF2B5EF4-FFF2-40B4-BE49-F238E27FC236}">
                <a16:creationId xmlns:a16="http://schemas.microsoft.com/office/drawing/2014/main" id="{749EB2E5-34F4-40BA-B476-D210A2573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9974"/>
            <a:ext cx="10419735" cy="471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9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3D44-75E3-42DA-B7A2-686E8C7F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Kokonaan perusturvan varassa olevien henkilöiden lukumäärä iän mukaan vuosina 2010–2020</a:t>
            </a:r>
            <a:endParaRPr lang="fi-FI" sz="3200" dirty="0">
              <a:solidFill>
                <a:srgbClr val="7030A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90687D-BE71-49FC-9524-5D543CCE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  <p:pic>
        <p:nvPicPr>
          <p:cNvPr id="1026" name="Picture 2" descr="Kokonaan perusturvan varassa olevien henkilöiden lukumäärä iän mukaan vuosina 2010–2020">
            <a:extLst>
              <a:ext uri="{FF2B5EF4-FFF2-40B4-BE49-F238E27FC236}">
                <a16:creationId xmlns:a16="http://schemas.microsoft.com/office/drawing/2014/main" id="{3447F915-CBC3-4BEB-84BA-281048E9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9" y="1471613"/>
            <a:ext cx="10331781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8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8368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312024" y="908720"/>
            <a:ext cx="0" cy="41764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39616" y="11247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7030A0"/>
                </a:solidFill>
              </a:rPr>
              <a:t>BRIGHT SIDE OF LIFE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4500" y="1124744"/>
            <a:ext cx="290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DARK SIDE OF LIFE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5520" y="4046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%</a:t>
            </a:r>
          </a:p>
        </p:txBody>
      </p:sp>
      <p:sp>
        <p:nvSpPr>
          <p:cNvPr id="10" name="Right Arrow 9"/>
          <p:cNvSpPr/>
          <p:nvPr/>
        </p:nvSpPr>
        <p:spPr>
          <a:xfrm rot="10800000">
            <a:off x="11381151" y="4386138"/>
            <a:ext cx="417657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D3FD9C-132A-497B-A733-32D9B64B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Alustus Työväen sivistysliiton tilaisuudessa 22.9.2022</a:t>
            </a:r>
          </a:p>
        </p:txBody>
      </p:sp>
    </p:spTree>
    <p:extLst>
      <p:ext uri="{BB962C8B-B14F-4D97-AF65-F5344CB8AC3E}">
        <p14:creationId xmlns:p14="http://schemas.microsoft.com/office/powerpoint/2010/main" val="3965613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612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Garamond</vt:lpstr>
      <vt:lpstr>Office Theme</vt:lpstr>
      <vt:lpstr>Eriarvoisuus ja huono-osaisuus      Alustus TSL:n tilaisuudessa 22.9.2022</vt:lpstr>
      <vt:lpstr>Ajankohtainen kysymys – onko suurempi aina parempi?</vt:lpstr>
      <vt:lpstr>PowerPoint Presentation</vt:lpstr>
      <vt:lpstr>Suomalainen yhteiskunta on oikeudenmukainen – vertailevasti ajatellen</vt:lpstr>
      <vt:lpstr>PowerPoint Presentation</vt:lpstr>
      <vt:lpstr>HUONO-OSAISUUDEN NOTKELMAT EIVÄT NÄY KUITENKAAN NÄY SOSIAALISESSA TUTKASSA: DIG DEEPER!</vt:lpstr>
      <vt:lpstr>Tulokymmenysten rakenne asuntokunnan pääasiallisen tulolähteen mukaan vuonna 2020: Pienituloiset ovat sosiaaliturvan varassa</vt:lpstr>
      <vt:lpstr>Kokonaan perusturvan varassa olevien henkilöiden lukumäärä iän mukaan vuosina 2010–2020</vt:lpstr>
      <vt:lpstr>PowerPoint Presentation</vt:lpstr>
      <vt:lpstr>Kolhut kohdentuvat yhteiskunnan pohjalle</vt:lpstr>
      <vt:lpstr>Onko statuseroissa jotain merkityksellistä?</vt:lpstr>
      <vt:lpstr>Statusrakenteet huono-osaisuuden notkelmissa – positiivisten poikkeamien mahdollisuus</vt:lpstr>
      <vt:lpstr>Todellinen tilannekuva yhteiskunnan pohjalla</vt:lpstr>
      <vt:lpstr>Ylisukupolvista huono-osaisuutta ylläpitävät mekanismit</vt:lpstr>
      <vt:lpstr>Mikä estää pysyvät myönteiset siirtymät, vaikka tukea on tarjolla historiallisesti ja vertailevasti runsaasti?</vt:lpstr>
      <vt:lpstr>Miten toimintakykyjä voi vahvistaa?</vt:lpstr>
      <vt:lpstr>Loppujen lopuksi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RASKAS PERINTÖ– Ylisukupolvinen huono-osaisuus Suomessa</dc:title>
  <dc:creator>Juho Saari (TAU)</dc:creator>
  <cp:lastModifiedBy>Juho Saari (TAU)</cp:lastModifiedBy>
  <cp:revision>61</cp:revision>
  <cp:lastPrinted>2020-03-05T06:44:49Z</cp:lastPrinted>
  <dcterms:created xsi:type="dcterms:W3CDTF">2020-03-04T06:21:50Z</dcterms:created>
  <dcterms:modified xsi:type="dcterms:W3CDTF">2022-09-22T05:51:48Z</dcterms:modified>
</cp:coreProperties>
</file>