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57" r:id="rId4"/>
    <p:sldMasterId id="2147483665" r:id="rId5"/>
    <p:sldMasterId id="2147483755" r:id="rId6"/>
  </p:sldMasterIdLst>
  <p:notesMasterIdLst>
    <p:notesMasterId r:id="rId69"/>
  </p:notesMasterIdLst>
  <p:handoutMasterIdLst>
    <p:handoutMasterId r:id="rId70"/>
  </p:handoutMasterIdLst>
  <p:sldIdLst>
    <p:sldId id="259" r:id="rId7"/>
    <p:sldId id="309" r:id="rId8"/>
    <p:sldId id="257" r:id="rId9"/>
    <p:sldId id="331" r:id="rId10"/>
    <p:sldId id="323" r:id="rId11"/>
    <p:sldId id="292" r:id="rId12"/>
    <p:sldId id="293" r:id="rId13"/>
    <p:sldId id="258" r:id="rId14"/>
    <p:sldId id="278" r:id="rId15"/>
    <p:sldId id="279" r:id="rId16"/>
    <p:sldId id="285" r:id="rId17"/>
    <p:sldId id="280" r:id="rId18"/>
    <p:sldId id="286" r:id="rId19"/>
    <p:sldId id="283" r:id="rId20"/>
    <p:sldId id="284" r:id="rId21"/>
    <p:sldId id="276" r:id="rId22"/>
    <p:sldId id="287" r:id="rId23"/>
    <p:sldId id="288" r:id="rId24"/>
    <p:sldId id="289" r:id="rId25"/>
    <p:sldId id="290" r:id="rId26"/>
    <p:sldId id="310" r:id="rId27"/>
    <p:sldId id="261" r:id="rId28"/>
    <p:sldId id="325" r:id="rId29"/>
    <p:sldId id="294" r:id="rId30"/>
    <p:sldId id="299" r:id="rId31"/>
    <p:sldId id="300" r:id="rId32"/>
    <p:sldId id="301" r:id="rId33"/>
    <p:sldId id="302" r:id="rId34"/>
    <p:sldId id="262" r:id="rId35"/>
    <p:sldId id="295" r:id="rId36"/>
    <p:sldId id="303" r:id="rId37"/>
    <p:sldId id="263" r:id="rId38"/>
    <p:sldId id="296" r:id="rId39"/>
    <p:sldId id="304" r:id="rId40"/>
    <p:sldId id="264" r:id="rId41"/>
    <p:sldId id="305" r:id="rId42"/>
    <p:sldId id="306" r:id="rId43"/>
    <p:sldId id="307" r:id="rId44"/>
    <p:sldId id="308" r:id="rId45"/>
    <p:sldId id="265" r:id="rId46"/>
    <p:sldId id="266" r:id="rId47"/>
    <p:sldId id="267" r:id="rId48"/>
    <p:sldId id="298" r:id="rId49"/>
    <p:sldId id="311" r:id="rId50"/>
    <p:sldId id="312" r:id="rId51"/>
    <p:sldId id="313" r:id="rId52"/>
    <p:sldId id="314" r:id="rId53"/>
    <p:sldId id="326" r:id="rId54"/>
    <p:sldId id="327" r:id="rId55"/>
    <p:sldId id="328" r:id="rId56"/>
    <p:sldId id="329" r:id="rId57"/>
    <p:sldId id="330" r:id="rId58"/>
    <p:sldId id="315" r:id="rId59"/>
    <p:sldId id="316" r:id="rId60"/>
    <p:sldId id="317" r:id="rId61"/>
    <p:sldId id="318" r:id="rId62"/>
    <p:sldId id="319" r:id="rId63"/>
    <p:sldId id="320" r:id="rId64"/>
    <p:sldId id="282" r:id="rId65"/>
    <p:sldId id="321" r:id="rId66"/>
    <p:sldId id="324" r:id="rId67"/>
    <p:sldId id="275" r:id="rId68"/>
  </p:sldIdLst>
  <p:sldSz cx="9144000" cy="5143500" type="screen16x9"/>
  <p:notesSz cx="6669088" cy="9753600"/>
  <p:defaultTextStyle>
    <a:defPPr>
      <a:defRPr lang="fi-FI"/>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E91"/>
    <a:srgbClr val="57AB27"/>
    <a:srgbClr val="00624B"/>
    <a:srgbClr val="AF8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p:cViewPr varScale="1">
        <p:scale>
          <a:sx n="141" d="100"/>
          <a:sy n="141" d="100"/>
        </p:scale>
        <p:origin x="780" y="120"/>
      </p:cViewPr>
      <p:guideLst/>
    </p:cSldViewPr>
  </p:slideViewPr>
  <p:notesTextViewPr>
    <p:cViewPr>
      <p:scale>
        <a:sx n="1" d="1"/>
        <a:sy n="1" d="1"/>
      </p:scale>
      <p:origin x="0" y="0"/>
    </p:cViewPr>
  </p:notesTextViewPr>
  <p:sorterViewPr>
    <p:cViewPr>
      <p:scale>
        <a:sx n="100" d="100"/>
        <a:sy n="100" d="100"/>
      </p:scale>
      <p:origin x="0" y="-107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AA2396C-FECD-5E4B-A184-15C4C3BA0767}" type="datetimeFigureOut">
              <a:rPr lang="en-US"/>
              <a:pPr>
                <a:defRPr/>
              </a:pPr>
              <a:t>2/3/2022</a:t>
            </a:fld>
            <a:endParaRPr lang="en-US"/>
          </a:p>
        </p:txBody>
      </p:sp>
      <p:sp>
        <p:nvSpPr>
          <p:cNvPr id="4" name="Footer Placeholder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F17E8BC-A30B-EA46-A71C-D954996A84F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Date Placeholder 2"/>
          <p:cNvSpPr>
            <a:spLocks noGrp="1"/>
          </p:cNvSpPr>
          <p:nvPr>
            <p:ph type="dt" idx="1"/>
          </p:nvPr>
        </p:nvSpPr>
        <p:spPr>
          <a:xfrm>
            <a:off x="3777607" y="0"/>
            <a:ext cx="2889938" cy="48768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0FC2BF8-EBB6-E94C-BEE1-A1BDE0AA2A6B}" type="datetimeFigureOut">
              <a:rPr lang="fi-FI"/>
              <a:pPr>
                <a:defRPr/>
              </a:pPr>
              <a:t>3.2.2022</a:t>
            </a:fld>
            <a:endParaRPr lang="fi-FI"/>
          </a:p>
        </p:txBody>
      </p:sp>
      <p:sp>
        <p:nvSpPr>
          <p:cNvPr id="4" name="Slide Image Placeholder 3"/>
          <p:cNvSpPr>
            <a:spLocks noGrp="1" noRot="1" noChangeAspect="1"/>
          </p:cNvSpPr>
          <p:nvPr>
            <p:ph type="sldImg" idx="2"/>
          </p:nvPr>
        </p:nvSpPr>
        <p:spPr>
          <a:xfrm>
            <a:off x="84138" y="731838"/>
            <a:ext cx="6500812" cy="36576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Footer Placeholder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Slide Number Placehold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40D9DCA-49AC-3941-B585-AD63EE86D8E4}"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Rectangle 1"/>
          <p:cNvSpPr/>
          <p:nvPr/>
        </p:nvSpPr>
        <p:spPr>
          <a:xfrm>
            <a:off x="539750" y="114300"/>
            <a:ext cx="1944688" cy="48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pic>
        <p:nvPicPr>
          <p:cNvPr id="3"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1419225"/>
            <a:ext cx="58261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fld id="{12373B77-C970-334B-A04E-321AA97633C3}" type="datetime1">
              <a:rPr lang="fi-FI" altLang="x-none"/>
              <a:pPr/>
              <a:t>3.2.2022</a:t>
            </a:fld>
            <a:endParaRPr lang="fi-FI" altLang="x-none"/>
          </a:p>
        </p:txBody>
      </p:sp>
      <p:sp>
        <p:nvSpPr>
          <p:cNvPr id="5" name="Footer Placeholder 4"/>
          <p:cNvSpPr>
            <a:spLocks noGrp="1"/>
          </p:cNvSpPr>
          <p:nvPr>
            <p:ph type="ftr" sz="quarter" idx="11"/>
          </p:nvPr>
        </p:nvSpPr>
        <p:spPr/>
        <p:txBody>
          <a:bodyPr/>
          <a:lstStyle>
            <a:lvl1pPr>
              <a:defRPr/>
            </a:lvl1pPr>
          </a:lstStyle>
          <a:p>
            <a:endParaRPr lang="x-none" altLang="x-none"/>
          </a:p>
        </p:txBody>
      </p:sp>
      <p:sp>
        <p:nvSpPr>
          <p:cNvPr id="6" name="Slide Number Placeholder 5"/>
          <p:cNvSpPr>
            <a:spLocks noGrp="1"/>
          </p:cNvSpPr>
          <p:nvPr>
            <p:ph type="sldNum" sz="quarter" idx="12"/>
          </p:nvPr>
        </p:nvSpPr>
        <p:spPr/>
        <p:txBody>
          <a:bodyPr/>
          <a:lstStyle>
            <a:lvl1pPr>
              <a:defRPr/>
            </a:lvl1pPr>
          </a:lstStyle>
          <a:p>
            <a:fld id="{F5CBEE4B-EDE8-3640-A64A-B5C52B2A4278}" type="slidenum">
              <a:rPr lang="fi-FI" altLang="x-none"/>
              <a:pPr/>
              <a:t>‹#›</a:t>
            </a:fld>
            <a:endParaRPr lang="fi-FI" altLang="x-none"/>
          </a:p>
        </p:txBody>
      </p:sp>
    </p:spTree>
    <p:extLst>
      <p:ext uri="{BB962C8B-B14F-4D97-AF65-F5344CB8AC3E}">
        <p14:creationId xmlns:p14="http://schemas.microsoft.com/office/powerpoint/2010/main" val="36278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yhjä">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p:cNvSpPr txBox="1">
            <a:spLocks noChangeArrowheads="1"/>
          </p:cNvSpPr>
          <p:nvPr/>
        </p:nvSpPr>
        <p:spPr bwMode="auto">
          <a:xfrm>
            <a:off x="3708400" y="3292475"/>
            <a:ext cx="2159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fi-FI" altLang="x-none" sz="1600">
                <a:solidFill>
                  <a:schemeClr val="bg1"/>
                </a:solidFill>
                <a:latin typeface="Arial" charset="0"/>
                <a:ea typeface="Arial" charset="0"/>
                <a:cs typeface="Arial" charset="0"/>
              </a:rPr>
              <a:t>Suomen Lääkäriliitto</a:t>
            </a:r>
          </a:p>
          <a:p>
            <a:pPr eaLnBrk="1" hangingPunct="1"/>
            <a:r>
              <a:rPr lang="fi-FI" altLang="x-none" sz="1600">
                <a:solidFill>
                  <a:schemeClr val="bg1"/>
                </a:solidFill>
                <a:latin typeface="Arial" charset="0"/>
                <a:ea typeface="Arial" charset="0"/>
                <a:cs typeface="Arial" charset="0"/>
              </a:rPr>
              <a:t>Mäkelänkatu 2 A </a:t>
            </a:r>
          </a:p>
          <a:p>
            <a:pPr eaLnBrk="1" hangingPunct="1"/>
            <a:r>
              <a:rPr lang="fi-FI" altLang="x-none" sz="1600">
                <a:solidFill>
                  <a:schemeClr val="bg1"/>
                </a:solidFill>
                <a:latin typeface="Arial" charset="0"/>
                <a:ea typeface="Arial" charset="0"/>
                <a:cs typeface="Arial" charset="0"/>
              </a:rPr>
              <a:t>00501 Helsinki</a:t>
            </a:r>
          </a:p>
          <a:p>
            <a:pPr eaLnBrk="1" hangingPunct="1"/>
            <a:r>
              <a:rPr lang="fi-FI" altLang="x-none" sz="1600">
                <a:solidFill>
                  <a:schemeClr val="bg1"/>
                </a:solidFill>
                <a:latin typeface="Arial" charset="0"/>
                <a:ea typeface="Arial" charset="0"/>
                <a:cs typeface="Arial" charset="0"/>
              </a:rPr>
              <a:t>www.laakariliitto.fi</a:t>
            </a:r>
          </a:p>
          <a:p>
            <a:pPr eaLnBrk="1" hangingPunct="1"/>
            <a:endParaRPr lang="en-US" altLang="x-none" sz="16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1712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5753" t="10388" r="3120"/>
          <a:stretch>
            <a:fillRect/>
          </a:stretch>
        </p:blipFill>
        <p:spPr bwMode="auto">
          <a:xfrm flipH="1">
            <a:off x="5656263" y="0"/>
            <a:ext cx="34877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BFBFBF"/>
                </a:solidFill>
              </a:defRPr>
            </a:lvl1pPr>
          </a:lstStyle>
          <a:p>
            <a:fld id="{9A2F6F77-242E-3A4C-9437-285CC6ABE7E3}"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CFD7DCA5-92C9-304D-ACC0-03E223FDE055}" type="slidenum">
              <a:rPr lang="fi-FI" altLang="x-none"/>
              <a:pPr/>
              <a:t>‹#›</a:t>
            </a:fld>
            <a:endParaRPr lang="fi-FI" altLang="x-none"/>
          </a:p>
        </p:txBody>
      </p:sp>
    </p:spTree>
    <p:extLst>
      <p:ext uri="{BB962C8B-B14F-4D97-AF65-F5344CB8AC3E}">
        <p14:creationId xmlns:p14="http://schemas.microsoft.com/office/powerpoint/2010/main" val="47724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39091" r="15758"/>
          <a:stretch>
            <a:fillRect/>
          </a:stretch>
        </p:blipFill>
        <p:spPr bwMode="auto">
          <a:xfrm>
            <a:off x="5656263" y="0"/>
            <a:ext cx="3487737"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9"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D9D9D9"/>
                </a:solidFill>
              </a:defRPr>
            </a:lvl1pPr>
          </a:lstStyle>
          <a:p>
            <a:fld id="{C9C232F4-964C-314E-8DA0-04FAA6DF7925}"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10" name="Slide Number Placeholder 6"/>
          <p:cNvSpPr>
            <a:spLocks noGrp="1"/>
          </p:cNvSpPr>
          <p:nvPr>
            <p:ph type="sldNum" sz="quarter" idx="12"/>
          </p:nvPr>
        </p:nvSpPr>
        <p:spPr/>
        <p:txBody>
          <a:bodyPr/>
          <a:lstStyle>
            <a:lvl1pPr>
              <a:defRPr/>
            </a:lvl1pPr>
          </a:lstStyle>
          <a:p>
            <a:fld id="{0ACE2593-35E8-EB46-AC87-DFF2F135A122}" type="slidenum">
              <a:rPr lang="fi-FI" altLang="x-none"/>
              <a:pPr/>
              <a:t>‹#›</a:t>
            </a:fld>
            <a:endParaRPr lang="fi-FI" altLang="x-none"/>
          </a:p>
        </p:txBody>
      </p:sp>
    </p:spTree>
    <p:extLst>
      <p:ext uri="{BB962C8B-B14F-4D97-AF65-F5344CB8AC3E}">
        <p14:creationId xmlns:p14="http://schemas.microsoft.com/office/powerpoint/2010/main" val="15656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26019" t="4288" r="31825" b="2345"/>
          <a:stretch>
            <a:fillRect/>
          </a:stretch>
        </p:blipFill>
        <p:spPr bwMode="auto">
          <a:xfrm>
            <a:off x="5656263" y="0"/>
            <a:ext cx="3487737"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10"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chemeClr val="bg1"/>
                </a:solidFill>
              </a:defRPr>
            </a:lvl1pPr>
          </a:lstStyle>
          <a:p>
            <a:fld id="{A002A3F9-91F6-4048-BC1C-A855926198B1}"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B1CEBF9F-DA45-B14D-B7CE-0D939C00B3F2}" type="slidenum">
              <a:rPr lang="fi-FI" altLang="x-none"/>
              <a:pPr/>
              <a:t>‹#›</a:t>
            </a:fld>
            <a:endParaRPr lang="fi-FI" altLang="x-none"/>
          </a:p>
        </p:txBody>
      </p:sp>
    </p:spTree>
    <p:extLst>
      <p:ext uri="{BB962C8B-B14F-4D97-AF65-F5344CB8AC3E}">
        <p14:creationId xmlns:p14="http://schemas.microsoft.com/office/powerpoint/2010/main" val="80388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19495" r="35666"/>
          <a:stretch>
            <a:fillRect/>
          </a:stretch>
        </p:blipFill>
        <p:spPr bwMode="auto">
          <a:xfrm>
            <a:off x="5656263" y="0"/>
            <a:ext cx="3487737"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10"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D9D9D9"/>
                </a:solidFill>
              </a:defRPr>
            </a:lvl1pPr>
          </a:lstStyle>
          <a:p>
            <a:fld id="{E828E6FC-DC13-A842-99A9-FE7C11D2F080}"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4C850A38-1A0C-2345-999F-27D4CFFAEFB2}" type="slidenum">
              <a:rPr lang="fi-FI" altLang="x-none"/>
              <a:pPr/>
              <a:t>‹#›</a:t>
            </a:fld>
            <a:endParaRPr lang="fi-FI" altLang="x-none"/>
          </a:p>
        </p:txBody>
      </p:sp>
    </p:spTree>
    <p:extLst>
      <p:ext uri="{BB962C8B-B14F-4D97-AF65-F5344CB8AC3E}">
        <p14:creationId xmlns:p14="http://schemas.microsoft.com/office/powerpoint/2010/main" val="1054714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11130" r="44630"/>
          <a:stretch>
            <a:fillRect/>
          </a:stretch>
        </p:blipFill>
        <p:spPr bwMode="auto">
          <a:xfrm flipH="1">
            <a:off x="5662613" y="0"/>
            <a:ext cx="34813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lvl1pPr>
          </a:lstStyle>
          <a:p>
            <a:fld id="{13B71435-B591-224B-9030-6FAF25331B8A}"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8ED24E5E-7DD1-3941-AEB7-D13B135B4DCF}" type="slidenum">
              <a:rPr lang="fi-FI" altLang="x-none"/>
              <a:pPr/>
              <a:t>‹#›</a:t>
            </a:fld>
            <a:endParaRPr lang="fi-FI" altLang="x-none"/>
          </a:p>
        </p:txBody>
      </p:sp>
    </p:spTree>
    <p:extLst>
      <p:ext uri="{BB962C8B-B14F-4D97-AF65-F5344CB8AC3E}">
        <p14:creationId xmlns:p14="http://schemas.microsoft.com/office/powerpoint/2010/main" val="125214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23540" r="32626" b="3329"/>
          <a:stretch>
            <a:fillRect/>
          </a:stretch>
        </p:blipFill>
        <p:spPr bwMode="auto">
          <a:xfrm>
            <a:off x="5656263" y="0"/>
            <a:ext cx="34940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BFBFBF"/>
                </a:solidFill>
              </a:defRPr>
            </a:lvl1pPr>
          </a:lstStyle>
          <a:p>
            <a:fld id="{F964A837-BCD9-B942-8649-2148FF2DD9B6}"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986C056C-CD02-B046-8846-777B8AECE3A0}" type="slidenum">
              <a:rPr lang="fi-FI" altLang="x-none"/>
              <a:pPr/>
              <a:t>‹#›</a:t>
            </a:fld>
            <a:endParaRPr lang="fi-FI" altLang="x-none"/>
          </a:p>
        </p:txBody>
      </p:sp>
    </p:spTree>
    <p:extLst>
      <p:ext uri="{BB962C8B-B14F-4D97-AF65-F5344CB8AC3E}">
        <p14:creationId xmlns:p14="http://schemas.microsoft.com/office/powerpoint/2010/main" val="1560253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5507" t="244" r="49397" b="-2"/>
          <a:stretch>
            <a:fillRect/>
          </a:stretch>
        </p:blipFill>
        <p:spPr bwMode="auto">
          <a:xfrm flipH="1">
            <a:off x="5656263" y="0"/>
            <a:ext cx="34877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D9D9D9"/>
                </a:solidFill>
              </a:defRPr>
            </a:lvl1pPr>
          </a:lstStyle>
          <a:p>
            <a:fld id="{437C0FCD-F4D2-754E-B0A9-BB823E7B64B9}"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62D7680A-673C-4D4D-BCA7-AD8BD962ECD7}" type="slidenum">
              <a:rPr lang="fi-FI" altLang="x-none"/>
              <a:pPr/>
              <a:t>‹#›</a:t>
            </a:fld>
            <a:endParaRPr lang="fi-FI" altLang="x-none"/>
          </a:p>
        </p:txBody>
      </p:sp>
    </p:spTree>
    <p:extLst>
      <p:ext uri="{BB962C8B-B14F-4D97-AF65-F5344CB8AC3E}">
        <p14:creationId xmlns:p14="http://schemas.microsoft.com/office/powerpoint/2010/main" val="25011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l="52316" t="2997" r="4620" b="2138"/>
          <a:stretch>
            <a:fillRect/>
          </a:stretch>
        </p:blipFill>
        <p:spPr bwMode="auto">
          <a:xfrm>
            <a:off x="5656263" y="0"/>
            <a:ext cx="35004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8" y="681540"/>
            <a:ext cx="4680892" cy="907200"/>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Content Placeholder 2"/>
          <p:cNvSpPr>
            <a:spLocks noGrp="1"/>
          </p:cNvSpPr>
          <p:nvPr>
            <p:ph sz="half" idx="1"/>
          </p:nvPr>
        </p:nvSpPr>
        <p:spPr>
          <a:xfrm>
            <a:off x="611188" y="1707655"/>
            <a:ext cx="46808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4"/>
          <p:cNvSpPr>
            <a:spLocks noGrp="1"/>
          </p:cNvSpPr>
          <p:nvPr>
            <p:ph type="dt" sz="half" idx="10"/>
          </p:nvPr>
        </p:nvSpPr>
        <p:spPr/>
        <p:txBody>
          <a:bodyPr/>
          <a:lstStyle>
            <a:lvl1pPr>
              <a:defRPr>
                <a:solidFill>
                  <a:srgbClr val="D9D9D9"/>
                </a:solidFill>
              </a:defRPr>
            </a:lvl1pPr>
          </a:lstStyle>
          <a:p>
            <a:fld id="{272A0163-6699-D245-B813-0927C36E33F5}" type="datetime1">
              <a:rPr lang="fi-FI" altLang="x-none"/>
              <a:pPr/>
              <a:t>3.2.2022</a:t>
            </a:fld>
            <a:endParaRPr lang="fi-FI" altLang="x-none"/>
          </a:p>
        </p:txBody>
      </p:sp>
      <p:sp>
        <p:nvSpPr>
          <p:cNvPr id="7" name="Footer Placeholder 5"/>
          <p:cNvSpPr>
            <a:spLocks noGrp="1"/>
          </p:cNvSpPr>
          <p:nvPr>
            <p:ph type="ftr" sz="quarter" idx="11"/>
          </p:nvPr>
        </p:nvSpPr>
        <p:spPr/>
        <p:txBody>
          <a:bodyPr/>
          <a:lstStyle>
            <a:lvl1pPr>
              <a:defRPr/>
            </a:lvl1pPr>
          </a:lstStyle>
          <a:p>
            <a:endParaRPr lang="x-none" altLang="x-none"/>
          </a:p>
        </p:txBody>
      </p:sp>
      <p:sp>
        <p:nvSpPr>
          <p:cNvPr id="8" name="Slide Number Placeholder 6"/>
          <p:cNvSpPr>
            <a:spLocks noGrp="1"/>
          </p:cNvSpPr>
          <p:nvPr>
            <p:ph type="sldNum" sz="quarter" idx="12"/>
          </p:nvPr>
        </p:nvSpPr>
        <p:spPr/>
        <p:txBody>
          <a:bodyPr/>
          <a:lstStyle>
            <a:lvl1pPr>
              <a:defRPr/>
            </a:lvl1pPr>
          </a:lstStyle>
          <a:p>
            <a:fld id="{C531CD84-5781-C14F-A355-60149F9CA940}" type="slidenum">
              <a:rPr lang="fi-FI" altLang="x-none"/>
              <a:pPr/>
              <a:t>‹#›</a:t>
            </a:fld>
            <a:endParaRPr lang="fi-FI" altLang="x-none"/>
          </a:p>
        </p:txBody>
      </p:sp>
    </p:spTree>
    <p:extLst>
      <p:ext uri="{BB962C8B-B14F-4D97-AF65-F5344CB8AC3E}">
        <p14:creationId xmlns:p14="http://schemas.microsoft.com/office/powerpoint/2010/main" val="103710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b="15788"/>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F84F7E82-53C1-E644-8DD9-37DCDC793611}" type="slidenum">
              <a:rPr lang="fi-FI" altLang="x-none"/>
              <a:pPr/>
              <a:t>‹#›</a:t>
            </a:fld>
            <a:endParaRPr lang="fi-FI" altLang="x-none"/>
          </a:p>
        </p:txBody>
      </p:sp>
    </p:spTree>
    <p:extLst>
      <p:ext uri="{BB962C8B-B14F-4D97-AF65-F5344CB8AC3E}">
        <p14:creationId xmlns:p14="http://schemas.microsoft.com/office/powerpoint/2010/main" val="166001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sp>
        <p:nvSpPr>
          <p:cNvPr id="4" name="Rectangle 3"/>
          <p:cNvSpPr/>
          <p:nvPr/>
        </p:nvSpPr>
        <p:spPr>
          <a:xfrm>
            <a:off x="539750" y="114300"/>
            <a:ext cx="1944688" cy="48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484188"/>
            <a:ext cx="360997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8013" y="1725405"/>
            <a:ext cx="7927976" cy="957240"/>
          </a:xfrm>
        </p:spPr>
        <p:txBody>
          <a:bodyPr anchorCtr="1"/>
          <a:lstStyle>
            <a:lvl1pPr>
              <a:defRPr sz="2800" baseline="0">
                <a:solidFill>
                  <a:srgbClr val="7F7F7F"/>
                </a:solidFill>
                <a:latin typeface="Arial" pitchFamily="34" charset="0"/>
                <a:cs typeface="Arial" pitchFamily="34" charset="0"/>
              </a:defRPr>
            </a:lvl1pPr>
          </a:lstStyle>
          <a:p>
            <a:r>
              <a:rPr lang="fi-FI"/>
              <a:t>Muokkaa ots. perustyyl. napsautt.</a:t>
            </a:r>
            <a:endParaRPr lang="fi-FI" dirty="0"/>
          </a:p>
        </p:txBody>
      </p:sp>
      <p:sp>
        <p:nvSpPr>
          <p:cNvPr id="3" name="Subtitle 2"/>
          <p:cNvSpPr>
            <a:spLocks noGrp="1"/>
          </p:cNvSpPr>
          <p:nvPr>
            <p:ph type="subTitle" idx="1"/>
          </p:nvPr>
        </p:nvSpPr>
        <p:spPr>
          <a:xfrm>
            <a:off x="611188" y="2959200"/>
            <a:ext cx="7924800" cy="962700"/>
          </a:xfrm>
        </p:spPr>
        <p:txBody>
          <a:bodyPr anchorCtr="1">
            <a:noAutofit/>
          </a:bodyPr>
          <a:lstStyle>
            <a:lvl1pPr marL="0" indent="0" algn="ctr">
              <a:buNone/>
              <a:defRPr sz="2000" baseline="0">
                <a:solidFill>
                  <a:schemeClr val="tx1">
                    <a:tint val="7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endParaRPr lang="fi-FI" dirty="0"/>
          </a:p>
        </p:txBody>
      </p:sp>
      <p:sp>
        <p:nvSpPr>
          <p:cNvPr id="6" name="Date Placeholder 3"/>
          <p:cNvSpPr>
            <a:spLocks noGrp="1"/>
          </p:cNvSpPr>
          <p:nvPr>
            <p:ph type="dt" sz="half" idx="10"/>
          </p:nvPr>
        </p:nvSpPr>
        <p:spPr/>
        <p:txBody>
          <a:bodyPr/>
          <a:lstStyle>
            <a:lvl1pPr>
              <a:defRPr/>
            </a:lvl1pPr>
          </a:lstStyle>
          <a:p>
            <a:fld id="{A17F4B76-EB38-F64D-B7EF-44FF60D92DD3}" type="datetime1">
              <a:rPr lang="fi-FI" altLang="x-none"/>
              <a:pPr/>
              <a:t>3.2.2022</a:t>
            </a:fld>
            <a:endParaRPr lang="fi-FI" altLang="x-none"/>
          </a:p>
        </p:txBody>
      </p:sp>
      <p:sp>
        <p:nvSpPr>
          <p:cNvPr id="7" name="Footer Placeholder 4"/>
          <p:cNvSpPr>
            <a:spLocks noGrp="1"/>
          </p:cNvSpPr>
          <p:nvPr>
            <p:ph type="ftr" sz="quarter" idx="11"/>
          </p:nvPr>
        </p:nvSpPr>
        <p:spPr/>
        <p:txBody>
          <a:bodyPr/>
          <a:lstStyle>
            <a:lvl1pPr>
              <a:defRPr/>
            </a:lvl1pPr>
          </a:lstStyle>
          <a:p>
            <a:endParaRPr lang="x-none" altLang="x-none"/>
          </a:p>
        </p:txBody>
      </p:sp>
      <p:sp>
        <p:nvSpPr>
          <p:cNvPr id="8" name="Slide Number Placeholder 5"/>
          <p:cNvSpPr>
            <a:spLocks noGrp="1"/>
          </p:cNvSpPr>
          <p:nvPr>
            <p:ph type="sldNum" sz="quarter" idx="12"/>
          </p:nvPr>
        </p:nvSpPr>
        <p:spPr/>
        <p:txBody>
          <a:bodyPr/>
          <a:lstStyle>
            <a:lvl1pPr>
              <a:defRPr/>
            </a:lvl1pPr>
          </a:lstStyle>
          <a:p>
            <a:fld id="{9D349B15-BE6E-AD49-A889-6A29A0B69197}" type="slidenum">
              <a:rPr lang="fi-FI" altLang="x-none"/>
              <a:pPr/>
              <a:t>‹#›</a:t>
            </a:fld>
            <a:endParaRPr lang="fi-FI" altLang="x-none"/>
          </a:p>
        </p:txBody>
      </p:sp>
    </p:spTree>
    <p:extLst>
      <p:ext uri="{BB962C8B-B14F-4D97-AF65-F5344CB8AC3E}">
        <p14:creationId xmlns:p14="http://schemas.microsoft.com/office/powerpoint/2010/main" val="576042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t="15683"/>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536D955A-30F5-1B4A-BBE4-7445C5AF87F8}" type="slidenum">
              <a:rPr lang="fi-FI" altLang="x-none"/>
              <a:pPr/>
              <a:t>‹#›</a:t>
            </a:fld>
            <a:endParaRPr lang="fi-FI" altLang="x-none"/>
          </a:p>
        </p:txBody>
      </p:sp>
    </p:spTree>
    <p:extLst>
      <p:ext uri="{BB962C8B-B14F-4D97-AF65-F5344CB8AC3E}">
        <p14:creationId xmlns:p14="http://schemas.microsoft.com/office/powerpoint/2010/main" val="1982585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t="6810" b="1161"/>
          <a:stretch>
            <a:fillRect/>
          </a:stretch>
        </p:blipFill>
        <p:spPr bwMode="auto">
          <a:xfrm>
            <a:off x="-12700" y="0"/>
            <a:ext cx="9163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DD898BA-D1A5-D346-B4BF-76C7CC24EEB2}" type="slidenum">
              <a:rPr lang="fi-FI" altLang="x-none"/>
              <a:pPr/>
              <a:t>‹#›</a:t>
            </a:fld>
            <a:endParaRPr lang="fi-FI" altLang="x-none"/>
          </a:p>
        </p:txBody>
      </p:sp>
    </p:spTree>
    <p:extLst>
      <p:ext uri="{BB962C8B-B14F-4D97-AF65-F5344CB8AC3E}">
        <p14:creationId xmlns:p14="http://schemas.microsoft.com/office/powerpoint/2010/main" val="963307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t="8589" b="7195"/>
          <a:stretch>
            <a:fillRect/>
          </a:stretch>
        </p:blipFill>
        <p:spPr bwMode="auto">
          <a:xfrm>
            <a:off x="0" y="0"/>
            <a:ext cx="9156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C561EE2F-6841-7E48-8064-BB8F74306DE3}" type="slidenum">
              <a:rPr lang="fi-FI" altLang="x-none"/>
              <a:pPr/>
              <a:t>‹#›</a:t>
            </a:fld>
            <a:endParaRPr lang="fi-FI" altLang="x-none"/>
          </a:p>
        </p:txBody>
      </p:sp>
    </p:spTree>
    <p:extLst>
      <p:ext uri="{BB962C8B-B14F-4D97-AF65-F5344CB8AC3E}">
        <p14:creationId xmlns:p14="http://schemas.microsoft.com/office/powerpoint/2010/main" val="427618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l="13315" t="-2" r="31264" b="29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DA6F727-1DD3-8842-A2C8-B20256EE9BA7}" type="slidenum">
              <a:rPr lang="fi-FI" altLang="x-none"/>
              <a:pPr/>
              <a:t>‹#›</a:t>
            </a:fld>
            <a:endParaRPr lang="fi-FI" altLang="x-none"/>
          </a:p>
        </p:txBody>
      </p:sp>
    </p:spTree>
    <p:extLst>
      <p:ext uri="{BB962C8B-B14F-4D97-AF65-F5344CB8AC3E}">
        <p14:creationId xmlns:p14="http://schemas.microsoft.com/office/powerpoint/2010/main" val="1502182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yhjä">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t="6371" b="7520"/>
          <a:stretch>
            <a:fillRect/>
          </a:stretch>
        </p:blipFill>
        <p:spPr bwMode="auto">
          <a:xfrm>
            <a:off x="0" y="-14288"/>
            <a:ext cx="91630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8013" y="3147814"/>
            <a:ext cx="7927976" cy="957240"/>
          </a:xfrm>
        </p:spPr>
        <p:txBody>
          <a:bodyPr anchorCtr="1"/>
          <a:lstStyle>
            <a:lvl1pPr>
              <a:defRPr sz="2800" b="1" baseline="0">
                <a:solidFill>
                  <a:schemeClr val="bg1"/>
                </a:solidFill>
                <a:effectLst>
                  <a:outerShdw blurRad="63500" dist="508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fi-FI"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B373E5E-EBAF-DF44-BD9B-84D4C714E88F}" type="slidenum">
              <a:rPr lang="fi-FI" altLang="x-none"/>
              <a:pPr/>
              <a:t>‹#›</a:t>
            </a:fld>
            <a:endParaRPr lang="fi-FI" altLang="x-none"/>
          </a:p>
        </p:txBody>
      </p:sp>
    </p:spTree>
    <p:extLst>
      <p:ext uri="{BB962C8B-B14F-4D97-AF65-F5344CB8AC3E}">
        <p14:creationId xmlns:p14="http://schemas.microsoft.com/office/powerpoint/2010/main" val="1367641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6FB393-0831-4096-ABBB-73166EAA2B2D}"/>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8640E28-04E1-4FC6-AC82-936C8109C2BE}"/>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30B970C-F58C-403D-B41E-3A97CA05085F}"/>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5" name="Alatunnisteen paikkamerkki 4">
            <a:extLst>
              <a:ext uri="{FF2B5EF4-FFF2-40B4-BE49-F238E27FC236}">
                <a16:creationId xmlns:a16="http://schemas.microsoft.com/office/drawing/2014/main" id="{0E904BED-9E2E-40AA-933F-48E1EA778E22}"/>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8045702D-7738-47BC-A546-64ABDCC378FF}"/>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377442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933474-77C2-4B08-9FF3-CD25D1489FE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AD40C60-BDAB-4949-B91B-54C4FF34D15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EA307DD-46A5-4397-B127-22CC9A7CCA42}"/>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5" name="Alatunnisteen paikkamerkki 4">
            <a:extLst>
              <a:ext uri="{FF2B5EF4-FFF2-40B4-BE49-F238E27FC236}">
                <a16:creationId xmlns:a16="http://schemas.microsoft.com/office/drawing/2014/main" id="{693BF14B-4063-4F15-8FC8-FA19FFC55A4B}"/>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CF5F9054-4C0D-46F6-ADA9-8BD34F8448B0}"/>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2707819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2B3C18-7898-47C1-B699-444488EFA78E}"/>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0655E94-990E-4750-A0CC-C7990CC33205}"/>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903D779-8E07-4B67-AF05-2FC1AF7EF6DE}"/>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5" name="Alatunnisteen paikkamerkki 4">
            <a:extLst>
              <a:ext uri="{FF2B5EF4-FFF2-40B4-BE49-F238E27FC236}">
                <a16:creationId xmlns:a16="http://schemas.microsoft.com/office/drawing/2014/main" id="{CCF45988-8868-4455-93D7-31C3EE882122}"/>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3341130-3A7F-46E4-BEE8-851B03102CDF}"/>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1751973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865EDF-A2B4-4E2B-8B0D-CE94590225E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2B3DB8E-3B06-45A0-B4BA-ADDBFE393675}"/>
              </a:ext>
            </a:extLst>
          </p:cNvPr>
          <p:cNvSpPr>
            <a:spLocks noGrp="1"/>
          </p:cNvSpPr>
          <p:nvPr>
            <p:ph sz="half" idx="1"/>
          </p:nvPr>
        </p:nvSpPr>
        <p:spPr>
          <a:xfrm>
            <a:off x="62865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1F45571D-2E22-4DC6-97CE-7229ADA84B18}"/>
              </a:ext>
            </a:extLst>
          </p:cNvPr>
          <p:cNvSpPr>
            <a:spLocks noGrp="1"/>
          </p:cNvSpPr>
          <p:nvPr>
            <p:ph sz="half" idx="2"/>
          </p:nvPr>
        </p:nvSpPr>
        <p:spPr>
          <a:xfrm>
            <a:off x="464820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E5C861EA-BA13-49B2-A2CC-61F53AAE9D28}"/>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6" name="Alatunnisteen paikkamerkki 5">
            <a:extLst>
              <a:ext uri="{FF2B5EF4-FFF2-40B4-BE49-F238E27FC236}">
                <a16:creationId xmlns:a16="http://schemas.microsoft.com/office/drawing/2014/main" id="{26BF3C37-9060-4E82-80C7-FD316F7E9F60}"/>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4D93CE98-047E-4864-B412-4D2BDAF4A707}"/>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3973502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8611F-D8EE-4BD4-9F3A-3A7EA9BE6DC7}"/>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2D46697-91BE-459C-A2B3-DDD5A5AA2DF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4D77B6B-0768-4201-AF06-F613A6F25624}"/>
              </a:ext>
            </a:extLst>
          </p:cNvPr>
          <p:cNvSpPr>
            <a:spLocks noGrp="1"/>
          </p:cNvSpPr>
          <p:nvPr>
            <p:ph sz="half" idx="2"/>
          </p:nvPr>
        </p:nvSpPr>
        <p:spPr>
          <a:xfrm>
            <a:off x="630238" y="1879600"/>
            <a:ext cx="3868737"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D1A83E1-4A22-4BCC-82D5-F144C384E43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B634846-EE71-4571-94D1-DB06CBB15355}"/>
              </a:ext>
            </a:extLst>
          </p:cNvPr>
          <p:cNvSpPr>
            <a:spLocks noGrp="1"/>
          </p:cNvSpPr>
          <p:nvPr>
            <p:ph sz="quarter" idx="4"/>
          </p:nvPr>
        </p:nvSpPr>
        <p:spPr>
          <a:xfrm>
            <a:off x="4629150" y="1879600"/>
            <a:ext cx="3887788"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4874905-6B2A-48AB-B1C3-A69FA2D4928C}"/>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8" name="Alatunnisteen paikkamerkki 7">
            <a:extLst>
              <a:ext uri="{FF2B5EF4-FFF2-40B4-BE49-F238E27FC236}">
                <a16:creationId xmlns:a16="http://schemas.microsoft.com/office/drawing/2014/main" id="{CE21127E-EDE0-49D7-9CBE-CE883DFA0387}"/>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58C817B8-ADA3-4A99-BA17-51F9386DCD87}"/>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28053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8" name="Text Placeholder 2"/>
          <p:cNvSpPr>
            <a:spLocks noGrp="1"/>
          </p:cNvSpPr>
          <p:nvPr>
            <p:ph idx="1"/>
          </p:nvPr>
        </p:nvSpPr>
        <p:spPr>
          <a:xfrm>
            <a:off x="611188" y="1937485"/>
            <a:ext cx="7930130" cy="2698884"/>
          </a:xfrm>
          <a:prstGeom prst="rect">
            <a:avLst/>
          </a:prstGeom>
        </p:spPr>
        <p:txBody>
          <a:bodyPr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lvl1pPr>
              <a:defRPr/>
            </a:lvl1pPr>
          </a:lstStyle>
          <a:p>
            <a:fld id="{959A7BD4-B6CC-944C-9A15-9650D4C3DECC}" type="datetime1">
              <a:rPr lang="fi-FI" altLang="x-none"/>
              <a:pPr/>
              <a:t>3.2.2022</a:t>
            </a:fld>
            <a:endParaRPr lang="fi-FI" altLang="x-none"/>
          </a:p>
        </p:txBody>
      </p:sp>
      <p:sp>
        <p:nvSpPr>
          <p:cNvPr id="5" name="Footer Placeholder 4"/>
          <p:cNvSpPr>
            <a:spLocks noGrp="1"/>
          </p:cNvSpPr>
          <p:nvPr>
            <p:ph type="ftr" sz="quarter" idx="11"/>
          </p:nvPr>
        </p:nvSpPr>
        <p:spPr/>
        <p:txBody>
          <a:bodyPr/>
          <a:lstStyle>
            <a:lvl1pPr>
              <a:defRPr/>
            </a:lvl1pPr>
          </a:lstStyle>
          <a:p>
            <a:endParaRPr lang="x-none" altLang="x-none"/>
          </a:p>
        </p:txBody>
      </p:sp>
      <p:sp>
        <p:nvSpPr>
          <p:cNvPr id="6" name="Slide Number Placeholder 5"/>
          <p:cNvSpPr>
            <a:spLocks noGrp="1"/>
          </p:cNvSpPr>
          <p:nvPr>
            <p:ph type="sldNum" sz="quarter" idx="12"/>
          </p:nvPr>
        </p:nvSpPr>
        <p:spPr/>
        <p:txBody>
          <a:bodyPr/>
          <a:lstStyle>
            <a:lvl1pPr>
              <a:defRPr/>
            </a:lvl1pPr>
          </a:lstStyle>
          <a:p>
            <a:fld id="{4878C55D-8027-824E-B42F-5FE28B053887}" type="slidenum">
              <a:rPr lang="fi-FI" altLang="x-none"/>
              <a:pPr/>
              <a:t>‹#›</a:t>
            </a:fld>
            <a:endParaRPr lang="fi-FI" altLang="x-none"/>
          </a:p>
        </p:txBody>
      </p:sp>
    </p:spTree>
    <p:extLst>
      <p:ext uri="{BB962C8B-B14F-4D97-AF65-F5344CB8AC3E}">
        <p14:creationId xmlns:p14="http://schemas.microsoft.com/office/powerpoint/2010/main" val="1364382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F782B8-1EA1-422C-A2CE-27AC3FAB664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B976E50-77BE-4150-8EB2-B29ED23FE854}"/>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4" name="Alatunnisteen paikkamerkki 3">
            <a:extLst>
              <a:ext uri="{FF2B5EF4-FFF2-40B4-BE49-F238E27FC236}">
                <a16:creationId xmlns:a16="http://schemas.microsoft.com/office/drawing/2014/main" id="{01182EDD-2343-4BF3-B606-FDE3705BDA3B}"/>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0F31BFF0-B398-471F-ADA4-2178AB645808}"/>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3015349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961BB4A-AA4D-4CEF-8819-C655786F1496}"/>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3" name="Alatunnisteen paikkamerkki 2">
            <a:extLst>
              <a:ext uri="{FF2B5EF4-FFF2-40B4-BE49-F238E27FC236}">
                <a16:creationId xmlns:a16="http://schemas.microsoft.com/office/drawing/2014/main" id="{D63189CF-3409-4AA0-9C46-3FD4AAB7C835}"/>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5D91E65C-0EFE-41C0-9F1D-97FF31B6DE78}"/>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4052288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A6E549-767A-4356-849F-139B6793C2F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3B75F69E-7705-4BF0-9C7C-9384D5BCA5D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A6B50CE-E917-4E89-836E-0A6484A36BF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980720C-E926-4BB7-BF07-DCE9227933ED}"/>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6" name="Alatunnisteen paikkamerkki 5">
            <a:extLst>
              <a:ext uri="{FF2B5EF4-FFF2-40B4-BE49-F238E27FC236}">
                <a16:creationId xmlns:a16="http://schemas.microsoft.com/office/drawing/2014/main" id="{272DFAFF-881D-4B3C-81DD-102D6D3EF80A}"/>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C6E57979-F4CE-4C22-BB46-D39EE6A3E964}"/>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1854494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8F8907-DCB8-4663-922C-8874C389E41A}"/>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04D59F4-0D9E-440A-ABD5-9E3E57F6A46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9C95FFB-2943-4CF7-AE3A-522D368A058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BEAECA7-79A5-4520-94A6-06320AD17C05}"/>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6" name="Alatunnisteen paikkamerkki 5">
            <a:extLst>
              <a:ext uri="{FF2B5EF4-FFF2-40B4-BE49-F238E27FC236}">
                <a16:creationId xmlns:a16="http://schemas.microsoft.com/office/drawing/2014/main" id="{40BDE994-6FED-48C3-893A-B66002DB07FE}"/>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E15ECC6C-03D3-478A-B0C4-B6BC382E9E4E}"/>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133211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73B889-C493-4FC6-ADAD-4259F84CD8A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E035C06-FA12-4D2A-9FA9-2C7B2418A50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B1682A0-1F8F-46CE-85EC-80355DDD8914}"/>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5" name="Alatunnisteen paikkamerkki 4">
            <a:extLst>
              <a:ext uri="{FF2B5EF4-FFF2-40B4-BE49-F238E27FC236}">
                <a16:creationId xmlns:a16="http://schemas.microsoft.com/office/drawing/2014/main" id="{2D79E30F-35D7-47C5-9D42-09A76B0CA86C}"/>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1BAB750-E8CE-4717-B11F-5EF7C36B7900}"/>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940114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89D9CA2-5C72-4C4C-BC6D-F3265B0A7240}"/>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EA90A7F6-FA04-4C79-82CA-4D9F9CD0269C}"/>
              </a:ext>
            </a:extLst>
          </p:cNvPr>
          <p:cNvSpPr>
            <a:spLocks noGrp="1"/>
          </p:cNvSpPr>
          <p:nvPr>
            <p:ph type="body" orient="vert" idx="1"/>
          </p:nvPr>
        </p:nvSpPr>
        <p:spPr>
          <a:xfrm>
            <a:off x="628650" y="274638"/>
            <a:ext cx="5762625" cy="435768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BB6DA88-DEE0-4720-9ED9-617CA140E435}"/>
              </a:ext>
            </a:extLst>
          </p:cNvPr>
          <p:cNvSpPr>
            <a:spLocks noGrp="1"/>
          </p:cNvSpPr>
          <p:nvPr>
            <p:ph type="dt" sz="half" idx="10"/>
          </p:nvPr>
        </p:nvSpPr>
        <p:spPr/>
        <p:txBody>
          <a:bodyPr/>
          <a:lstStyle/>
          <a:p>
            <a:fld id="{1CC9F9B4-00DD-421A-B262-45EAB1694C8C}" type="datetimeFigureOut">
              <a:rPr lang="fi-FI" smtClean="0"/>
              <a:t>3.2.2022</a:t>
            </a:fld>
            <a:endParaRPr lang="fi-FI"/>
          </a:p>
        </p:txBody>
      </p:sp>
      <p:sp>
        <p:nvSpPr>
          <p:cNvPr id="5" name="Alatunnisteen paikkamerkki 4">
            <a:extLst>
              <a:ext uri="{FF2B5EF4-FFF2-40B4-BE49-F238E27FC236}">
                <a16:creationId xmlns:a16="http://schemas.microsoft.com/office/drawing/2014/main" id="{66A552BB-B49C-4159-9DCE-70E47C108E58}"/>
              </a:ext>
            </a:extLst>
          </p:cNvPr>
          <p:cNvSpPr>
            <a:spLocks noGrp="1"/>
          </p:cNvSpPr>
          <p:nvPr>
            <p:ph type="ftr" sz="quarter" idx="11"/>
          </p:nvPr>
        </p:nvSpPr>
        <p:spPr>
          <a:xfrm>
            <a:off x="3028950" y="4767263"/>
            <a:ext cx="3086100" cy="274637"/>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E17FA014-701B-4E99-8473-85182D299ACC}"/>
              </a:ext>
            </a:extLst>
          </p:cNvPr>
          <p:cNvSpPr>
            <a:spLocks noGrp="1"/>
          </p:cNvSpPr>
          <p:nvPr>
            <p:ph type="sldNum" sz="quarter" idx="12"/>
          </p:nvPr>
        </p:nvSpPr>
        <p:spPr/>
        <p:txBody>
          <a:bodyPr/>
          <a:lstStyle/>
          <a:p>
            <a:fld id="{5117CAE1-944A-4EE1-8B5D-307438C7FA11}" type="slidenum">
              <a:rPr lang="fi-FI" smtClean="0"/>
              <a:t>‹#›</a:t>
            </a:fld>
            <a:endParaRPr lang="fi-FI"/>
          </a:p>
        </p:txBody>
      </p:sp>
    </p:spTree>
    <p:extLst>
      <p:ext uri="{BB962C8B-B14F-4D97-AF65-F5344CB8AC3E}">
        <p14:creationId xmlns:p14="http://schemas.microsoft.com/office/powerpoint/2010/main" val="58375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fi-FI" dirty="0"/>
          </a:p>
        </p:txBody>
      </p:sp>
      <p:sp>
        <p:nvSpPr>
          <p:cNvPr id="3" name="Content Placeholder 2"/>
          <p:cNvSpPr>
            <a:spLocks noGrp="1"/>
          </p:cNvSpPr>
          <p:nvPr>
            <p:ph sz="half" idx="1"/>
          </p:nvPr>
        </p:nvSpPr>
        <p:spPr>
          <a:xfrm>
            <a:off x="611188" y="1707655"/>
            <a:ext cx="3859192" cy="2886968"/>
          </a:xfrm>
        </p:spPr>
        <p:txBody>
          <a:bodyPr>
            <a:normAutofit/>
          </a:bodyPr>
          <a:lstStyle>
            <a:lvl1pPr marL="180975" indent="-180000">
              <a:tabLst/>
              <a:defRPr sz="2000"/>
            </a:lvl1pPr>
            <a:lvl2pPr marL="540000" indent="-180000">
              <a:defRPr sz="1700"/>
            </a:lvl2pPr>
            <a:lvl3pPr marL="900000" indent="-180000">
              <a:tabLst/>
              <a:defRPr sz="1700"/>
            </a:lvl3pPr>
            <a:lvl4pPr marL="1260000" indent="-180000">
              <a:defRPr sz="1700"/>
            </a:lvl4pPr>
            <a:lvl5pPr marL="1620000" indent="-180000">
              <a:defRPr sz="17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p:cNvSpPr>
            <a:spLocks noGrp="1"/>
          </p:cNvSpPr>
          <p:nvPr>
            <p:ph sz="half" idx="13"/>
          </p:nvPr>
        </p:nvSpPr>
        <p:spPr>
          <a:xfrm>
            <a:off x="4676796" y="1707655"/>
            <a:ext cx="3859192" cy="2886968"/>
          </a:xfrm>
        </p:spPr>
        <p:txBody>
          <a:bodyPr>
            <a:normAutofit/>
          </a:bodyPr>
          <a:lstStyle>
            <a:lvl1pPr marL="180970" indent="-180970">
              <a:defRPr sz="2000"/>
            </a:lvl1pPr>
            <a:lvl2pPr marL="542912" indent="-206370">
              <a:defRPr sz="1800"/>
            </a:lvl2pPr>
            <a:lvl3pPr marL="890566" indent="-228594">
              <a:tabLst/>
              <a:defRPr sz="1800"/>
            </a:lvl3pPr>
            <a:lvl4pPr marL="1168371" indent="-228594">
              <a:defRPr sz="1800"/>
            </a:lvl4pPr>
            <a:lvl5pPr marL="1523962" indent="-228594">
              <a:defRPr sz="18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3"/>
          <p:cNvSpPr>
            <a:spLocks noGrp="1"/>
          </p:cNvSpPr>
          <p:nvPr>
            <p:ph type="dt" sz="half" idx="14"/>
          </p:nvPr>
        </p:nvSpPr>
        <p:spPr/>
        <p:txBody>
          <a:bodyPr/>
          <a:lstStyle>
            <a:lvl1pPr>
              <a:defRPr/>
            </a:lvl1pPr>
          </a:lstStyle>
          <a:p>
            <a:fld id="{4119D76E-827C-6D48-A9EC-E197063CFAB8}" type="datetime1">
              <a:rPr lang="fi-FI" altLang="x-none"/>
              <a:pPr/>
              <a:t>3.2.2022</a:t>
            </a:fld>
            <a:endParaRPr lang="fi-FI" altLang="x-none"/>
          </a:p>
        </p:txBody>
      </p:sp>
      <p:sp>
        <p:nvSpPr>
          <p:cNvPr id="6" name="Footer Placeholder 4"/>
          <p:cNvSpPr>
            <a:spLocks noGrp="1"/>
          </p:cNvSpPr>
          <p:nvPr>
            <p:ph type="ftr" sz="quarter" idx="15"/>
          </p:nvPr>
        </p:nvSpPr>
        <p:spPr/>
        <p:txBody>
          <a:bodyPr/>
          <a:lstStyle>
            <a:lvl1pPr>
              <a:defRPr/>
            </a:lvl1pPr>
          </a:lstStyle>
          <a:p>
            <a:endParaRPr lang="x-none" altLang="x-none"/>
          </a:p>
        </p:txBody>
      </p:sp>
      <p:sp>
        <p:nvSpPr>
          <p:cNvPr id="7" name="Slide Number Placeholder 5"/>
          <p:cNvSpPr>
            <a:spLocks noGrp="1"/>
          </p:cNvSpPr>
          <p:nvPr>
            <p:ph type="sldNum" sz="quarter" idx="16"/>
          </p:nvPr>
        </p:nvSpPr>
        <p:spPr/>
        <p:txBody>
          <a:bodyPr/>
          <a:lstStyle>
            <a:lvl1pPr>
              <a:defRPr/>
            </a:lvl1pPr>
          </a:lstStyle>
          <a:p>
            <a:fld id="{6CD905A6-42E3-BA4C-9CFC-8233C979366F}" type="slidenum">
              <a:rPr lang="fi-FI" altLang="x-none"/>
              <a:pPr/>
              <a:t>‹#›</a:t>
            </a:fld>
            <a:endParaRPr lang="fi-FI" altLang="x-none"/>
          </a:p>
        </p:txBody>
      </p:sp>
    </p:spTree>
    <p:extLst>
      <p:ext uri="{BB962C8B-B14F-4D97-AF65-F5344CB8AC3E}">
        <p14:creationId xmlns:p14="http://schemas.microsoft.com/office/powerpoint/2010/main" val="35115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Date Placeholder 3"/>
          <p:cNvSpPr>
            <a:spLocks noGrp="1"/>
          </p:cNvSpPr>
          <p:nvPr>
            <p:ph type="dt" sz="half" idx="10"/>
          </p:nvPr>
        </p:nvSpPr>
        <p:spPr/>
        <p:txBody>
          <a:bodyPr/>
          <a:lstStyle>
            <a:lvl1pPr>
              <a:defRPr/>
            </a:lvl1pPr>
          </a:lstStyle>
          <a:p>
            <a:fld id="{A95F6468-07D5-A941-A2E7-5682BBDD80AB}" type="datetime1">
              <a:rPr lang="fi-FI" altLang="x-none"/>
              <a:pPr/>
              <a:t>3.2.2022</a:t>
            </a:fld>
            <a:endParaRPr lang="fi-FI" altLang="x-none"/>
          </a:p>
        </p:txBody>
      </p:sp>
      <p:sp>
        <p:nvSpPr>
          <p:cNvPr id="4" name="Footer Placeholder 4"/>
          <p:cNvSpPr>
            <a:spLocks noGrp="1"/>
          </p:cNvSpPr>
          <p:nvPr>
            <p:ph type="ftr" sz="quarter" idx="11"/>
          </p:nvPr>
        </p:nvSpPr>
        <p:spPr/>
        <p:txBody>
          <a:bodyPr/>
          <a:lstStyle>
            <a:lvl1pPr>
              <a:defRPr/>
            </a:lvl1pPr>
          </a:lstStyle>
          <a:p>
            <a:endParaRPr lang="x-none" altLang="x-none"/>
          </a:p>
        </p:txBody>
      </p:sp>
      <p:sp>
        <p:nvSpPr>
          <p:cNvPr id="5" name="Slide Number Placeholder 5"/>
          <p:cNvSpPr>
            <a:spLocks noGrp="1"/>
          </p:cNvSpPr>
          <p:nvPr>
            <p:ph type="sldNum" sz="quarter" idx="12"/>
          </p:nvPr>
        </p:nvSpPr>
        <p:spPr/>
        <p:txBody>
          <a:bodyPr/>
          <a:lstStyle>
            <a:lvl1pPr>
              <a:defRPr/>
            </a:lvl1pPr>
          </a:lstStyle>
          <a:p>
            <a:fld id="{25182E45-CE27-3B48-95FB-3F1DDF1B0FD0}" type="slidenum">
              <a:rPr lang="fi-FI" altLang="x-none"/>
              <a:pPr/>
              <a:t>‹#›</a:t>
            </a:fld>
            <a:endParaRPr lang="fi-FI" altLang="x-none"/>
          </a:p>
        </p:txBody>
      </p:sp>
    </p:spTree>
    <p:extLst>
      <p:ext uri="{BB962C8B-B14F-4D97-AF65-F5344CB8AC3E}">
        <p14:creationId xmlns:p14="http://schemas.microsoft.com/office/powerpoint/2010/main" val="52756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0608694-4DFC-8A41-B02C-0A65963D4C06}" type="datetime1">
              <a:rPr lang="fi-FI" altLang="x-none"/>
              <a:pPr/>
              <a:t>3.2.2022</a:t>
            </a:fld>
            <a:endParaRPr lang="fi-FI" altLang="x-none"/>
          </a:p>
        </p:txBody>
      </p:sp>
      <p:sp>
        <p:nvSpPr>
          <p:cNvPr id="3" name="Footer Placeholder 4"/>
          <p:cNvSpPr>
            <a:spLocks noGrp="1"/>
          </p:cNvSpPr>
          <p:nvPr>
            <p:ph type="ftr" sz="quarter" idx="11"/>
          </p:nvPr>
        </p:nvSpPr>
        <p:spPr/>
        <p:txBody>
          <a:bodyPr/>
          <a:lstStyle>
            <a:lvl1pPr>
              <a:defRPr/>
            </a:lvl1pPr>
          </a:lstStyle>
          <a:p>
            <a:endParaRPr lang="x-none" altLang="x-none"/>
          </a:p>
        </p:txBody>
      </p:sp>
      <p:sp>
        <p:nvSpPr>
          <p:cNvPr id="4" name="Slide Number Placeholder 5"/>
          <p:cNvSpPr>
            <a:spLocks noGrp="1"/>
          </p:cNvSpPr>
          <p:nvPr>
            <p:ph type="sldNum" sz="quarter" idx="12"/>
          </p:nvPr>
        </p:nvSpPr>
        <p:spPr/>
        <p:txBody>
          <a:bodyPr/>
          <a:lstStyle>
            <a:lvl1pPr>
              <a:defRPr/>
            </a:lvl1pPr>
          </a:lstStyle>
          <a:p>
            <a:fld id="{EEA66706-5E81-984B-B45E-C25AB9E9A363}" type="slidenum">
              <a:rPr lang="fi-FI" altLang="x-none"/>
              <a:pPr/>
              <a:t>‹#›</a:t>
            </a:fld>
            <a:endParaRPr lang="fi-FI" altLang="x-none"/>
          </a:p>
        </p:txBody>
      </p:sp>
    </p:spTree>
    <p:extLst>
      <p:ext uri="{BB962C8B-B14F-4D97-AF65-F5344CB8AC3E}">
        <p14:creationId xmlns:p14="http://schemas.microsoft.com/office/powerpoint/2010/main" val="188914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6" name="Date Placeholder 2"/>
          <p:cNvSpPr>
            <a:spLocks noGrp="1"/>
          </p:cNvSpPr>
          <p:nvPr>
            <p:ph type="dt" sz="half" idx="10"/>
          </p:nvPr>
        </p:nvSpPr>
        <p:spPr/>
        <p:txBody>
          <a:bodyPr/>
          <a:lstStyle>
            <a:lvl1pPr>
              <a:defRPr/>
            </a:lvl1pPr>
          </a:lstStyle>
          <a:p>
            <a:fld id="{3AECEA68-0B94-FE42-A589-F1709CAA25D2}" type="datetime1">
              <a:rPr lang="fi-FI" altLang="x-none"/>
              <a:pPr/>
              <a:t>3.2.2022</a:t>
            </a:fld>
            <a:endParaRPr lang="fi-FI" altLang="x-none"/>
          </a:p>
        </p:txBody>
      </p:sp>
      <p:sp>
        <p:nvSpPr>
          <p:cNvPr id="7" name="Footer Placeholder 3"/>
          <p:cNvSpPr>
            <a:spLocks noGrp="1"/>
          </p:cNvSpPr>
          <p:nvPr>
            <p:ph type="ftr" sz="quarter" idx="11"/>
          </p:nvPr>
        </p:nvSpPr>
        <p:spPr/>
        <p:txBody>
          <a:bodyPr/>
          <a:lstStyle>
            <a:lvl1pPr>
              <a:defRPr/>
            </a:lvl1pPr>
          </a:lstStyle>
          <a:p>
            <a:endParaRPr lang="x-none" altLang="x-none"/>
          </a:p>
        </p:txBody>
      </p:sp>
      <p:sp>
        <p:nvSpPr>
          <p:cNvPr id="8" name="Slide Number Placeholder 4"/>
          <p:cNvSpPr>
            <a:spLocks noGrp="1"/>
          </p:cNvSpPr>
          <p:nvPr>
            <p:ph type="sldNum" sz="quarter" idx="12"/>
          </p:nvPr>
        </p:nvSpPr>
        <p:spPr/>
        <p:txBody>
          <a:bodyPr/>
          <a:lstStyle>
            <a:lvl1pPr>
              <a:defRPr/>
            </a:lvl1pPr>
          </a:lstStyle>
          <a:p>
            <a:fld id="{DC2A5140-F8C2-1A42-90D6-0336FBC7F79A}" type="slidenum">
              <a:rPr lang="fi-FI" altLang="x-none"/>
              <a:pPr/>
              <a:t>‹#›</a:t>
            </a:fld>
            <a:endParaRPr lang="fi-FI" altLang="x-none"/>
          </a:p>
        </p:txBody>
      </p:sp>
    </p:spTree>
    <p:extLst>
      <p:ext uri="{BB962C8B-B14F-4D97-AF65-F5344CB8AC3E}">
        <p14:creationId xmlns:p14="http://schemas.microsoft.com/office/powerpoint/2010/main" val="68610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Vain otsikko">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uora yhdysviiva 3"/>
          <p:cNvCxnSpPr/>
          <p:nvPr/>
        </p:nvCxnSpPr>
        <p:spPr>
          <a:xfrm>
            <a:off x="606425" y="4732338"/>
            <a:ext cx="792956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6" name="Date Placeholder 2"/>
          <p:cNvSpPr>
            <a:spLocks noGrp="1"/>
          </p:cNvSpPr>
          <p:nvPr>
            <p:ph type="dt" sz="half" idx="10"/>
          </p:nvPr>
        </p:nvSpPr>
        <p:spPr/>
        <p:txBody>
          <a:bodyPr/>
          <a:lstStyle>
            <a:lvl1pPr>
              <a:defRPr/>
            </a:lvl1pPr>
          </a:lstStyle>
          <a:p>
            <a:fld id="{5CAE44E8-60CE-B140-8434-138DE4C65DF6}" type="datetime1">
              <a:rPr lang="fi-FI" altLang="x-none"/>
              <a:pPr/>
              <a:t>3.2.2022</a:t>
            </a:fld>
            <a:endParaRPr lang="fi-FI" altLang="x-none"/>
          </a:p>
        </p:txBody>
      </p:sp>
      <p:sp>
        <p:nvSpPr>
          <p:cNvPr id="7" name="Footer Placeholder 3"/>
          <p:cNvSpPr>
            <a:spLocks noGrp="1"/>
          </p:cNvSpPr>
          <p:nvPr>
            <p:ph type="ftr" sz="quarter" idx="11"/>
          </p:nvPr>
        </p:nvSpPr>
        <p:spPr/>
        <p:txBody>
          <a:bodyPr/>
          <a:lstStyle>
            <a:lvl1pPr>
              <a:defRPr/>
            </a:lvl1pPr>
          </a:lstStyle>
          <a:p>
            <a:endParaRPr lang="x-none" altLang="x-none"/>
          </a:p>
        </p:txBody>
      </p:sp>
      <p:sp>
        <p:nvSpPr>
          <p:cNvPr id="8" name="Slide Number Placeholder 4"/>
          <p:cNvSpPr>
            <a:spLocks noGrp="1"/>
          </p:cNvSpPr>
          <p:nvPr>
            <p:ph type="sldNum" sz="quarter" idx="12"/>
          </p:nvPr>
        </p:nvSpPr>
        <p:spPr/>
        <p:txBody>
          <a:bodyPr/>
          <a:lstStyle>
            <a:lvl1pPr>
              <a:defRPr/>
            </a:lvl1pPr>
          </a:lstStyle>
          <a:p>
            <a:fld id="{497A62C5-9ABD-ED49-B9C8-8861A4CF15AC}" type="slidenum">
              <a:rPr lang="fi-FI" altLang="x-none"/>
              <a:pPr/>
              <a:t>‹#›</a:t>
            </a:fld>
            <a:endParaRPr lang="fi-FI" altLang="x-none"/>
          </a:p>
        </p:txBody>
      </p:sp>
    </p:spTree>
    <p:extLst>
      <p:ext uri="{BB962C8B-B14F-4D97-AF65-F5344CB8AC3E}">
        <p14:creationId xmlns:p14="http://schemas.microsoft.com/office/powerpoint/2010/main" val="145632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3" name="Picture 6"/>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175" y="0"/>
            <a:ext cx="9140825" cy="5143500"/>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6" name="Title Placeholder 1"/>
          <p:cNvSpPr>
            <a:spLocks noGrp="1"/>
          </p:cNvSpPr>
          <p:nvPr>
            <p:ph type="title"/>
          </p:nvPr>
        </p:nvSpPr>
        <p:spPr>
          <a:xfrm>
            <a:off x="611188" y="1779662"/>
            <a:ext cx="7924800" cy="907200"/>
          </a:xfrm>
          <a:prstGeom prst="rect">
            <a:avLst/>
          </a:prstGeom>
        </p:spPr>
        <p:txBody>
          <a:bodyPr/>
          <a:lstStyle>
            <a:lvl1pPr>
              <a:defRPr>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5" name="Date Placeholder 1"/>
          <p:cNvSpPr>
            <a:spLocks noGrp="1"/>
          </p:cNvSpPr>
          <p:nvPr>
            <p:ph type="dt" sz="half" idx="10"/>
          </p:nvPr>
        </p:nvSpPr>
        <p:spPr/>
        <p:txBody>
          <a:bodyPr/>
          <a:lstStyle>
            <a:lvl1pPr>
              <a:defRPr>
                <a:solidFill>
                  <a:srgbClr val="8C8E91"/>
                </a:solidFill>
              </a:defRPr>
            </a:lvl1pPr>
          </a:lstStyle>
          <a:p>
            <a:fld id="{1C479428-2ECC-F149-844A-DD853763B999}" type="datetime1">
              <a:rPr lang="fi-FI" altLang="x-none"/>
              <a:pPr/>
              <a:t>3.2.2022</a:t>
            </a:fld>
            <a:endParaRPr lang="fi-FI" altLang="x-none"/>
          </a:p>
        </p:txBody>
      </p:sp>
      <p:sp>
        <p:nvSpPr>
          <p:cNvPr id="7" name="Footer Placeholder 2"/>
          <p:cNvSpPr>
            <a:spLocks noGrp="1"/>
          </p:cNvSpPr>
          <p:nvPr>
            <p:ph type="ftr" sz="quarter" idx="11"/>
          </p:nvPr>
        </p:nvSpPr>
        <p:spPr/>
        <p:txBody>
          <a:bodyPr/>
          <a:lstStyle>
            <a:lvl1pPr>
              <a:defRPr>
                <a:solidFill>
                  <a:srgbClr val="8C8E91"/>
                </a:solidFill>
              </a:defRPr>
            </a:lvl1pPr>
          </a:lstStyle>
          <a:p>
            <a:endParaRPr lang="x-none" altLang="x-none"/>
          </a:p>
        </p:txBody>
      </p:sp>
      <p:sp>
        <p:nvSpPr>
          <p:cNvPr id="8" name="Slide Number Placeholder 3"/>
          <p:cNvSpPr>
            <a:spLocks noGrp="1"/>
          </p:cNvSpPr>
          <p:nvPr>
            <p:ph type="sldNum" sz="quarter" idx="12"/>
          </p:nvPr>
        </p:nvSpPr>
        <p:spPr/>
        <p:txBody>
          <a:bodyPr/>
          <a:lstStyle>
            <a:lvl1pPr>
              <a:defRPr>
                <a:solidFill>
                  <a:srgbClr val="8C8E91"/>
                </a:solidFill>
              </a:defRPr>
            </a:lvl1pPr>
          </a:lstStyle>
          <a:p>
            <a:fld id="{7C3B1BF8-F70E-4745-8C1E-01B9A72443FE}" type="slidenum">
              <a:rPr lang="fi-FI" altLang="x-none"/>
              <a:pPr/>
              <a:t>‹#›</a:t>
            </a:fld>
            <a:endParaRPr lang="fi-FI" altLang="x-none"/>
          </a:p>
        </p:txBody>
      </p:sp>
    </p:spTree>
    <p:extLst>
      <p:ext uri="{BB962C8B-B14F-4D97-AF65-F5344CB8AC3E}">
        <p14:creationId xmlns:p14="http://schemas.microsoft.com/office/powerpoint/2010/main" val="162025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8" y="681038"/>
            <a:ext cx="7924800" cy="90805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1027" name="Text Placeholder 2"/>
          <p:cNvSpPr>
            <a:spLocks noGrp="1"/>
          </p:cNvSpPr>
          <p:nvPr>
            <p:ph type="body" idx="1"/>
          </p:nvPr>
        </p:nvSpPr>
        <p:spPr bwMode="auto">
          <a:xfrm>
            <a:off x="611188" y="1936750"/>
            <a:ext cx="7929562"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altLang="x-none"/>
              <a:t>Muokkaa tekstin perustyylejä napsauttamalla</a:t>
            </a:r>
          </a:p>
          <a:p>
            <a:pPr lvl="1"/>
            <a:r>
              <a:rPr lang="fi-FI" altLang="x-none"/>
              <a:t>toinen taso</a:t>
            </a:r>
          </a:p>
          <a:p>
            <a:pPr lvl="2"/>
            <a:r>
              <a:rPr lang="fi-FI" altLang="x-none"/>
              <a:t>kolmas taso</a:t>
            </a:r>
          </a:p>
          <a:p>
            <a:pPr lvl="3"/>
            <a:r>
              <a:rPr lang="fi-FI" altLang="x-none"/>
              <a:t>neljäs taso</a:t>
            </a:r>
          </a:p>
          <a:p>
            <a:pPr lvl="4"/>
            <a:r>
              <a:rPr lang="fi-FI" altLang="x-none"/>
              <a:t>viides taso</a:t>
            </a:r>
          </a:p>
        </p:txBody>
      </p:sp>
      <p:sp>
        <p:nvSpPr>
          <p:cNvPr id="4" name="Date Placeholder 3"/>
          <p:cNvSpPr>
            <a:spLocks noGrp="1"/>
          </p:cNvSpPr>
          <p:nvPr>
            <p:ph type="dt" sz="half" idx="2"/>
          </p:nvPr>
        </p:nvSpPr>
        <p:spPr>
          <a:xfrm>
            <a:off x="6402388" y="4787900"/>
            <a:ext cx="2133600" cy="274638"/>
          </a:xfrm>
          <a:prstGeom prst="rect">
            <a:avLst/>
          </a:prstGeom>
        </p:spPr>
        <p:txBody>
          <a:bodyPr vert="horz" wrap="square" lIns="0" tIns="46800" rIns="0" bIns="45720" numCol="1" anchor="ctr" anchorCtr="0" compatLnSpc="1">
            <a:prstTxWarp prst="textNoShape">
              <a:avLst/>
            </a:prstTxWarp>
          </a:bodyPr>
          <a:lstStyle>
            <a:lvl1pPr algn="r" eaLnBrk="1" hangingPunct="1">
              <a:defRPr sz="1000">
                <a:solidFill>
                  <a:srgbClr val="8C8E91"/>
                </a:solidFill>
                <a:latin typeface="Arial" charset="0"/>
                <a:ea typeface="Arial" charset="0"/>
                <a:cs typeface="Arial" charset="0"/>
              </a:defRPr>
            </a:lvl1pPr>
          </a:lstStyle>
          <a:p>
            <a:fld id="{81796858-341B-6942-90C3-E4305808F44D}" type="datetime1">
              <a:rPr lang="fi-FI" altLang="x-none"/>
              <a:pPr/>
              <a:t>3.2.2022</a:t>
            </a:fld>
            <a:endParaRPr lang="fi-FI" altLang="x-none"/>
          </a:p>
        </p:txBody>
      </p:sp>
      <p:sp>
        <p:nvSpPr>
          <p:cNvPr id="5" name="Footer Placeholder 4"/>
          <p:cNvSpPr>
            <a:spLocks noGrp="1"/>
          </p:cNvSpPr>
          <p:nvPr>
            <p:ph type="ftr" sz="quarter" idx="3"/>
          </p:nvPr>
        </p:nvSpPr>
        <p:spPr>
          <a:xfrm>
            <a:off x="608013" y="4787900"/>
            <a:ext cx="2895600" cy="274638"/>
          </a:xfrm>
          <a:prstGeom prst="rect">
            <a:avLst/>
          </a:prstGeom>
        </p:spPr>
        <p:txBody>
          <a:bodyPr vert="horz" wrap="square" lIns="0" tIns="46800" rIns="0" bIns="45720" numCol="1" anchor="ctr" anchorCtr="0" compatLnSpc="1">
            <a:prstTxWarp prst="textNoShape">
              <a:avLst/>
            </a:prstTxWarp>
          </a:bodyPr>
          <a:lstStyle>
            <a:lvl1pPr eaLnBrk="1" hangingPunct="1">
              <a:defRPr sz="1000">
                <a:solidFill>
                  <a:srgbClr val="8C8E91"/>
                </a:solidFill>
                <a:latin typeface="Arial" charset="0"/>
                <a:ea typeface="Arial" charset="0"/>
                <a:cs typeface="Arial" charset="0"/>
              </a:defRPr>
            </a:lvl1pPr>
          </a:lstStyle>
          <a:p>
            <a:endParaRPr lang="x-none" altLang="x-none"/>
          </a:p>
        </p:txBody>
      </p:sp>
      <p:sp>
        <p:nvSpPr>
          <p:cNvPr id="6" name="Slide Number Placeholder 5"/>
          <p:cNvSpPr>
            <a:spLocks noGrp="1"/>
          </p:cNvSpPr>
          <p:nvPr>
            <p:ph type="sldNum" sz="quarter" idx="4"/>
          </p:nvPr>
        </p:nvSpPr>
        <p:spPr>
          <a:xfrm>
            <a:off x="4017963" y="4787900"/>
            <a:ext cx="1108075" cy="274638"/>
          </a:xfrm>
          <a:prstGeom prst="rect">
            <a:avLst/>
          </a:prstGeom>
        </p:spPr>
        <p:txBody>
          <a:bodyPr vert="horz" wrap="square" lIns="0" tIns="46800" rIns="0" bIns="45720" numCol="1" anchor="ctr" anchorCtr="0" compatLnSpc="1">
            <a:prstTxWarp prst="textNoShape">
              <a:avLst/>
            </a:prstTxWarp>
          </a:bodyPr>
          <a:lstStyle>
            <a:lvl1pPr algn="ctr" eaLnBrk="1" hangingPunct="1">
              <a:defRPr sz="1000">
                <a:solidFill>
                  <a:srgbClr val="8C8E91"/>
                </a:solidFill>
                <a:latin typeface="Arial" charset="0"/>
                <a:ea typeface="Arial" charset="0"/>
                <a:cs typeface="Arial" charset="0"/>
              </a:defRPr>
            </a:lvl1pPr>
          </a:lstStyle>
          <a:p>
            <a:fld id="{C750F7C8-D382-7A4A-A399-4F6AC4657167}" type="slidenum">
              <a:rPr lang="fi-FI" altLang="x-none"/>
              <a:pPr/>
              <a:t>‹#›</a:t>
            </a:fld>
            <a:endParaRPr lang="fi-FI" altLang="x-none"/>
          </a:p>
        </p:txBody>
      </p:sp>
      <p:pic>
        <p:nvPicPr>
          <p:cNvPr id="103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188" y="179388"/>
            <a:ext cx="14398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5" r:id="rId1"/>
    <p:sldLayoutId id="2147483736" r:id="rId2"/>
    <p:sldLayoutId id="2147483731" r:id="rId3"/>
    <p:sldLayoutId id="2147483732" r:id="rId4"/>
    <p:sldLayoutId id="2147483733" r:id="rId5"/>
    <p:sldLayoutId id="2147483734" r:id="rId6"/>
  </p:sldLayoutIdLst>
  <p:hf hdr="0"/>
  <p:txStyles>
    <p:titleStyle>
      <a:lvl1pPr algn="l" defTabSz="912813" rtl="0" eaLnBrk="1" fontAlgn="base" hangingPunct="1">
        <a:spcBef>
          <a:spcPct val="0"/>
        </a:spcBef>
        <a:spcAft>
          <a:spcPct val="0"/>
        </a:spcAft>
        <a:defRPr sz="2800" kern="1200" spc="-50">
          <a:solidFill>
            <a:srgbClr val="7F7F7F"/>
          </a:solidFill>
          <a:latin typeface="Arial" pitchFamily="34" charset="0"/>
          <a:ea typeface="Arial" charset="0"/>
          <a:cs typeface="Arial" pitchFamily="34" charset="0"/>
        </a:defRPr>
      </a:lvl1pPr>
      <a:lvl2pPr algn="l" defTabSz="912813" rtl="0" eaLnBrk="1" fontAlgn="base" hangingPunct="1">
        <a:spcBef>
          <a:spcPct val="0"/>
        </a:spcBef>
        <a:spcAft>
          <a:spcPct val="0"/>
        </a:spcAft>
        <a:defRPr sz="2800">
          <a:solidFill>
            <a:srgbClr val="7F7F7F"/>
          </a:solidFill>
          <a:latin typeface="Arial" charset="0"/>
          <a:ea typeface="Arial" charset="0"/>
          <a:cs typeface="Arial" charset="0"/>
        </a:defRPr>
      </a:lvl2pPr>
      <a:lvl3pPr algn="l" defTabSz="912813" rtl="0" eaLnBrk="1" fontAlgn="base" hangingPunct="1">
        <a:spcBef>
          <a:spcPct val="0"/>
        </a:spcBef>
        <a:spcAft>
          <a:spcPct val="0"/>
        </a:spcAft>
        <a:defRPr sz="2800">
          <a:solidFill>
            <a:srgbClr val="7F7F7F"/>
          </a:solidFill>
          <a:latin typeface="Arial" charset="0"/>
          <a:ea typeface="Arial" charset="0"/>
          <a:cs typeface="Arial" charset="0"/>
        </a:defRPr>
      </a:lvl3pPr>
      <a:lvl4pPr algn="l" defTabSz="912813" rtl="0" eaLnBrk="1" fontAlgn="base" hangingPunct="1">
        <a:spcBef>
          <a:spcPct val="0"/>
        </a:spcBef>
        <a:spcAft>
          <a:spcPct val="0"/>
        </a:spcAft>
        <a:defRPr sz="2800">
          <a:solidFill>
            <a:srgbClr val="7F7F7F"/>
          </a:solidFill>
          <a:latin typeface="Arial" charset="0"/>
          <a:ea typeface="Arial" charset="0"/>
          <a:cs typeface="Arial" charset="0"/>
        </a:defRPr>
      </a:lvl4pPr>
      <a:lvl5pPr algn="l" defTabSz="912813" rtl="0" eaLnBrk="1" fontAlgn="base" hangingPunct="1">
        <a:spcBef>
          <a:spcPct val="0"/>
        </a:spcBef>
        <a:spcAft>
          <a:spcPct val="0"/>
        </a:spcAft>
        <a:defRPr sz="2800">
          <a:solidFill>
            <a:srgbClr val="7F7F7F"/>
          </a:solidFill>
          <a:latin typeface="Arial" charset="0"/>
          <a:ea typeface="Arial" charset="0"/>
          <a:cs typeface="Arial" charset="0"/>
        </a:defRPr>
      </a:lvl5pPr>
      <a:lvl6pPr marL="457200" algn="l" defTabSz="912813" rtl="0" eaLnBrk="1" fontAlgn="base" hangingPunct="1">
        <a:spcBef>
          <a:spcPct val="0"/>
        </a:spcBef>
        <a:spcAft>
          <a:spcPct val="0"/>
        </a:spcAft>
        <a:defRPr sz="2800">
          <a:solidFill>
            <a:srgbClr val="7F7F7F"/>
          </a:solidFill>
          <a:latin typeface="Arial" charset="0"/>
          <a:ea typeface="Arial" charset="0"/>
          <a:cs typeface="Arial" charset="0"/>
        </a:defRPr>
      </a:lvl6pPr>
      <a:lvl7pPr marL="914400" algn="l" defTabSz="912813" rtl="0" eaLnBrk="1" fontAlgn="base" hangingPunct="1">
        <a:spcBef>
          <a:spcPct val="0"/>
        </a:spcBef>
        <a:spcAft>
          <a:spcPct val="0"/>
        </a:spcAft>
        <a:defRPr sz="2800">
          <a:solidFill>
            <a:srgbClr val="7F7F7F"/>
          </a:solidFill>
          <a:latin typeface="Arial" charset="0"/>
          <a:ea typeface="Arial" charset="0"/>
          <a:cs typeface="Arial" charset="0"/>
        </a:defRPr>
      </a:lvl7pPr>
      <a:lvl8pPr marL="1371600" algn="l" defTabSz="912813" rtl="0" eaLnBrk="1" fontAlgn="base" hangingPunct="1">
        <a:spcBef>
          <a:spcPct val="0"/>
        </a:spcBef>
        <a:spcAft>
          <a:spcPct val="0"/>
        </a:spcAft>
        <a:defRPr sz="2800">
          <a:solidFill>
            <a:srgbClr val="7F7F7F"/>
          </a:solidFill>
          <a:latin typeface="Arial" charset="0"/>
          <a:ea typeface="Arial" charset="0"/>
          <a:cs typeface="Arial" charset="0"/>
        </a:defRPr>
      </a:lvl8pPr>
      <a:lvl9pPr marL="1828800" algn="l" defTabSz="912813" rtl="0" eaLnBrk="1" fontAlgn="base" hangingPunct="1">
        <a:spcBef>
          <a:spcPct val="0"/>
        </a:spcBef>
        <a:spcAft>
          <a:spcPct val="0"/>
        </a:spcAft>
        <a:defRPr sz="2800">
          <a:solidFill>
            <a:srgbClr val="7F7F7F"/>
          </a:solidFill>
          <a:latin typeface="Arial" charset="0"/>
          <a:ea typeface="Arial" charset="0"/>
          <a:cs typeface="Arial" charset="0"/>
        </a:defRPr>
      </a:lvl9pPr>
    </p:titleStyle>
    <p:bodyStyle>
      <a:lvl1pPr marL="179388" indent="-269875" algn="l" defTabSz="912813" rtl="0" eaLnBrk="1" fontAlgn="base" hangingPunct="1">
        <a:spcBef>
          <a:spcPts val="500"/>
        </a:spcBef>
        <a:spcAft>
          <a:spcPct val="0"/>
        </a:spcAft>
        <a:buClr>
          <a:srgbClr val="57AB27"/>
        </a:buClr>
        <a:buFont typeface="Arial" charset="0"/>
        <a:buChar char="•"/>
        <a:defRPr sz="2000" kern="1200">
          <a:solidFill>
            <a:schemeClr val="tx1"/>
          </a:solidFill>
          <a:latin typeface="Arial" pitchFamily="34" charset="0"/>
          <a:ea typeface="Arial" charset="0"/>
          <a:cs typeface="Arial" pitchFamily="34" charset="0"/>
        </a:defRPr>
      </a:lvl1pPr>
      <a:lvl2pPr marL="719138" indent="-215900" algn="l" defTabSz="912813" rtl="0" eaLnBrk="1" fontAlgn="base" hangingPunct="1">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2pPr>
      <a:lvl3pPr marL="1079500" indent="-215900" algn="l" defTabSz="912813" rtl="0" eaLnBrk="1" fontAlgn="base" hangingPunct="1">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3pPr>
      <a:lvl4pPr marL="1439863" indent="-215900" algn="l" defTabSz="912813" rtl="0" eaLnBrk="1" fontAlgn="base" hangingPunct="1">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4pPr>
      <a:lvl5pPr marL="1798638" indent="-215900" algn="l" defTabSz="912813" rtl="0" eaLnBrk="1" fontAlgn="base" hangingPunct="1">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402388" y="4787900"/>
            <a:ext cx="2133600" cy="274638"/>
          </a:xfrm>
          <a:prstGeom prst="rect">
            <a:avLst/>
          </a:prstGeom>
        </p:spPr>
        <p:txBody>
          <a:bodyPr vert="horz" wrap="square" lIns="0" tIns="46800" rIns="0" bIns="45720" numCol="1" anchor="ctr" anchorCtr="0" compatLnSpc="1">
            <a:prstTxWarp prst="textNoShape">
              <a:avLst/>
            </a:prstTxWarp>
          </a:bodyPr>
          <a:lstStyle>
            <a:lvl1pPr algn="r" eaLnBrk="1" hangingPunct="1">
              <a:defRPr sz="1000">
                <a:solidFill>
                  <a:schemeClr val="bg1"/>
                </a:solidFill>
                <a:latin typeface="Arial" charset="0"/>
                <a:ea typeface="Arial" charset="0"/>
                <a:cs typeface="Arial" charset="0"/>
              </a:defRPr>
            </a:lvl1pPr>
          </a:lstStyle>
          <a:p>
            <a:fld id="{4F338B96-B178-334B-9915-3C491DD4F69E}" type="datetime1">
              <a:rPr lang="fi-FI" altLang="x-none"/>
              <a:pPr/>
              <a:t>3.2.2022</a:t>
            </a:fld>
            <a:endParaRPr lang="fi-FI" altLang="x-none"/>
          </a:p>
        </p:txBody>
      </p:sp>
      <p:sp>
        <p:nvSpPr>
          <p:cNvPr id="5" name="Footer Placeholder 4"/>
          <p:cNvSpPr>
            <a:spLocks noGrp="1"/>
          </p:cNvSpPr>
          <p:nvPr>
            <p:ph type="ftr" sz="quarter" idx="3"/>
          </p:nvPr>
        </p:nvSpPr>
        <p:spPr>
          <a:xfrm>
            <a:off x="608013" y="4787900"/>
            <a:ext cx="2895600" cy="274638"/>
          </a:xfrm>
          <a:prstGeom prst="rect">
            <a:avLst/>
          </a:prstGeom>
        </p:spPr>
        <p:txBody>
          <a:bodyPr vert="horz" wrap="square" lIns="0" tIns="46800" rIns="0" bIns="45720" numCol="1" anchor="ctr" anchorCtr="0" compatLnSpc="1">
            <a:prstTxWarp prst="textNoShape">
              <a:avLst/>
            </a:prstTxWarp>
          </a:bodyPr>
          <a:lstStyle>
            <a:lvl1pPr eaLnBrk="1" hangingPunct="1">
              <a:defRPr sz="1000">
                <a:solidFill>
                  <a:schemeClr val="bg1"/>
                </a:solidFill>
                <a:latin typeface="Arial" charset="0"/>
                <a:ea typeface="Arial" charset="0"/>
                <a:cs typeface="Arial" charset="0"/>
              </a:defRPr>
            </a:lvl1pPr>
          </a:lstStyle>
          <a:p>
            <a:endParaRPr lang="x-none" altLang="x-none"/>
          </a:p>
        </p:txBody>
      </p:sp>
      <p:sp>
        <p:nvSpPr>
          <p:cNvPr id="6" name="Slide Number Placeholder 5"/>
          <p:cNvSpPr>
            <a:spLocks noGrp="1"/>
          </p:cNvSpPr>
          <p:nvPr>
            <p:ph type="sldNum" sz="quarter" idx="4"/>
          </p:nvPr>
        </p:nvSpPr>
        <p:spPr>
          <a:xfrm>
            <a:off x="4017963" y="4787900"/>
            <a:ext cx="1108075" cy="274638"/>
          </a:xfrm>
          <a:prstGeom prst="rect">
            <a:avLst/>
          </a:prstGeom>
        </p:spPr>
        <p:txBody>
          <a:bodyPr vert="horz" wrap="square" lIns="0" tIns="46800" rIns="0" bIns="45720" numCol="1" anchor="ctr" anchorCtr="0" compatLnSpc="1">
            <a:prstTxWarp prst="textNoShape">
              <a:avLst/>
            </a:prstTxWarp>
          </a:bodyPr>
          <a:lstStyle>
            <a:lvl1pPr algn="ctr" eaLnBrk="1" hangingPunct="1">
              <a:defRPr sz="1000">
                <a:solidFill>
                  <a:schemeClr val="bg1"/>
                </a:solidFill>
                <a:latin typeface="Arial" charset="0"/>
                <a:ea typeface="Arial" charset="0"/>
                <a:cs typeface="Arial" charset="0"/>
              </a:defRPr>
            </a:lvl1pPr>
          </a:lstStyle>
          <a:p>
            <a:fld id="{64984F27-1E1C-584C-9587-D4859D37FEB4}" type="slidenum">
              <a:rPr lang="fi-FI" altLang="x-none"/>
              <a:pPr/>
              <a:t>‹#›</a:t>
            </a:fld>
            <a:endParaRPr lang="fi-FI" altLang="x-none"/>
          </a:p>
        </p:txBody>
      </p:sp>
      <p:cxnSp>
        <p:nvCxnSpPr>
          <p:cNvPr id="11"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11188" y="1779588"/>
            <a:ext cx="7924800" cy="90805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hf hdr="0"/>
  <p:txStyles>
    <p:titleStyle>
      <a:lvl1pPr algn="ctr" defTabSz="912813" rtl="0" fontAlgn="base">
        <a:spcBef>
          <a:spcPct val="0"/>
        </a:spcBef>
        <a:spcAft>
          <a:spcPct val="0"/>
        </a:spcAft>
        <a:defRPr sz="2800" kern="1200" spc="-50">
          <a:solidFill>
            <a:schemeClr val="bg1"/>
          </a:solidFill>
          <a:latin typeface="Arial" pitchFamily="34" charset="0"/>
          <a:ea typeface="Arial" charset="0"/>
          <a:cs typeface="Arial" pitchFamily="34" charset="0"/>
        </a:defRPr>
      </a:lvl1pPr>
      <a:lvl2pPr algn="ctr" defTabSz="912813" rtl="0" fontAlgn="base">
        <a:spcBef>
          <a:spcPct val="0"/>
        </a:spcBef>
        <a:spcAft>
          <a:spcPct val="0"/>
        </a:spcAft>
        <a:defRPr sz="2800">
          <a:solidFill>
            <a:schemeClr val="bg1"/>
          </a:solidFill>
          <a:latin typeface="Arial" charset="0"/>
          <a:ea typeface="Arial" charset="0"/>
          <a:cs typeface="Arial" charset="0"/>
        </a:defRPr>
      </a:lvl2pPr>
      <a:lvl3pPr algn="ctr" defTabSz="912813" rtl="0" fontAlgn="base">
        <a:spcBef>
          <a:spcPct val="0"/>
        </a:spcBef>
        <a:spcAft>
          <a:spcPct val="0"/>
        </a:spcAft>
        <a:defRPr sz="2800">
          <a:solidFill>
            <a:schemeClr val="bg1"/>
          </a:solidFill>
          <a:latin typeface="Arial" charset="0"/>
          <a:ea typeface="Arial" charset="0"/>
          <a:cs typeface="Arial" charset="0"/>
        </a:defRPr>
      </a:lvl3pPr>
      <a:lvl4pPr algn="ctr" defTabSz="912813" rtl="0" fontAlgn="base">
        <a:spcBef>
          <a:spcPct val="0"/>
        </a:spcBef>
        <a:spcAft>
          <a:spcPct val="0"/>
        </a:spcAft>
        <a:defRPr sz="2800">
          <a:solidFill>
            <a:schemeClr val="bg1"/>
          </a:solidFill>
          <a:latin typeface="Arial" charset="0"/>
          <a:ea typeface="Arial" charset="0"/>
          <a:cs typeface="Arial" charset="0"/>
        </a:defRPr>
      </a:lvl4pPr>
      <a:lvl5pPr algn="ctr" defTabSz="912813" rtl="0" fontAlgn="base">
        <a:spcBef>
          <a:spcPct val="0"/>
        </a:spcBef>
        <a:spcAft>
          <a:spcPct val="0"/>
        </a:spcAft>
        <a:defRPr sz="2800">
          <a:solidFill>
            <a:schemeClr val="bg1"/>
          </a:solidFill>
          <a:latin typeface="Arial" charset="0"/>
          <a:ea typeface="Arial" charset="0"/>
          <a:cs typeface="Arial" charset="0"/>
        </a:defRPr>
      </a:lvl5pPr>
      <a:lvl6pPr marL="457200" algn="ctr" defTabSz="912813" rtl="0" fontAlgn="base">
        <a:spcBef>
          <a:spcPct val="0"/>
        </a:spcBef>
        <a:spcAft>
          <a:spcPct val="0"/>
        </a:spcAft>
        <a:defRPr sz="2800">
          <a:solidFill>
            <a:schemeClr val="bg1"/>
          </a:solidFill>
          <a:latin typeface="Arial" charset="0"/>
          <a:ea typeface="Arial" charset="0"/>
          <a:cs typeface="Arial" charset="0"/>
        </a:defRPr>
      </a:lvl6pPr>
      <a:lvl7pPr marL="914400" algn="ctr" defTabSz="912813" rtl="0" fontAlgn="base">
        <a:spcBef>
          <a:spcPct val="0"/>
        </a:spcBef>
        <a:spcAft>
          <a:spcPct val="0"/>
        </a:spcAft>
        <a:defRPr sz="2800">
          <a:solidFill>
            <a:schemeClr val="bg1"/>
          </a:solidFill>
          <a:latin typeface="Arial" charset="0"/>
          <a:ea typeface="Arial" charset="0"/>
          <a:cs typeface="Arial" charset="0"/>
        </a:defRPr>
      </a:lvl7pPr>
      <a:lvl8pPr marL="1371600" algn="ctr" defTabSz="912813" rtl="0" fontAlgn="base">
        <a:spcBef>
          <a:spcPct val="0"/>
        </a:spcBef>
        <a:spcAft>
          <a:spcPct val="0"/>
        </a:spcAft>
        <a:defRPr sz="2800">
          <a:solidFill>
            <a:schemeClr val="bg1"/>
          </a:solidFill>
          <a:latin typeface="Arial" charset="0"/>
          <a:ea typeface="Arial" charset="0"/>
          <a:cs typeface="Arial" charset="0"/>
        </a:defRPr>
      </a:lvl8pPr>
      <a:lvl9pPr marL="1828800" algn="ctr" defTabSz="912813" rtl="0" fontAlgn="base">
        <a:spcBef>
          <a:spcPct val="0"/>
        </a:spcBef>
        <a:spcAft>
          <a:spcPct val="0"/>
        </a:spcAft>
        <a:defRPr sz="2800">
          <a:solidFill>
            <a:schemeClr val="bg1"/>
          </a:solidFill>
          <a:latin typeface="Arial" charset="0"/>
          <a:ea typeface="Arial" charset="0"/>
          <a:cs typeface="Arial" charset="0"/>
        </a:defRPr>
      </a:lvl9pPr>
    </p:titleStyle>
    <p:bodyStyle>
      <a:lvl1pPr marL="179388" indent="-269875" algn="l" defTabSz="912813" rtl="0" fontAlgn="base">
        <a:spcBef>
          <a:spcPts val="500"/>
        </a:spcBef>
        <a:spcAft>
          <a:spcPct val="0"/>
        </a:spcAft>
        <a:buClr>
          <a:srgbClr val="57AB27"/>
        </a:buClr>
        <a:buFont typeface="Arial" charset="0"/>
        <a:buChar char="•"/>
        <a:defRPr sz="2000" kern="1200">
          <a:solidFill>
            <a:schemeClr val="tx1"/>
          </a:solidFill>
          <a:latin typeface="Arial" pitchFamily="34" charset="0"/>
          <a:ea typeface="Arial" charset="0"/>
          <a:cs typeface="Arial" pitchFamily="34" charset="0"/>
        </a:defRPr>
      </a:lvl1pPr>
      <a:lvl2pPr marL="719138"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2pPr>
      <a:lvl3pPr marL="1079500"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3pPr>
      <a:lvl4pPr marL="1439863"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4pPr>
      <a:lvl5pPr marL="1798638"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8" y="681038"/>
            <a:ext cx="7924800" cy="90805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075" name="Text Placeholder 2"/>
          <p:cNvSpPr>
            <a:spLocks noGrp="1"/>
          </p:cNvSpPr>
          <p:nvPr>
            <p:ph type="body" idx="1"/>
          </p:nvPr>
        </p:nvSpPr>
        <p:spPr bwMode="auto">
          <a:xfrm>
            <a:off x="611188" y="1936750"/>
            <a:ext cx="7929562"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altLang="x-none"/>
              <a:t>Muokkaa tekstin perustyylejä napsauttamalla</a:t>
            </a:r>
          </a:p>
          <a:p>
            <a:pPr lvl="1"/>
            <a:r>
              <a:rPr lang="fi-FI" altLang="x-none"/>
              <a:t>toinen taso</a:t>
            </a:r>
          </a:p>
          <a:p>
            <a:pPr lvl="2"/>
            <a:r>
              <a:rPr lang="fi-FI" altLang="x-none"/>
              <a:t>kolmas taso</a:t>
            </a:r>
          </a:p>
          <a:p>
            <a:pPr lvl="3"/>
            <a:r>
              <a:rPr lang="fi-FI" altLang="x-none"/>
              <a:t>neljäs taso</a:t>
            </a:r>
          </a:p>
          <a:p>
            <a:pPr lvl="4"/>
            <a:r>
              <a:rPr lang="fi-FI" altLang="x-none"/>
              <a:t>viides taso</a:t>
            </a:r>
          </a:p>
        </p:txBody>
      </p:sp>
      <p:sp>
        <p:nvSpPr>
          <p:cNvPr id="4" name="Date Placeholder 3"/>
          <p:cNvSpPr>
            <a:spLocks noGrp="1"/>
          </p:cNvSpPr>
          <p:nvPr>
            <p:ph type="dt" sz="half" idx="2"/>
          </p:nvPr>
        </p:nvSpPr>
        <p:spPr>
          <a:xfrm>
            <a:off x="6402388" y="4787900"/>
            <a:ext cx="2133600" cy="274638"/>
          </a:xfrm>
          <a:prstGeom prst="rect">
            <a:avLst/>
          </a:prstGeom>
        </p:spPr>
        <p:txBody>
          <a:bodyPr vert="horz" wrap="square" lIns="0" tIns="46800" rIns="0" bIns="45720" numCol="1" anchor="ctr" anchorCtr="0" compatLnSpc="1">
            <a:prstTxWarp prst="textNoShape">
              <a:avLst/>
            </a:prstTxWarp>
          </a:bodyPr>
          <a:lstStyle>
            <a:lvl1pPr algn="r" eaLnBrk="1" hangingPunct="1">
              <a:defRPr sz="1000">
                <a:solidFill>
                  <a:srgbClr val="8C8E91"/>
                </a:solidFill>
                <a:latin typeface="Arial" charset="0"/>
                <a:ea typeface="Arial" charset="0"/>
                <a:cs typeface="Arial" charset="0"/>
              </a:defRPr>
            </a:lvl1pPr>
          </a:lstStyle>
          <a:p>
            <a:fld id="{2CC60A3F-4213-3247-8842-580A30AE127C}" type="datetime1">
              <a:rPr lang="fi-FI" altLang="x-none"/>
              <a:pPr/>
              <a:t>3.2.2022</a:t>
            </a:fld>
            <a:endParaRPr lang="fi-FI" altLang="x-none"/>
          </a:p>
        </p:txBody>
      </p:sp>
      <p:sp>
        <p:nvSpPr>
          <p:cNvPr id="5" name="Footer Placeholder 4"/>
          <p:cNvSpPr>
            <a:spLocks noGrp="1"/>
          </p:cNvSpPr>
          <p:nvPr>
            <p:ph type="ftr" sz="quarter" idx="3"/>
          </p:nvPr>
        </p:nvSpPr>
        <p:spPr>
          <a:xfrm>
            <a:off x="608013" y="4787900"/>
            <a:ext cx="2895600" cy="274638"/>
          </a:xfrm>
          <a:prstGeom prst="rect">
            <a:avLst/>
          </a:prstGeom>
        </p:spPr>
        <p:txBody>
          <a:bodyPr vert="horz" wrap="square" lIns="0" tIns="46800" rIns="0" bIns="45720" numCol="1" anchor="ctr" anchorCtr="0" compatLnSpc="1">
            <a:prstTxWarp prst="textNoShape">
              <a:avLst/>
            </a:prstTxWarp>
          </a:bodyPr>
          <a:lstStyle>
            <a:lvl1pPr eaLnBrk="1" hangingPunct="1">
              <a:defRPr sz="1000">
                <a:solidFill>
                  <a:srgbClr val="8C8E91"/>
                </a:solidFill>
                <a:latin typeface="Arial" charset="0"/>
                <a:ea typeface="Arial" charset="0"/>
                <a:cs typeface="Arial" charset="0"/>
              </a:defRPr>
            </a:lvl1pPr>
          </a:lstStyle>
          <a:p>
            <a:endParaRPr lang="x-none" altLang="x-none"/>
          </a:p>
        </p:txBody>
      </p:sp>
      <p:sp>
        <p:nvSpPr>
          <p:cNvPr id="6" name="Slide Number Placeholder 5"/>
          <p:cNvSpPr>
            <a:spLocks noGrp="1"/>
          </p:cNvSpPr>
          <p:nvPr>
            <p:ph type="sldNum" sz="quarter" idx="4"/>
          </p:nvPr>
        </p:nvSpPr>
        <p:spPr>
          <a:xfrm>
            <a:off x="4017963" y="4787900"/>
            <a:ext cx="1108075" cy="274638"/>
          </a:xfrm>
          <a:prstGeom prst="rect">
            <a:avLst/>
          </a:prstGeom>
        </p:spPr>
        <p:txBody>
          <a:bodyPr vert="horz" wrap="square" lIns="0" tIns="46800" rIns="0" bIns="45720" numCol="1" anchor="ctr" anchorCtr="0" compatLnSpc="1">
            <a:prstTxWarp prst="textNoShape">
              <a:avLst/>
            </a:prstTxWarp>
          </a:bodyPr>
          <a:lstStyle>
            <a:lvl1pPr algn="ctr" eaLnBrk="1" hangingPunct="1">
              <a:defRPr sz="1000">
                <a:solidFill>
                  <a:srgbClr val="8C8E91"/>
                </a:solidFill>
                <a:latin typeface="Arial" charset="0"/>
                <a:ea typeface="Arial" charset="0"/>
                <a:cs typeface="Arial" charset="0"/>
              </a:defRPr>
            </a:lvl1pPr>
          </a:lstStyle>
          <a:p>
            <a:fld id="{CF1C8165-C472-7845-B564-40662A460A49}" type="slidenum">
              <a:rPr lang="fi-FI" altLang="x-none"/>
              <a:pPr/>
              <a:t>‹#›</a:t>
            </a:fld>
            <a:endParaRPr lang="fi-FI" altLang="x-none"/>
          </a:p>
        </p:txBody>
      </p:sp>
      <p:pic>
        <p:nvPicPr>
          <p:cNvPr id="3079"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11188" y="179388"/>
            <a:ext cx="14398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uora yhdysviiva 3"/>
          <p:cNvCxnSpPr/>
          <p:nvPr/>
        </p:nvCxnSpPr>
        <p:spPr>
          <a:xfrm>
            <a:off x="606425" y="4732338"/>
            <a:ext cx="7929563" cy="0"/>
          </a:xfrm>
          <a:prstGeom prst="line">
            <a:avLst/>
          </a:prstGeom>
          <a:ln w="9525" cmpd="sng">
            <a:solidFill>
              <a:srgbClr val="57AB27"/>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hf hdr="0"/>
  <p:txStyles>
    <p:titleStyle>
      <a:lvl1pPr algn="l" defTabSz="912813" rtl="0" fontAlgn="base">
        <a:spcBef>
          <a:spcPct val="0"/>
        </a:spcBef>
        <a:spcAft>
          <a:spcPct val="0"/>
        </a:spcAft>
        <a:defRPr sz="2800" kern="1200" spc="-50">
          <a:solidFill>
            <a:srgbClr val="7F7F7F"/>
          </a:solidFill>
          <a:latin typeface="Arial" pitchFamily="34" charset="0"/>
          <a:ea typeface="Arial" charset="0"/>
          <a:cs typeface="Arial" pitchFamily="34" charset="0"/>
        </a:defRPr>
      </a:lvl1pPr>
      <a:lvl2pPr algn="l" defTabSz="912813" rtl="0" fontAlgn="base">
        <a:spcBef>
          <a:spcPct val="0"/>
        </a:spcBef>
        <a:spcAft>
          <a:spcPct val="0"/>
        </a:spcAft>
        <a:defRPr sz="2800">
          <a:solidFill>
            <a:srgbClr val="7F7F7F"/>
          </a:solidFill>
          <a:latin typeface="Arial" charset="0"/>
          <a:ea typeface="Arial" charset="0"/>
          <a:cs typeface="Arial" charset="0"/>
        </a:defRPr>
      </a:lvl2pPr>
      <a:lvl3pPr algn="l" defTabSz="912813" rtl="0" fontAlgn="base">
        <a:spcBef>
          <a:spcPct val="0"/>
        </a:spcBef>
        <a:spcAft>
          <a:spcPct val="0"/>
        </a:spcAft>
        <a:defRPr sz="2800">
          <a:solidFill>
            <a:srgbClr val="7F7F7F"/>
          </a:solidFill>
          <a:latin typeface="Arial" charset="0"/>
          <a:ea typeface="Arial" charset="0"/>
          <a:cs typeface="Arial" charset="0"/>
        </a:defRPr>
      </a:lvl3pPr>
      <a:lvl4pPr algn="l" defTabSz="912813" rtl="0" fontAlgn="base">
        <a:spcBef>
          <a:spcPct val="0"/>
        </a:spcBef>
        <a:spcAft>
          <a:spcPct val="0"/>
        </a:spcAft>
        <a:defRPr sz="2800">
          <a:solidFill>
            <a:srgbClr val="7F7F7F"/>
          </a:solidFill>
          <a:latin typeface="Arial" charset="0"/>
          <a:ea typeface="Arial" charset="0"/>
          <a:cs typeface="Arial" charset="0"/>
        </a:defRPr>
      </a:lvl4pPr>
      <a:lvl5pPr algn="l" defTabSz="912813" rtl="0" fontAlgn="base">
        <a:spcBef>
          <a:spcPct val="0"/>
        </a:spcBef>
        <a:spcAft>
          <a:spcPct val="0"/>
        </a:spcAft>
        <a:defRPr sz="2800">
          <a:solidFill>
            <a:srgbClr val="7F7F7F"/>
          </a:solidFill>
          <a:latin typeface="Arial" charset="0"/>
          <a:ea typeface="Arial" charset="0"/>
          <a:cs typeface="Arial" charset="0"/>
        </a:defRPr>
      </a:lvl5pPr>
      <a:lvl6pPr marL="457200" algn="l" defTabSz="912813" rtl="0" fontAlgn="base">
        <a:spcBef>
          <a:spcPct val="0"/>
        </a:spcBef>
        <a:spcAft>
          <a:spcPct val="0"/>
        </a:spcAft>
        <a:defRPr sz="2800">
          <a:solidFill>
            <a:srgbClr val="7F7F7F"/>
          </a:solidFill>
          <a:latin typeface="Arial" charset="0"/>
          <a:ea typeface="Arial" charset="0"/>
          <a:cs typeface="Arial" charset="0"/>
        </a:defRPr>
      </a:lvl6pPr>
      <a:lvl7pPr marL="914400" algn="l" defTabSz="912813" rtl="0" fontAlgn="base">
        <a:spcBef>
          <a:spcPct val="0"/>
        </a:spcBef>
        <a:spcAft>
          <a:spcPct val="0"/>
        </a:spcAft>
        <a:defRPr sz="2800">
          <a:solidFill>
            <a:srgbClr val="7F7F7F"/>
          </a:solidFill>
          <a:latin typeface="Arial" charset="0"/>
          <a:ea typeface="Arial" charset="0"/>
          <a:cs typeface="Arial" charset="0"/>
        </a:defRPr>
      </a:lvl7pPr>
      <a:lvl8pPr marL="1371600" algn="l" defTabSz="912813" rtl="0" fontAlgn="base">
        <a:spcBef>
          <a:spcPct val="0"/>
        </a:spcBef>
        <a:spcAft>
          <a:spcPct val="0"/>
        </a:spcAft>
        <a:defRPr sz="2800">
          <a:solidFill>
            <a:srgbClr val="7F7F7F"/>
          </a:solidFill>
          <a:latin typeface="Arial" charset="0"/>
          <a:ea typeface="Arial" charset="0"/>
          <a:cs typeface="Arial" charset="0"/>
        </a:defRPr>
      </a:lvl8pPr>
      <a:lvl9pPr marL="1828800" algn="l" defTabSz="912813" rtl="0" fontAlgn="base">
        <a:spcBef>
          <a:spcPct val="0"/>
        </a:spcBef>
        <a:spcAft>
          <a:spcPct val="0"/>
        </a:spcAft>
        <a:defRPr sz="2800">
          <a:solidFill>
            <a:srgbClr val="7F7F7F"/>
          </a:solidFill>
          <a:latin typeface="Arial" charset="0"/>
          <a:ea typeface="Arial" charset="0"/>
          <a:cs typeface="Arial" charset="0"/>
        </a:defRPr>
      </a:lvl9pPr>
    </p:titleStyle>
    <p:bodyStyle>
      <a:lvl1pPr marL="179388" indent="-269875" algn="l" defTabSz="912813" rtl="0" fontAlgn="base">
        <a:spcBef>
          <a:spcPts val="500"/>
        </a:spcBef>
        <a:spcAft>
          <a:spcPct val="0"/>
        </a:spcAft>
        <a:buClr>
          <a:srgbClr val="57AB27"/>
        </a:buClr>
        <a:buFont typeface="Arial" charset="0"/>
        <a:buChar char="•"/>
        <a:defRPr sz="2000" kern="1200">
          <a:solidFill>
            <a:schemeClr val="tx1"/>
          </a:solidFill>
          <a:latin typeface="Arial" pitchFamily="34" charset="0"/>
          <a:ea typeface="Arial" charset="0"/>
          <a:cs typeface="Arial" pitchFamily="34" charset="0"/>
        </a:defRPr>
      </a:lvl1pPr>
      <a:lvl2pPr marL="719138"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2pPr>
      <a:lvl3pPr marL="1079500"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3pPr>
      <a:lvl4pPr marL="1439863"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4pPr>
      <a:lvl5pPr marL="1798638" indent="-215900" algn="l" defTabSz="912813" rtl="0" fontAlgn="base">
        <a:spcBef>
          <a:spcPts val="500"/>
        </a:spcBef>
        <a:spcAft>
          <a:spcPct val="0"/>
        </a:spcAft>
        <a:buClr>
          <a:srgbClr val="57AB27"/>
        </a:buClr>
        <a:buFont typeface="Arial" charset="0"/>
        <a:buChar char="•"/>
        <a:defRPr sz="1700" kern="1200">
          <a:solidFill>
            <a:schemeClr val="tx1"/>
          </a:solidFill>
          <a:latin typeface="Arial" pitchFamily="34" charset="0"/>
          <a:ea typeface="Arial" charset="0"/>
          <a:cs typeface="Arial"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E23B271-1D9B-43EE-93AF-155265B114B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C3A86DC-EA8D-4846-ADD9-D1D7E600EAE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A80D829-5B58-4DC7-8EE0-A25FBBBE878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C9F9B4-00DD-421A-B262-45EAB1694C8C}" type="datetimeFigureOut">
              <a:rPr lang="fi-FI" smtClean="0"/>
              <a:t>3.2.2022</a:t>
            </a:fld>
            <a:endParaRPr lang="fi-FI"/>
          </a:p>
        </p:txBody>
      </p:sp>
      <p:sp>
        <p:nvSpPr>
          <p:cNvPr id="6" name="Dian numeron paikkamerkki 5">
            <a:extLst>
              <a:ext uri="{FF2B5EF4-FFF2-40B4-BE49-F238E27FC236}">
                <a16:creationId xmlns:a16="http://schemas.microsoft.com/office/drawing/2014/main" id="{743A36C9-C3F6-453D-85D4-7F4E8171C13D}"/>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117CAE1-944A-4EE1-8B5D-307438C7FA11}" type="slidenum">
              <a:rPr lang="fi-FI" smtClean="0"/>
              <a:t>‹#›</a:t>
            </a:fld>
            <a:endParaRPr lang="fi-FI"/>
          </a:p>
        </p:txBody>
      </p:sp>
    </p:spTree>
    <p:extLst>
      <p:ext uri="{BB962C8B-B14F-4D97-AF65-F5344CB8AC3E}">
        <p14:creationId xmlns:p14="http://schemas.microsoft.com/office/powerpoint/2010/main" val="389779873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hyperlink" Target="https://tietosuoja.fi/usein-kysyttya-tyoelama"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lakimiehet@laakariliitto.fi"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7C1269A-EE46-43F0-872E-B6CC4A01331D}"/>
              </a:ext>
            </a:extLst>
          </p:cNvPr>
          <p:cNvSpPr>
            <a:spLocks noGrp="1"/>
          </p:cNvSpPr>
          <p:nvPr>
            <p:ph type="dt" sz="half" idx="10"/>
          </p:nvPr>
        </p:nvSpPr>
        <p:spPr/>
        <p:txBody>
          <a:bodyPr/>
          <a:lstStyle/>
          <a:p>
            <a:fld id="{12373B77-C970-334B-A04E-321AA97633C3}" type="datetime1">
              <a:rPr lang="fi-FI" altLang="x-none" smtClean="0"/>
              <a:pPr/>
              <a:t>3.2.2022</a:t>
            </a:fld>
            <a:endParaRPr lang="fi-FI" altLang="x-none"/>
          </a:p>
        </p:txBody>
      </p:sp>
      <p:sp>
        <p:nvSpPr>
          <p:cNvPr id="4" name="Dian numeron paikkamerkki 3">
            <a:extLst>
              <a:ext uri="{FF2B5EF4-FFF2-40B4-BE49-F238E27FC236}">
                <a16:creationId xmlns:a16="http://schemas.microsoft.com/office/drawing/2014/main" id="{E18E16C4-ECF7-4881-8D52-864AA1CE6E91}"/>
              </a:ext>
            </a:extLst>
          </p:cNvPr>
          <p:cNvSpPr>
            <a:spLocks noGrp="1"/>
          </p:cNvSpPr>
          <p:nvPr>
            <p:ph type="sldNum" sz="quarter" idx="12"/>
          </p:nvPr>
        </p:nvSpPr>
        <p:spPr/>
        <p:txBody>
          <a:bodyPr/>
          <a:lstStyle/>
          <a:p>
            <a:fld id="{F5CBEE4B-EDE8-3640-A64A-B5C52B2A4278}" type="slidenum">
              <a:rPr lang="fi-FI" altLang="x-none" smtClean="0"/>
              <a:pPr/>
              <a:t>1</a:t>
            </a:fld>
            <a:endParaRPr lang="fi-FI" altLang="x-none"/>
          </a:p>
        </p:txBody>
      </p:sp>
    </p:spTree>
    <p:extLst>
      <p:ext uri="{BB962C8B-B14F-4D97-AF65-F5344CB8AC3E}">
        <p14:creationId xmlns:p14="http://schemas.microsoft.com/office/powerpoint/2010/main" val="67641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C2D160A-E69D-4437-87A9-E0DBE6A9C592}"/>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Tehtävänkuvat ja vastuut voivat vaihdella eri organisaatioissa, eli hoidon seuraamisen perusteltavuus on syytä miettiä kullakin työpaikalla erikseen. </a:t>
            </a:r>
          </a:p>
          <a:p>
            <a:pPr marL="457200"/>
            <a:r>
              <a:rPr lang="fi-FI" sz="2000" dirty="0">
                <a:effectLst/>
                <a:latin typeface="Arial" panose="020B0604020202020204" pitchFamily="34" charset="0"/>
                <a:ea typeface="Calibri" panose="020F0502020204030204" pitchFamily="34" charset="0"/>
              </a:rPr>
              <a:t>Jos potilaan hoito etenee niin, ettei hän enää kuulu vastuutyöterveyslääkärin vastuulle eikä muitakaan laissa säädettyjä perusteita tietojen käsittelylle ole, niin tietoja ei saa katsoa. </a:t>
            </a:r>
            <a:endParaRPr lang="fi-FI" dirty="0"/>
          </a:p>
        </p:txBody>
      </p:sp>
      <p:sp>
        <p:nvSpPr>
          <p:cNvPr id="3" name="Päivämäärän paikkamerkki 2">
            <a:extLst>
              <a:ext uri="{FF2B5EF4-FFF2-40B4-BE49-F238E27FC236}">
                <a16:creationId xmlns:a16="http://schemas.microsoft.com/office/drawing/2014/main" id="{1F334ACB-FE5A-437F-8C8A-EB961DAF38FD}"/>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3BA6312E-E561-4A7C-9793-8D459CCC3F97}"/>
              </a:ext>
            </a:extLst>
          </p:cNvPr>
          <p:cNvSpPr>
            <a:spLocks noGrp="1"/>
          </p:cNvSpPr>
          <p:nvPr>
            <p:ph type="sldNum" sz="quarter" idx="12"/>
          </p:nvPr>
        </p:nvSpPr>
        <p:spPr/>
        <p:txBody>
          <a:bodyPr/>
          <a:lstStyle/>
          <a:p>
            <a:fld id="{4878C55D-8027-824E-B42F-5FE28B053887}" type="slidenum">
              <a:rPr lang="fi-FI" altLang="x-none" smtClean="0"/>
              <a:pPr/>
              <a:t>10</a:t>
            </a:fld>
            <a:endParaRPr lang="fi-FI" altLang="x-none"/>
          </a:p>
        </p:txBody>
      </p:sp>
    </p:spTree>
    <p:extLst>
      <p:ext uri="{BB962C8B-B14F-4D97-AF65-F5344CB8AC3E}">
        <p14:creationId xmlns:p14="http://schemas.microsoft.com/office/powerpoint/2010/main" val="219726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0BDE4FDF-8BE7-4809-B688-E0E9627E91BF}"/>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Esimerkiksi seuraaminen ammatillisen kehittymisen intressissä </a:t>
            </a:r>
            <a:r>
              <a:rPr lang="fi-FI" sz="2000" i="1" dirty="0">
                <a:effectLst/>
                <a:latin typeface="Arial" panose="020B0604020202020204" pitchFamily="34" charset="0"/>
                <a:ea typeface="Calibri" panose="020F0502020204030204" pitchFamily="34" charset="0"/>
              </a:rPr>
              <a:t>ei ole </a:t>
            </a:r>
            <a:r>
              <a:rPr lang="fi-FI" sz="2000" dirty="0">
                <a:effectLst/>
                <a:latin typeface="Arial" panose="020B0604020202020204" pitchFamily="34" charset="0"/>
                <a:ea typeface="Calibri" panose="020F0502020204030204" pitchFamily="34" charset="0"/>
              </a:rPr>
              <a:t>enää apulaistietosuojavaltuutetun lokakuisen linjanvedon mukaan mahdollista, kysymyksessä oli mm.</a:t>
            </a:r>
          </a:p>
          <a:p>
            <a:pPr marL="187325" indent="0">
              <a:buNone/>
            </a:pPr>
            <a:r>
              <a:rPr lang="fi-FI" dirty="0">
                <a:ea typeface="Calibri" panose="020F0502020204030204" pitchFamily="34" charset="0"/>
              </a:rPr>
              <a:t>    ”palautteen saaminen lääkärin tekemien </a:t>
            </a:r>
          </a:p>
          <a:p>
            <a:pPr marL="187325" indent="0">
              <a:buNone/>
            </a:pPr>
            <a:r>
              <a:rPr lang="fi-FI" dirty="0">
                <a:ea typeface="Calibri" panose="020F0502020204030204" pitchFamily="34" charset="0"/>
              </a:rPr>
              <a:t>     hoitopäätösten seurauksista ammatillisen</a:t>
            </a:r>
          </a:p>
          <a:p>
            <a:pPr marL="187325" indent="0">
              <a:buNone/>
            </a:pPr>
            <a:r>
              <a:rPr lang="fi-FI" dirty="0">
                <a:ea typeface="Calibri" panose="020F0502020204030204" pitchFamily="34" charset="0"/>
              </a:rPr>
              <a:t>     kehittymistä varten”</a:t>
            </a:r>
          </a:p>
          <a:p>
            <a:pPr marL="187325" indent="0">
              <a:buNone/>
            </a:pPr>
            <a:r>
              <a:rPr lang="fi-FI" sz="2000" dirty="0">
                <a:effectLst/>
                <a:latin typeface="Arial" panose="020B0604020202020204" pitchFamily="34" charset="0"/>
                <a:ea typeface="Calibri" panose="020F0502020204030204" pitchFamily="34" charset="0"/>
              </a:rPr>
              <a:t>     ”</a:t>
            </a:r>
            <a:r>
              <a:rPr lang="fi-FI" dirty="0">
                <a:ea typeface="Calibri" panose="020F0502020204030204" pitchFamily="34" charset="0"/>
              </a:rPr>
              <a:t>hoitotason ylläpitäminen”</a:t>
            </a:r>
            <a:endParaRPr lang="fi-FI" sz="2000" dirty="0">
              <a:effectLst/>
              <a:latin typeface="Arial" panose="020B0604020202020204" pitchFamily="34" charset="0"/>
              <a:ea typeface="Calibri" panose="020F0502020204030204" pitchFamily="34" charset="0"/>
            </a:endParaRPr>
          </a:p>
          <a:p>
            <a:pPr marL="457200"/>
            <a:endParaRPr lang="fi-FI" sz="2000" dirty="0">
              <a:effectLst/>
              <a:latin typeface="Arial" panose="020B0604020202020204" pitchFamily="34" charset="0"/>
              <a:ea typeface="Calibri" panose="020F0502020204030204" pitchFamily="34" charset="0"/>
            </a:endParaRPr>
          </a:p>
          <a:p>
            <a:pPr marL="187325" indent="0">
              <a:buNone/>
            </a:pPr>
            <a:endParaRPr lang="fi-FI" sz="2000" dirty="0">
              <a:effectLst/>
              <a:latin typeface="Calibri" panose="020F0502020204030204" pitchFamily="34" charset="0"/>
              <a:ea typeface="Calibri" panose="020F0502020204030204" pitchFamily="34" charset="0"/>
            </a:endParaRPr>
          </a:p>
          <a:p>
            <a:pPr marL="187325" indent="0">
              <a:buNone/>
            </a:pP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389D7777-115B-4340-9617-752843F3A473}"/>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71570AB8-94A4-459D-9D43-908CD765216B}"/>
              </a:ext>
            </a:extLst>
          </p:cNvPr>
          <p:cNvSpPr>
            <a:spLocks noGrp="1"/>
          </p:cNvSpPr>
          <p:nvPr>
            <p:ph type="sldNum" sz="quarter" idx="12"/>
          </p:nvPr>
        </p:nvSpPr>
        <p:spPr/>
        <p:txBody>
          <a:bodyPr/>
          <a:lstStyle/>
          <a:p>
            <a:fld id="{4878C55D-8027-824E-B42F-5FE28B053887}" type="slidenum">
              <a:rPr lang="fi-FI" altLang="x-none" smtClean="0"/>
              <a:pPr/>
              <a:t>11</a:t>
            </a:fld>
            <a:endParaRPr lang="fi-FI" altLang="x-none"/>
          </a:p>
        </p:txBody>
      </p:sp>
      <p:pic>
        <p:nvPicPr>
          <p:cNvPr id="6" name="Kuva 5" descr="Vaaleanpunainen pöytä ja lääkärin tarvikkeita">
            <a:extLst>
              <a:ext uri="{FF2B5EF4-FFF2-40B4-BE49-F238E27FC236}">
                <a16:creationId xmlns:a16="http://schemas.microsoft.com/office/drawing/2014/main" id="{34086B8F-5E89-4935-BCAD-47DBE9DF5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020" y="2859782"/>
            <a:ext cx="2418141" cy="1611701"/>
          </a:xfrm>
          <a:prstGeom prst="rect">
            <a:avLst/>
          </a:prstGeom>
        </p:spPr>
      </p:pic>
    </p:spTree>
    <p:extLst>
      <p:ext uri="{BB962C8B-B14F-4D97-AF65-F5344CB8AC3E}">
        <p14:creationId xmlns:p14="http://schemas.microsoft.com/office/powerpoint/2010/main" val="29641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75C4377-2F64-4CD8-B0A5-911355A4ABB4}"/>
              </a:ext>
            </a:extLst>
          </p:cNvPr>
          <p:cNvSpPr>
            <a:spLocks noGrp="1"/>
          </p:cNvSpPr>
          <p:nvPr>
            <p:ph idx="1"/>
          </p:nvPr>
        </p:nvSpPr>
        <p:spPr>
          <a:xfrm>
            <a:off x="611560" y="1419622"/>
            <a:ext cx="7929758" cy="3216747"/>
          </a:xfrm>
        </p:spPr>
        <p:txBody>
          <a:bodyPr/>
          <a:lstStyle/>
          <a:p>
            <a:pPr marL="457200"/>
            <a:r>
              <a:rPr lang="fi-FI" sz="1800" dirty="0">
                <a:effectLst/>
                <a:latin typeface="Arial" panose="020B0604020202020204" pitchFamily="34" charset="0"/>
                <a:ea typeface="Calibri" panose="020F0502020204030204" pitchFamily="34" charset="0"/>
              </a:rPr>
              <a:t>Jos vastuulääkäri osallistuu edelleen hoitoon tai siihen liittyviin muihin tehtäviin, niin hän saa joka tapauksessa käsitellä potilasasiakirjoja, mutta </a:t>
            </a:r>
            <a:r>
              <a:rPr lang="fi-FI" sz="1800" i="1" dirty="0">
                <a:effectLst/>
                <a:latin typeface="Arial" panose="020B0604020202020204" pitchFamily="34" charset="0"/>
                <a:ea typeface="Calibri" panose="020F0502020204030204" pitchFamily="34" charset="0"/>
              </a:rPr>
              <a:t>vain siihen tarkoitukseen, johon potilastietoja on kerätty</a:t>
            </a:r>
            <a:r>
              <a:rPr lang="fi-FI" sz="1800" dirty="0">
                <a:effectLst/>
                <a:latin typeface="Arial" panose="020B0604020202020204" pitchFamily="34" charset="0"/>
                <a:ea typeface="Calibri" panose="020F0502020204030204" pitchFamily="34" charset="0"/>
              </a:rPr>
              <a:t> </a:t>
            </a:r>
          </a:p>
          <a:p>
            <a:pPr marL="996950" lvl="1"/>
            <a:r>
              <a:rPr lang="fi-FI" sz="1500" dirty="0">
                <a:effectLst/>
                <a:latin typeface="Arial" panose="020B0604020202020204" pitchFamily="34" charset="0"/>
                <a:ea typeface="Calibri" panose="020F0502020204030204" pitchFamily="34" charset="0"/>
              </a:rPr>
              <a:t>potilastietojen sallittu </a:t>
            </a:r>
            <a:r>
              <a:rPr lang="fi-FI" sz="1500" b="1" i="1" dirty="0">
                <a:effectLst/>
                <a:latin typeface="Arial" panose="020B0604020202020204" pitchFamily="34" charset="0"/>
                <a:ea typeface="Calibri" panose="020F0502020204030204" pitchFamily="34" charset="0"/>
              </a:rPr>
              <a:t>ensisijainen</a:t>
            </a:r>
            <a:r>
              <a:rPr lang="fi-FI" sz="1500" dirty="0">
                <a:effectLst/>
                <a:latin typeface="Arial" panose="020B0604020202020204" pitchFamily="34" charset="0"/>
                <a:ea typeface="Calibri" panose="020F0502020204030204" pitchFamily="34" charset="0"/>
              </a:rPr>
              <a:t> käyttötarkoitus on potilaan hoidon järjestämisen, suunnittelun, toteuttamisen ja seurannan turvaaminen ja</a:t>
            </a:r>
          </a:p>
          <a:p>
            <a:pPr marL="996950" lvl="1"/>
            <a:r>
              <a:rPr lang="fi-FI" sz="1500" b="1" dirty="0">
                <a:effectLst/>
                <a:latin typeface="Arial" panose="020B0604020202020204" pitchFamily="34" charset="0"/>
                <a:ea typeface="Calibri" panose="020F0502020204030204" pitchFamily="34" charset="0"/>
              </a:rPr>
              <a:t> </a:t>
            </a:r>
            <a:r>
              <a:rPr lang="fi-FI" sz="1500" b="1" i="1" dirty="0">
                <a:effectLst/>
                <a:latin typeface="Arial" panose="020B0604020202020204" pitchFamily="34" charset="0"/>
                <a:ea typeface="Calibri" panose="020F0502020204030204" pitchFamily="34" charset="0"/>
              </a:rPr>
              <a:t>toissijaisesti</a:t>
            </a:r>
            <a:r>
              <a:rPr lang="fi-FI" sz="1500" b="1" dirty="0">
                <a:effectLst/>
                <a:latin typeface="Arial" panose="020B0604020202020204" pitchFamily="34" charset="0"/>
                <a:ea typeface="Calibri" panose="020F0502020204030204" pitchFamily="34" charset="0"/>
              </a:rPr>
              <a:t> </a:t>
            </a:r>
            <a:r>
              <a:rPr lang="fi-FI" sz="1500" dirty="0">
                <a:effectLst/>
                <a:latin typeface="Arial" panose="020B0604020202020204" pitchFamily="34" charset="0"/>
                <a:ea typeface="Calibri" panose="020F0502020204030204" pitchFamily="34" charset="0"/>
              </a:rPr>
              <a:t>tietyt erikseen määritellyt toissijaiset tarkoitukset</a:t>
            </a:r>
            <a:r>
              <a:rPr lang="fi-FI" sz="1500" dirty="0">
                <a:ea typeface="Calibri" panose="020F0502020204030204" pitchFamily="34" charset="0"/>
              </a:rPr>
              <a:t> </a:t>
            </a:r>
            <a:r>
              <a:rPr lang="fi-FI" sz="1500" dirty="0">
                <a:effectLst/>
                <a:latin typeface="Arial" panose="020B0604020202020204" pitchFamily="34" charset="0"/>
                <a:ea typeface="Calibri" panose="020F0502020204030204" pitchFamily="34" charset="0"/>
              </a:rPr>
              <a:t>ja </a:t>
            </a:r>
            <a:r>
              <a:rPr lang="fi-FI" sz="1500" i="1" dirty="0">
                <a:effectLst/>
                <a:latin typeface="Arial" panose="020B0604020202020204" pitchFamily="34" charset="0"/>
                <a:ea typeface="Calibri" panose="020F0502020204030204" pitchFamily="34" charset="0"/>
              </a:rPr>
              <a:t>vain siinä laajuudessa kuin hänen tehtävänsä ja vastuunsa terveydenhuollon toimintayksikössä sitä edellyttävät</a:t>
            </a:r>
            <a:r>
              <a:rPr lang="fi-FI" sz="1500" dirty="0">
                <a:effectLst/>
                <a:latin typeface="Arial" panose="020B0604020202020204" pitchFamily="34" charset="0"/>
                <a:ea typeface="Calibri" panose="020F0502020204030204" pitchFamily="34" charset="0"/>
              </a:rPr>
              <a:t>. </a:t>
            </a:r>
          </a:p>
          <a:p>
            <a:pPr marL="996950" lvl="1"/>
            <a:r>
              <a:rPr lang="fi-FI" sz="1600" dirty="0">
                <a:effectLst/>
                <a:latin typeface="Arial" panose="020B0604020202020204" pitchFamily="34" charset="0"/>
                <a:ea typeface="Calibri" panose="020F0502020204030204" pitchFamily="34" charset="0"/>
              </a:rPr>
              <a:t>Nämäkin tulee katsoa aina </a:t>
            </a:r>
            <a:r>
              <a:rPr lang="fi-FI" sz="1600" b="1" i="1" dirty="0">
                <a:effectLst/>
                <a:latin typeface="Arial" panose="020B0604020202020204" pitchFamily="34" charset="0"/>
                <a:ea typeface="Calibri" panose="020F0502020204030204" pitchFamily="34" charset="0"/>
              </a:rPr>
              <a:t>tapauskohtaisesti</a:t>
            </a:r>
            <a:r>
              <a:rPr lang="fi-FI" sz="1600" dirty="0">
                <a:effectLst/>
                <a:latin typeface="Arial" panose="020B0604020202020204" pitchFamily="34" charset="0"/>
                <a:ea typeface="Calibri" panose="020F0502020204030204" pitchFamily="34" charset="0"/>
              </a:rPr>
              <a:t> potilaan yksityisyyden suojaa vasten. </a:t>
            </a:r>
            <a:endParaRPr lang="fi-FI" sz="1600" i="1" dirty="0">
              <a:effectLst/>
              <a:latin typeface="Arial" panose="020B0604020202020204" pitchFamily="34" charset="0"/>
              <a:ea typeface="Calibri" panose="020F0502020204030204" pitchFamily="34" charset="0"/>
            </a:endParaRPr>
          </a:p>
          <a:p>
            <a:pPr marL="781050" lvl="1" indent="0">
              <a:buNone/>
            </a:pPr>
            <a:endParaRPr lang="fi-FI" sz="1500" dirty="0"/>
          </a:p>
        </p:txBody>
      </p:sp>
      <p:sp>
        <p:nvSpPr>
          <p:cNvPr id="3" name="Päivämäärän paikkamerkki 2">
            <a:extLst>
              <a:ext uri="{FF2B5EF4-FFF2-40B4-BE49-F238E27FC236}">
                <a16:creationId xmlns:a16="http://schemas.microsoft.com/office/drawing/2014/main" id="{1FCF2581-0842-46F4-9C6F-2212381A06E9}"/>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F9255C26-F62E-44E7-B212-2B3D9CA748BC}"/>
              </a:ext>
            </a:extLst>
          </p:cNvPr>
          <p:cNvSpPr>
            <a:spLocks noGrp="1"/>
          </p:cNvSpPr>
          <p:nvPr>
            <p:ph type="sldNum" sz="quarter" idx="12"/>
          </p:nvPr>
        </p:nvSpPr>
        <p:spPr/>
        <p:txBody>
          <a:bodyPr/>
          <a:lstStyle/>
          <a:p>
            <a:fld id="{4878C55D-8027-824E-B42F-5FE28B053887}" type="slidenum">
              <a:rPr lang="fi-FI" altLang="x-none" smtClean="0"/>
              <a:pPr/>
              <a:t>12</a:t>
            </a:fld>
            <a:endParaRPr lang="fi-FI" altLang="x-none"/>
          </a:p>
        </p:txBody>
      </p:sp>
    </p:spTree>
    <p:extLst>
      <p:ext uri="{BB962C8B-B14F-4D97-AF65-F5344CB8AC3E}">
        <p14:creationId xmlns:p14="http://schemas.microsoft.com/office/powerpoint/2010/main" val="410868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685A1C0D-DEDE-45A2-A18F-45E6B365332C}"/>
              </a:ext>
            </a:extLst>
          </p:cNvPr>
          <p:cNvSpPr>
            <a:spLocks noGrp="1"/>
          </p:cNvSpPr>
          <p:nvPr>
            <p:ph idx="1"/>
          </p:nvPr>
        </p:nvSpPr>
        <p:spPr/>
        <p:txBody>
          <a:bodyPr/>
          <a:lstStyle/>
          <a:p>
            <a:pPr marL="342900" indent="-342900"/>
            <a:r>
              <a:rPr lang="fi-FI" sz="2000" dirty="0">
                <a:effectLst/>
                <a:latin typeface="Arial" panose="020B0604020202020204" pitchFamily="34" charset="0"/>
                <a:ea typeface="Calibri" panose="020F0502020204030204" pitchFamily="34" charset="0"/>
              </a:rPr>
              <a:t>Eli sallittavuus riippuu myös siitä, miten </a:t>
            </a:r>
            <a:r>
              <a:rPr lang="fi-FI" sz="2000" i="1" dirty="0">
                <a:effectLst/>
                <a:latin typeface="Arial" panose="020B0604020202020204" pitchFamily="34" charset="0"/>
                <a:ea typeface="Calibri" panose="020F0502020204030204" pitchFamily="34" charset="0"/>
              </a:rPr>
              <a:t>vastuulääkärien toimenkuvat, tehtävät ja vastuut</a:t>
            </a:r>
            <a:r>
              <a:rPr lang="fi-FI" sz="2000" dirty="0">
                <a:effectLst/>
                <a:latin typeface="Arial" panose="020B0604020202020204" pitchFamily="34" charset="0"/>
                <a:ea typeface="Calibri" panose="020F0502020204030204" pitchFamily="34" charset="0"/>
              </a:rPr>
              <a:t> on järjestetty ja mitä kyseisen potilaan hoito perustellusti vaatii. </a:t>
            </a:r>
          </a:p>
          <a:p>
            <a:pPr marL="342900" indent="-342900"/>
            <a:r>
              <a:rPr lang="fi-FI" sz="2000" dirty="0">
                <a:effectLst/>
                <a:latin typeface="Arial" panose="020B0604020202020204" pitchFamily="34" charset="0"/>
                <a:ea typeface="Calibri" panose="020F0502020204030204" pitchFamily="34" charset="0"/>
              </a:rPr>
              <a:t>Lisäksi on huomioitava </a:t>
            </a:r>
            <a:r>
              <a:rPr lang="fi-FI" sz="2000" i="1" dirty="0">
                <a:effectLst/>
                <a:latin typeface="Arial" panose="020B0604020202020204" pitchFamily="34" charset="0"/>
                <a:ea typeface="Calibri" panose="020F0502020204030204" pitchFamily="34" charset="0"/>
              </a:rPr>
              <a:t>tapauskohtaiset olosuhteet ja potilaan tahto –</a:t>
            </a:r>
            <a:r>
              <a:rPr lang="fi-FI" sz="2000" dirty="0">
                <a:effectLst/>
                <a:latin typeface="Arial" panose="020B0604020202020204" pitchFamily="34" charset="0"/>
                <a:ea typeface="Calibri" panose="020F0502020204030204" pitchFamily="34" charset="0"/>
              </a:rPr>
              <a:t> hoidon muuten sallittu seuraaminen voi olla kiellettyä esim</a:t>
            </a:r>
            <a:r>
              <a:rPr lang="fi-FI" dirty="0">
                <a:ea typeface="Calibri" panose="020F0502020204030204" pitchFamily="34" charset="0"/>
              </a:rPr>
              <a:t>.</a:t>
            </a:r>
            <a:r>
              <a:rPr lang="fi-FI" sz="2000" dirty="0">
                <a:effectLst/>
                <a:latin typeface="Arial" panose="020B0604020202020204" pitchFamily="34" charset="0"/>
                <a:ea typeface="Calibri" panose="020F0502020204030204" pitchFamily="34" charset="0"/>
              </a:rPr>
              <a:t> jos kyseessä on vastuulääkärin tuttava tai sukulainen, jonka hoidon valvonnan voisi hoitaa vaikka sijaisjärjestelyllä.  </a:t>
            </a:r>
            <a:endParaRPr lang="fi-FI" sz="2000" dirty="0">
              <a:effectLst/>
              <a:latin typeface="Calibri" panose="020F0502020204030204" pitchFamily="34" charset="0"/>
              <a:ea typeface="Calibri" panose="020F0502020204030204" pitchFamily="34" charset="0"/>
            </a:endParaRPr>
          </a:p>
          <a:p>
            <a:pPr marL="342900" indent="-342900"/>
            <a:endParaRPr lang="fi-FI" dirty="0"/>
          </a:p>
        </p:txBody>
      </p:sp>
      <p:sp>
        <p:nvSpPr>
          <p:cNvPr id="3" name="Päivämäärän paikkamerkki 2">
            <a:extLst>
              <a:ext uri="{FF2B5EF4-FFF2-40B4-BE49-F238E27FC236}">
                <a16:creationId xmlns:a16="http://schemas.microsoft.com/office/drawing/2014/main" id="{B3901E68-0A17-4897-8820-D92C224F1BBB}"/>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31D5D4F7-0E7F-4BF5-A21F-379E9009472A}"/>
              </a:ext>
            </a:extLst>
          </p:cNvPr>
          <p:cNvSpPr>
            <a:spLocks noGrp="1"/>
          </p:cNvSpPr>
          <p:nvPr>
            <p:ph type="sldNum" sz="quarter" idx="12"/>
          </p:nvPr>
        </p:nvSpPr>
        <p:spPr/>
        <p:txBody>
          <a:bodyPr/>
          <a:lstStyle/>
          <a:p>
            <a:fld id="{4878C55D-8027-824E-B42F-5FE28B053887}" type="slidenum">
              <a:rPr lang="fi-FI" altLang="x-none" smtClean="0"/>
              <a:pPr/>
              <a:t>13</a:t>
            </a:fld>
            <a:endParaRPr lang="fi-FI" altLang="x-none"/>
          </a:p>
        </p:txBody>
      </p:sp>
    </p:spTree>
    <p:extLst>
      <p:ext uri="{BB962C8B-B14F-4D97-AF65-F5344CB8AC3E}">
        <p14:creationId xmlns:p14="http://schemas.microsoft.com/office/powerpoint/2010/main" val="10475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EAAB8F7-72B7-4C74-B4E4-0ECDFEF4C597}"/>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Vastuulääkärin on siis syytä tarvittaessa pyytää omalta työnantajalta </a:t>
            </a:r>
            <a:r>
              <a:rPr lang="fi-FI" sz="2000" i="1" dirty="0">
                <a:effectLst/>
                <a:latin typeface="Arial" panose="020B0604020202020204" pitchFamily="34" charset="0"/>
                <a:ea typeface="Calibri" panose="020F0502020204030204" pitchFamily="34" charset="0"/>
              </a:rPr>
              <a:t>selvää ohjeistusta ja määrittelyjä </a:t>
            </a:r>
            <a:r>
              <a:rPr lang="fi-FI" sz="2000" dirty="0">
                <a:effectLst/>
                <a:latin typeface="Arial" panose="020B0604020202020204" pitchFamily="34" charset="0"/>
                <a:ea typeface="Calibri" panose="020F0502020204030204" pitchFamily="34" charset="0"/>
              </a:rPr>
              <a:t>potilastietojen käytöstä eri tehtävien ja vastuualueiden mukaan. </a:t>
            </a:r>
          </a:p>
          <a:p>
            <a:pPr marL="457200"/>
            <a:r>
              <a:rPr lang="fi-FI" sz="2000" dirty="0">
                <a:effectLst/>
                <a:latin typeface="Arial" panose="020B0604020202020204" pitchFamily="34" charset="0"/>
                <a:ea typeface="Calibri" panose="020F0502020204030204" pitchFamily="34" charset="0"/>
              </a:rPr>
              <a:t>Kuten myös potilasasiakirja-asetus edellyttää, että </a:t>
            </a:r>
            <a:r>
              <a:rPr lang="fi-FI" sz="2000" i="1" dirty="0">
                <a:effectLst/>
                <a:latin typeface="Arial" panose="020B0604020202020204" pitchFamily="34" charset="0"/>
                <a:ea typeface="Calibri" panose="020F0502020204030204" pitchFamily="34" charset="0"/>
              </a:rPr>
              <a:t>käyttöoikeudet potilasasiakirjoihin sisältyviin tietoihin tulee määritellä yksityiskohtaisesti</a:t>
            </a:r>
            <a:r>
              <a:rPr lang="fi-FI" sz="2000" dirty="0">
                <a:effectLst/>
                <a:latin typeface="Arial" panose="020B0604020202020204" pitchFamily="34" charset="0"/>
                <a:ea typeface="Calibri" panose="020F0502020204030204" pitchFamily="34" charset="0"/>
              </a:rPr>
              <a:t>.</a:t>
            </a:r>
            <a:endParaRPr lang="fi-FI" sz="2000" dirty="0">
              <a:effectLst/>
              <a:latin typeface="Calibri" panose="020F0502020204030204" pitchFamily="34" charset="0"/>
              <a:ea typeface="Calibri" panose="020F0502020204030204" pitchFamily="34" charset="0"/>
            </a:endParaRPr>
          </a:p>
          <a:p>
            <a:pPr marL="187325" indent="0">
              <a:buNone/>
            </a:pP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pPr marL="187325" indent="0">
              <a:buNone/>
            </a:pP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B11BAE92-B24A-4391-B432-7849349265C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A5CC023C-ED51-4C67-A904-2D81B109CF53}"/>
              </a:ext>
            </a:extLst>
          </p:cNvPr>
          <p:cNvSpPr>
            <a:spLocks noGrp="1"/>
          </p:cNvSpPr>
          <p:nvPr>
            <p:ph type="sldNum" sz="quarter" idx="12"/>
          </p:nvPr>
        </p:nvSpPr>
        <p:spPr/>
        <p:txBody>
          <a:bodyPr/>
          <a:lstStyle/>
          <a:p>
            <a:fld id="{4878C55D-8027-824E-B42F-5FE28B053887}" type="slidenum">
              <a:rPr lang="fi-FI" altLang="x-none" smtClean="0"/>
              <a:pPr/>
              <a:t>14</a:t>
            </a:fld>
            <a:endParaRPr lang="fi-FI" altLang="x-none"/>
          </a:p>
        </p:txBody>
      </p:sp>
    </p:spTree>
    <p:extLst>
      <p:ext uri="{BB962C8B-B14F-4D97-AF65-F5344CB8AC3E}">
        <p14:creationId xmlns:p14="http://schemas.microsoft.com/office/powerpoint/2010/main" val="259378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999373A-4AC6-46A8-8617-187336E3B72E}"/>
              </a:ext>
            </a:extLst>
          </p:cNvPr>
          <p:cNvSpPr>
            <a:spLocks noGrp="1"/>
          </p:cNvSpPr>
          <p:nvPr>
            <p:ph idx="1"/>
          </p:nvPr>
        </p:nvSpPr>
        <p:spPr/>
        <p:txBody>
          <a:bodyPr/>
          <a:lstStyle/>
          <a:p>
            <a:r>
              <a:rPr lang="fi-FI" sz="2000" dirty="0">
                <a:effectLst/>
                <a:latin typeface="Arial" panose="020B0604020202020204" pitchFamily="34" charset="0"/>
                <a:ea typeface="Calibri" panose="020F0502020204030204" pitchFamily="34" charset="0"/>
              </a:rPr>
              <a:t>Hoitava työterveyslääkäri ei puolestaan saa potilaan siirryttyä toiselle lääkärille enää seurata hoidon etenemistä edes ammatillisen kehittymisensä perusteella. </a:t>
            </a:r>
          </a:p>
          <a:p>
            <a:r>
              <a:rPr lang="fi-FI" sz="2000" dirty="0">
                <a:effectLst/>
                <a:latin typeface="Arial" panose="020B0604020202020204" pitchFamily="34" charset="0"/>
                <a:ea typeface="Calibri" panose="020F0502020204030204" pitchFamily="34" charset="0"/>
              </a:rPr>
              <a:t>Apulaistietosuojavaltuutettu on 2021 katsonut, ettei voimassa oleva tietosuojalainsäädäntö mahdollista tätä (tietosuojavaltuutettu 6745/163/18, lainvoimaisuus?).</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DFC5E01E-F024-4C05-ABDD-F480815E7EBB}"/>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0EF76E61-46C2-4BD7-A93E-E4367274B387}"/>
              </a:ext>
            </a:extLst>
          </p:cNvPr>
          <p:cNvSpPr>
            <a:spLocks noGrp="1"/>
          </p:cNvSpPr>
          <p:nvPr>
            <p:ph type="sldNum" sz="quarter" idx="12"/>
          </p:nvPr>
        </p:nvSpPr>
        <p:spPr/>
        <p:txBody>
          <a:bodyPr/>
          <a:lstStyle/>
          <a:p>
            <a:fld id="{4878C55D-8027-824E-B42F-5FE28B053887}" type="slidenum">
              <a:rPr lang="fi-FI" altLang="x-none" smtClean="0"/>
              <a:pPr/>
              <a:t>15</a:t>
            </a:fld>
            <a:endParaRPr lang="fi-FI" altLang="x-none"/>
          </a:p>
        </p:txBody>
      </p:sp>
    </p:spTree>
    <p:extLst>
      <p:ext uri="{BB962C8B-B14F-4D97-AF65-F5344CB8AC3E}">
        <p14:creationId xmlns:p14="http://schemas.microsoft.com/office/powerpoint/2010/main" val="68575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D80592A-B776-46F8-AE21-0C359646A2AB}"/>
              </a:ext>
            </a:extLst>
          </p:cNvPr>
          <p:cNvSpPr>
            <a:spLocks noGrp="1"/>
          </p:cNvSpPr>
          <p:nvPr>
            <p:ph idx="1"/>
          </p:nvPr>
        </p:nvSpPr>
        <p:spPr>
          <a:xfrm>
            <a:off x="611560" y="1275606"/>
            <a:ext cx="8135358" cy="3288755"/>
          </a:xfrm>
        </p:spPr>
        <p:txBody>
          <a:bodyPr/>
          <a:lstStyle/>
          <a:p>
            <a:pPr marL="0" lvl="0" indent="0">
              <a:buNone/>
            </a:pPr>
            <a:r>
              <a:rPr lang="fi-FI" sz="2000" dirty="0">
                <a:solidFill>
                  <a:srgbClr val="00B050"/>
                </a:solidFill>
                <a:effectLst/>
                <a:latin typeface="Arial" panose="020B0604020202020204" pitchFamily="34" charset="0"/>
                <a:ea typeface="Times New Roman" panose="02020603050405020304" pitchFamily="18" charset="0"/>
              </a:rPr>
              <a:t>2) Mitä työterveyslääkäri voi sanoa työkyvynarvioon liittyvässä työterveysneuvottelussa  ylipäätään (ja esim. silloin, kun työntekijällä on esim. päihdeongelma, josta hän ei suostu itse kertomaan eikä päihdeongelma ole ollut näkyvä ongelma työssä. Ei siis ole tehty hoitoonohjausta)</a:t>
            </a:r>
            <a:endParaRPr lang="fi-FI" sz="2000" dirty="0">
              <a:solidFill>
                <a:srgbClr val="00B050"/>
              </a:solidFill>
              <a:effectLst/>
              <a:latin typeface="Calibri" panose="020F0502020204030204" pitchFamily="34" charset="0"/>
              <a:ea typeface="Calibri" panose="020F0502020204030204" pitchFamily="34" charset="0"/>
            </a:endParaRPr>
          </a:p>
          <a:p>
            <a:pPr marL="187325" indent="0">
              <a:buNone/>
            </a:pPr>
            <a:r>
              <a:rPr lang="fi-FI" sz="2000" dirty="0">
                <a:solidFill>
                  <a:srgbClr val="FF0000"/>
                </a:solidFill>
                <a:effectLst/>
                <a:latin typeface="Arial" panose="020B0604020202020204" pitchFamily="34" charset="0"/>
                <a:ea typeface="Calibri" panose="020F0502020204030204" pitchFamily="34" charset="0"/>
              </a:rPr>
              <a:t> </a:t>
            </a:r>
            <a:endParaRPr lang="fi-FI" sz="2000" dirty="0">
              <a:solidFill>
                <a:srgbClr val="FF0000"/>
              </a:solidFill>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A5A6714B-B20B-41B0-AD5B-EB859AFF8FA8}"/>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ACF67BF4-2174-4371-93D1-B14AB620A8EB}"/>
              </a:ext>
            </a:extLst>
          </p:cNvPr>
          <p:cNvSpPr>
            <a:spLocks noGrp="1"/>
          </p:cNvSpPr>
          <p:nvPr>
            <p:ph type="sldNum" sz="quarter" idx="12"/>
          </p:nvPr>
        </p:nvSpPr>
        <p:spPr/>
        <p:txBody>
          <a:bodyPr/>
          <a:lstStyle/>
          <a:p>
            <a:fld id="{4878C55D-8027-824E-B42F-5FE28B053887}" type="slidenum">
              <a:rPr lang="fi-FI" altLang="x-none" smtClean="0"/>
              <a:pPr/>
              <a:t>16</a:t>
            </a:fld>
            <a:endParaRPr lang="fi-FI" altLang="x-none"/>
          </a:p>
        </p:txBody>
      </p:sp>
      <p:pic>
        <p:nvPicPr>
          <p:cNvPr id="7" name="Kuva 6" descr="Kuva, joka sisältää kohteen teksti, nukke&#10;&#10;Kuvaus luotu automaattisesti">
            <a:extLst>
              <a:ext uri="{FF2B5EF4-FFF2-40B4-BE49-F238E27FC236}">
                <a16:creationId xmlns:a16="http://schemas.microsoft.com/office/drawing/2014/main" id="{1DBCAD86-D748-4C4D-911A-06B86C59D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2597866"/>
            <a:ext cx="902714" cy="1842716"/>
          </a:xfrm>
          <a:prstGeom prst="rect">
            <a:avLst/>
          </a:prstGeom>
        </p:spPr>
      </p:pic>
    </p:spTree>
    <p:extLst>
      <p:ext uri="{BB962C8B-B14F-4D97-AF65-F5344CB8AC3E}">
        <p14:creationId xmlns:p14="http://schemas.microsoft.com/office/powerpoint/2010/main" val="373343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63FAA8D-7C94-4B92-8131-BFE3707CB806}"/>
              </a:ext>
            </a:extLst>
          </p:cNvPr>
          <p:cNvSpPr>
            <a:spLocks noGrp="1"/>
          </p:cNvSpPr>
          <p:nvPr>
            <p:ph idx="1"/>
          </p:nvPr>
        </p:nvSpPr>
        <p:spPr>
          <a:xfrm>
            <a:off x="611560" y="1347614"/>
            <a:ext cx="7929758" cy="3288755"/>
          </a:xfrm>
        </p:spPr>
        <p:txBody>
          <a:bodyPr/>
          <a:lstStyle/>
          <a:p>
            <a:pPr marL="457200"/>
            <a:r>
              <a:rPr lang="fi-FI" sz="1800" dirty="0">
                <a:effectLst/>
                <a:latin typeface="Arial" panose="020B0604020202020204" pitchFamily="34" charset="0"/>
                <a:ea typeface="Calibri" panose="020F0502020204030204" pitchFamily="34" charset="0"/>
              </a:rPr>
              <a:t>Lähtökohtaisesti ei mitään ilman työntekijän kirjallista suostumusta.</a:t>
            </a:r>
            <a:endParaRPr lang="fi-FI" sz="1800" dirty="0">
              <a:effectLst/>
              <a:latin typeface="Calibri" panose="020F0502020204030204" pitchFamily="34" charset="0"/>
              <a:ea typeface="Calibri" panose="020F0502020204030204" pitchFamily="34" charset="0"/>
            </a:endParaRPr>
          </a:p>
          <a:p>
            <a:pPr marL="457200"/>
            <a:r>
              <a:rPr lang="fi-FI" sz="1800" dirty="0">
                <a:effectLst/>
                <a:latin typeface="Arial" panose="020B0604020202020204" pitchFamily="34" charset="0"/>
                <a:ea typeface="Calibri" panose="020F0502020204030204" pitchFamily="34" charset="0"/>
              </a:rPr>
              <a:t>Lain terveydenhuollon ammattihenkilöstöstä 16 §:n mukaan terveydenhuollon ammattihenkilö ei saa sivulliselle luvatta ilmaista yksityisen salaisuutta, josta hän asemansa tai tehtävänsä perusteella on saanut tiedon. </a:t>
            </a:r>
          </a:p>
          <a:p>
            <a:pPr marL="457200"/>
            <a:r>
              <a:rPr lang="fi-FI" sz="1800" dirty="0">
                <a:effectLst/>
                <a:latin typeface="Arial" panose="020B0604020202020204" pitchFamily="34" charset="0"/>
                <a:ea typeface="Calibri" panose="020F0502020204030204" pitchFamily="34" charset="0"/>
              </a:rPr>
              <a:t>Vastaavasti lain potilaan asemasta ja oikeuksista mukaan terveydenhuollon ammattihenkilö ei saa ilman potilaan kirjallista suostumusta tai laissa säädettyä poikkeusta antaa sivulliselle potilasasiakirjoihin sisältyviä tietoja. </a:t>
            </a:r>
            <a:endParaRPr lang="fi-FI" dirty="0"/>
          </a:p>
        </p:txBody>
      </p:sp>
      <p:sp>
        <p:nvSpPr>
          <p:cNvPr id="3" name="Päivämäärän paikkamerkki 2">
            <a:extLst>
              <a:ext uri="{FF2B5EF4-FFF2-40B4-BE49-F238E27FC236}">
                <a16:creationId xmlns:a16="http://schemas.microsoft.com/office/drawing/2014/main" id="{C492AA3D-99CE-443E-9CDA-354853388301}"/>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11A328DA-0E2A-47D9-8DA9-826CFE8A5C19}"/>
              </a:ext>
            </a:extLst>
          </p:cNvPr>
          <p:cNvSpPr>
            <a:spLocks noGrp="1"/>
          </p:cNvSpPr>
          <p:nvPr>
            <p:ph type="sldNum" sz="quarter" idx="12"/>
          </p:nvPr>
        </p:nvSpPr>
        <p:spPr/>
        <p:txBody>
          <a:bodyPr/>
          <a:lstStyle/>
          <a:p>
            <a:fld id="{4878C55D-8027-824E-B42F-5FE28B053887}" type="slidenum">
              <a:rPr lang="fi-FI" altLang="x-none" smtClean="0"/>
              <a:pPr/>
              <a:t>17</a:t>
            </a:fld>
            <a:endParaRPr lang="fi-FI" altLang="x-none"/>
          </a:p>
        </p:txBody>
      </p:sp>
    </p:spTree>
    <p:extLst>
      <p:ext uri="{BB962C8B-B14F-4D97-AF65-F5344CB8AC3E}">
        <p14:creationId xmlns:p14="http://schemas.microsoft.com/office/powerpoint/2010/main" val="1316735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0E8A2CB-025F-426F-BEEE-301CAFEABB35}"/>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Samoin työterveyshuoltolain 18 §:n mukaan salassa pidettäväksi säädettyjä tietoja ei saa ilmaista, jollei se, jonka hyväksi salassapitovelvollisuus on säädetty, anna siihen suostumustaan siten kuin erikseen säädetään tai jollei tälle ole laissa säädettyä oikeutusta. </a:t>
            </a:r>
            <a:endParaRPr lang="fi-FI" sz="2000" dirty="0">
              <a:effectLst/>
              <a:latin typeface="Calibri" panose="020F0502020204030204" pitchFamily="34" charset="0"/>
              <a:ea typeface="Calibri" panose="020F0502020204030204" pitchFamily="34" charset="0"/>
            </a:endParaRPr>
          </a:p>
          <a:p>
            <a:pPr marL="457200"/>
            <a:endParaRPr lang="fi-FI" sz="2000" dirty="0">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653756C6-AD41-469C-9402-90720F32C05A}"/>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332B61DC-AF4A-4D17-BE52-BFFE75C52341}"/>
              </a:ext>
            </a:extLst>
          </p:cNvPr>
          <p:cNvSpPr>
            <a:spLocks noGrp="1"/>
          </p:cNvSpPr>
          <p:nvPr>
            <p:ph type="sldNum" sz="quarter" idx="12"/>
          </p:nvPr>
        </p:nvSpPr>
        <p:spPr/>
        <p:txBody>
          <a:bodyPr/>
          <a:lstStyle/>
          <a:p>
            <a:fld id="{4878C55D-8027-824E-B42F-5FE28B053887}" type="slidenum">
              <a:rPr lang="fi-FI" altLang="x-none" smtClean="0"/>
              <a:pPr/>
              <a:t>18</a:t>
            </a:fld>
            <a:endParaRPr lang="fi-FI" altLang="x-none"/>
          </a:p>
        </p:txBody>
      </p:sp>
    </p:spTree>
    <p:extLst>
      <p:ext uri="{BB962C8B-B14F-4D97-AF65-F5344CB8AC3E}">
        <p14:creationId xmlns:p14="http://schemas.microsoft.com/office/powerpoint/2010/main" val="1370193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9C18C2B-7E40-486A-B778-2C31A012AC36}"/>
              </a:ext>
            </a:extLst>
          </p:cNvPr>
          <p:cNvSpPr>
            <a:spLocks noGrp="1"/>
          </p:cNvSpPr>
          <p:nvPr>
            <p:ph idx="1"/>
          </p:nvPr>
        </p:nvSpPr>
        <p:spPr>
          <a:xfrm>
            <a:off x="539552" y="1203598"/>
            <a:ext cx="7996436" cy="3418964"/>
          </a:xfrm>
        </p:spPr>
        <p:txBody>
          <a:bodyPr/>
          <a:lstStyle/>
          <a:p>
            <a:pPr marL="457200"/>
            <a:r>
              <a:rPr lang="fi-FI" sz="2000" dirty="0">
                <a:effectLst/>
                <a:latin typeface="Arial" panose="020B0604020202020204" pitchFamily="34" charset="0"/>
                <a:ea typeface="Calibri" panose="020F0502020204030204" pitchFamily="34" charset="0"/>
              </a:rPr>
              <a:t>Työterveyshuoltolaissa säädetyt poikkeukset salassapitovelvollisuudesta koskevat lähinnä lausuntoja terveystarkastuksista </a:t>
            </a:r>
            <a:r>
              <a:rPr lang="fi-FI" sz="2000" i="1" dirty="0">
                <a:effectLst/>
                <a:latin typeface="Arial" panose="020B0604020202020204" pitchFamily="34" charset="0"/>
                <a:ea typeface="Calibri" panose="020F0502020204030204" pitchFamily="34" charset="0"/>
              </a:rPr>
              <a:t>erityistä sairastumisen vaaraa aiheuttavissa töissä</a:t>
            </a:r>
            <a:endParaRPr lang="fi-FI" sz="2000" dirty="0">
              <a:effectLst/>
              <a:latin typeface="Arial" panose="020B0604020202020204" pitchFamily="34" charset="0"/>
              <a:ea typeface="Calibri" panose="020F0502020204030204" pitchFamily="34" charset="0"/>
            </a:endParaRPr>
          </a:p>
          <a:p>
            <a:pPr marL="457200"/>
            <a:r>
              <a:rPr lang="fi-FI" dirty="0">
                <a:ea typeface="Calibri" panose="020F0502020204030204" pitchFamily="34" charset="0"/>
              </a:rPr>
              <a:t>Mistä neuvottelussa on kysymys, peruste</a:t>
            </a:r>
          </a:p>
          <a:p>
            <a:pPr marL="457200"/>
            <a:r>
              <a:rPr lang="fi-FI" dirty="0">
                <a:ea typeface="Calibri" panose="020F0502020204030204" pitchFamily="34" charset="0"/>
              </a:rPr>
              <a:t>T</a:t>
            </a:r>
            <a:r>
              <a:rPr lang="fi-FI" sz="2000" dirty="0">
                <a:effectLst/>
                <a:latin typeface="Arial" panose="020B0604020202020204" pitchFamily="34" charset="0"/>
                <a:ea typeface="Calibri" panose="020F0502020204030204" pitchFamily="34" charset="0"/>
              </a:rPr>
              <a:t>yöterveyslääkärin tulisi ennen työterveysneuvottelua keskustella työntekijän kanssa siitä, keskustellaanko työterveysneuvottelussa työntekijän terveydentilasta, missä laajuudessa ja kenen toimesta. </a:t>
            </a:r>
            <a:endParaRPr lang="fi-FI" dirty="0"/>
          </a:p>
        </p:txBody>
      </p:sp>
      <p:sp>
        <p:nvSpPr>
          <p:cNvPr id="3" name="Päivämäärän paikkamerkki 2">
            <a:extLst>
              <a:ext uri="{FF2B5EF4-FFF2-40B4-BE49-F238E27FC236}">
                <a16:creationId xmlns:a16="http://schemas.microsoft.com/office/drawing/2014/main" id="{80FBDF8F-1EEC-4FE3-9F77-471B3838D969}"/>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8AE6ADC-4B86-42D7-99EC-8240120DEA35}"/>
              </a:ext>
            </a:extLst>
          </p:cNvPr>
          <p:cNvSpPr>
            <a:spLocks noGrp="1"/>
          </p:cNvSpPr>
          <p:nvPr>
            <p:ph type="sldNum" sz="quarter" idx="12"/>
          </p:nvPr>
        </p:nvSpPr>
        <p:spPr/>
        <p:txBody>
          <a:bodyPr/>
          <a:lstStyle/>
          <a:p>
            <a:fld id="{4878C55D-8027-824E-B42F-5FE28B053887}" type="slidenum">
              <a:rPr lang="fi-FI" altLang="x-none" smtClean="0"/>
              <a:pPr/>
              <a:t>19</a:t>
            </a:fld>
            <a:endParaRPr lang="fi-FI" altLang="x-none"/>
          </a:p>
        </p:txBody>
      </p:sp>
    </p:spTree>
    <p:extLst>
      <p:ext uri="{BB962C8B-B14F-4D97-AF65-F5344CB8AC3E}">
        <p14:creationId xmlns:p14="http://schemas.microsoft.com/office/powerpoint/2010/main" val="44832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33FCBA-46A3-48EF-AA0A-1E42EB6FAB70}"/>
              </a:ext>
            </a:extLst>
          </p:cNvPr>
          <p:cNvSpPr>
            <a:spLocks noGrp="1"/>
          </p:cNvSpPr>
          <p:nvPr>
            <p:ph type="ctrTitle"/>
          </p:nvPr>
        </p:nvSpPr>
        <p:spPr/>
        <p:txBody>
          <a:bodyPr/>
          <a:lstStyle/>
          <a:p>
            <a:r>
              <a:rPr lang="fi-FI" sz="2400" dirty="0">
                <a:effectLst/>
                <a:ea typeface="Calibri" panose="020F0502020204030204" pitchFamily="34" charset="0"/>
              </a:rPr>
              <a:t>Tampereen seudun työterveyslääkärit ry</a:t>
            </a:r>
            <a:br>
              <a:rPr lang="fi-FI" sz="2400" dirty="0">
                <a:effectLst/>
                <a:ea typeface="Calibri" panose="020F0502020204030204" pitchFamily="34" charset="0"/>
              </a:rPr>
            </a:br>
            <a:r>
              <a:rPr lang="fi-FI" sz="2400" dirty="0">
                <a:effectLst/>
                <a:ea typeface="Calibri" panose="020F0502020204030204" pitchFamily="34" charset="0"/>
              </a:rPr>
              <a:t> </a:t>
            </a:r>
            <a:r>
              <a:rPr lang="fi-FI" sz="2400" dirty="0" err="1">
                <a:effectLst/>
                <a:ea typeface="Calibri" panose="020F0502020204030204" pitchFamily="34" charset="0"/>
              </a:rPr>
              <a:t>Coffee</a:t>
            </a:r>
            <a:r>
              <a:rPr lang="fi-FI" sz="2400" dirty="0">
                <a:effectLst/>
                <a:ea typeface="Calibri" panose="020F0502020204030204" pitchFamily="34" charset="0"/>
              </a:rPr>
              <a:t> </a:t>
            </a:r>
            <a:r>
              <a:rPr lang="fi-FI" sz="2400" dirty="0" err="1">
                <a:effectLst/>
                <a:ea typeface="Calibri" panose="020F0502020204030204" pitchFamily="34" charset="0"/>
              </a:rPr>
              <a:t>Break</a:t>
            </a:r>
            <a:r>
              <a:rPr lang="fi-FI" sz="2400" dirty="0">
                <a:effectLst/>
                <a:ea typeface="Calibri" panose="020F0502020204030204" pitchFamily="34" charset="0"/>
              </a:rPr>
              <a:t>-koulutus</a:t>
            </a:r>
            <a:endParaRPr lang="fi-FI" sz="2400" dirty="0"/>
          </a:p>
        </p:txBody>
      </p:sp>
      <p:sp>
        <p:nvSpPr>
          <p:cNvPr id="3" name="Alaotsikko 2">
            <a:extLst>
              <a:ext uri="{FF2B5EF4-FFF2-40B4-BE49-F238E27FC236}">
                <a16:creationId xmlns:a16="http://schemas.microsoft.com/office/drawing/2014/main" id="{34AD7763-C0CE-4512-83F7-8C911D41C29B}"/>
              </a:ext>
            </a:extLst>
          </p:cNvPr>
          <p:cNvSpPr>
            <a:spLocks noGrp="1"/>
          </p:cNvSpPr>
          <p:nvPr>
            <p:ph type="subTitle" idx="1"/>
          </p:nvPr>
        </p:nvSpPr>
        <p:spPr/>
        <p:txBody>
          <a:bodyPr/>
          <a:lstStyle/>
          <a:p>
            <a:r>
              <a:rPr lang="fi-FI" dirty="0"/>
              <a:t>Kati Lehtonen, VT, lakimies, </a:t>
            </a:r>
          </a:p>
          <a:p>
            <a:r>
              <a:rPr lang="fi-FI" dirty="0"/>
              <a:t>SLL</a:t>
            </a:r>
          </a:p>
        </p:txBody>
      </p:sp>
      <p:sp>
        <p:nvSpPr>
          <p:cNvPr id="4" name="Päivämäärän paikkamerkki 3">
            <a:extLst>
              <a:ext uri="{FF2B5EF4-FFF2-40B4-BE49-F238E27FC236}">
                <a16:creationId xmlns:a16="http://schemas.microsoft.com/office/drawing/2014/main" id="{2A363B45-617C-4396-8911-966A7CEEEE0C}"/>
              </a:ext>
            </a:extLst>
          </p:cNvPr>
          <p:cNvSpPr>
            <a:spLocks noGrp="1"/>
          </p:cNvSpPr>
          <p:nvPr>
            <p:ph type="dt" sz="half" idx="10"/>
          </p:nvPr>
        </p:nvSpPr>
        <p:spPr/>
        <p:txBody>
          <a:bodyPr/>
          <a:lstStyle/>
          <a:p>
            <a:fld id="{A17F4B76-EB38-F64D-B7EF-44FF60D92DD3}" type="datetime1">
              <a:rPr lang="fi-FI" altLang="x-none" smtClean="0"/>
              <a:pPr/>
              <a:t>3.2.2022</a:t>
            </a:fld>
            <a:endParaRPr lang="fi-FI" altLang="x-none"/>
          </a:p>
        </p:txBody>
      </p:sp>
      <p:sp>
        <p:nvSpPr>
          <p:cNvPr id="5" name="Alatunnisteen paikkamerkki 4">
            <a:extLst>
              <a:ext uri="{FF2B5EF4-FFF2-40B4-BE49-F238E27FC236}">
                <a16:creationId xmlns:a16="http://schemas.microsoft.com/office/drawing/2014/main" id="{C1DBB19C-5AAA-4145-AE3F-D20DCE74EADE}"/>
              </a:ext>
            </a:extLst>
          </p:cNvPr>
          <p:cNvSpPr>
            <a:spLocks noGrp="1"/>
          </p:cNvSpPr>
          <p:nvPr>
            <p:ph type="ftr" sz="quarter" idx="11"/>
          </p:nvPr>
        </p:nvSpPr>
        <p:spPr/>
        <p:txBody>
          <a:bodyPr/>
          <a:lstStyle/>
          <a:p>
            <a:endParaRPr lang="x-none" altLang="x-none"/>
          </a:p>
        </p:txBody>
      </p:sp>
      <p:sp>
        <p:nvSpPr>
          <p:cNvPr id="6" name="Dian numeron paikkamerkki 5">
            <a:extLst>
              <a:ext uri="{FF2B5EF4-FFF2-40B4-BE49-F238E27FC236}">
                <a16:creationId xmlns:a16="http://schemas.microsoft.com/office/drawing/2014/main" id="{C43E9A19-3CFD-4ADB-BA47-0C156CC7A737}"/>
              </a:ext>
            </a:extLst>
          </p:cNvPr>
          <p:cNvSpPr>
            <a:spLocks noGrp="1"/>
          </p:cNvSpPr>
          <p:nvPr>
            <p:ph type="sldNum" sz="quarter" idx="12"/>
          </p:nvPr>
        </p:nvSpPr>
        <p:spPr/>
        <p:txBody>
          <a:bodyPr/>
          <a:lstStyle/>
          <a:p>
            <a:fld id="{9D349B15-BE6E-AD49-A889-6A29A0B69197}" type="slidenum">
              <a:rPr lang="fi-FI" altLang="x-none" smtClean="0"/>
              <a:pPr/>
              <a:t>2</a:t>
            </a:fld>
            <a:endParaRPr lang="fi-FI" altLang="x-none"/>
          </a:p>
        </p:txBody>
      </p:sp>
    </p:spTree>
    <p:extLst>
      <p:ext uri="{BB962C8B-B14F-4D97-AF65-F5344CB8AC3E}">
        <p14:creationId xmlns:p14="http://schemas.microsoft.com/office/powerpoint/2010/main" val="385801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6E90559-CACD-4E22-BECD-74B094BD4881}"/>
              </a:ext>
            </a:extLst>
          </p:cNvPr>
          <p:cNvSpPr>
            <a:spLocks noGrp="1"/>
          </p:cNvSpPr>
          <p:nvPr>
            <p:ph idx="1"/>
          </p:nvPr>
        </p:nvSpPr>
        <p:spPr>
          <a:xfrm>
            <a:off x="827584" y="1275606"/>
            <a:ext cx="7713734" cy="3360763"/>
          </a:xfrm>
        </p:spPr>
        <p:txBody>
          <a:bodyPr/>
          <a:lstStyle/>
          <a:p>
            <a:pPr marL="457200"/>
            <a:endParaRPr lang="fi-FI" dirty="0">
              <a:effectLst/>
              <a:latin typeface="Arial" panose="020B0604020202020204" pitchFamily="34" charset="0"/>
              <a:ea typeface="Calibri" panose="020F0502020204030204" pitchFamily="34" charset="0"/>
            </a:endParaRPr>
          </a:p>
          <a:p>
            <a:pPr marL="457200"/>
            <a:r>
              <a:rPr lang="fi-FI" dirty="0">
                <a:effectLst/>
                <a:latin typeface="Arial" panose="020B0604020202020204" pitchFamily="34" charset="0"/>
                <a:ea typeface="Calibri" panose="020F0502020204030204" pitchFamily="34" charset="0"/>
              </a:rPr>
              <a:t>Suositeltavaa on, että </a:t>
            </a:r>
            <a:r>
              <a:rPr lang="fi-FI" i="1" dirty="0">
                <a:effectLst/>
                <a:latin typeface="Arial" panose="020B0604020202020204" pitchFamily="34" charset="0"/>
                <a:ea typeface="Calibri" panose="020F0502020204030204" pitchFamily="34" charset="0"/>
              </a:rPr>
              <a:t>työntekijä itse puhuu terveydentilastaan</a:t>
            </a:r>
            <a:r>
              <a:rPr lang="fi-FI" dirty="0">
                <a:effectLst/>
                <a:latin typeface="Arial" panose="020B0604020202020204" pitchFamily="34" charset="0"/>
                <a:ea typeface="Calibri" panose="020F0502020204030204" pitchFamily="34" charset="0"/>
              </a:rPr>
              <a:t>, eikä lääkäri. Lääkärin oikeusturvan kannalta on </a:t>
            </a:r>
            <a:r>
              <a:rPr lang="fi-FI" dirty="0">
                <a:ea typeface="Calibri" panose="020F0502020204030204" pitchFamily="34" charset="0"/>
              </a:rPr>
              <a:t>tärkeä </a:t>
            </a:r>
            <a:r>
              <a:rPr lang="fi-FI" dirty="0">
                <a:effectLst/>
                <a:latin typeface="Arial" panose="020B0604020202020204" pitchFamily="34" charset="0"/>
                <a:ea typeface="Calibri" panose="020F0502020204030204" pitchFamily="34" charset="0"/>
              </a:rPr>
              <a:t>ottaa asia heti alussa esiin, tehdä merkintä tilaisuudesta tehtävään muistioon (</a:t>
            </a:r>
            <a:r>
              <a:rPr lang="fi-FI" dirty="0">
                <a:ea typeface="Calibri" panose="020F0502020204030204" pitchFamily="34" charset="0"/>
              </a:rPr>
              <a:t>ja tarvittaessa </a:t>
            </a:r>
            <a:r>
              <a:rPr lang="fi-FI" dirty="0">
                <a:effectLst/>
                <a:latin typeface="Arial" panose="020B0604020202020204" pitchFamily="34" charset="0"/>
                <a:ea typeface="Calibri" panose="020F0502020204030204" pitchFamily="34" charset="0"/>
              </a:rPr>
              <a:t>potilasasiakirjoihin), mitä tästä on sovittu. </a:t>
            </a:r>
            <a:endParaRPr lang="fi-FI" dirty="0">
              <a:effectLst/>
              <a:latin typeface="Calibri" panose="020F0502020204030204" pitchFamily="34" charset="0"/>
              <a:ea typeface="Calibri" panose="020F0502020204030204" pitchFamily="34" charset="0"/>
            </a:endParaRPr>
          </a:p>
          <a:p>
            <a:pPr marL="457200"/>
            <a:r>
              <a:rPr lang="fi-FI" dirty="0">
                <a:effectLst/>
                <a:latin typeface="Arial" panose="020B0604020202020204" pitchFamily="34" charset="0"/>
                <a:ea typeface="Calibri" panose="020F0502020204030204" pitchFamily="34" charset="0"/>
              </a:rPr>
              <a:t>Jos potilaan tilanteeseen liittyy </a:t>
            </a:r>
            <a:r>
              <a:rPr lang="fi-FI" i="1" dirty="0">
                <a:effectLst/>
                <a:latin typeface="Arial" panose="020B0604020202020204" pitchFamily="34" charset="0"/>
                <a:ea typeface="Calibri" panose="020F0502020204030204" pitchFamily="34" charset="0"/>
              </a:rPr>
              <a:t>muita niin vakavia olosuhteita</a:t>
            </a:r>
            <a:r>
              <a:rPr lang="fi-FI" dirty="0">
                <a:effectLst/>
                <a:latin typeface="Arial" panose="020B0604020202020204" pitchFamily="34" charset="0"/>
                <a:ea typeface="Calibri" panose="020F0502020204030204" pitchFamily="34" charset="0"/>
              </a:rPr>
              <a:t>, että niihin voi liittyä </a:t>
            </a:r>
            <a:r>
              <a:rPr lang="fi-FI" i="1" dirty="0">
                <a:effectLst/>
                <a:latin typeface="Arial" panose="020B0604020202020204" pitchFamily="34" charset="0"/>
                <a:ea typeface="Calibri" panose="020F0502020204030204" pitchFamily="34" charset="0"/>
              </a:rPr>
              <a:t>muita ilmoitusoikeuksia/velvollisuuksia</a:t>
            </a:r>
            <a:endParaRPr lang="fi-FI" dirty="0"/>
          </a:p>
        </p:txBody>
      </p:sp>
      <p:sp>
        <p:nvSpPr>
          <p:cNvPr id="3" name="Päivämäärän paikkamerkki 2">
            <a:extLst>
              <a:ext uri="{FF2B5EF4-FFF2-40B4-BE49-F238E27FC236}">
                <a16:creationId xmlns:a16="http://schemas.microsoft.com/office/drawing/2014/main" id="{CA8E2140-1F5F-4A26-9C33-5880A6414C6F}"/>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A25F05CA-7138-49EA-8061-3223229D785C}"/>
              </a:ext>
            </a:extLst>
          </p:cNvPr>
          <p:cNvSpPr>
            <a:spLocks noGrp="1"/>
          </p:cNvSpPr>
          <p:nvPr>
            <p:ph type="sldNum" sz="quarter" idx="12"/>
          </p:nvPr>
        </p:nvSpPr>
        <p:spPr/>
        <p:txBody>
          <a:bodyPr/>
          <a:lstStyle/>
          <a:p>
            <a:fld id="{4878C55D-8027-824E-B42F-5FE28B053887}" type="slidenum">
              <a:rPr lang="fi-FI" altLang="x-none" smtClean="0"/>
              <a:pPr/>
              <a:t>20</a:t>
            </a:fld>
            <a:endParaRPr lang="fi-FI" altLang="x-none"/>
          </a:p>
        </p:txBody>
      </p:sp>
    </p:spTree>
    <p:extLst>
      <p:ext uri="{BB962C8B-B14F-4D97-AF65-F5344CB8AC3E}">
        <p14:creationId xmlns:p14="http://schemas.microsoft.com/office/powerpoint/2010/main" val="2579980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D740A72-4758-4C1B-9E62-B92EE0720F0F}"/>
              </a:ext>
            </a:extLst>
          </p:cNvPr>
          <p:cNvSpPr>
            <a:spLocks noGrp="1"/>
          </p:cNvSpPr>
          <p:nvPr>
            <p:ph idx="1"/>
          </p:nvPr>
        </p:nvSpPr>
        <p:spPr/>
        <p:txBody>
          <a:bodyPr/>
          <a:lstStyle/>
          <a:p>
            <a:pPr marL="342900" indent="-342900"/>
            <a:r>
              <a:rPr lang="fi-FI" dirty="0">
                <a:effectLst/>
                <a:latin typeface="Arial" panose="020B0604020202020204" pitchFamily="34" charset="0"/>
                <a:ea typeface="Calibri" panose="020F0502020204030204" pitchFamily="34" charset="0"/>
              </a:rPr>
              <a:t>(esim. ilmoitus siitä että henkilö on terveydentilan tai käyttäytymisen perusteella sopimaton pitämään hallussaan ampuma-asetta, ilmoitus edunvalvonnan tai sosiaalihuollon tarpeesta, ajokortin terveysvaatimuksista, lastensuojeluilmoituksia tms.), ne tulee arvioida tapauskohtaisesti erikseen.</a:t>
            </a:r>
            <a:endParaRPr lang="fi-FI" dirty="0">
              <a:effectLst/>
              <a:latin typeface="Calibri" panose="020F0502020204030204" pitchFamily="34" charset="0"/>
              <a:ea typeface="Calibri" panose="020F0502020204030204" pitchFamily="34" charset="0"/>
            </a:endParaRPr>
          </a:p>
          <a:p>
            <a:pPr marL="342900" indent="-342900"/>
            <a:r>
              <a:rPr lang="fi-FI" dirty="0"/>
              <a:t>Työntekijää tulee informoida lääkärin lakisääteisistä  velvollisuuksista niin, että hän ymmärtää tilanteen</a:t>
            </a:r>
          </a:p>
          <a:p>
            <a:pPr marL="342900" indent="-342900"/>
            <a:r>
              <a:rPr lang="fi-FI" dirty="0"/>
              <a:t>Merkinnät potilasasiakirjoihin </a:t>
            </a:r>
          </a:p>
        </p:txBody>
      </p:sp>
      <p:sp>
        <p:nvSpPr>
          <p:cNvPr id="3" name="Päivämäärän paikkamerkki 2">
            <a:extLst>
              <a:ext uri="{FF2B5EF4-FFF2-40B4-BE49-F238E27FC236}">
                <a16:creationId xmlns:a16="http://schemas.microsoft.com/office/drawing/2014/main" id="{6DB99AC3-86BF-42BC-B53E-ECC99B5E8D55}"/>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2353744-1C96-4927-B374-58CEAEF5C82D}"/>
              </a:ext>
            </a:extLst>
          </p:cNvPr>
          <p:cNvSpPr>
            <a:spLocks noGrp="1"/>
          </p:cNvSpPr>
          <p:nvPr>
            <p:ph type="sldNum" sz="quarter" idx="12"/>
          </p:nvPr>
        </p:nvSpPr>
        <p:spPr/>
        <p:txBody>
          <a:bodyPr/>
          <a:lstStyle/>
          <a:p>
            <a:fld id="{4878C55D-8027-824E-B42F-5FE28B053887}" type="slidenum">
              <a:rPr lang="fi-FI" altLang="x-none" smtClean="0"/>
              <a:pPr/>
              <a:t>21</a:t>
            </a:fld>
            <a:endParaRPr lang="fi-FI" altLang="x-none"/>
          </a:p>
        </p:txBody>
      </p:sp>
    </p:spTree>
    <p:extLst>
      <p:ext uri="{BB962C8B-B14F-4D97-AF65-F5344CB8AC3E}">
        <p14:creationId xmlns:p14="http://schemas.microsoft.com/office/powerpoint/2010/main" val="236983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3F11A26-43BE-40C1-BD50-834F8F2782B0}"/>
              </a:ext>
            </a:extLst>
          </p:cNvPr>
          <p:cNvSpPr>
            <a:spLocks noGrp="1"/>
          </p:cNvSpPr>
          <p:nvPr>
            <p:ph idx="1"/>
          </p:nvPr>
        </p:nvSpPr>
        <p:spPr>
          <a:xfrm>
            <a:off x="611560" y="1347614"/>
            <a:ext cx="7929758" cy="3288755"/>
          </a:xfrm>
        </p:spPr>
        <p:txBody>
          <a:bodyPr/>
          <a:lstStyle/>
          <a:p>
            <a:pPr marL="0" lvl="0" indent="0">
              <a:buNone/>
            </a:pPr>
            <a:r>
              <a:rPr lang="fi-FI" dirty="0">
                <a:solidFill>
                  <a:srgbClr val="00B050"/>
                </a:solidFill>
                <a:effectLst/>
                <a:ea typeface="Times New Roman" panose="02020603050405020304" pitchFamily="18" charset="0"/>
              </a:rPr>
              <a:t>3) Minkä kokoisista ryhmistä (esim. tehdyt terveystarkastukset, työpaikkaselvitystä ennen tehdyt kyselyt psykososiaalisen kuormituksen kokemuksista) voidaan tehdä yhteenvetoraportti työnantajalle nähtäväksi? </a:t>
            </a:r>
          </a:p>
          <a:p>
            <a:pPr marL="0" lvl="0" indent="0">
              <a:buNone/>
            </a:pPr>
            <a:endParaRPr lang="fi-FI" dirty="0">
              <a:effectLst/>
              <a:ea typeface="Calibri" panose="020F0502020204030204" pitchFamily="34" charset="0"/>
            </a:endParaRPr>
          </a:p>
          <a:p>
            <a:pPr marL="742950" lvl="1" indent="-285750"/>
            <a:r>
              <a:rPr lang="fi-FI" sz="2000" dirty="0">
                <a:effectLst/>
                <a:ea typeface="Times New Roman" panose="02020603050405020304" pitchFamily="18" charset="0"/>
                <a:cs typeface="Arial" panose="020B0604020202020204" pitchFamily="34" charset="0"/>
              </a:rPr>
              <a:t>onko määritelmä &gt;20 henkilöä ja mistä laista tämä on johdettu? Esim. työterveyshuollon työpaikkaselvityksessä voi tulla esille, että koetaan eriarvoisuuden kokemuksia, häirintää ym. </a:t>
            </a:r>
          </a:p>
          <a:p>
            <a:pPr marL="0" indent="0">
              <a:buNone/>
            </a:pPr>
            <a:endParaRPr lang="fi-FI" dirty="0"/>
          </a:p>
        </p:txBody>
      </p:sp>
      <p:sp>
        <p:nvSpPr>
          <p:cNvPr id="3" name="Päivämäärän paikkamerkki 2">
            <a:extLst>
              <a:ext uri="{FF2B5EF4-FFF2-40B4-BE49-F238E27FC236}">
                <a16:creationId xmlns:a16="http://schemas.microsoft.com/office/drawing/2014/main" id="{AA096B78-B646-40D6-BB34-52C86FD8712D}"/>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F03F186-003A-43D6-8AE3-9862C567F3AE}"/>
              </a:ext>
            </a:extLst>
          </p:cNvPr>
          <p:cNvSpPr>
            <a:spLocks noGrp="1"/>
          </p:cNvSpPr>
          <p:nvPr>
            <p:ph type="sldNum" sz="quarter" idx="12"/>
          </p:nvPr>
        </p:nvSpPr>
        <p:spPr/>
        <p:txBody>
          <a:bodyPr/>
          <a:lstStyle/>
          <a:p>
            <a:fld id="{4878C55D-8027-824E-B42F-5FE28B053887}" type="slidenum">
              <a:rPr lang="fi-FI" altLang="x-none" smtClean="0"/>
              <a:pPr/>
              <a:t>22</a:t>
            </a:fld>
            <a:endParaRPr lang="fi-FI" altLang="x-none"/>
          </a:p>
        </p:txBody>
      </p:sp>
    </p:spTree>
    <p:extLst>
      <p:ext uri="{BB962C8B-B14F-4D97-AF65-F5344CB8AC3E}">
        <p14:creationId xmlns:p14="http://schemas.microsoft.com/office/powerpoint/2010/main" val="224886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7B9EE37-3166-4E0F-81AA-8BF0DE44CDB9}"/>
              </a:ext>
            </a:extLst>
          </p:cNvPr>
          <p:cNvSpPr>
            <a:spLocks noGrp="1"/>
          </p:cNvSpPr>
          <p:nvPr>
            <p:ph idx="1"/>
          </p:nvPr>
        </p:nvSpPr>
        <p:spPr/>
        <p:txBody>
          <a:bodyPr/>
          <a:lstStyle/>
          <a:p>
            <a:r>
              <a:rPr lang="fi-FI" sz="2000" dirty="0">
                <a:effectLst/>
                <a:ea typeface="Times New Roman" panose="02020603050405020304" pitchFamily="18" charset="0"/>
                <a:cs typeface="Arial" panose="020B0604020202020204" pitchFamily="34" charset="0"/>
              </a:rPr>
              <a:t>Voiko psykologi raportoida, että 9 henkilön yksikössä n.1/3 kokee (eli 3 työntekijää) kokee häirintää ja saattaa siis olla, että koska tämä raportti menee kaikille, että nämä henkilöt pystytään työpaikalla identifioimaan </a:t>
            </a:r>
            <a:r>
              <a:rPr lang="fi-FI" dirty="0">
                <a:ea typeface="Times New Roman" panose="02020603050405020304" pitchFamily="18" charset="0"/>
              </a:rPr>
              <a:t>?</a:t>
            </a:r>
            <a:endParaRPr lang="fi-FI" sz="2000" dirty="0">
              <a:effectLst/>
              <a:ea typeface="Calibri" panose="020F0502020204030204" pitchFamily="34" charset="0"/>
              <a:cs typeface="Arial" panose="020B060402020202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73BC9E11-4491-4ED0-8C09-8EF347B82F0E}"/>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5BC470AD-A0C0-4C78-B2AC-740987759B83}"/>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ACDCDD72-403C-49B7-BBB4-7D40908A9191}"/>
              </a:ext>
            </a:extLst>
          </p:cNvPr>
          <p:cNvSpPr>
            <a:spLocks noGrp="1"/>
          </p:cNvSpPr>
          <p:nvPr>
            <p:ph type="sldNum" sz="quarter" idx="12"/>
          </p:nvPr>
        </p:nvSpPr>
        <p:spPr/>
        <p:txBody>
          <a:bodyPr/>
          <a:lstStyle/>
          <a:p>
            <a:fld id="{4878C55D-8027-824E-B42F-5FE28B053887}" type="slidenum">
              <a:rPr lang="fi-FI" altLang="x-none" smtClean="0"/>
              <a:pPr/>
              <a:t>23</a:t>
            </a:fld>
            <a:endParaRPr lang="fi-FI" altLang="x-none"/>
          </a:p>
        </p:txBody>
      </p:sp>
      <p:pic>
        <p:nvPicPr>
          <p:cNvPr id="6" name="Kuva 5" descr="Kuva, joka sisältää kohteen teksti, vektorigrafiikka&#10;&#10;Kuvaus luotu automaattisesti">
            <a:extLst>
              <a:ext uri="{FF2B5EF4-FFF2-40B4-BE49-F238E27FC236}">
                <a16:creationId xmlns:a16="http://schemas.microsoft.com/office/drawing/2014/main" id="{96FAD380-F4F3-4F5B-B08A-AB038C279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12160" y="3285074"/>
            <a:ext cx="1656184" cy="1341818"/>
          </a:xfrm>
          <a:prstGeom prst="rect">
            <a:avLst/>
          </a:prstGeom>
        </p:spPr>
      </p:pic>
    </p:spTree>
    <p:extLst>
      <p:ext uri="{BB962C8B-B14F-4D97-AF65-F5344CB8AC3E}">
        <p14:creationId xmlns:p14="http://schemas.microsoft.com/office/powerpoint/2010/main" val="1793845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7A65725-DFD1-426E-A79A-92F9A6EA0AD0}"/>
              </a:ext>
            </a:extLst>
          </p:cNvPr>
          <p:cNvSpPr>
            <a:spLocks noGrp="1"/>
          </p:cNvSpPr>
          <p:nvPr>
            <p:ph idx="1"/>
          </p:nvPr>
        </p:nvSpPr>
        <p:spPr>
          <a:xfrm>
            <a:off x="539552" y="1131590"/>
            <a:ext cx="8001766" cy="3504779"/>
          </a:xfrm>
        </p:spPr>
        <p:txBody>
          <a:bodyPr/>
          <a:lstStyle/>
          <a:p>
            <a:pPr marL="457200"/>
            <a:r>
              <a:rPr lang="fi-FI" sz="1800" dirty="0">
                <a:effectLst/>
                <a:latin typeface="Arial" panose="020B0604020202020204" pitchFamily="34" charset="0"/>
                <a:ea typeface="Calibri" panose="020F0502020204030204" pitchFamily="34" charset="0"/>
              </a:rPr>
              <a:t>Kaikki potilasasiakirjoihin merkittävät tiedot ja yksityisen ja perheen salaisuudet ovat salassa pidettäviä, ellei tietojen antamiseen ole potilaan kirjallista suostumusta tai laissa erikseen säädettyä tietojen ilmoitusoikeutta tai -velvollisuutta.</a:t>
            </a:r>
          </a:p>
          <a:p>
            <a:pPr marL="457200"/>
            <a:r>
              <a:rPr lang="fi-FI" sz="1800" dirty="0">
                <a:effectLst/>
                <a:latin typeface="Arial" panose="020B0604020202020204" pitchFamily="34" charset="0"/>
                <a:ea typeface="Calibri" panose="020F0502020204030204" pitchFamily="34" charset="0"/>
              </a:rPr>
              <a:t>Kysymyksestä jää hieman epäselväksi, mihin terveystarkastuksiin tässä viitataan. </a:t>
            </a:r>
          </a:p>
          <a:p>
            <a:pPr marL="457200"/>
            <a:r>
              <a:rPr lang="fi-FI" sz="1800" dirty="0">
                <a:effectLst/>
                <a:latin typeface="Arial" panose="020B0604020202020204" pitchFamily="34" charset="0"/>
                <a:ea typeface="Calibri" panose="020F0502020204030204" pitchFamily="34" charset="0"/>
              </a:rPr>
              <a:t>Työterveyshuoltolain perusteella työterveyshuollon lääkärillä on oikeus antaa työnantajalle </a:t>
            </a:r>
            <a:r>
              <a:rPr lang="fi-FI" sz="1800" i="1" dirty="0">
                <a:effectLst/>
                <a:latin typeface="Arial" panose="020B0604020202020204" pitchFamily="34" charset="0"/>
                <a:ea typeface="Calibri" panose="020F0502020204030204" pitchFamily="34" charset="0"/>
              </a:rPr>
              <a:t>vain erityistä sairastumisen vaaraa </a:t>
            </a:r>
            <a:r>
              <a:rPr lang="fi-FI" sz="1800" dirty="0">
                <a:effectLst/>
                <a:latin typeface="Arial" panose="020B0604020202020204" pitchFamily="34" charset="0"/>
                <a:ea typeface="Calibri" panose="020F0502020204030204" pitchFamily="34" charset="0"/>
              </a:rPr>
              <a:t>aiheuttavissa töissä kirjallinen lausunto terveystarkastusten johtopäätöksistä sekä niiden perusteella aiheellisista työsuojelutoimista, siltä osin kuin ne liittyvät työsuojeluun ja työterveyshuoltoon. </a:t>
            </a:r>
            <a:endParaRPr lang="fi-FI" dirty="0"/>
          </a:p>
        </p:txBody>
      </p:sp>
      <p:sp>
        <p:nvSpPr>
          <p:cNvPr id="3" name="Päivämäärän paikkamerkki 2">
            <a:extLst>
              <a:ext uri="{FF2B5EF4-FFF2-40B4-BE49-F238E27FC236}">
                <a16:creationId xmlns:a16="http://schemas.microsoft.com/office/drawing/2014/main" id="{DF913BD0-26DD-411F-B436-2E65E16A17EF}"/>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34D98566-0E5F-4F29-B131-070A60F33FC2}"/>
              </a:ext>
            </a:extLst>
          </p:cNvPr>
          <p:cNvSpPr>
            <a:spLocks noGrp="1"/>
          </p:cNvSpPr>
          <p:nvPr>
            <p:ph type="sldNum" sz="quarter" idx="12"/>
          </p:nvPr>
        </p:nvSpPr>
        <p:spPr/>
        <p:txBody>
          <a:bodyPr/>
          <a:lstStyle/>
          <a:p>
            <a:fld id="{4878C55D-8027-824E-B42F-5FE28B053887}" type="slidenum">
              <a:rPr lang="fi-FI" altLang="x-none" smtClean="0"/>
              <a:pPr/>
              <a:t>24</a:t>
            </a:fld>
            <a:endParaRPr lang="fi-FI" altLang="x-none"/>
          </a:p>
        </p:txBody>
      </p:sp>
    </p:spTree>
    <p:extLst>
      <p:ext uri="{BB962C8B-B14F-4D97-AF65-F5344CB8AC3E}">
        <p14:creationId xmlns:p14="http://schemas.microsoft.com/office/powerpoint/2010/main" val="201224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1A347CB-0CD0-4E64-AADA-9D2E8D553337}"/>
              </a:ext>
            </a:extLst>
          </p:cNvPr>
          <p:cNvSpPr>
            <a:spLocks noGrp="1"/>
          </p:cNvSpPr>
          <p:nvPr>
            <p:ph idx="1"/>
          </p:nvPr>
        </p:nvSpPr>
        <p:spPr>
          <a:xfrm>
            <a:off x="755576" y="1779662"/>
            <a:ext cx="7785742" cy="2856707"/>
          </a:xfrm>
        </p:spPr>
        <p:txBody>
          <a:bodyPr/>
          <a:lstStyle/>
          <a:p>
            <a:pPr marL="457200"/>
            <a:r>
              <a:rPr lang="fi-FI" sz="2000" dirty="0">
                <a:effectLst/>
                <a:latin typeface="Arial" panose="020B0604020202020204" pitchFamily="34" charset="0"/>
                <a:ea typeface="Calibri" panose="020F0502020204030204" pitchFamily="34" charset="0"/>
              </a:rPr>
              <a:t>Tapauskohtaisesti tulee tarvittaessa arvioida tarkemmin, millä tarkkuudella johtopäätökset voi kirjata, ja omalta työnantajalta tulisi pyytää tarvittaessa tästä tietosuojapuolesta ohjeistusta.</a:t>
            </a:r>
            <a:endParaRPr lang="fi-FI" sz="2000" dirty="0">
              <a:effectLst/>
              <a:latin typeface="Calibri" panose="020F0502020204030204" pitchFamily="34" charset="0"/>
              <a:ea typeface="Calibri" panose="020F0502020204030204" pitchFamily="34" charset="0"/>
            </a:endParaRPr>
          </a:p>
          <a:p>
            <a:pPr marL="457200"/>
            <a:r>
              <a:rPr lang="fi-FI" sz="2000" dirty="0">
                <a:effectLst/>
                <a:latin typeface="Arial" panose="020B0604020202020204" pitchFamily="34" charset="0"/>
                <a:ea typeface="Calibri" panose="020F0502020204030204" pitchFamily="34" charset="0"/>
              </a:rPr>
              <a:t>Mitä tulee erilaisiin </a:t>
            </a:r>
            <a:r>
              <a:rPr lang="fi-FI" sz="2000" i="1" dirty="0">
                <a:effectLst/>
                <a:latin typeface="Arial" panose="020B0604020202020204" pitchFamily="34" charset="0"/>
                <a:ea typeface="Calibri" panose="020F0502020204030204" pitchFamily="34" charset="0"/>
              </a:rPr>
              <a:t>kyselyihin</a:t>
            </a:r>
            <a:r>
              <a:rPr lang="fi-FI" sz="2000" dirty="0">
                <a:effectLst/>
                <a:latin typeface="Arial" panose="020B0604020202020204" pitchFamily="34" charset="0"/>
                <a:ea typeface="Calibri" panose="020F0502020204030204" pitchFamily="34" charset="0"/>
              </a:rPr>
              <a:t>, niin niihin liittyy useampi aspekti, mm. mistä asioista työnantaja voi tietosuojalainsäädännön valossa tilata tällaisia kyselyitä, miten työnantaja ja toisaalta kyselypalvelun tarjoava yritys toteuttavat kyselyyn liittyvät yleiset henkilötietojen käsittelyä koskevat vaatimuksensa, </a:t>
            </a:r>
            <a:endParaRPr lang="fi-FI" dirty="0"/>
          </a:p>
        </p:txBody>
      </p:sp>
      <p:sp>
        <p:nvSpPr>
          <p:cNvPr id="3" name="Päivämäärän paikkamerkki 2">
            <a:extLst>
              <a:ext uri="{FF2B5EF4-FFF2-40B4-BE49-F238E27FC236}">
                <a16:creationId xmlns:a16="http://schemas.microsoft.com/office/drawing/2014/main" id="{4B1430C8-B1E9-4F27-B3FE-51B068EF2981}"/>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AF43B090-B905-4C44-B835-7B1C46CCDEAF}"/>
              </a:ext>
            </a:extLst>
          </p:cNvPr>
          <p:cNvSpPr>
            <a:spLocks noGrp="1"/>
          </p:cNvSpPr>
          <p:nvPr>
            <p:ph type="sldNum" sz="quarter" idx="12"/>
          </p:nvPr>
        </p:nvSpPr>
        <p:spPr/>
        <p:txBody>
          <a:bodyPr/>
          <a:lstStyle/>
          <a:p>
            <a:fld id="{4878C55D-8027-824E-B42F-5FE28B053887}" type="slidenum">
              <a:rPr lang="fi-FI" altLang="x-none" smtClean="0"/>
              <a:pPr/>
              <a:t>25</a:t>
            </a:fld>
            <a:endParaRPr lang="fi-FI" altLang="x-none"/>
          </a:p>
        </p:txBody>
      </p:sp>
    </p:spTree>
    <p:extLst>
      <p:ext uri="{BB962C8B-B14F-4D97-AF65-F5344CB8AC3E}">
        <p14:creationId xmlns:p14="http://schemas.microsoft.com/office/powerpoint/2010/main" val="273858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8C8A309-8C77-43B0-8F49-E79BCF6BC1D0}"/>
              </a:ext>
            </a:extLst>
          </p:cNvPr>
          <p:cNvSpPr>
            <a:spLocks noGrp="1"/>
          </p:cNvSpPr>
          <p:nvPr>
            <p:ph idx="1"/>
          </p:nvPr>
        </p:nvSpPr>
        <p:spPr>
          <a:xfrm>
            <a:off x="467544" y="1347614"/>
            <a:ext cx="8002138" cy="3274948"/>
          </a:xfrm>
        </p:spPr>
        <p:txBody>
          <a:bodyPr/>
          <a:lstStyle/>
          <a:p>
            <a:pPr marL="342900" indent="-342900"/>
            <a:r>
              <a:rPr lang="fi-FI" sz="2000" dirty="0">
                <a:effectLst/>
                <a:latin typeface="Arial" panose="020B0604020202020204" pitchFamily="34" charset="0"/>
                <a:ea typeface="Calibri" panose="020F0502020204030204" pitchFamily="34" charset="0"/>
              </a:rPr>
              <a:t>mikä on kyselyn tarjoavan yrityksen velvollisuus rajata tulosten antamista kyselyn tilanneelle työnantajalle ja toisaalta mitä tietoja työnantaja voi antaa tällaisista kyselyistä työpaikalla? </a:t>
            </a:r>
          </a:p>
          <a:p>
            <a:pPr marL="342900" indent="-342900"/>
            <a:r>
              <a:rPr lang="fi-FI" sz="2000" dirty="0">
                <a:effectLst/>
                <a:latin typeface="Arial" panose="020B0604020202020204" pitchFamily="34" charset="0"/>
                <a:ea typeface="Calibri" panose="020F0502020204030204" pitchFamily="34" charset="0"/>
              </a:rPr>
              <a:t>Tyypillisesti kyselyn tilannut työnantaja ja sen toteuttava yritys (esim. työterveyshuolto) miettivät etukäteen henkilötietojen käsittelyyn liittyvät velvoitteet kunkin kyselyn osalta, </a:t>
            </a:r>
          </a:p>
          <a:p>
            <a:pPr marL="342900" indent="-342900"/>
            <a:r>
              <a:rPr lang="fi-FI" sz="2000" dirty="0">
                <a:effectLst/>
                <a:latin typeface="Arial" panose="020B0604020202020204" pitchFamily="34" charset="0"/>
                <a:ea typeface="Calibri" panose="020F0502020204030204" pitchFamily="34" charset="0"/>
              </a:rPr>
              <a:t>esim. miten henkilötietojen käsittely minimoidaan, miten kohderyhmää informoidaan tietosuoja-asioista ja suostumus hankitaan, miten anonymiteetti toteutetaan jne. </a:t>
            </a:r>
            <a:endParaRPr lang="fi-FI" dirty="0"/>
          </a:p>
        </p:txBody>
      </p:sp>
      <p:sp>
        <p:nvSpPr>
          <p:cNvPr id="3" name="Päivämäärän paikkamerkki 2">
            <a:extLst>
              <a:ext uri="{FF2B5EF4-FFF2-40B4-BE49-F238E27FC236}">
                <a16:creationId xmlns:a16="http://schemas.microsoft.com/office/drawing/2014/main" id="{5A7E498C-C230-4F2E-BCD0-49F676AEA165}"/>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55CD750D-F961-4EF3-900A-0491C7199663}"/>
              </a:ext>
            </a:extLst>
          </p:cNvPr>
          <p:cNvSpPr>
            <a:spLocks noGrp="1"/>
          </p:cNvSpPr>
          <p:nvPr>
            <p:ph type="sldNum" sz="quarter" idx="12"/>
          </p:nvPr>
        </p:nvSpPr>
        <p:spPr/>
        <p:txBody>
          <a:bodyPr/>
          <a:lstStyle/>
          <a:p>
            <a:fld id="{4878C55D-8027-824E-B42F-5FE28B053887}" type="slidenum">
              <a:rPr lang="fi-FI" altLang="x-none" smtClean="0"/>
              <a:pPr/>
              <a:t>26</a:t>
            </a:fld>
            <a:endParaRPr lang="fi-FI" altLang="x-none"/>
          </a:p>
        </p:txBody>
      </p:sp>
    </p:spTree>
    <p:extLst>
      <p:ext uri="{BB962C8B-B14F-4D97-AF65-F5344CB8AC3E}">
        <p14:creationId xmlns:p14="http://schemas.microsoft.com/office/powerpoint/2010/main" val="509711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1520FA0-BD16-4475-A363-1FD6F4FBFB38}"/>
              </a:ext>
            </a:extLst>
          </p:cNvPr>
          <p:cNvSpPr>
            <a:spLocks noGrp="1"/>
          </p:cNvSpPr>
          <p:nvPr>
            <p:ph idx="1"/>
          </p:nvPr>
        </p:nvSpPr>
        <p:spPr>
          <a:xfrm>
            <a:off x="683568" y="1203598"/>
            <a:ext cx="7857750" cy="3432771"/>
          </a:xfrm>
        </p:spPr>
        <p:txBody>
          <a:bodyPr/>
          <a:lstStyle/>
          <a:p>
            <a:pPr marL="342900" indent="-342900"/>
            <a:r>
              <a:rPr lang="fi-FI" sz="2000" dirty="0">
                <a:effectLst/>
                <a:latin typeface="Arial" panose="020B0604020202020204" pitchFamily="34" charset="0"/>
                <a:ea typeface="Calibri" panose="020F0502020204030204" pitchFamily="34" charset="0"/>
              </a:rPr>
              <a:t>Tyypillisesti kyselyt on jo etukäteen rakennettu niin, että henkilöt eivät ole tunnistettavissa sieltä. </a:t>
            </a:r>
          </a:p>
          <a:p>
            <a:pPr marL="342900" indent="-342900"/>
            <a:r>
              <a:rPr lang="fi-FI" sz="2000" dirty="0">
                <a:effectLst/>
                <a:latin typeface="Arial" panose="020B0604020202020204" pitchFamily="34" charset="0"/>
                <a:ea typeface="Calibri" panose="020F0502020204030204" pitchFamily="34" charset="0"/>
              </a:rPr>
              <a:t>Jos kuitenkin herää epäilys siitä, että yksittäisiä henkilöitä on tunnistettavissa, niin omalta työnantajalta tulisi pyytää ohjeistusta tietosuojapuolesta. </a:t>
            </a:r>
          </a:p>
          <a:p>
            <a:pPr marL="342900" indent="-342900"/>
            <a:r>
              <a:rPr lang="fi-FI" sz="2000" dirty="0">
                <a:effectLst/>
                <a:latin typeface="Arial" panose="020B0604020202020204" pitchFamily="34" charset="0"/>
                <a:ea typeface="Calibri" panose="020F0502020204030204" pitchFamily="34" charset="0"/>
              </a:rPr>
              <a:t>20 henkilön raja ?</a:t>
            </a:r>
          </a:p>
          <a:p>
            <a:pPr marL="342900" indent="-342900"/>
            <a:r>
              <a:rPr lang="fi-FI" dirty="0">
                <a:ea typeface="Calibri" panose="020F0502020204030204" pitchFamily="34" charset="0"/>
              </a:rPr>
              <a:t>käytännössä</a:t>
            </a:r>
            <a:r>
              <a:rPr lang="fi-FI" sz="2000" dirty="0">
                <a:effectLst/>
                <a:latin typeface="Arial" panose="020B0604020202020204" pitchFamily="34" charset="0"/>
                <a:ea typeface="Calibri" panose="020F0502020204030204" pitchFamily="34" charset="0"/>
              </a:rPr>
              <a:t> on tullut vastaan esimerkin kaltaisissa tilanteissa, että työpaikalla on tunnistettu työntekijät, ja tästä on tullut ongelmia. </a:t>
            </a:r>
            <a:endParaRPr lang="fi-FI" dirty="0"/>
          </a:p>
        </p:txBody>
      </p:sp>
      <p:sp>
        <p:nvSpPr>
          <p:cNvPr id="3" name="Päivämäärän paikkamerkki 2">
            <a:extLst>
              <a:ext uri="{FF2B5EF4-FFF2-40B4-BE49-F238E27FC236}">
                <a16:creationId xmlns:a16="http://schemas.microsoft.com/office/drawing/2014/main" id="{C1D4E5D6-9AE2-4CEF-A56E-C4BD54C0D8FF}"/>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17603637-1779-4563-9232-EA958797283C}"/>
              </a:ext>
            </a:extLst>
          </p:cNvPr>
          <p:cNvSpPr>
            <a:spLocks noGrp="1"/>
          </p:cNvSpPr>
          <p:nvPr>
            <p:ph type="sldNum" sz="quarter" idx="12"/>
          </p:nvPr>
        </p:nvSpPr>
        <p:spPr/>
        <p:txBody>
          <a:bodyPr/>
          <a:lstStyle/>
          <a:p>
            <a:fld id="{4878C55D-8027-824E-B42F-5FE28B053887}" type="slidenum">
              <a:rPr lang="fi-FI" altLang="x-none" smtClean="0"/>
              <a:pPr/>
              <a:t>27</a:t>
            </a:fld>
            <a:endParaRPr lang="fi-FI" altLang="x-none"/>
          </a:p>
        </p:txBody>
      </p:sp>
    </p:spTree>
    <p:extLst>
      <p:ext uri="{BB962C8B-B14F-4D97-AF65-F5344CB8AC3E}">
        <p14:creationId xmlns:p14="http://schemas.microsoft.com/office/powerpoint/2010/main" val="1985766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748D44A-6F3A-4627-81EB-9B782E190941}"/>
              </a:ext>
            </a:extLst>
          </p:cNvPr>
          <p:cNvSpPr>
            <a:spLocks noGrp="1"/>
          </p:cNvSpPr>
          <p:nvPr>
            <p:ph idx="1"/>
          </p:nvPr>
        </p:nvSpPr>
        <p:spPr/>
        <p:txBody>
          <a:bodyPr/>
          <a:lstStyle/>
          <a:p>
            <a:pPr marL="342900" indent="-342900"/>
            <a:r>
              <a:rPr lang="fi-FI" dirty="0">
                <a:ea typeface="Calibri" panose="020F0502020204030204" pitchFamily="34" charset="0"/>
              </a:rPr>
              <a:t>Eli l</a:t>
            </a:r>
            <a:r>
              <a:rPr lang="fi-FI" sz="2000" dirty="0">
                <a:effectLst/>
                <a:latin typeface="Arial" panose="020B0604020202020204" pitchFamily="34" charset="0"/>
                <a:ea typeface="Calibri" panose="020F0502020204030204" pitchFamily="34" charset="0"/>
              </a:rPr>
              <a:t>ähtökohtaisesti yksittäisiä henkilöitä ei saisi olla tunnistettavissa ja tunnistettavuus riippuu kunkin organisaation rakenteista, joten tässä tulisi olla huolellinen jo kyselyiden rakentamisvaiheessa.</a:t>
            </a:r>
            <a:endParaRPr lang="fi-FI" sz="2000" dirty="0">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5C3D7463-F6D8-4CFC-A196-7BD0E2D4C858}"/>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7A13F846-F3AA-4608-BC24-DBCACA250B8E}"/>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94EC9FB7-3FC6-4A5D-8D27-5DA208258875}"/>
              </a:ext>
            </a:extLst>
          </p:cNvPr>
          <p:cNvSpPr>
            <a:spLocks noGrp="1"/>
          </p:cNvSpPr>
          <p:nvPr>
            <p:ph type="sldNum" sz="quarter" idx="12"/>
          </p:nvPr>
        </p:nvSpPr>
        <p:spPr/>
        <p:txBody>
          <a:bodyPr/>
          <a:lstStyle/>
          <a:p>
            <a:fld id="{4878C55D-8027-824E-B42F-5FE28B053887}" type="slidenum">
              <a:rPr lang="fi-FI" altLang="x-none" smtClean="0"/>
              <a:pPr/>
              <a:t>28</a:t>
            </a:fld>
            <a:endParaRPr lang="fi-FI" altLang="x-none"/>
          </a:p>
        </p:txBody>
      </p:sp>
      <p:pic>
        <p:nvPicPr>
          <p:cNvPr id="7" name="Kuva 6" descr="Kuva, joka sisältää kohteen teksti&#10;&#10;Kuvaus luotu automaattisesti">
            <a:extLst>
              <a:ext uri="{FF2B5EF4-FFF2-40B4-BE49-F238E27FC236}">
                <a16:creationId xmlns:a16="http://schemas.microsoft.com/office/drawing/2014/main" id="{5FDB40C0-5682-4D61-8387-F4E1A26A6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137876"/>
            <a:ext cx="1407843" cy="1491630"/>
          </a:xfrm>
          <a:prstGeom prst="rect">
            <a:avLst/>
          </a:prstGeom>
        </p:spPr>
      </p:pic>
    </p:spTree>
    <p:extLst>
      <p:ext uri="{BB962C8B-B14F-4D97-AF65-F5344CB8AC3E}">
        <p14:creationId xmlns:p14="http://schemas.microsoft.com/office/powerpoint/2010/main" val="3859778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C00A36A-50DF-4D2E-B7D4-6B4631BD0B52}"/>
              </a:ext>
            </a:extLst>
          </p:cNvPr>
          <p:cNvSpPr>
            <a:spLocks noGrp="1"/>
          </p:cNvSpPr>
          <p:nvPr>
            <p:ph idx="1"/>
          </p:nvPr>
        </p:nvSpPr>
        <p:spPr/>
        <p:txBody>
          <a:bodyPr/>
          <a:lstStyle/>
          <a:p>
            <a:pPr marL="0" lvl="0" indent="0">
              <a:buNone/>
            </a:pPr>
            <a:r>
              <a:rPr lang="fi-FI" sz="1800" dirty="0">
                <a:effectLst/>
                <a:ea typeface="Times New Roman" panose="02020603050405020304" pitchFamily="18" charset="0"/>
              </a:rPr>
              <a:t>4) Työntekijä on päihteiden vuoksi hoitoon ohjattuna työterveyshuoltoon ja seuranta työterveyshuollossa – työterveyshuollossa todetaan, että alkoholin käyttö jatkuu, mutta käyttö ei näy työpaikalla. </a:t>
            </a:r>
          </a:p>
          <a:p>
            <a:pPr marL="0" lvl="0" indent="0">
              <a:buNone/>
            </a:pPr>
            <a:r>
              <a:rPr lang="fi-FI" sz="1800" dirty="0">
                <a:effectLst/>
                <a:ea typeface="Times New Roman" panose="02020603050405020304" pitchFamily="18" charset="0"/>
              </a:rPr>
              <a:t>Voiko työterveyshuolto kertoa/onko edes hyötyä kertoa, että työntekijä käyttää alkoholia vapaa-ajalla, toisaalta voiko työantaja vaatia, että ei käytä vapaa-ajalla</a:t>
            </a:r>
            <a:r>
              <a:rPr lang="fi-FI" sz="1800" dirty="0">
                <a:latin typeface="Calibri" panose="020F0502020204030204" pitchFamily="34" charset="0"/>
                <a:ea typeface="Times New Roman" panose="02020603050405020304" pitchFamily="18" charset="0"/>
              </a:rPr>
              <a:t> ?</a:t>
            </a:r>
            <a:endParaRPr lang="fi-FI" sz="1800" dirty="0">
              <a:effectLst/>
              <a:latin typeface="Calibri" panose="020F0502020204030204" pitchFamily="34" charset="0"/>
              <a:ea typeface="Calibri" panose="020F0502020204030204" pitchFamily="34" charset="0"/>
            </a:endParaRPr>
          </a:p>
          <a:p>
            <a:pPr marL="0" indent="0">
              <a:buNone/>
            </a:pPr>
            <a:endParaRPr lang="fi-FI" sz="18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34A230CC-7843-49AD-AE28-06E87CB73F6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7AE337AB-C15B-4986-A581-2B2BC741FAAB}"/>
              </a:ext>
            </a:extLst>
          </p:cNvPr>
          <p:cNvSpPr>
            <a:spLocks noGrp="1"/>
          </p:cNvSpPr>
          <p:nvPr>
            <p:ph type="sldNum" sz="quarter" idx="12"/>
          </p:nvPr>
        </p:nvSpPr>
        <p:spPr/>
        <p:txBody>
          <a:bodyPr/>
          <a:lstStyle/>
          <a:p>
            <a:fld id="{4878C55D-8027-824E-B42F-5FE28B053887}" type="slidenum">
              <a:rPr lang="fi-FI" altLang="x-none" smtClean="0"/>
              <a:pPr/>
              <a:t>29</a:t>
            </a:fld>
            <a:endParaRPr lang="fi-FI" altLang="x-none"/>
          </a:p>
        </p:txBody>
      </p:sp>
    </p:spTree>
    <p:extLst>
      <p:ext uri="{BB962C8B-B14F-4D97-AF65-F5344CB8AC3E}">
        <p14:creationId xmlns:p14="http://schemas.microsoft.com/office/powerpoint/2010/main" val="333244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8013" y="681540"/>
            <a:ext cx="7927975" cy="1098122"/>
          </a:xfrm>
        </p:spPr>
        <p:txBody>
          <a:bodyPr/>
          <a:lstStyle/>
          <a:p>
            <a:r>
              <a:rPr lang="en-US" sz="2400" dirty="0" err="1"/>
              <a:t>Säädöksistä</a:t>
            </a:r>
            <a:r>
              <a:rPr lang="en-US" sz="2400" dirty="0"/>
              <a:t> ja </a:t>
            </a:r>
            <a:r>
              <a:rPr lang="en-US" sz="2400" dirty="0" err="1"/>
              <a:t>muista</a:t>
            </a:r>
            <a:r>
              <a:rPr lang="en-US" sz="2400" dirty="0"/>
              <a:t> </a:t>
            </a:r>
            <a:r>
              <a:rPr lang="en-US" sz="2400" dirty="0" err="1"/>
              <a:t>lähteistä</a:t>
            </a:r>
            <a:r>
              <a:rPr lang="en-US" sz="2400" dirty="0"/>
              <a:t> </a:t>
            </a:r>
          </a:p>
        </p:txBody>
      </p:sp>
      <p:sp>
        <p:nvSpPr>
          <p:cNvPr id="3" name="Content Placeholder 2"/>
          <p:cNvSpPr>
            <a:spLocks noGrp="1"/>
          </p:cNvSpPr>
          <p:nvPr>
            <p:ph idx="1"/>
          </p:nvPr>
        </p:nvSpPr>
        <p:spPr>
          <a:xfrm>
            <a:off x="608013" y="1923678"/>
            <a:ext cx="8284467" cy="2808312"/>
          </a:xfrm>
        </p:spPr>
        <p:txBody>
          <a:bodyPr/>
          <a:lstStyle/>
          <a:p>
            <a:pPr marL="285750" indent="-285750"/>
            <a:r>
              <a:rPr lang="fi-FI" sz="1600" dirty="0">
                <a:solidFill>
                  <a:srgbClr val="000000"/>
                </a:solidFill>
              </a:rPr>
              <a:t>Laki potilaan asemasta ja oikeuksista </a:t>
            </a:r>
            <a:r>
              <a:rPr lang="fi-FI" sz="1600" dirty="0">
                <a:effectLst/>
                <a:latin typeface="Arial" panose="020B0604020202020204" pitchFamily="34" charset="0"/>
                <a:ea typeface="Calibri" panose="020F0502020204030204" pitchFamily="34" charset="0"/>
              </a:rPr>
              <a:t>(785/1992)</a:t>
            </a:r>
          </a:p>
          <a:p>
            <a:pPr marL="285750" indent="-285750"/>
            <a:r>
              <a:rPr lang="fi-FI" sz="1600" dirty="0">
                <a:solidFill>
                  <a:srgbClr val="000000"/>
                </a:solidFill>
              </a:rPr>
              <a:t>Potilasasiakirja-asetus (</a:t>
            </a:r>
            <a:r>
              <a:rPr lang="fi-FI" sz="1600" dirty="0">
                <a:effectLst/>
                <a:latin typeface="Arial" panose="020B0604020202020204" pitchFamily="34" charset="0"/>
                <a:ea typeface="Calibri" panose="020F0502020204030204" pitchFamily="34" charset="0"/>
              </a:rPr>
              <a:t>298/2009)</a:t>
            </a:r>
          </a:p>
          <a:p>
            <a:pPr marL="285750" indent="-285750"/>
            <a:r>
              <a:rPr lang="fi-FI" sz="1600" dirty="0">
                <a:effectLst/>
                <a:latin typeface="Arial" panose="020B0604020202020204" pitchFamily="34" charset="0"/>
                <a:ea typeface="Calibri" panose="020F0502020204030204" pitchFamily="34" charset="0"/>
              </a:rPr>
              <a:t>GDPR ((EU) 2016/679) ja tietosuojalaki (1050/2018) </a:t>
            </a:r>
          </a:p>
          <a:p>
            <a:pPr marL="285750" indent="-285750"/>
            <a:r>
              <a:rPr lang="fi-FI" sz="1600" dirty="0">
                <a:solidFill>
                  <a:srgbClr val="000000"/>
                </a:solidFill>
              </a:rPr>
              <a:t>Laki yksityisyyden suojasta työelämässä (759/2004) </a:t>
            </a:r>
          </a:p>
          <a:p>
            <a:pPr marL="285750" indent="-285750"/>
            <a:r>
              <a:rPr lang="fi-FI" sz="1600" dirty="0">
                <a:solidFill>
                  <a:srgbClr val="000000"/>
                </a:solidFill>
              </a:rPr>
              <a:t>Työterveyshuoltolaki (1382/2001)</a:t>
            </a:r>
          </a:p>
          <a:p>
            <a:pPr marL="285750" indent="-285750"/>
            <a:r>
              <a:rPr lang="fi-FI" sz="1600" b="0" i="0" dirty="0">
                <a:effectLst/>
              </a:rPr>
              <a:t>Valtioneuvoston asetus hyvän työterveyshuoltokäytännön periaatteista, työterveyshuollon sisällöstä sekä ammattihenkilöiden ja asiantuntijoiden koulutuksesta (708/2013) </a:t>
            </a:r>
          </a:p>
          <a:p>
            <a:pPr marL="285750" indent="-285750"/>
            <a:r>
              <a:rPr lang="fi-FI" sz="1600" dirty="0">
                <a:ea typeface="Calibri" panose="020F0502020204030204" pitchFamily="34" charset="0"/>
              </a:rPr>
              <a:t>Lisäksi e</a:t>
            </a:r>
            <a:r>
              <a:rPr lang="fi-FI" sz="1600" dirty="0">
                <a:effectLst/>
                <a:latin typeface="Arial" panose="020B0604020202020204" pitchFamily="34" charset="0"/>
                <a:ea typeface="Calibri" panose="020F0502020204030204" pitchFamily="34" charset="0"/>
              </a:rPr>
              <a:t>rityislainsäädännöissä on säädöksiä ja yksittäisiä säädöksiä potilastietojen käsittelystä</a:t>
            </a:r>
          </a:p>
          <a:p>
            <a:pPr marL="285750" indent="-285750"/>
            <a:endParaRPr lang="fi-FI" sz="1600" dirty="0">
              <a:effectLst/>
              <a:latin typeface="Calibri" panose="020F0502020204030204" pitchFamily="34" charset="0"/>
              <a:ea typeface="Calibri" panose="020F0502020204030204" pitchFamily="34" charset="0"/>
            </a:endParaRPr>
          </a:p>
          <a:p>
            <a:pPr marL="285750" indent="-285750"/>
            <a:endParaRPr lang="fi-FI" sz="2400" dirty="0">
              <a:solidFill>
                <a:srgbClr val="000000"/>
              </a:solidFill>
            </a:endParaRPr>
          </a:p>
          <a:p>
            <a:pPr marL="0" lvl="0" indent="0">
              <a:buNone/>
            </a:pPr>
            <a:endParaRPr lang="fi-FI" sz="1400" dirty="0">
              <a:ea typeface="Times New Roman" panose="02020603050405020304" pitchFamily="18" charset="0"/>
            </a:endParaRPr>
          </a:p>
          <a:p>
            <a:pPr marL="882650" lvl="1" indent="-342900"/>
            <a:endParaRPr lang="fi-FI" sz="1400" dirty="0">
              <a:solidFill>
                <a:srgbClr val="000000"/>
              </a:solidFill>
              <a:cs typeface="Arial" panose="020B0604020202020204" pitchFamily="34" charset="0"/>
            </a:endParaRPr>
          </a:p>
          <a:p>
            <a:pPr marL="882650" lvl="1" indent="-342900"/>
            <a:endParaRPr lang="fi-FI" sz="1200" dirty="0">
              <a:solidFill>
                <a:srgbClr val="000000"/>
              </a:solidFill>
              <a:cs typeface="Arial" panose="020B0604020202020204" pitchFamily="34" charset="0"/>
            </a:endParaRPr>
          </a:p>
          <a:p>
            <a:pPr marL="882650" lvl="1" indent="-342900"/>
            <a:endParaRPr lang="fi-FI" sz="1600" dirty="0">
              <a:solidFill>
                <a:srgbClr val="000000"/>
              </a:solidFill>
              <a:cs typeface="Arial" panose="020B0604020202020204" pitchFamily="34" charset="0"/>
            </a:endParaRPr>
          </a:p>
          <a:p>
            <a:pPr marL="825500" lvl="1" indent="-285750"/>
            <a:endParaRPr lang="fi-FI" sz="1600" dirty="0">
              <a:solidFill>
                <a:srgbClr val="000000"/>
              </a:solidFill>
              <a:cs typeface="Arial" panose="020B0604020202020204" pitchFamily="34" charset="0"/>
            </a:endParaRPr>
          </a:p>
          <a:p>
            <a:pPr marL="539750" lvl="1" indent="0">
              <a:buNone/>
            </a:pPr>
            <a:endParaRPr lang="fi-FI" sz="1600" dirty="0">
              <a:solidFill>
                <a:srgbClr val="000000"/>
              </a:solidFill>
              <a:cs typeface="Arial" panose="020B0604020202020204" pitchFamily="34" charset="0"/>
            </a:endParaRPr>
          </a:p>
          <a:p>
            <a:pPr marL="882650" lvl="1" indent="-342900"/>
            <a:endParaRPr lang="fi-FI" sz="1600" b="1" dirty="0"/>
          </a:p>
          <a:p>
            <a:pPr marL="342900" indent="-342900"/>
            <a:endParaRPr lang="fi-FI" sz="1600" b="1" dirty="0"/>
          </a:p>
          <a:p>
            <a:pPr lvl="1"/>
            <a:endParaRPr lang="fi-FI" sz="1400" dirty="0">
              <a:solidFill>
                <a:srgbClr val="0A0A0A"/>
              </a:solidFill>
              <a:effectLst/>
              <a:ea typeface="Times New Roman" panose="02020603050405020304" pitchFamily="18" charset="0"/>
              <a:cs typeface="Arial" panose="020B0604020202020204" pitchFamily="34" charset="0"/>
            </a:endParaRPr>
          </a:p>
          <a:p>
            <a:pPr marL="503238" lvl="1" indent="0">
              <a:buNone/>
            </a:pPr>
            <a:endParaRPr lang="fi-FI" sz="1400" dirty="0">
              <a:solidFill>
                <a:srgbClr val="000000"/>
              </a:solidFill>
              <a:cs typeface="Arial" panose="020B0604020202020204" pitchFamily="34" charset="0"/>
            </a:endParaRPr>
          </a:p>
          <a:p>
            <a:pPr marL="503238" lvl="1" indent="0">
              <a:buNone/>
            </a:pPr>
            <a:endParaRPr lang="fi-FI" sz="1400" dirty="0">
              <a:solidFill>
                <a:srgbClr val="0A0A0A"/>
              </a:solidFill>
              <a:effectLst/>
              <a:ea typeface="Times New Roman" panose="02020603050405020304" pitchFamily="18" charset="0"/>
              <a:cs typeface="Arial" panose="020B0604020202020204" pitchFamily="34" charset="0"/>
            </a:endParaRPr>
          </a:p>
          <a:p>
            <a:pPr marL="503238" lvl="1" indent="0">
              <a:buNone/>
            </a:pPr>
            <a:endParaRPr lang="fi-FI" sz="1600" dirty="0">
              <a:ea typeface="Calibri" panose="020F0502020204030204" pitchFamily="34" charset="0"/>
              <a:cs typeface="Arial" panose="020B0604020202020204" pitchFamily="34" charset="0"/>
            </a:endParaRPr>
          </a:p>
          <a:p>
            <a:pPr lvl="1"/>
            <a:endParaRPr lang="fi-FI" dirty="0"/>
          </a:p>
          <a:p>
            <a:pPr marL="503238" lvl="1" indent="0">
              <a:buNone/>
            </a:pPr>
            <a:endParaRPr lang="fi-FI" sz="1400" dirty="0">
              <a:effectLst/>
              <a:ea typeface="Calibri" panose="020F0502020204030204" pitchFamily="34" charset="0"/>
              <a:cs typeface="Arial" panose="020B0604020202020204" pitchFamily="34" charset="0"/>
            </a:endParaRPr>
          </a:p>
          <a:p>
            <a:pPr marL="0" indent="0">
              <a:buNone/>
            </a:pPr>
            <a:endParaRPr lang="en-US" dirty="0"/>
          </a:p>
        </p:txBody>
      </p:sp>
      <p:sp>
        <p:nvSpPr>
          <p:cNvPr id="4" name="Date Placeholder 3"/>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6" name="Slide Number Placeholder 5"/>
          <p:cNvSpPr>
            <a:spLocks noGrp="1"/>
          </p:cNvSpPr>
          <p:nvPr>
            <p:ph type="sldNum" sz="quarter" idx="12"/>
          </p:nvPr>
        </p:nvSpPr>
        <p:spPr/>
        <p:txBody>
          <a:bodyPr/>
          <a:lstStyle/>
          <a:p>
            <a:fld id="{4878C55D-8027-824E-B42F-5FE28B053887}" type="slidenum">
              <a:rPr lang="fi-FI" altLang="x-none" smtClean="0"/>
              <a:pPr/>
              <a:t>3</a:t>
            </a:fld>
            <a:endParaRPr lang="fi-FI" altLang="x-none" dirty="0"/>
          </a:p>
        </p:txBody>
      </p:sp>
    </p:spTree>
    <p:extLst>
      <p:ext uri="{BB962C8B-B14F-4D97-AF65-F5344CB8AC3E}">
        <p14:creationId xmlns:p14="http://schemas.microsoft.com/office/powerpoint/2010/main" val="67821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8809A38-7AC3-4F34-B771-6E33D2DC8880}"/>
              </a:ext>
            </a:extLst>
          </p:cNvPr>
          <p:cNvSpPr>
            <a:spLocks noGrp="1"/>
          </p:cNvSpPr>
          <p:nvPr>
            <p:ph idx="1"/>
          </p:nvPr>
        </p:nvSpPr>
        <p:spPr>
          <a:xfrm>
            <a:off x="755576" y="1203598"/>
            <a:ext cx="7785742" cy="3432771"/>
          </a:xfrm>
        </p:spPr>
        <p:txBody>
          <a:bodyPr/>
          <a:lstStyle/>
          <a:p>
            <a:pPr marL="473075" indent="-285750"/>
            <a:r>
              <a:rPr lang="fi-FI" sz="1800" dirty="0">
                <a:effectLst/>
                <a:ea typeface="Calibri" panose="020F0502020204030204" pitchFamily="34" charset="0"/>
              </a:rPr>
              <a:t>Edellä mainitusti salassapitovelvollisuudesta voidaan poiketa vain potilaan kirjallisella suostumuksella tai laissa erikseen nimenomaisesti säädetyn ilmoitusvelvollisuuden/oikeuden perusteella. </a:t>
            </a:r>
          </a:p>
          <a:p>
            <a:pPr marL="457200"/>
            <a:r>
              <a:rPr lang="fi-FI" sz="1800" dirty="0">
                <a:effectLst/>
                <a:ea typeface="Calibri" panose="020F0502020204030204" pitchFamily="34" charset="0"/>
              </a:rPr>
              <a:t>Laissa ei ole säädetty työterveyshuollolle oikeutta ilmoittaa työnantajalle tällaisesta tiedosta ilman työntekijän kirjallista suostumusta. </a:t>
            </a:r>
          </a:p>
          <a:p>
            <a:pPr marL="457200"/>
            <a:r>
              <a:rPr lang="fi-FI" sz="1800" dirty="0">
                <a:effectLst/>
                <a:ea typeface="Calibri" panose="020F0502020204030204" pitchFamily="34" charset="0"/>
              </a:rPr>
              <a:t>Jos potilas poikkeuksellisesti tällaisen erikseen haluaa antaa esimerkiksi työterveysneuvottelua varten, niin asiasta on syytä keskustella etukäteen ja varmistaa suostumuksen kirjallisuus ja merkintä myös potilasasiakirjoihin – suositeltavaa kuitenkin on, että potilas itse puhuu omasta terveydentilastaan sen mitä haluaa (jos haluaa).</a:t>
            </a:r>
          </a:p>
          <a:p>
            <a:pPr marL="187325" indent="0">
              <a:buNone/>
            </a:pPr>
            <a:endParaRPr lang="fi-FI" sz="18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C8788090-3D8F-4699-8E2D-A3A2C9714779}"/>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C7A04B5A-EC43-4CFB-8A9D-02A4FB09605A}"/>
              </a:ext>
            </a:extLst>
          </p:cNvPr>
          <p:cNvSpPr>
            <a:spLocks noGrp="1"/>
          </p:cNvSpPr>
          <p:nvPr>
            <p:ph type="sldNum" sz="quarter" idx="12"/>
          </p:nvPr>
        </p:nvSpPr>
        <p:spPr/>
        <p:txBody>
          <a:bodyPr/>
          <a:lstStyle/>
          <a:p>
            <a:fld id="{4878C55D-8027-824E-B42F-5FE28B053887}" type="slidenum">
              <a:rPr lang="fi-FI" altLang="x-none" smtClean="0"/>
              <a:pPr/>
              <a:t>30</a:t>
            </a:fld>
            <a:endParaRPr lang="fi-FI" altLang="x-none"/>
          </a:p>
        </p:txBody>
      </p:sp>
    </p:spTree>
    <p:extLst>
      <p:ext uri="{BB962C8B-B14F-4D97-AF65-F5344CB8AC3E}">
        <p14:creationId xmlns:p14="http://schemas.microsoft.com/office/powerpoint/2010/main" val="2064829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AA01EBA-B3AE-45FF-9F3C-BD7BAB694D86}"/>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Työnantajalla ei ole oikeutta vaatia, että työntekijä ei käytä alkoholia vapaa-ajalla</a:t>
            </a:r>
          </a:p>
          <a:p>
            <a:pPr marL="457200"/>
            <a:r>
              <a:rPr lang="fi-FI" dirty="0">
                <a:ea typeface="Calibri" panose="020F0502020204030204" pitchFamily="34" charset="0"/>
              </a:rPr>
              <a:t>T</a:t>
            </a:r>
            <a:r>
              <a:rPr lang="fi-FI" sz="2000" dirty="0">
                <a:effectLst/>
                <a:latin typeface="Arial" panose="020B0604020202020204" pitchFamily="34" charset="0"/>
                <a:ea typeface="Calibri" panose="020F0502020204030204" pitchFamily="34" charset="0"/>
              </a:rPr>
              <a:t>yöturvallisuussyistä  täytyy ja voidaan edellyttää, että </a:t>
            </a:r>
            <a:r>
              <a:rPr lang="fi-FI" dirty="0">
                <a:ea typeface="Calibri" panose="020F0502020204030204" pitchFamily="34" charset="0"/>
              </a:rPr>
              <a:t> </a:t>
            </a:r>
            <a:r>
              <a:rPr lang="fi-FI" sz="2000" dirty="0">
                <a:effectLst/>
                <a:latin typeface="Arial" panose="020B0604020202020204" pitchFamily="34" charset="0"/>
                <a:ea typeface="Calibri" panose="020F0502020204030204" pitchFamily="34" charset="0"/>
              </a:rPr>
              <a:t>päihtyneenä ei saa olla työpaikalla ja että siellä tulee olla muutoinkin työkykyinen. </a:t>
            </a:r>
            <a:endParaRPr lang="fi-FI" sz="2000" dirty="0">
              <a:effectLst/>
              <a:latin typeface="Calibri" panose="020F0502020204030204" pitchFamily="34" charset="0"/>
              <a:ea typeface="Calibri" panose="020F0502020204030204" pitchFamily="34" charset="0"/>
            </a:endParaRPr>
          </a:p>
          <a:p>
            <a:pPr marL="0" indent="0">
              <a:buNone/>
            </a:pPr>
            <a:endParaRPr lang="fi-FI" sz="2000" dirty="0">
              <a:effectLst/>
              <a:latin typeface="Calibri" panose="020F0502020204030204" pitchFamily="34" charset="0"/>
              <a:ea typeface="Calibri" panose="020F0502020204030204" pitchFamily="34" charset="0"/>
            </a:endParaRPr>
          </a:p>
        </p:txBody>
      </p:sp>
      <p:sp>
        <p:nvSpPr>
          <p:cNvPr id="3" name="Päivämäärän paikkamerkki 2">
            <a:extLst>
              <a:ext uri="{FF2B5EF4-FFF2-40B4-BE49-F238E27FC236}">
                <a16:creationId xmlns:a16="http://schemas.microsoft.com/office/drawing/2014/main" id="{2B09DE9A-0A23-40DF-A9EE-88E5A4DD56CF}"/>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143B1FD-82A9-4664-AADC-FA8D2DA45ADB}"/>
              </a:ext>
            </a:extLst>
          </p:cNvPr>
          <p:cNvSpPr>
            <a:spLocks noGrp="1"/>
          </p:cNvSpPr>
          <p:nvPr>
            <p:ph type="sldNum" sz="quarter" idx="12"/>
          </p:nvPr>
        </p:nvSpPr>
        <p:spPr/>
        <p:txBody>
          <a:bodyPr/>
          <a:lstStyle/>
          <a:p>
            <a:fld id="{4878C55D-8027-824E-B42F-5FE28B053887}" type="slidenum">
              <a:rPr lang="fi-FI" altLang="x-none" smtClean="0"/>
              <a:pPr/>
              <a:t>31</a:t>
            </a:fld>
            <a:endParaRPr lang="fi-FI" altLang="x-none"/>
          </a:p>
        </p:txBody>
      </p:sp>
    </p:spTree>
    <p:extLst>
      <p:ext uri="{BB962C8B-B14F-4D97-AF65-F5344CB8AC3E}">
        <p14:creationId xmlns:p14="http://schemas.microsoft.com/office/powerpoint/2010/main" val="316947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2DC4323-D4E8-4693-8CD9-F5D40E3BE697}"/>
              </a:ext>
            </a:extLst>
          </p:cNvPr>
          <p:cNvSpPr>
            <a:spLocks noGrp="1"/>
          </p:cNvSpPr>
          <p:nvPr>
            <p:ph idx="1"/>
          </p:nvPr>
        </p:nvSpPr>
        <p:spPr>
          <a:xfrm>
            <a:off x="611560" y="1347614"/>
            <a:ext cx="7929758" cy="3288755"/>
          </a:xfrm>
        </p:spPr>
        <p:txBody>
          <a:bodyPr/>
          <a:lstStyle/>
          <a:p>
            <a:pPr marL="0" indent="0">
              <a:buNone/>
            </a:pPr>
            <a:r>
              <a:rPr lang="fi-FI" sz="1800" dirty="0">
                <a:solidFill>
                  <a:srgbClr val="00B050"/>
                </a:solidFill>
                <a:effectLst/>
                <a:ea typeface="Times New Roman" panose="02020603050405020304" pitchFamily="18" charset="0"/>
              </a:rPr>
              <a:t>5) Moniammatilliset tiimit (mukana lääkäri, hoitaja, fysioterapeutti ja psykologi, joista psykologi asiantuntija, muut ammattihenkilöitä) – voidaanko niissä keskustella oman alueen työntekijöiden asioista nimillä (jos ei kenelläkään vielä hoitosuhdetta vaan kyse esim. &gt;30pv sairauslomista) / pitäisikö keskustella  anonyymisti ’tapauksina’?</a:t>
            </a:r>
            <a:endParaRPr lang="fi-FI" sz="1800" dirty="0">
              <a:solidFill>
                <a:srgbClr val="00B050"/>
              </a:solidFill>
              <a:effectLst/>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6B5FD327-5713-4298-88E3-D4D9A36A9240}"/>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253B3ECE-9A46-4A5E-B41A-6B1716251142}"/>
              </a:ext>
            </a:extLst>
          </p:cNvPr>
          <p:cNvSpPr>
            <a:spLocks noGrp="1"/>
          </p:cNvSpPr>
          <p:nvPr>
            <p:ph type="sldNum" sz="quarter" idx="12"/>
          </p:nvPr>
        </p:nvSpPr>
        <p:spPr/>
        <p:txBody>
          <a:bodyPr/>
          <a:lstStyle/>
          <a:p>
            <a:fld id="{4878C55D-8027-824E-B42F-5FE28B053887}" type="slidenum">
              <a:rPr lang="fi-FI" altLang="x-none" smtClean="0"/>
              <a:pPr/>
              <a:t>32</a:t>
            </a:fld>
            <a:endParaRPr lang="fi-FI" altLang="x-none"/>
          </a:p>
        </p:txBody>
      </p:sp>
      <p:pic>
        <p:nvPicPr>
          <p:cNvPr id="8" name="Kuva 7" descr="Työtoverit keskustelemassa kokouspöydän ääressä">
            <a:extLst>
              <a:ext uri="{FF2B5EF4-FFF2-40B4-BE49-F238E27FC236}">
                <a16:creationId xmlns:a16="http://schemas.microsoft.com/office/drawing/2014/main" id="{31DFA050-01EC-44FF-AFBB-9E5673804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2787774"/>
            <a:ext cx="2520280" cy="1634244"/>
          </a:xfrm>
          <a:prstGeom prst="rect">
            <a:avLst/>
          </a:prstGeom>
        </p:spPr>
      </p:pic>
    </p:spTree>
    <p:extLst>
      <p:ext uri="{BB962C8B-B14F-4D97-AF65-F5344CB8AC3E}">
        <p14:creationId xmlns:p14="http://schemas.microsoft.com/office/powerpoint/2010/main" val="350308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04B18B2C-96D6-4A9F-B06F-B5CE136D5C89}"/>
              </a:ext>
            </a:extLst>
          </p:cNvPr>
          <p:cNvSpPr>
            <a:spLocks noGrp="1"/>
          </p:cNvSpPr>
          <p:nvPr>
            <p:ph idx="1"/>
          </p:nvPr>
        </p:nvSpPr>
        <p:spPr>
          <a:xfrm>
            <a:off x="755576" y="1371227"/>
            <a:ext cx="7785742" cy="3360763"/>
          </a:xfrm>
        </p:spPr>
        <p:txBody>
          <a:bodyPr/>
          <a:lstStyle/>
          <a:p>
            <a:pPr marL="457200"/>
            <a:r>
              <a:rPr lang="fi-FI" sz="1800" dirty="0">
                <a:ea typeface="Calibri" panose="020F0502020204030204" pitchFamily="34" charset="0"/>
              </a:rPr>
              <a:t>Hyvä keskustella a</a:t>
            </a:r>
            <a:r>
              <a:rPr lang="fi-FI" sz="1800" dirty="0">
                <a:effectLst/>
                <a:latin typeface="Arial" panose="020B0604020202020204" pitchFamily="34" charset="0"/>
                <a:ea typeface="Calibri" panose="020F0502020204030204" pitchFamily="34" charset="0"/>
              </a:rPr>
              <a:t>nonyymisti ”tapauksina”</a:t>
            </a:r>
          </a:p>
          <a:p>
            <a:pPr marL="457200"/>
            <a:r>
              <a:rPr lang="fi-FI" sz="1800" dirty="0">
                <a:effectLst/>
                <a:latin typeface="Arial" panose="020B0604020202020204" pitchFamily="34" charset="0"/>
                <a:ea typeface="Calibri" panose="020F0502020204030204" pitchFamily="34" charset="0"/>
              </a:rPr>
              <a:t>Ks. </a:t>
            </a:r>
            <a:r>
              <a:rPr lang="fi-FI" sz="1800" dirty="0">
                <a:ea typeface="Calibri" panose="020F0502020204030204" pitchFamily="34" charset="0"/>
              </a:rPr>
              <a:t>e</a:t>
            </a:r>
            <a:r>
              <a:rPr lang="fi-FI" sz="1800" dirty="0">
                <a:effectLst/>
                <a:latin typeface="Arial" panose="020B0604020202020204" pitchFamily="34" charset="0"/>
                <a:ea typeface="Calibri" panose="020F0502020204030204" pitchFamily="34" charset="0"/>
              </a:rPr>
              <a:t>d. tiivistetysti potilasasiakirjojen tietoja saa moniammatillisessa tiimissä antaa kollegoille vain, jos he osallistuvat kyseisen potilaan hoitoon tai siihen liittyviin tehtäviin.</a:t>
            </a:r>
          </a:p>
          <a:p>
            <a:pPr marL="457200"/>
            <a:r>
              <a:rPr lang="fi-FI" sz="1800" dirty="0">
                <a:effectLst/>
                <a:latin typeface="Arial" panose="020B0604020202020204" pitchFamily="34" charset="0"/>
                <a:ea typeface="Calibri" panose="020F0502020204030204" pitchFamily="34" charset="0"/>
              </a:rPr>
              <a:t>Tällöinkin he saavat käsitellä tietoja vain potilastietojen sallittuihin käyttötarkoituksiin eli ensisijaisesti potilaan hoidon järjestämisen, suunnittelun, toteuttamisen ja seurannan turvaamiseen ja vain siinä laajuudessa, kuin heidän tehtävänsä ja vastuunsa kyseisessä terveydenhuollon toimintayksikössä sitä edellyttävät, ja tapauskohtaisissa olosuhteissa tietojen käsittely on potilaan yksityisyyden suojaa vasten perusteltua</a:t>
            </a:r>
            <a:r>
              <a:rPr lang="fi-FI" sz="1800" dirty="0">
                <a:solidFill>
                  <a:srgbClr val="FF0000"/>
                </a:solidFill>
                <a:effectLst/>
                <a:latin typeface="Arial" panose="020B0604020202020204" pitchFamily="34" charset="0"/>
                <a:ea typeface="Calibri" panose="020F0502020204030204" pitchFamily="34" charset="0"/>
              </a:rPr>
              <a:t>.</a:t>
            </a:r>
            <a:endParaRPr lang="fi-FI" sz="1800" dirty="0">
              <a:effectLst/>
              <a:latin typeface="Calibri" panose="020F0502020204030204" pitchFamily="34" charset="0"/>
              <a:ea typeface="Calibri" panose="020F0502020204030204" pitchFamily="34" charset="0"/>
            </a:endParaRPr>
          </a:p>
          <a:p>
            <a:pPr marL="187325" indent="0">
              <a:buNone/>
            </a:pPr>
            <a:r>
              <a:rPr lang="fi-FI" sz="1800" dirty="0">
                <a:solidFill>
                  <a:srgbClr val="FF0000"/>
                </a:solidFill>
                <a:effectLst/>
                <a:latin typeface="Arial" panose="020B0604020202020204" pitchFamily="34" charset="0"/>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8960F3D0-02BD-4C40-A5B1-24E9AFA7C0DB}"/>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FE3FBF0E-5A24-43D7-9809-B65592AD0336}"/>
              </a:ext>
            </a:extLst>
          </p:cNvPr>
          <p:cNvSpPr>
            <a:spLocks noGrp="1"/>
          </p:cNvSpPr>
          <p:nvPr>
            <p:ph type="sldNum" sz="quarter" idx="12"/>
          </p:nvPr>
        </p:nvSpPr>
        <p:spPr/>
        <p:txBody>
          <a:bodyPr/>
          <a:lstStyle/>
          <a:p>
            <a:fld id="{4878C55D-8027-824E-B42F-5FE28B053887}" type="slidenum">
              <a:rPr lang="fi-FI" altLang="x-none" smtClean="0"/>
              <a:pPr/>
              <a:t>33</a:t>
            </a:fld>
            <a:endParaRPr lang="fi-FI" altLang="x-none"/>
          </a:p>
        </p:txBody>
      </p:sp>
    </p:spTree>
    <p:extLst>
      <p:ext uri="{BB962C8B-B14F-4D97-AF65-F5344CB8AC3E}">
        <p14:creationId xmlns:p14="http://schemas.microsoft.com/office/powerpoint/2010/main" val="3531244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6D32381-D1CD-44C6-A23C-B7C662C2DB16}"/>
              </a:ext>
            </a:extLst>
          </p:cNvPr>
          <p:cNvSpPr>
            <a:spLocks noGrp="1"/>
          </p:cNvSpPr>
          <p:nvPr>
            <p:ph idx="1"/>
          </p:nvPr>
        </p:nvSpPr>
        <p:spPr/>
        <p:txBody>
          <a:bodyPr/>
          <a:lstStyle/>
          <a:p>
            <a:pPr marL="342900" indent="-342900"/>
            <a:r>
              <a:rPr lang="fi-FI" sz="2000" dirty="0">
                <a:effectLst/>
                <a:latin typeface="Arial" panose="020B0604020202020204" pitchFamily="34" charset="0"/>
                <a:ea typeface="Calibri" panose="020F0502020204030204" pitchFamily="34" charset="0"/>
              </a:rPr>
              <a:t>Jos moniammatillisessa tiimissä kollegat eivät osallistu kollegan hoitoon tai siihen liittyviin tehtäviin, vaan ovat asiassa sivullisia, niin heille ei saa antaa potilasasiakirjojen tietoja ilman potilaan kirjallista suostumusta tai lakisääteistä poikkeusta. </a:t>
            </a:r>
          </a:p>
          <a:p>
            <a:pPr marL="342900" indent="-342900"/>
            <a:r>
              <a:rPr lang="fi-FI" sz="2000" dirty="0">
                <a:effectLst/>
                <a:latin typeface="Arial" panose="020B0604020202020204" pitchFamily="34" charset="0"/>
                <a:ea typeface="Calibri" panose="020F0502020204030204" pitchFamily="34" charset="0"/>
              </a:rPr>
              <a:t>Tiedossa on tapauksia, joissa perusteettomasta tietojen antamisesta/ilmaisuista on tehty myös rikosilmoituksia.</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A9450D8A-FFC6-476C-AF84-9D1482807933}"/>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572EC9BC-4497-44FE-8DC9-BF2B27DC39AF}"/>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B798AB58-6C22-4981-A28A-E4473D04D7BE}"/>
              </a:ext>
            </a:extLst>
          </p:cNvPr>
          <p:cNvSpPr>
            <a:spLocks noGrp="1"/>
          </p:cNvSpPr>
          <p:nvPr>
            <p:ph type="sldNum" sz="quarter" idx="12"/>
          </p:nvPr>
        </p:nvSpPr>
        <p:spPr/>
        <p:txBody>
          <a:bodyPr/>
          <a:lstStyle/>
          <a:p>
            <a:fld id="{4878C55D-8027-824E-B42F-5FE28B053887}" type="slidenum">
              <a:rPr lang="fi-FI" altLang="x-none" smtClean="0"/>
              <a:pPr/>
              <a:t>34</a:t>
            </a:fld>
            <a:endParaRPr lang="fi-FI" altLang="x-none"/>
          </a:p>
        </p:txBody>
      </p:sp>
    </p:spTree>
    <p:extLst>
      <p:ext uri="{BB962C8B-B14F-4D97-AF65-F5344CB8AC3E}">
        <p14:creationId xmlns:p14="http://schemas.microsoft.com/office/powerpoint/2010/main" val="366450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906ED46-CCDA-43E8-BCAE-C6AA6E9A5CA9}"/>
              </a:ext>
            </a:extLst>
          </p:cNvPr>
          <p:cNvSpPr>
            <a:spLocks noGrp="1"/>
          </p:cNvSpPr>
          <p:nvPr>
            <p:ph idx="1"/>
          </p:nvPr>
        </p:nvSpPr>
        <p:spPr>
          <a:xfrm>
            <a:off x="683568" y="1203598"/>
            <a:ext cx="7857750" cy="3432771"/>
          </a:xfrm>
        </p:spPr>
        <p:txBody>
          <a:bodyPr/>
          <a:lstStyle/>
          <a:p>
            <a:pPr marL="0" lvl="0" indent="0">
              <a:buNone/>
            </a:pPr>
            <a:endParaRPr lang="fi-FI" dirty="0">
              <a:effectLst/>
              <a:ea typeface="Times New Roman" panose="02020603050405020304" pitchFamily="18" charset="0"/>
            </a:endParaRPr>
          </a:p>
          <a:p>
            <a:pPr marL="0" lvl="0" indent="0">
              <a:buNone/>
            </a:pPr>
            <a:r>
              <a:rPr lang="fi-FI" dirty="0">
                <a:solidFill>
                  <a:srgbClr val="00B050"/>
                </a:solidFill>
                <a:effectLst/>
                <a:ea typeface="Times New Roman" panose="02020603050405020304" pitchFamily="18" charset="0"/>
              </a:rPr>
              <a:t>6) Voiko työnantaja toimittaa terveystietoja  esim. lääkärin todistus tai lausunto työterveyshuoltoon?</a:t>
            </a:r>
            <a:endParaRPr lang="fi-FI" dirty="0">
              <a:solidFill>
                <a:srgbClr val="00B050"/>
              </a:solidFill>
              <a:effectLst/>
              <a:ea typeface="Calibri" panose="020F0502020204030204" pitchFamily="34" charset="0"/>
            </a:endParaRPr>
          </a:p>
          <a:p>
            <a:pPr marL="800100" lvl="1" indent="-342900"/>
            <a:r>
              <a:rPr lang="fi-FI" sz="2000" dirty="0">
                <a:effectLst/>
                <a:ea typeface="Times New Roman" panose="02020603050405020304" pitchFamily="18" charset="0"/>
                <a:cs typeface="Arial" panose="020B0604020202020204" pitchFamily="34" charset="0"/>
              </a:rPr>
              <a:t>onko päihtymystila erityinen henkilötieto/terveystieto?</a:t>
            </a:r>
            <a:endParaRPr lang="fi-FI" sz="2000" dirty="0">
              <a:effectLst/>
              <a:ea typeface="Calibri" panose="020F0502020204030204" pitchFamily="34" charset="0"/>
              <a:cs typeface="Arial" panose="020B0604020202020204" pitchFamily="34" charset="0"/>
            </a:endParaRPr>
          </a:p>
          <a:p>
            <a:pPr marL="800100" lvl="1" indent="-342900"/>
            <a:r>
              <a:rPr lang="fi-FI" sz="2000" dirty="0">
                <a:effectLst/>
                <a:ea typeface="Times New Roman" panose="02020603050405020304" pitchFamily="18" charset="0"/>
                <a:cs typeface="Arial" panose="020B0604020202020204" pitchFamily="34" charset="0"/>
              </a:rPr>
              <a:t>voiko työntekijä kieltää, jos </a:t>
            </a:r>
            <a:r>
              <a:rPr lang="fi-FI" sz="2000" dirty="0" err="1">
                <a:effectLst/>
                <a:ea typeface="Times New Roman" panose="02020603050405020304" pitchFamily="18" charset="0"/>
                <a:cs typeface="Arial" panose="020B0604020202020204" pitchFamily="34" charset="0"/>
              </a:rPr>
              <a:t>sva</a:t>
            </a:r>
            <a:r>
              <a:rPr lang="fi-FI" sz="2000" dirty="0">
                <a:effectLst/>
                <a:ea typeface="Times New Roman" panose="02020603050405020304" pitchFamily="18" charset="0"/>
                <a:cs typeface="Arial" panose="020B0604020202020204" pitchFamily="34" charset="0"/>
              </a:rPr>
              <a:t> on yli 30pv?</a:t>
            </a:r>
            <a:endParaRPr lang="fi-FI" sz="2000" dirty="0">
              <a:effectLst/>
              <a:ea typeface="Calibri" panose="020F0502020204030204" pitchFamily="34" charset="0"/>
              <a:cs typeface="Arial" panose="020B0604020202020204" pitchFamily="34" charset="0"/>
            </a:endParaRPr>
          </a:p>
          <a:p>
            <a:endParaRPr lang="fi-FI" dirty="0"/>
          </a:p>
        </p:txBody>
      </p:sp>
      <p:sp>
        <p:nvSpPr>
          <p:cNvPr id="3" name="Päivämäärän paikkamerkki 2">
            <a:extLst>
              <a:ext uri="{FF2B5EF4-FFF2-40B4-BE49-F238E27FC236}">
                <a16:creationId xmlns:a16="http://schemas.microsoft.com/office/drawing/2014/main" id="{E4B48103-E22D-4F68-B1C4-26E490EE3A5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9FBF945D-D7EF-4C17-A883-FA1702FF6D5A}"/>
              </a:ext>
            </a:extLst>
          </p:cNvPr>
          <p:cNvSpPr>
            <a:spLocks noGrp="1"/>
          </p:cNvSpPr>
          <p:nvPr>
            <p:ph type="sldNum" sz="quarter" idx="12"/>
          </p:nvPr>
        </p:nvSpPr>
        <p:spPr/>
        <p:txBody>
          <a:bodyPr/>
          <a:lstStyle/>
          <a:p>
            <a:fld id="{4878C55D-8027-824E-B42F-5FE28B053887}" type="slidenum">
              <a:rPr lang="fi-FI" altLang="x-none" smtClean="0"/>
              <a:pPr/>
              <a:t>35</a:t>
            </a:fld>
            <a:endParaRPr lang="fi-FI" altLang="x-none"/>
          </a:p>
        </p:txBody>
      </p:sp>
      <p:pic>
        <p:nvPicPr>
          <p:cNvPr id="6" name="Kuva 5" descr="Kuva, joka sisältää kohteen teksti&#10;&#10;Kuvaus luotu automaattisesti">
            <a:extLst>
              <a:ext uri="{FF2B5EF4-FFF2-40B4-BE49-F238E27FC236}">
                <a16:creationId xmlns:a16="http://schemas.microsoft.com/office/drawing/2014/main" id="{A065C39D-930C-403A-ABAF-69CEE51D2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643758"/>
            <a:ext cx="936104" cy="1776587"/>
          </a:xfrm>
          <a:prstGeom prst="rect">
            <a:avLst/>
          </a:prstGeom>
        </p:spPr>
      </p:pic>
    </p:spTree>
    <p:extLst>
      <p:ext uri="{BB962C8B-B14F-4D97-AF65-F5344CB8AC3E}">
        <p14:creationId xmlns:p14="http://schemas.microsoft.com/office/powerpoint/2010/main" val="2185819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A91943B-1A68-43B3-9223-8E9D32584631}"/>
              </a:ext>
            </a:extLst>
          </p:cNvPr>
          <p:cNvSpPr>
            <a:spLocks noGrp="1"/>
          </p:cNvSpPr>
          <p:nvPr>
            <p:ph idx="1"/>
          </p:nvPr>
        </p:nvSpPr>
        <p:spPr/>
        <p:txBody>
          <a:bodyPr/>
          <a:lstStyle/>
          <a:p>
            <a:pPr marL="685800"/>
            <a:r>
              <a:rPr lang="fi-FI" sz="1800" dirty="0">
                <a:effectLst/>
                <a:latin typeface="Arial" panose="020B0604020202020204" pitchFamily="34" charset="0"/>
                <a:ea typeface="Calibri" panose="020F0502020204030204" pitchFamily="34" charset="0"/>
              </a:rPr>
              <a:t>Edellä todetusti mitään potilasasiakirjoihin merkittävää tietoa tai yksityisen salaisuutta ei saa toimittaa ilman työntekijän kirjallista suostumusta tai lakisääteistä poikkeusta, jollaisia on lähinnä liittyen terveystarkastuksiin erityistä vaaraa aiheuttavissa töissä tai ääritilanteissa, joissa on suunnitteilla työnantajaan kohdistuva törkeä rikos. </a:t>
            </a:r>
            <a:endParaRPr lang="fi-FI" dirty="0"/>
          </a:p>
        </p:txBody>
      </p:sp>
      <p:sp>
        <p:nvSpPr>
          <p:cNvPr id="3" name="Päivämäärän paikkamerkki 2">
            <a:extLst>
              <a:ext uri="{FF2B5EF4-FFF2-40B4-BE49-F238E27FC236}">
                <a16:creationId xmlns:a16="http://schemas.microsoft.com/office/drawing/2014/main" id="{F4D69E51-36E5-4A14-9A61-B2459ABE590D}"/>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FCF808A7-86B7-4174-AF20-21C8FC26DCFA}"/>
              </a:ext>
            </a:extLst>
          </p:cNvPr>
          <p:cNvSpPr>
            <a:spLocks noGrp="1"/>
          </p:cNvSpPr>
          <p:nvPr>
            <p:ph type="sldNum" sz="quarter" idx="12"/>
          </p:nvPr>
        </p:nvSpPr>
        <p:spPr/>
        <p:txBody>
          <a:bodyPr/>
          <a:lstStyle/>
          <a:p>
            <a:fld id="{4878C55D-8027-824E-B42F-5FE28B053887}" type="slidenum">
              <a:rPr lang="fi-FI" altLang="x-none" smtClean="0"/>
              <a:pPr/>
              <a:t>36</a:t>
            </a:fld>
            <a:endParaRPr lang="fi-FI" altLang="x-none"/>
          </a:p>
        </p:txBody>
      </p:sp>
    </p:spTree>
    <p:extLst>
      <p:ext uri="{BB962C8B-B14F-4D97-AF65-F5344CB8AC3E}">
        <p14:creationId xmlns:p14="http://schemas.microsoft.com/office/powerpoint/2010/main" val="2932849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BF85CF5-FE00-4BCE-82E5-7CAC3DC83470}"/>
              </a:ext>
            </a:extLst>
          </p:cNvPr>
          <p:cNvSpPr>
            <a:spLocks noGrp="1"/>
          </p:cNvSpPr>
          <p:nvPr>
            <p:ph idx="1"/>
          </p:nvPr>
        </p:nvSpPr>
        <p:spPr>
          <a:xfrm>
            <a:off x="611560" y="1203598"/>
            <a:ext cx="7929758" cy="3432771"/>
          </a:xfrm>
        </p:spPr>
        <p:txBody>
          <a:bodyPr/>
          <a:lstStyle/>
          <a:p>
            <a:pPr marL="685800"/>
            <a:r>
              <a:rPr lang="fi-FI" sz="1800" dirty="0">
                <a:ea typeface="Calibri" panose="020F0502020204030204" pitchFamily="34" charset="0"/>
              </a:rPr>
              <a:t>T</a:t>
            </a:r>
            <a:r>
              <a:rPr lang="fi-FI" sz="1800" dirty="0">
                <a:effectLst/>
                <a:latin typeface="Arial" panose="020B0604020202020204" pitchFamily="34" charset="0"/>
                <a:ea typeface="Calibri" panose="020F0502020204030204" pitchFamily="34" charset="0"/>
              </a:rPr>
              <a:t>ietyillä kuljetusaloilla kortin tai luvan terveydellisten edellytysten puuttumisesta voi kuitenkin olla ilmoitusoikeus tai -velvollisuus viranomaiselle, mikä kannattaa tarvittaessa tarkastaa erikseen; myös edunvalvonnan tai sosiaalihuollon tarpeesta ja lastensuojelun tarpeesta on erilaisia ilmoitusoikeuksia ja -velvollisuuksia viranomaisille.</a:t>
            </a:r>
          </a:p>
          <a:p>
            <a:pPr marL="685800"/>
            <a:r>
              <a:rPr lang="fi-FI" sz="1800" dirty="0">
                <a:effectLst/>
                <a:latin typeface="Arial" panose="020B0604020202020204" pitchFamily="34" charset="0"/>
                <a:ea typeface="Calibri" panose="020F0502020204030204" pitchFamily="34" charset="0"/>
              </a:rPr>
              <a:t>Erilaiset sairaslomatodistukset ja lausunnot annetaan työntekijän pyynnöstä työntekijälle, ja on hänen asiansa toimittaa tarvittaessa niitä työnantajalle.</a:t>
            </a:r>
            <a:endParaRPr lang="fi-FI" sz="1800" dirty="0">
              <a:effectLst/>
              <a:latin typeface="Calibri" panose="020F0502020204030204" pitchFamily="34" charset="0"/>
              <a:ea typeface="Calibri" panose="020F0502020204030204" pitchFamily="34" charset="0"/>
            </a:endParaRPr>
          </a:p>
          <a:p>
            <a:pPr marL="685800"/>
            <a:endParaRPr lang="fi-FI" sz="1800" dirty="0"/>
          </a:p>
        </p:txBody>
      </p:sp>
      <p:sp>
        <p:nvSpPr>
          <p:cNvPr id="3" name="Päivämäärän paikkamerkki 2">
            <a:extLst>
              <a:ext uri="{FF2B5EF4-FFF2-40B4-BE49-F238E27FC236}">
                <a16:creationId xmlns:a16="http://schemas.microsoft.com/office/drawing/2014/main" id="{5073B9F1-2497-4BEC-8EEC-5335B5351A39}"/>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FC1CEE1-211A-4DC5-A455-0967B4CB04EE}"/>
              </a:ext>
            </a:extLst>
          </p:cNvPr>
          <p:cNvSpPr>
            <a:spLocks noGrp="1"/>
          </p:cNvSpPr>
          <p:nvPr>
            <p:ph type="sldNum" sz="quarter" idx="12"/>
          </p:nvPr>
        </p:nvSpPr>
        <p:spPr/>
        <p:txBody>
          <a:bodyPr/>
          <a:lstStyle/>
          <a:p>
            <a:fld id="{4878C55D-8027-824E-B42F-5FE28B053887}" type="slidenum">
              <a:rPr lang="fi-FI" altLang="x-none" smtClean="0"/>
              <a:pPr/>
              <a:t>37</a:t>
            </a:fld>
            <a:endParaRPr lang="fi-FI" altLang="x-none"/>
          </a:p>
        </p:txBody>
      </p:sp>
    </p:spTree>
    <p:extLst>
      <p:ext uri="{BB962C8B-B14F-4D97-AF65-F5344CB8AC3E}">
        <p14:creationId xmlns:p14="http://schemas.microsoft.com/office/powerpoint/2010/main" val="1384912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6C27B2DF-B146-4113-AD7D-FA7A04124FD9}"/>
              </a:ext>
            </a:extLst>
          </p:cNvPr>
          <p:cNvSpPr>
            <a:spLocks noGrp="1"/>
          </p:cNvSpPr>
          <p:nvPr>
            <p:ph idx="1"/>
          </p:nvPr>
        </p:nvSpPr>
        <p:spPr/>
        <p:txBody>
          <a:bodyPr/>
          <a:lstStyle/>
          <a:p>
            <a:pPr marL="342900" indent="-342900"/>
            <a:r>
              <a:rPr lang="fi-FI" sz="2000" dirty="0">
                <a:effectLst/>
                <a:latin typeface="Arial" panose="020B0604020202020204" pitchFamily="34" charset="0"/>
                <a:ea typeface="Calibri" panose="020F0502020204030204" pitchFamily="34" charset="0"/>
              </a:rPr>
              <a:t>Mikäli potilaan työnantaja on taas esimerkiksi saanut työntekijältä sairaslomatodistuksen, jonka luotettavuutta työnantaja epäilee, työantajalla on oikeus hyväksyä tai hylätä todistus (palkanmaksu- näkökohta)</a:t>
            </a:r>
          </a:p>
          <a:p>
            <a:pPr marL="342900" indent="-342900"/>
            <a:r>
              <a:rPr lang="fi-FI" dirty="0">
                <a:ea typeface="Calibri" panose="020F0502020204030204" pitchFamily="34" charset="0"/>
              </a:rPr>
              <a:t>Tällöin t</a:t>
            </a:r>
            <a:r>
              <a:rPr lang="fi-FI" sz="2000" dirty="0">
                <a:effectLst/>
                <a:latin typeface="Arial" panose="020B0604020202020204" pitchFamily="34" charset="0"/>
                <a:ea typeface="Calibri" panose="020F0502020204030204" pitchFamily="34" charset="0"/>
              </a:rPr>
              <a:t>yönantajan tulee ohjata työntekijä (työterveyshuoltoon) luotettavana pitämälleen lääkärille. </a:t>
            </a:r>
          </a:p>
          <a:p>
            <a:pPr marL="342900" indent="-342900"/>
            <a:r>
              <a:rPr lang="fi-FI" sz="2000" dirty="0">
                <a:effectLst/>
                <a:latin typeface="Arial" panose="020B0604020202020204" pitchFamily="34" charset="0"/>
                <a:ea typeface="Calibri" panose="020F0502020204030204" pitchFamily="34" charset="0"/>
              </a:rPr>
              <a:t>Lähtökohtaisesti  työnantaja ei saa itse lähetellä sairaslomatodistuksia työterveyshuoltoon ”tarkastettavaksi”. </a:t>
            </a:r>
            <a:endParaRPr lang="fi-FI" dirty="0"/>
          </a:p>
        </p:txBody>
      </p:sp>
      <p:sp>
        <p:nvSpPr>
          <p:cNvPr id="3" name="Päivämäärän paikkamerkki 2">
            <a:extLst>
              <a:ext uri="{FF2B5EF4-FFF2-40B4-BE49-F238E27FC236}">
                <a16:creationId xmlns:a16="http://schemas.microsoft.com/office/drawing/2014/main" id="{39FC30B0-694D-4D8B-AC83-19FC08C52B1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6D628AB8-E8DE-4980-8FBE-BEAFE9072492}"/>
              </a:ext>
            </a:extLst>
          </p:cNvPr>
          <p:cNvSpPr>
            <a:spLocks noGrp="1"/>
          </p:cNvSpPr>
          <p:nvPr>
            <p:ph type="sldNum" sz="quarter" idx="12"/>
          </p:nvPr>
        </p:nvSpPr>
        <p:spPr/>
        <p:txBody>
          <a:bodyPr/>
          <a:lstStyle/>
          <a:p>
            <a:fld id="{4878C55D-8027-824E-B42F-5FE28B053887}" type="slidenum">
              <a:rPr lang="fi-FI" altLang="x-none" smtClean="0"/>
              <a:pPr/>
              <a:t>38</a:t>
            </a:fld>
            <a:endParaRPr lang="fi-FI" altLang="x-none"/>
          </a:p>
        </p:txBody>
      </p:sp>
    </p:spTree>
    <p:extLst>
      <p:ext uri="{BB962C8B-B14F-4D97-AF65-F5344CB8AC3E}">
        <p14:creationId xmlns:p14="http://schemas.microsoft.com/office/powerpoint/2010/main" val="566193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73E212B9-E227-4929-A030-FBA428BC1246}"/>
              </a:ext>
            </a:extLst>
          </p:cNvPr>
          <p:cNvSpPr>
            <a:spLocks noGrp="1"/>
          </p:cNvSpPr>
          <p:nvPr>
            <p:ph idx="1"/>
          </p:nvPr>
        </p:nvSpPr>
        <p:spPr/>
        <p:txBody>
          <a:bodyPr/>
          <a:lstStyle/>
          <a:p>
            <a:r>
              <a:rPr lang="fi-FI" sz="2000" dirty="0">
                <a:effectLst/>
                <a:latin typeface="Arial" panose="020B0604020202020204" pitchFamily="34" charset="0"/>
                <a:ea typeface="Calibri" panose="020F0502020204030204" pitchFamily="34" charset="0"/>
              </a:rPr>
              <a:t>Lain yksityisyyden suojasta työelämässä mukaan työntekijän työnantajalle luovuttama työkykyään koskeva lääkärintodistus tai -lausunto saadaan kuitenkin luovuttaa työterveyshuollon palvelujen tuottajalle työterveyshuoltolaissa (1383/2001) säädettyjen </a:t>
            </a:r>
            <a:r>
              <a:rPr lang="fi-FI" sz="2000" i="1" dirty="0">
                <a:effectLst/>
                <a:latin typeface="Arial" panose="020B0604020202020204" pitchFamily="34" charset="0"/>
                <a:ea typeface="Calibri" panose="020F0502020204030204" pitchFamily="34" charset="0"/>
              </a:rPr>
              <a:t>työterveyshuollon tehtävien toteuttamista varten, jollei työntekijä ole kieltänyt luovuttamista.</a:t>
            </a:r>
            <a:r>
              <a:rPr lang="fi-FI" sz="2000" dirty="0">
                <a:effectLst/>
                <a:latin typeface="Arial" panose="020B0604020202020204" pitchFamily="34" charset="0"/>
                <a:ea typeface="Calibri" panose="020F0502020204030204" pitchFamily="34" charset="0"/>
              </a:rPr>
              <a:t> T</a:t>
            </a:r>
            <a:r>
              <a:rPr lang="fi-FI" sz="2000" dirty="0">
                <a:effectLst/>
                <a:ea typeface="Times New Roman" panose="02020603050405020304" pitchFamily="18" charset="0"/>
              </a:rPr>
              <a:t>yöntekijää on selkeästi informoitava tästä kielto-oikeudesta etukäteen.</a:t>
            </a:r>
            <a:endParaRPr lang="fi-FI" sz="2000" dirty="0">
              <a:effectLst/>
              <a:latin typeface="Arial" panose="020B060402020202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0A07F36E-4F46-4928-8409-694D729C6FBD}"/>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805D9AB6-EDC7-4A6A-8F60-86D05A7FF4CF}"/>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2BFD9FB2-88E1-4CE4-9FAD-7443FB3DF8F4}"/>
              </a:ext>
            </a:extLst>
          </p:cNvPr>
          <p:cNvSpPr>
            <a:spLocks noGrp="1"/>
          </p:cNvSpPr>
          <p:nvPr>
            <p:ph type="sldNum" sz="quarter" idx="12"/>
          </p:nvPr>
        </p:nvSpPr>
        <p:spPr/>
        <p:txBody>
          <a:bodyPr/>
          <a:lstStyle/>
          <a:p>
            <a:fld id="{4878C55D-8027-824E-B42F-5FE28B053887}" type="slidenum">
              <a:rPr lang="fi-FI" altLang="x-none" smtClean="0"/>
              <a:pPr/>
              <a:t>39</a:t>
            </a:fld>
            <a:endParaRPr lang="fi-FI" altLang="x-none"/>
          </a:p>
        </p:txBody>
      </p:sp>
    </p:spTree>
    <p:extLst>
      <p:ext uri="{BB962C8B-B14F-4D97-AF65-F5344CB8AC3E}">
        <p14:creationId xmlns:p14="http://schemas.microsoft.com/office/powerpoint/2010/main" val="398825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A475820-5FC2-4D5F-BDA4-C1222F790032}"/>
              </a:ext>
            </a:extLst>
          </p:cNvPr>
          <p:cNvSpPr>
            <a:spLocks noGrp="1"/>
          </p:cNvSpPr>
          <p:nvPr>
            <p:ph idx="1"/>
          </p:nvPr>
        </p:nvSpPr>
        <p:spPr>
          <a:xfrm>
            <a:off x="608013" y="1347614"/>
            <a:ext cx="7933305" cy="3288755"/>
          </a:xfrm>
        </p:spPr>
        <p:txBody>
          <a:bodyPr/>
          <a:lstStyle/>
          <a:p>
            <a:pPr marL="0" indent="0">
              <a:buNone/>
            </a:pPr>
            <a:r>
              <a:rPr lang="fi-FI" dirty="0"/>
              <a:t>Salassapitoa ja tietosuojaa sääntelee erityyppiset lait</a:t>
            </a:r>
          </a:p>
          <a:p>
            <a:pPr marL="342900" indent="-342900"/>
            <a:r>
              <a:rPr lang="fi-FI" dirty="0"/>
              <a:t>Terveydenhuollon lainsäädäntö (esim.  Potilaslaki, Potilasasiakirja-asetus)</a:t>
            </a:r>
          </a:p>
          <a:p>
            <a:pPr marL="342900" indent="-342900"/>
            <a:r>
              <a:rPr lang="fi-FI" dirty="0"/>
              <a:t>Tietosuojalainsäädäntö (Tietosuojalaki – ja asetus, GDPR)</a:t>
            </a:r>
          </a:p>
          <a:p>
            <a:pPr marL="342900" indent="-342900"/>
            <a:r>
              <a:rPr lang="fi-FI" dirty="0"/>
              <a:t>Työelämään liittyvät lait (esim. Laki yksityisyydensuojasta ja Työterveyslaki- ja asetus)</a:t>
            </a:r>
          </a:p>
          <a:p>
            <a:pPr marL="342900" indent="-342900"/>
            <a:r>
              <a:rPr lang="fi-FI" dirty="0"/>
              <a:t>Muut erityislait (esim. </a:t>
            </a:r>
            <a:r>
              <a:rPr lang="fi-FI" dirty="0" err="1"/>
              <a:t>RikosL</a:t>
            </a:r>
            <a:r>
              <a:rPr lang="fi-FI" dirty="0"/>
              <a:t>, Ampuma-</a:t>
            </a:r>
            <a:r>
              <a:rPr lang="fi-FI" dirty="0" err="1"/>
              <a:t>aseL</a:t>
            </a:r>
            <a:r>
              <a:rPr lang="fi-FI" dirty="0"/>
              <a:t>, </a:t>
            </a:r>
            <a:r>
              <a:rPr lang="fi-FI" dirty="0" err="1"/>
              <a:t>LastensuojeluL</a:t>
            </a:r>
            <a:r>
              <a:rPr lang="fi-FI" dirty="0"/>
              <a:t>)</a:t>
            </a:r>
          </a:p>
          <a:p>
            <a:pPr marL="342900" indent="-342900"/>
            <a:endParaRPr lang="fi-FI" dirty="0"/>
          </a:p>
        </p:txBody>
      </p:sp>
      <p:sp>
        <p:nvSpPr>
          <p:cNvPr id="3" name="Päivämäärän paikkamerkki 2">
            <a:extLst>
              <a:ext uri="{FF2B5EF4-FFF2-40B4-BE49-F238E27FC236}">
                <a16:creationId xmlns:a16="http://schemas.microsoft.com/office/drawing/2014/main" id="{0D786D79-0952-4366-88C4-21726250A53B}"/>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0267A914-CD32-429B-A3C0-8DF8954548D8}"/>
              </a:ext>
            </a:extLst>
          </p:cNvPr>
          <p:cNvSpPr>
            <a:spLocks noGrp="1"/>
          </p:cNvSpPr>
          <p:nvPr>
            <p:ph type="sldNum" sz="quarter" idx="12"/>
          </p:nvPr>
        </p:nvSpPr>
        <p:spPr/>
        <p:txBody>
          <a:bodyPr/>
          <a:lstStyle/>
          <a:p>
            <a:fld id="{4878C55D-8027-824E-B42F-5FE28B053887}" type="slidenum">
              <a:rPr lang="fi-FI" altLang="x-none" smtClean="0"/>
              <a:pPr/>
              <a:t>4</a:t>
            </a:fld>
            <a:endParaRPr lang="fi-FI" altLang="x-none"/>
          </a:p>
        </p:txBody>
      </p:sp>
    </p:spTree>
    <p:extLst>
      <p:ext uri="{BB962C8B-B14F-4D97-AF65-F5344CB8AC3E}">
        <p14:creationId xmlns:p14="http://schemas.microsoft.com/office/powerpoint/2010/main" val="2666147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4ED1254-2AD0-4060-BF75-CC15FA79A979}"/>
              </a:ext>
            </a:extLst>
          </p:cNvPr>
          <p:cNvSpPr>
            <a:spLocks noGrp="1"/>
          </p:cNvSpPr>
          <p:nvPr>
            <p:ph idx="1"/>
          </p:nvPr>
        </p:nvSpPr>
        <p:spPr>
          <a:xfrm>
            <a:off x="539552" y="1131590"/>
            <a:ext cx="7998591" cy="3490972"/>
          </a:xfrm>
        </p:spPr>
        <p:txBody>
          <a:bodyPr/>
          <a:lstStyle/>
          <a:p>
            <a:pPr marL="0" indent="0">
              <a:buNone/>
            </a:pPr>
            <a:r>
              <a:rPr lang="fi-FI" dirty="0">
                <a:solidFill>
                  <a:srgbClr val="00B050"/>
                </a:solidFill>
                <a:effectLst/>
                <a:ea typeface="Times New Roman" panose="02020603050405020304" pitchFamily="18" charset="0"/>
              </a:rPr>
              <a:t>7) Saako työnantaja puhalluttaa työntekijän tai mitata kuumeen?</a:t>
            </a:r>
            <a:endParaRPr lang="fi-FI" sz="1800" dirty="0">
              <a:solidFill>
                <a:srgbClr val="00B050"/>
              </a:solidFill>
              <a:effectLst/>
              <a:latin typeface="Arial" panose="020B0604020202020204" pitchFamily="34" charset="0"/>
              <a:ea typeface="Calibri" panose="020F0502020204030204" pitchFamily="34" charset="0"/>
            </a:endParaRPr>
          </a:p>
          <a:p>
            <a:pPr marL="685800"/>
            <a:endParaRPr lang="fi-FI" sz="1800" dirty="0">
              <a:effectLst/>
              <a:latin typeface="Arial" panose="020B0604020202020204" pitchFamily="34" charset="0"/>
              <a:ea typeface="Calibri" panose="020F0502020204030204" pitchFamily="34" charset="0"/>
            </a:endParaRPr>
          </a:p>
          <a:p>
            <a:pPr marL="685800"/>
            <a:r>
              <a:rPr lang="fi-FI" sz="1800" dirty="0">
                <a:effectLst/>
                <a:latin typeface="Arial" panose="020B0604020202020204" pitchFamily="34" charset="0"/>
                <a:ea typeface="Calibri" panose="020F0502020204030204" pitchFamily="34" charset="0"/>
              </a:rPr>
              <a:t>Lain yksityisyyden suojasta työelämässä mukaan työntekijöiden terveydentilaa koskevien tarkastusten ja testien suorittamiseen sekä näytteiden ottamiseen tulee käyttää terveydenhuollon ammattihenkilöitä, asianomaisen laboratoriokoulutuksen saaneita henkilöitä ja terveydenhuollon palveluja siten kuin terveydenhuollon lainsäädännössä säädetään. Tämä koskee myös </a:t>
            </a:r>
          </a:p>
          <a:p>
            <a:pPr marL="415925" indent="0">
              <a:buNone/>
            </a:pPr>
            <a:r>
              <a:rPr lang="fi-FI" sz="1800" dirty="0">
                <a:ea typeface="Calibri" panose="020F0502020204030204" pitchFamily="34" charset="0"/>
              </a:rPr>
              <a:t>     </a:t>
            </a:r>
            <a:r>
              <a:rPr lang="fi-FI" sz="1800" dirty="0">
                <a:effectLst/>
                <a:latin typeface="Arial" panose="020B0604020202020204" pitchFamily="34" charset="0"/>
                <a:ea typeface="Calibri" panose="020F0502020204030204" pitchFamily="34" charset="0"/>
              </a:rPr>
              <a:t>alkoholi- ja huumausainetestejä.</a:t>
            </a:r>
            <a:endParaRPr lang="fi-FI" sz="1800" dirty="0">
              <a:effectLst/>
              <a:latin typeface="Calibri" panose="020F0502020204030204" pitchFamily="34" charset="0"/>
              <a:ea typeface="Calibri" panose="020F0502020204030204" pitchFamily="34" charset="0"/>
            </a:endParaRPr>
          </a:p>
          <a:p>
            <a:pPr marL="415925" indent="0">
              <a:buNone/>
            </a:pPr>
            <a:r>
              <a:rPr lang="fi-FI" sz="1800" dirty="0">
                <a:solidFill>
                  <a:srgbClr val="FF0000"/>
                </a:solidFill>
                <a:effectLst/>
                <a:latin typeface="Arial" panose="020B0604020202020204" pitchFamily="34" charset="0"/>
                <a:ea typeface="Calibri" panose="020F0502020204030204" pitchFamily="34" charset="0"/>
              </a:rPr>
              <a:t> </a:t>
            </a:r>
            <a:r>
              <a:rPr lang="fi-FI" sz="1800" dirty="0">
                <a:effectLst/>
                <a:latin typeface="Calibri" panose="020F0502020204030204" pitchFamily="34" charset="0"/>
                <a:ea typeface="Calibri" panose="020F0502020204030204" pitchFamily="34" charset="0"/>
              </a:rPr>
              <a:t> </a:t>
            </a:r>
          </a:p>
          <a:p>
            <a:pPr marL="0" indent="0">
              <a:buNone/>
            </a:pPr>
            <a:endParaRPr lang="fi-FI" dirty="0"/>
          </a:p>
        </p:txBody>
      </p:sp>
      <p:sp>
        <p:nvSpPr>
          <p:cNvPr id="3" name="Päivämäärän paikkamerkki 2">
            <a:extLst>
              <a:ext uri="{FF2B5EF4-FFF2-40B4-BE49-F238E27FC236}">
                <a16:creationId xmlns:a16="http://schemas.microsoft.com/office/drawing/2014/main" id="{766C99E1-5905-4532-B47D-994C711FE898}"/>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D5EE205D-FB21-43E3-8E52-9888AD35AE3C}"/>
              </a:ext>
            </a:extLst>
          </p:cNvPr>
          <p:cNvSpPr>
            <a:spLocks noGrp="1"/>
          </p:cNvSpPr>
          <p:nvPr>
            <p:ph type="sldNum" sz="quarter" idx="12"/>
          </p:nvPr>
        </p:nvSpPr>
        <p:spPr/>
        <p:txBody>
          <a:bodyPr/>
          <a:lstStyle/>
          <a:p>
            <a:fld id="{4878C55D-8027-824E-B42F-5FE28B053887}" type="slidenum">
              <a:rPr lang="fi-FI" altLang="x-none" smtClean="0"/>
              <a:pPr/>
              <a:t>40</a:t>
            </a:fld>
            <a:endParaRPr lang="fi-FI" altLang="x-none"/>
          </a:p>
        </p:txBody>
      </p:sp>
      <p:pic>
        <p:nvPicPr>
          <p:cNvPr id="6" name="Kuva 5" descr="Nainen käsi testi Kit">
            <a:extLst>
              <a:ext uri="{FF2B5EF4-FFF2-40B4-BE49-F238E27FC236}">
                <a16:creationId xmlns:a16="http://schemas.microsoft.com/office/drawing/2014/main" id="{854EA050-6412-45BC-8C13-BD10D3EEF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777" y="3425571"/>
            <a:ext cx="1919671" cy="1279660"/>
          </a:xfrm>
          <a:prstGeom prst="rect">
            <a:avLst/>
          </a:prstGeom>
        </p:spPr>
      </p:pic>
    </p:spTree>
    <p:extLst>
      <p:ext uri="{BB962C8B-B14F-4D97-AF65-F5344CB8AC3E}">
        <p14:creationId xmlns:p14="http://schemas.microsoft.com/office/powerpoint/2010/main" val="3489046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5FF4D3F-6DF8-41E0-A99B-4DD598FA5383}"/>
              </a:ext>
            </a:extLst>
          </p:cNvPr>
          <p:cNvSpPr>
            <a:spLocks noGrp="1"/>
          </p:cNvSpPr>
          <p:nvPr>
            <p:ph idx="1"/>
          </p:nvPr>
        </p:nvSpPr>
        <p:spPr/>
        <p:txBody>
          <a:bodyPr/>
          <a:lstStyle/>
          <a:p>
            <a:pPr marL="342900" indent="-342900"/>
            <a:r>
              <a:rPr lang="fi-FI" sz="2000" dirty="0">
                <a:effectLst/>
                <a:latin typeface="Arial" panose="020B0604020202020204" pitchFamily="34" charset="0"/>
                <a:ea typeface="Calibri" panose="020F0502020204030204" pitchFamily="34" charset="0"/>
              </a:rPr>
              <a:t>Työterveyshuoltolain mukaan työntekijä ei toisaalta saa ilman perusteltua syytä kieltäytyä osallistumasta ko. laissa tarkoitettuun terveystarkastukseen, joka työhön sijoitettaessa tai työn kestäessä on </a:t>
            </a:r>
            <a:r>
              <a:rPr lang="fi-FI" sz="2000" i="1" dirty="0">
                <a:effectLst/>
                <a:latin typeface="Arial" panose="020B0604020202020204" pitchFamily="34" charset="0"/>
                <a:ea typeface="Calibri" panose="020F0502020204030204" pitchFamily="34" charset="0"/>
              </a:rPr>
              <a:t>välttämätön</a:t>
            </a:r>
            <a:r>
              <a:rPr lang="fi-FI" sz="2000" dirty="0">
                <a:effectLst/>
                <a:latin typeface="Arial" panose="020B0604020202020204" pitchFamily="34" charset="0"/>
                <a:ea typeface="Calibri" panose="020F0502020204030204" pitchFamily="34" charset="0"/>
              </a:rPr>
              <a:t> mm. hänen työ- tai toimintakykynsä selvittämiseksi työstä aiheutuvien, terveydentilaan kohdistuvien vaatimusten vuoksi.</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058D96CD-E3F2-497E-B76B-01605588717F}"/>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DD42D4BE-E106-432A-9F3E-1B42037957DC}"/>
              </a:ext>
            </a:extLst>
          </p:cNvPr>
          <p:cNvSpPr>
            <a:spLocks noGrp="1"/>
          </p:cNvSpPr>
          <p:nvPr>
            <p:ph type="sldNum" sz="quarter" idx="12"/>
          </p:nvPr>
        </p:nvSpPr>
        <p:spPr/>
        <p:txBody>
          <a:bodyPr/>
          <a:lstStyle/>
          <a:p>
            <a:fld id="{4878C55D-8027-824E-B42F-5FE28B053887}" type="slidenum">
              <a:rPr lang="fi-FI" altLang="x-none" smtClean="0"/>
              <a:pPr/>
              <a:t>41</a:t>
            </a:fld>
            <a:endParaRPr lang="fi-FI" altLang="x-none"/>
          </a:p>
        </p:txBody>
      </p:sp>
    </p:spTree>
    <p:extLst>
      <p:ext uri="{BB962C8B-B14F-4D97-AF65-F5344CB8AC3E}">
        <p14:creationId xmlns:p14="http://schemas.microsoft.com/office/powerpoint/2010/main" val="1501634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C670649-4831-4007-832D-33B2339CBA00}"/>
              </a:ext>
            </a:extLst>
          </p:cNvPr>
          <p:cNvSpPr>
            <a:spLocks noGrp="1"/>
          </p:cNvSpPr>
          <p:nvPr>
            <p:ph idx="1"/>
          </p:nvPr>
        </p:nvSpPr>
        <p:spPr/>
        <p:txBody>
          <a:bodyPr/>
          <a:lstStyle/>
          <a:p>
            <a:pPr marL="0" indent="0">
              <a:buNone/>
            </a:pPr>
            <a:r>
              <a:rPr lang="fi-FI" dirty="0">
                <a:ea typeface="Times New Roman" panose="02020603050405020304" pitchFamily="18" charset="0"/>
              </a:rPr>
              <a:t>Y</a:t>
            </a:r>
            <a:r>
              <a:rPr lang="fi-FI" dirty="0">
                <a:effectLst/>
                <a:ea typeface="Times New Roman" panose="02020603050405020304" pitchFamily="18" charset="0"/>
              </a:rPr>
              <a:t>hteenvetoon tilanteista kun työterveyshuollon lääkäri saa luovuttaa arkaluontoista tietoa :</a:t>
            </a:r>
          </a:p>
          <a:p>
            <a:pPr marL="457200" indent="-457200">
              <a:buAutoNum type="alphaUcParenR"/>
            </a:pPr>
            <a:r>
              <a:rPr lang="fi-FI" dirty="0">
                <a:effectLst/>
                <a:ea typeface="Times New Roman" panose="02020603050405020304" pitchFamily="18" charset="0"/>
              </a:rPr>
              <a:t>työnantajalle </a:t>
            </a:r>
            <a:endParaRPr lang="fi-FI" dirty="0">
              <a:ea typeface="Times New Roman" panose="02020603050405020304" pitchFamily="18" charset="0"/>
            </a:endParaRPr>
          </a:p>
          <a:p>
            <a:pPr marL="457200" indent="-457200">
              <a:buAutoNum type="alphaUcParenR"/>
            </a:pPr>
            <a:r>
              <a:rPr lang="fi-FI" dirty="0">
                <a:effectLst/>
                <a:ea typeface="Times New Roman" panose="02020603050405020304" pitchFamily="18" charset="0"/>
              </a:rPr>
              <a:t>toiselle terveydenhuollon ammattihenkilölle</a:t>
            </a:r>
            <a:endParaRPr lang="fi-FI" dirty="0">
              <a:effectLst/>
              <a:ea typeface="Calibri" panose="020F0502020204030204" pitchFamily="34" charset="0"/>
            </a:endParaRPr>
          </a:p>
          <a:p>
            <a:pPr marL="3657509" lvl="8" indent="0">
              <a:buNone/>
            </a:pPr>
            <a:endParaRPr lang="fi-FI" dirty="0"/>
          </a:p>
        </p:txBody>
      </p:sp>
      <p:sp>
        <p:nvSpPr>
          <p:cNvPr id="3" name="Päivämäärän paikkamerkki 2">
            <a:extLst>
              <a:ext uri="{FF2B5EF4-FFF2-40B4-BE49-F238E27FC236}">
                <a16:creationId xmlns:a16="http://schemas.microsoft.com/office/drawing/2014/main" id="{C2DF856A-64B7-426F-9733-AE73D604A697}"/>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E48B04C0-CEFA-4BD1-915A-BCEE9D68475B}"/>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93EDD19F-4BE3-4C6E-8204-D0A85D5007D6}"/>
              </a:ext>
            </a:extLst>
          </p:cNvPr>
          <p:cNvSpPr>
            <a:spLocks noGrp="1"/>
          </p:cNvSpPr>
          <p:nvPr>
            <p:ph type="sldNum" sz="quarter" idx="12"/>
          </p:nvPr>
        </p:nvSpPr>
        <p:spPr/>
        <p:txBody>
          <a:bodyPr/>
          <a:lstStyle/>
          <a:p>
            <a:fld id="{4878C55D-8027-824E-B42F-5FE28B053887}" type="slidenum">
              <a:rPr lang="fi-FI" altLang="x-none" smtClean="0"/>
              <a:pPr/>
              <a:t>42</a:t>
            </a:fld>
            <a:endParaRPr lang="fi-FI" altLang="x-none"/>
          </a:p>
        </p:txBody>
      </p:sp>
      <p:pic>
        <p:nvPicPr>
          <p:cNvPr id="6" name="Kuva 5" descr="Kuva, joka sisältää kohteen teksti&#10;&#10;Kuvaus luotu automaattisesti">
            <a:extLst>
              <a:ext uri="{FF2B5EF4-FFF2-40B4-BE49-F238E27FC236}">
                <a16:creationId xmlns:a16="http://schemas.microsoft.com/office/drawing/2014/main" id="{4ED0C57E-46C1-41F2-9DEF-AA43823A2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2643758"/>
            <a:ext cx="1198669" cy="1628722"/>
          </a:xfrm>
          <a:prstGeom prst="rect">
            <a:avLst/>
          </a:prstGeom>
        </p:spPr>
      </p:pic>
    </p:spTree>
    <p:extLst>
      <p:ext uri="{BB962C8B-B14F-4D97-AF65-F5344CB8AC3E}">
        <p14:creationId xmlns:p14="http://schemas.microsoft.com/office/powerpoint/2010/main" val="2441237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B643C88-3A68-454D-9C86-87691F2F60B8}"/>
              </a:ext>
            </a:extLst>
          </p:cNvPr>
          <p:cNvSpPr>
            <a:spLocks noGrp="1"/>
          </p:cNvSpPr>
          <p:nvPr>
            <p:ph idx="1"/>
          </p:nvPr>
        </p:nvSpPr>
        <p:spPr>
          <a:xfrm>
            <a:off x="683568" y="1419622"/>
            <a:ext cx="7857750" cy="3216747"/>
          </a:xfrm>
        </p:spPr>
        <p:txBody>
          <a:bodyPr/>
          <a:lstStyle/>
          <a:p>
            <a:pPr marL="457200"/>
            <a:r>
              <a:rPr lang="fi-FI" sz="1800" dirty="0">
                <a:effectLst/>
                <a:latin typeface="Arial" panose="020B0604020202020204" pitchFamily="34" charset="0"/>
                <a:ea typeface="Calibri" panose="020F0502020204030204" pitchFamily="34" charset="0"/>
              </a:rPr>
              <a:t>Lain terveydenhuollon ammattihenkilöstä, lain potilaan asemasta ja oikeuksista ja työterveyshuoltolain mukaan työterveyshuollon lääkäri on salassapitovelvollinen kaikista potilasasiakirjoihin sisältyvistä tiedoista sekä yksityisen ja perheen salaisuuksista. </a:t>
            </a:r>
          </a:p>
          <a:p>
            <a:pPr marL="457200"/>
            <a:r>
              <a:rPr lang="fi-FI" sz="1800" dirty="0">
                <a:effectLst/>
                <a:latin typeface="Arial" panose="020B0604020202020204" pitchFamily="34" charset="0"/>
                <a:ea typeface="Calibri" panose="020F0502020204030204" pitchFamily="34" charset="0"/>
              </a:rPr>
              <a:t>Tietoja saa antaa sivullisille vain potilaan kirjallisen suostumuksen tai laissa erikseen nimenomaisesti säädetyn ilmoitusoikeuden tai -velvollisuuden perusteella. </a:t>
            </a:r>
          </a:p>
          <a:p>
            <a:pPr marL="187325" indent="0">
              <a:buNone/>
            </a:pPr>
            <a:r>
              <a:rPr lang="fi-FI" sz="1800" dirty="0">
                <a:solidFill>
                  <a:srgbClr val="FF0000"/>
                </a:solidFill>
                <a:effectLst/>
                <a:latin typeface="Arial" panose="020B0604020202020204" pitchFamily="34" charset="0"/>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42C70500-0753-4599-B4FB-64AADEA8055A}"/>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6B93EF4F-3AB5-4BCE-86A8-AF7EC658520B}"/>
              </a:ext>
            </a:extLst>
          </p:cNvPr>
          <p:cNvSpPr>
            <a:spLocks noGrp="1"/>
          </p:cNvSpPr>
          <p:nvPr>
            <p:ph type="sldNum" sz="quarter" idx="12"/>
          </p:nvPr>
        </p:nvSpPr>
        <p:spPr/>
        <p:txBody>
          <a:bodyPr/>
          <a:lstStyle/>
          <a:p>
            <a:fld id="{4878C55D-8027-824E-B42F-5FE28B053887}" type="slidenum">
              <a:rPr lang="fi-FI" altLang="x-none" smtClean="0"/>
              <a:pPr/>
              <a:t>43</a:t>
            </a:fld>
            <a:endParaRPr lang="fi-FI" altLang="x-none"/>
          </a:p>
        </p:txBody>
      </p:sp>
    </p:spTree>
    <p:extLst>
      <p:ext uri="{BB962C8B-B14F-4D97-AF65-F5344CB8AC3E}">
        <p14:creationId xmlns:p14="http://schemas.microsoft.com/office/powerpoint/2010/main" val="1549707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6B8E5FA-FEBB-497B-9059-C6557E9C33AC}"/>
              </a:ext>
            </a:extLst>
          </p:cNvPr>
          <p:cNvSpPr>
            <a:spLocks noGrp="1"/>
          </p:cNvSpPr>
          <p:nvPr>
            <p:ph idx="1"/>
          </p:nvPr>
        </p:nvSpPr>
        <p:spPr/>
        <p:txBody>
          <a:bodyPr/>
          <a:lstStyle/>
          <a:p>
            <a:pPr marL="342900" lvl="0" indent="-342900">
              <a:buFont typeface="+mj-lt"/>
              <a:buAutoNum type="alphaUcParenR"/>
            </a:pPr>
            <a:r>
              <a:rPr lang="fi-FI" sz="2000" u="sng" dirty="0">
                <a:effectLst/>
                <a:latin typeface="Arial" panose="020B0604020202020204" pitchFamily="34" charset="0"/>
                <a:ea typeface="Times New Roman" panose="02020603050405020304" pitchFamily="18" charset="0"/>
              </a:rPr>
              <a:t>Potilaan työnantaja</a:t>
            </a:r>
            <a:endParaRPr lang="fi-FI" sz="2000" dirty="0">
              <a:effectLst/>
              <a:latin typeface="Calibri" panose="020F0502020204030204" pitchFamily="34" charset="0"/>
              <a:ea typeface="Calibri" panose="020F0502020204030204" pitchFamily="34" charset="0"/>
            </a:endParaRPr>
          </a:p>
          <a:p>
            <a:pPr marL="457200"/>
            <a:r>
              <a:rPr lang="fi-FI" sz="2000" dirty="0">
                <a:effectLst/>
                <a:latin typeface="Arial" panose="020B0604020202020204" pitchFamily="34" charset="0"/>
                <a:ea typeface="Calibri" panose="020F0502020204030204" pitchFamily="34" charset="0"/>
              </a:rPr>
              <a:t>Potilaan työnantajalle lakisääteisiä lääkärin </a:t>
            </a:r>
            <a:r>
              <a:rPr lang="fi-FI" sz="2000" i="1" dirty="0">
                <a:effectLst/>
                <a:latin typeface="Arial" panose="020B0604020202020204" pitchFamily="34" charset="0"/>
                <a:ea typeface="Calibri" panose="020F0502020204030204" pitchFamily="34" charset="0"/>
              </a:rPr>
              <a:t>ilmoitusoikeuksia- ja velvollisuuksia</a:t>
            </a:r>
            <a:r>
              <a:rPr lang="fi-FI" sz="2000" dirty="0">
                <a:effectLst/>
                <a:latin typeface="Arial" panose="020B0604020202020204" pitchFamily="34" charset="0"/>
                <a:ea typeface="Calibri" panose="020F0502020204030204" pitchFamily="34" charset="0"/>
              </a:rPr>
              <a:t> on erittäin vähän. </a:t>
            </a:r>
          </a:p>
          <a:p>
            <a:pPr marL="457200"/>
            <a:r>
              <a:rPr lang="fi-FI" sz="2000" i="1" dirty="0">
                <a:effectLst/>
                <a:latin typeface="Arial" panose="020B0604020202020204" pitchFamily="34" charset="0"/>
                <a:ea typeface="Calibri" panose="020F0502020204030204" pitchFamily="34" charset="0"/>
              </a:rPr>
              <a:t>Pääsääntö</a:t>
            </a:r>
            <a:r>
              <a:rPr lang="fi-FI" sz="2000" dirty="0">
                <a:effectLst/>
                <a:latin typeface="Arial" panose="020B0604020202020204" pitchFamily="34" charset="0"/>
                <a:ea typeface="Calibri" panose="020F0502020204030204" pitchFamily="34" charset="0"/>
              </a:rPr>
              <a:t> </a:t>
            </a:r>
            <a:r>
              <a:rPr lang="fi-FI" dirty="0">
                <a:ea typeface="Calibri" panose="020F0502020204030204" pitchFamily="34" charset="0"/>
              </a:rPr>
              <a:t>on, että </a:t>
            </a:r>
            <a:r>
              <a:rPr lang="fi-FI" sz="2000" dirty="0">
                <a:effectLst/>
                <a:latin typeface="Arial" panose="020B0604020202020204" pitchFamily="34" charset="0"/>
                <a:ea typeface="Calibri" panose="020F0502020204030204" pitchFamily="34" charset="0"/>
              </a:rPr>
              <a:t>tietoja potilaasta </a:t>
            </a:r>
            <a:r>
              <a:rPr lang="fi-FI" sz="2000" i="1" dirty="0">
                <a:effectLst/>
                <a:latin typeface="Arial" panose="020B0604020202020204" pitchFamily="34" charset="0"/>
                <a:ea typeface="Calibri" panose="020F0502020204030204" pitchFamily="34" charset="0"/>
              </a:rPr>
              <a:t>ei saa antaa</a:t>
            </a:r>
            <a:r>
              <a:rPr lang="fi-FI" sz="2000" dirty="0">
                <a:effectLst/>
                <a:latin typeface="Arial" panose="020B0604020202020204" pitchFamily="34" charset="0"/>
                <a:ea typeface="Calibri" panose="020F0502020204030204" pitchFamily="34" charset="0"/>
              </a:rPr>
              <a:t>, vaan on potilaan oma asia tarvittaessa antaa työnantajalleen työsuhteen kannalta tarpeellisia tietoja kuten lääkärintodistus palkanmaksua varten. </a:t>
            </a:r>
            <a:endParaRPr lang="fi-FI" dirty="0"/>
          </a:p>
        </p:txBody>
      </p:sp>
      <p:sp>
        <p:nvSpPr>
          <p:cNvPr id="3" name="Päivämäärän paikkamerkki 2">
            <a:extLst>
              <a:ext uri="{FF2B5EF4-FFF2-40B4-BE49-F238E27FC236}">
                <a16:creationId xmlns:a16="http://schemas.microsoft.com/office/drawing/2014/main" id="{86C39DBE-72B5-4349-8425-C76080BA6C1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76CCEBF8-B44C-4034-A602-D29CDFFF60E8}"/>
              </a:ext>
            </a:extLst>
          </p:cNvPr>
          <p:cNvSpPr>
            <a:spLocks noGrp="1"/>
          </p:cNvSpPr>
          <p:nvPr>
            <p:ph type="sldNum" sz="quarter" idx="12"/>
          </p:nvPr>
        </p:nvSpPr>
        <p:spPr/>
        <p:txBody>
          <a:bodyPr/>
          <a:lstStyle/>
          <a:p>
            <a:fld id="{4878C55D-8027-824E-B42F-5FE28B053887}" type="slidenum">
              <a:rPr lang="fi-FI" altLang="x-none" smtClean="0"/>
              <a:pPr/>
              <a:t>44</a:t>
            </a:fld>
            <a:endParaRPr lang="fi-FI" altLang="x-none"/>
          </a:p>
        </p:txBody>
      </p:sp>
    </p:spTree>
    <p:extLst>
      <p:ext uri="{BB962C8B-B14F-4D97-AF65-F5344CB8AC3E}">
        <p14:creationId xmlns:p14="http://schemas.microsoft.com/office/powerpoint/2010/main" val="2101562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C1638E2-42B5-4533-8EDE-A2DBC9D99222}"/>
              </a:ext>
            </a:extLst>
          </p:cNvPr>
          <p:cNvSpPr>
            <a:spLocks noGrp="1"/>
          </p:cNvSpPr>
          <p:nvPr>
            <p:ph idx="1"/>
          </p:nvPr>
        </p:nvSpPr>
        <p:spPr>
          <a:xfrm>
            <a:off x="683568" y="1347614"/>
            <a:ext cx="7857750" cy="3288755"/>
          </a:xfrm>
        </p:spPr>
        <p:txBody>
          <a:bodyPr/>
          <a:lstStyle/>
          <a:p>
            <a:pPr marL="457200"/>
            <a:r>
              <a:rPr lang="fi-FI" sz="1800" dirty="0">
                <a:effectLst/>
                <a:latin typeface="Arial" panose="020B0604020202020204" pitchFamily="34" charset="0"/>
                <a:ea typeface="Calibri" panose="020F0502020204030204" pitchFamily="34" charset="0"/>
              </a:rPr>
              <a:t>Työterveyshuoltolain perusteella työterveyshuollon lääkärillä on oikeus antaa työnantajalle </a:t>
            </a:r>
            <a:r>
              <a:rPr lang="fi-FI" sz="1800" i="1" dirty="0">
                <a:effectLst/>
                <a:latin typeface="Arial" panose="020B0604020202020204" pitchFamily="34" charset="0"/>
                <a:ea typeface="Calibri" panose="020F0502020204030204" pitchFamily="34" charset="0"/>
              </a:rPr>
              <a:t>erityistä sairastumisen vaaraa aiheuttavissa </a:t>
            </a:r>
            <a:r>
              <a:rPr lang="fi-FI" sz="1800" dirty="0">
                <a:effectLst/>
                <a:latin typeface="Arial" panose="020B0604020202020204" pitchFamily="34" charset="0"/>
                <a:ea typeface="Calibri" panose="020F0502020204030204" pitchFamily="34" charset="0"/>
              </a:rPr>
              <a:t>töissä kirjallinen lausunto terveystarkastusten johtopäätöksistä sekä niiden perusteella aiheellisista työsuojelutoimista, siltä osin kuin ne liittyvät työsuojeluun ja työterveyshuoltoon. </a:t>
            </a:r>
          </a:p>
          <a:p>
            <a:pPr marL="457200"/>
            <a:r>
              <a:rPr lang="fi-FI" sz="1800" dirty="0">
                <a:effectLst/>
                <a:latin typeface="Arial" panose="020B0604020202020204" pitchFamily="34" charset="0"/>
                <a:ea typeface="Calibri" panose="020F0502020204030204" pitchFamily="34" charset="0"/>
              </a:rPr>
              <a:t>Muutoin lääkärin ilmoitusoikeus voi tulla kyseeseen lähinnä </a:t>
            </a:r>
            <a:r>
              <a:rPr lang="fi-FI" sz="1800" i="1" dirty="0">
                <a:effectLst/>
                <a:latin typeface="Arial" panose="020B0604020202020204" pitchFamily="34" charset="0"/>
                <a:ea typeface="Calibri" panose="020F0502020204030204" pitchFamily="34" charset="0"/>
              </a:rPr>
              <a:t>rikoslain</a:t>
            </a:r>
            <a:r>
              <a:rPr lang="fi-FI" sz="1800" dirty="0">
                <a:effectLst/>
                <a:latin typeface="Arial" panose="020B0604020202020204" pitchFamily="34" charset="0"/>
                <a:ea typeface="Calibri" panose="020F0502020204030204" pitchFamily="34" charset="0"/>
              </a:rPr>
              <a:t> perusteella silloin, jos lääkäri saisi tiedon tietyistä suunnitteella olevista, työnantajaan kohdistuvista törkeistä rikoksista. Tällaisissa tilanteissa on suositeltavaa tarvittaessa konsultoida juristia etukäteen. </a:t>
            </a:r>
            <a:endParaRPr lang="fi-FI" sz="1800" dirty="0">
              <a:effectLst/>
              <a:latin typeface="Calibri" panose="020F0502020204030204" pitchFamily="34" charset="0"/>
              <a:ea typeface="Calibri" panose="020F0502020204030204" pitchFamily="34" charset="0"/>
            </a:endParaRPr>
          </a:p>
          <a:p>
            <a:pPr marL="187325" indent="0">
              <a:buNone/>
            </a:pP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ED348193-49A0-4C15-AD1B-9D050538C979}"/>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33B291D2-A773-4476-90D2-6EABC7A21184}"/>
              </a:ext>
            </a:extLst>
          </p:cNvPr>
          <p:cNvSpPr>
            <a:spLocks noGrp="1"/>
          </p:cNvSpPr>
          <p:nvPr>
            <p:ph type="sldNum" sz="quarter" idx="12"/>
          </p:nvPr>
        </p:nvSpPr>
        <p:spPr/>
        <p:txBody>
          <a:bodyPr/>
          <a:lstStyle/>
          <a:p>
            <a:fld id="{4878C55D-8027-824E-B42F-5FE28B053887}" type="slidenum">
              <a:rPr lang="fi-FI" altLang="x-none" smtClean="0"/>
              <a:pPr/>
              <a:t>45</a:t>
            </a:fld>
            <a:endParaRPr lang="fi-FI" altLang="x-none"/>
          </a:p>
        </p:txBody>
      </p:sp>
    </p:spTree>
    <p:extLst>
      <p:ext uri="{BB962C8B-B14F-4D97-AF65-F5344CB8AC3E}">
        <p14:creationId xmlns:p14="http://schemas.microsoft.com/office/powerpoint/2010/main" val="2059003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8778EA7-FC5F-4126-A3A5-16F34AE97536}"/>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Jos potilas poikkeuksellisesti haluaa antaa kirjallisen </a:t>
            </a:r>
            <a:r>
              <a:rPr lang="fi-FI" sz="2000" i="1" dirty="0">
                <a:effectLst/>
                <a:latin typeface="Arial" panose="020B0604020202020204" pitchFamily="34" charset="0"/>
                <a:ea typeface="Calibri" panose="020F0502020204030204" pitchFamily="34" charset="0"/>
              </a:rPr>
              <a:t>suostumuksensa</a:t>
            </a:r>
            <a:r>
              <a:rPr lang="fi-FI" sz="2000" dirty="0">
                <a:effectLst/>
                <a:latin typeface="Arial" panose="020B0604020202020204" pitchFamily="34" charset="0"/>
                <a:ea typeface="Calibri" panose="020F0502020204030204" pitchFamily="34" charset="0"/>
              </a:rPr>
              <a:t> esimerkiksi sille, että työterveyslääkäri pitkän sairasloman jälkeisessä työterveysneuvottelussa kertoo työnantajan läsnä ollessa potilaan terveydentilasta potilaan puolesta, tällainen suostumus on syytä olla kirjallinen ja selvästi merkittynä myös potilasasiakirjoihin. </a:t>
            </a:r>
            <a:endParaRPr lang="fi-FI" dirty="0"/>
          </a:p>
        </p:txBody>
      </p:sp>
      <p:sp>
        <p:nvSpPr>
          <p:cNvPr id="3" name="Päivämäärän paikkamerkki 2">
            <a:extLst>
              <a:ext uri="{FF2B5EF4-FFF2-40B4-BE49-F238E27FC236}">
                <a16:creationId xmlns:a16="http://schemas.microsoft.com/office/drawing/2014/main" id="{76D980BB-E701-4DFC-A59F-295874C7E627}"/>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50843EDE-ADE7-4B10-A52F-BB59274FCD5F}"/>
              </a:ext>
            </a:extLst>
          </p:cNvPr>
          <p:cNvSpPr>
            <a:spLocks noGrp="1"/>
          </p:cNvSpPr>
          <p:nvPr>
            <p:ph type="sldNum" sz="quarter" idx="12"/>
          </p:nvPr>
        </p:nvSpPr>
        <p:spPr/>
        <p:txBody>
          <a:bodyPr/>
          <a:lstStyle/>
          <a:p>
            <a:fld id="{4878C55D-8027-824E-B42F-5FE28B053887}" type="slidenum">
              <a:rPr lang="fi-FI" altLang="x-none" smtClean="0"/>
              <a:pPr/>
              <a:t>46</a:t>
            </a:fld>
            <a:endParaRPr lang="fi-FI" altLang="x-none"/>
          </a:p>
        </p:txBody>
      </p:sp>
    </p:spTree>
    <p:extLst>
      <p:ext uri="{BB962C8B-B14F-4D97-AF65-F5344CB8AC3E}">
        <p14:creationId xmlns:p14="http://schemas.microsoft.com/office/powerpoint/2010/main" val="942172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C02784F-D7A7-4E97-86BB-03FAF1DBE8B0}"/>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Vahvasti suositeltavaa kuitenkin on, että potilas puhuu itse omasta terveydentilastaan (jos ylipäätään haluaa siitä puhua työnantajalle) ja lääkäri tarvittaessa lähinnä kertoo tietyn sairauden yleisistä vaikutuksista työkykyyn ja että tällöinkin etukäteen sovitaan potilaan kanssa ja merkitään ylös, kuka puhuu mitäkin.</a:t>
            </a:r>
            <a:endParaRPr lang="fi-FI" sz="2000" dirty="0">
              <a:effectLst/>
              <a:latin typeface="Calibri" panose="020F0502020204030204" pitchFamily="34" charset="0"/>
              <a:ea typeface="Calibri" panose="020F0502020204030204" pitchFamily="34" charset="0"/>
            </a:endParaRPr>
          </a:p>
          <a:p>
            <a:pPr marL="187325" indent="0">
              <a:buNone/>
            </a:pP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32E44A73-B0D0-491C-A7E5-0F5D5F98CDDB}"/>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5EB0AFEB-72A7-45D2-BEA9-DAD18466B6B6}"/>
              </a:ext>
            </a:extLst>
          </p:cNvPr>
          <p:cNvSpPr>
            <a:spLocks noGrp="1"/>
          </p:cNvSpPr>
          <p:nvPr>
            <p:ph type="sldNum" sz="quarter" idx="12"/>
          </p:nvPr>
        </p:nvSpPr>
        <p:spPr/>
        <p:txBody>
          <a:bodyPr/>
          <a:lstStyle/>
          <a:p>
            <a:fld id="{4878C55D-8027-824E-B42F-5FE28B053887}" type="slidenum">
              <a:rPr lang="fi-FI" altLang="x-none" smtClean="0"/>
              <a:pPr/>
              <a:t>47</a:t>
            </a:fld>
            <a:endParaRPr lang="fi-FI" altLang="x-none"/>
          </a:p>
        </p:txBody>
      </p:sp>
    </p:spTree>
    <p:extLst>
      <p:ext uri="{BB962C8B-B14F-4D97-AF65-F5344CB8AC3E}">
        <p14:creationId xmlns:p14="http://schemas.microsoft.com/office/powerpoint/2010/main" val="1941318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70CCDD2-3489-4D43-BE15-5C589218807A}"/>
              </a:ext>
            </a:extLst>
          </p:cNvPr>
          <p:cNvSpPr>
            <a:spLocks noGrp="1"/>
          </p:cNvSpPr>
          <p:nvPr>
            <p:ph idx="1"/>
          </p:nvPr>
        </p:nvSpPr>
        <p:spPr>
          <a:xfrm>
            <a:off x="755576" y="1059582"/>
            <a:ext cx="7785742" cy="3576787"/>
          </a:xfrm>
        </p:spPr>
        <p:txBody>
          <a:bodyPr/>
          <a:lstStyle/>
          <a:p>
            <a:pPr marL="0" indent="0">
              <a:buNone/>
            </a:pPr>
            <a:endParaRPr lang="fi-FI" sz="1800" dirty="0">
              <a:solidFill>
                <a:srgbClr val="444444"/>
              </a:solidFill>
              <a:ea typeface="Times New Roman" panose="02020603050405020304" pitchFamily="18" charset="0"/>
            </a:endParaRPr>
          </a:p>
          <a:p>
            <a:pPr marL="285750" indent="-285750"/>
            <a:r>
              <a:rPr lang="fi-FI" sz="1800" dirty="0">
                <a:solidFill>
                  <a:srgbClr val="444444"/>
                </a:solidFill>
                <a:effectLst/>
                <a:latin typeface="Arial" panose="020B0604020202020204" pitchFamily="34" charset="0"/>
                <a:ea typeface="Times New Roman" panose="02020603050405020304" pitchFamily="18" charset="0"/>
              </a:rPr>
              <a:t>Työterveyshuoltolain mukaan työterveyshuollon tehtävänä on tuottaa työnantajan käyttöön sairauspoissaolojen </a:t>
            </a:r>
            <a:r>
              <a:rPr lang="fi-FI" sz="1800" i="1" dirty="0">
                <a:solidFill>
                  <a:srgbClr val="444444"/>
                </a:solidFill>
                <a:effectLst/>
                <a:latin typeface="Arial" panose="020B0604020202020204" pitchFamily="34" charset="0"/>
                <a:ea typeface="Times New Roman" panose="02020603050405020304" pitchFamily="18" charset="0"/>
              </a:rPr>
              <a:t>seurantaa j</a:t>
            </a:r>
            <a:r>
              <a:rPr lang="fi-FI" sz="1800" dirty="0">
                <a:solidFill>
                  <a:srgbClr val="444444"/>
                </a:solidFill>
                <a:effectLst/>
                <a:latin typeface="Arial" panose="020B0604020202020204" pitchFamily="34" charset="0"/>
                <a:ea typeface="Times New Roman" panose="02020603050405020304" pitchFamily="18" charset="0"/>
              </a:rPr>
              <a:t>a työpaikan terveys- ja työkykytilannetta koskevia </a:t>
            </a:r>
            <a:r>
              <a:rPr lang="fi-FI" sz="1800" i="1" dirty="0">
                <a:solidFill>
                  <a:srgbClr val="444444"/>
                </a:solidFill>
                <a:effectLst/>
                <a:latin typeface="Arial" panose="020B0604020202020204" pitchFamily="34" charset="0"/>
                <a:ea typeface="Times New Roman" panose="02020603050405020304" pitchFamily="18" charset="0"/>
              </a:rPr>
              <a:t>raportteja</a:t>
            </a:r>
            <a:r>
              <a:rPr lang="fi-FI" sz="1800" b="1" dirty="0">
                <a:solidFill>
                  <a:srgbClr val="444444"/>
                </a:solidFill>
                <a:effectLst/>
                <a:latin typeface="Arial" panose="020B0604020202020204" pitchFamily="34" charset="0"/>
                <a:ea typeface="Times New Roman" panose="02020603050405020304" pitchFamily="18" charset="0"/>
              </a:rPr>
              <a:t>. </a:t>
            </a:r>
          </a:p>
          <a:p>
            <a:pPr marL="285750" indent="-285750"/>
            <a:r>
              <a:rPr lang="fi-FI" sz="1800" dirty="0">
                <a:solidFill>
                  <a:srgbClr val="444444"/>
                </a:solidFill>
                <a:effectLst/>
                <a:latin typeface="Arial" panose="020B0604020202020204" pitchFamily="34" charset="0"/>
                <a:ea typeface="Times New Roman" panose="02020603050405020304" pitchFamily="18" charset="0"/>
              </a:rPr>
              <a:t>Näissä raporteissa tulee ottaa huomioon salassapitosäännökset ja näin ollen </a:t>
            </a:r>
            <a:r>
              <a:rPr lang="fi-FI" sz="1800" i="1" dirty="0">
                <a:solidFill>
                  <a:srgbClr val="444444"/>
                </a:solidFill>
                <a:effectLst/>
                <a:latin typeface="Arial" panose="020B0604020202020204" pitchFamily="34" charset="0"/>
                <a:ea typeface="Times New Roman" panose="02020603050405020304" pitchFamily="18" charset="0"/>
              </a:rPr>
              <a:t>vain tilastotietoa </a:t>
            </a:r>
            <a:r>
              <a:rPr lang="fi-FI" sz="1800" dirty="0">
                <a:solidFill>
                  <a:srgbClr val="444444"/>
                </a:solidFill>
                <a:effectLst/>
                <a:latin typeface="Arial" panose="020B0604020202020204" pitchFamily="34" charset="0"/>
                <a:ea typeface="Times New Roman" panose="02020603050405020304" pitchFamily="18" charset="0"/>
              </a:rPr>
              <a:t>sairauspoissaoloista ja niiden syistä voidaan antaa.</a:t>
            </a:r>
            <a:r>
              <a:rPr lang="fi-FI" sz="1800" b="1" dirty="0">
                <a:solidFill>
                  <a:srgbClr val="444444"/>
                </a:solidFill>
                <a:effectLst/>
                <a:latin typeface="Arial" panose="020B0604020202020204" pitchFamily="34" charset="0"/>
                <a:ea typeface="Times New Roman" panose="02020603050405020304" pitchFamily="18" charset="0"/>
              </a:rPr>
              <a:t> </a:t>
            </a:r>
            <a:r>
              <a:rPr lang="fi-FI" sz="1800" i="1" dirty="0">
                <a:solidFill>
                  <a:srgbClr val="444444"/>
                </a:solidFill>
                <a:effectLst/>
                <a:latin typeface="Arial" panose="020B0604020202020204" pitchFamily="34" charset="0"/>
                <a:ea typeface="Times New Roman" panose="02020603050405020304" pitchFamily="18" charset="0"/>
              </a:rPr>
              <a:t>Tätä tietoa ei ole mahdollista antaa työnantajalle työntekijäkohtaisesti. </a:t>
            </a:r>
          </a:p>
          <a:p>
            <a:pPr marL="285750" indent="-285750"/>
            <a:r>
              <a:rPr lang="fi-FI" sz="1800" dirty="0">
                <a:solidFill>
                  <a:srgbClr val="444444"/>
                </a:solidFill>
                <a:effectLst/>
                <a:latin typeface="Arial" panose="020B0604020202020204" pitchFamily="34" charset="0"/>
                <a:ea typeface="Times New Roman" panose="02020603050405020304" pitchFamily="18" charset="0"/>
              </a:rPr>
              <a:t>Työnantajalla on myös yleensä omissa henkilöstöhallinnon järjestelmissä tieto siitä, milloin ja kuinka paljon työntekijällä on ollut sairauspoissaoloja (hyväksyttävä syy).</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3" name="Päivämäärän paikkamerkki 2">
            <a:extLst>
              <a:ext uri="{FF2B5EF4-FFF2-40B4-BE49-F238E27FC236}">
                <a16:creationId xmlns:a16="http://schemas.microsoft.com/office/drawing/2014/main" id="{D9ED8AC2-AFF4-4C37-83EA-EA84575E068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D4FF39EA-5EDC-4B48-94C3-ADEDC79196F7}"/>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E199452D-63AF-44CC-8360-9CA87FB6FAA9}"/>
              </a:ext>
            </a:extLst>
          </p:cNvPr>
          <p:cNvSpPr>
            <a:spLocks noGrp="1"/>
          </p:cNvSpPr>
          <p:nvPr>
            <p:ph type="sldNum" sz="quarter" idx="12"/>
          </p:nvPr>
        </p:nvSpPr>
        <p:spPr/>
        <p:txBody>
          <a:bodyPr/>
          <a:lstStyle/>
          <a:p>
            <a:fld id="{4878C55D-8027-824E-B42F-5FE28B053887}" type="slidenum">
              <a:rPr lang="fi-FI" altLang="x-none" smtClean="0"/>
              <a:pPr/>
              <a:t>48</a:t>
            </a:fld>
            <a:endParaRPr lang="fi-FI" altLang="x-none"/>
          </a:p>
        </p:txBody>
      </p:sp>
    </p:spTree>
    <p:extLst>
      <p:ext uri="{BB962C8B-B14F-4D97-AF65-F5344CB8AC3E}">
        <p14:creationId xmlns:p14="http://schemas.microsoft.com/office/powerpoint/2010/main" val="973028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98F5291-3013-48BB-B3DF-418078904F36}"/>
              </a:ext>
            </a:extLst>
          </p:cNvPr>
          <p:cNvSpPr>
            <a:spLocks noGrp="1"/>
          </p:cNvSpPr>
          <p:nvPr>
            <p:ph idx="1"/>
          </p:nvPr>
        </p:nvSpPr>
        <p:spPr/>
        <p:txBody>
          <a:bodyPr/>
          <a:lstStyle/>
          <a:p>
            <a:pPr marL="285750" indent="-285750"/>
            <a:r>
              <a:rPr lang="fi-FI" sz="1800" dirty="0">
                <a:solidFill>
                  <a:srgbClr val="444444"/>
                </a:solidFill>
                <a:effectLst/>
                <a:latin typeface="Arial" panose="020B0604020202020204" pitchFamily="34" charset="0"/>
                <a:ea typeface="Times New Roman" panose="02020603050405020304" pitchFamily="18" charset="0"/>
              </a:rPr>
              <a:t>Työantajan työterveyteen liittyvässä yhteydenpidossa työterveyshuollon kanssa ei voida käsitellä diagnoositietoja laajemmin kuin työterveyshuoltolaissa (salassa pidettäviä tietoja suostumuksella) säädetyssä laajuudessa. </a:t>
            </a:r>
          </a:p>
          <a:p>
            <a:pPr marL="285750" indent="-285750"/>
            <a:r>
              <a:rPr lang="fi-FI" sz="1800" dirty="0">
                <a:solidFill>
                  <a:srgbClr val="444444"/>
                </a:solidFill>
                <a:effectLst/>
                <a:latin typeface="Arial" panose="020B0604020202020204" pitchFamily="34" charset="0"/>
                <a:ea typeface="Times New Roman" panose="02020603050405020304" pitchFamily="18" charset="0"/>
              </a:rPr>
              <a:t>Salassapitovelvollisuus tulee ottaa huomioon myös työpaikalla järjestettävien työkykyyn ja sairauspoissaoloihin liittyvien keskustelujen yhteydessä.</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3" name="Päivämäärän paikkamerkki 2">
            <a:extLst>
              <a:ext uri="{FF2B5EF4-FFF2-40B4-BE49-F238E27FC236}">
                <a16:creationId xmlns:a16="http://schemas.microsoft.com/office/drawing/2014/main" id="{98A3F8E1-5F82-4690-8EFC-0FFE984F45F5}"/>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2CB118A6-EE57-4109-97CB-0894F61A359C}"/>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2028B0AB-7FAC-426B-90D1-28F0F464282B}"/>
              </a:ext>
            </a:extLst>
          </p:cNvPr>
          <p:cNvSpPr>
            <a:spLocks noGrp="1"/>
          </p:cNvSpPr>
          <p:nvPr>
            <p:ph type="sldNum" sz="quarter" idx="12"/>
          </p:nvPr>
        </p:nvSpPr>
        <p:spPr/>
        <p:txBody>
          <a:bodyPr/>
          <a:lstStyle/>
          <a:p>
            <a:fld id="{4878C55D-8027-824E-B42F-5FE28B053887}" type="slidenum">
              <a:rPr lang="fi-FI" altLang="x-none" smtClean="0"/>
              <a:pPr/>
              <a:t>49</a:t>
            </a:fld>
            <a:endParaRPr lang="fi-FI" altLang="x-none"/>
          </a:p>
        </p:txBody>
      </p:sp>
    </p:spTree>
    <p:extLst>
      <p:ext uri="{BB962C8B-B14F-4D97-AF65-F5344CB8AC3E}">
        <p14:creationId xmlns:p14="http://schemas.microsoft.com/office/powerpoint/2010/main" val="145721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D93C548-A860-44BC-A474-6AB111B272A5}"/>
              </a:ext>
            </a:extLst>
          </p:cNvPr>
          <p:cNvSpPr>
            <a:spLocks noGrp="1"/>
          </p:cNvSpPr>
          <p:nvPr>
            <p:ph idx="1"/>
          </p:nvPr>
        </p:nvSpPr>
        <p:spPr>
          <a:xfrm>
            <a:off x="608013" y="1131590"/>
            <a:ext cx="7933305" cy="3504779"/>
          </a:xfrm>
        </p:spPr>
        <p:txBody>
          <a:bodyPr/>
          <a:lstStyle/>
          <a:p>
            <a:r>
              <a:rPr lang="fi-FI" dirty="0"/>
              <a:t>Kiinnitettävä huomioita:  </a:t>
            </a:r>
          </a:p>
          <a:p>
            <a:r>
              <a:rPr lang="fi-FI" dirty="0"/>
              <a:t>1) Missä suhteessa olet potilaaseen</a:t>
            </a:r>
          </a:p>
          <a:p>
            <a:r>
              <a:rPr lang="fi-FI" dirty="0"/>
              <a:t>2) Missä tilanteessa olet</a:t>
            </a:r>
          </a:p>
          <a:p>
            <a:pPr lvl="1"/>
            <a:r>
              <a:rPr lang="fi-FI" dirty="0"/>
              <a:t>Lääkäri-potilas vastaanottotilanne</a:t>
            </a:r>
          </a:p>
          <a:p>
            <a:pPr lvl="1"/>
            <a:r>
              <a:rPr lang="fi-FI" dirty="0"/>
              <a:t>Potilaan tilanteen työkyky tms. neuvottelu, jossa on myös muita tahoja mukana esim. TA, muita terveydenhuollon ammattihenkilöitä jne.</a:t>
            </a:r>
          </a:p>
          <a:p>
            <a:r>
              <a:rPr lang="fi-FI" dirty="0"/>
              <a:t>3) Mitä voit lausua tai luovuttaa; peruste; salassapito (poikkeukset)</a:t>
            </a:r>
          </a:p>
          <a:p>
            <a:r>
              <a:rPr lang="fi-FI" dirty="0"/>
              <a:t>4) Mikä on </a:t>
            </a:r>
            <a:r>
              <a:rPr lang="fi-FI" dirty="0" err="1"/>
              <a:t>TA:lle</a:t>
            </a:r>
            <a:r>
              <a:rPr lang="fi-FI" dirty="0"/>
              <a:t> kuuluvaa ja mikä työterveyshuollolle</a:t>
            </a:r>
          </a:p>
          <a:p>
            <a:pPr marL="503238" lvl="1" indent="0">
              <a:buNone/>
            </a:pPr>
            <a:r>
              <a:rPr lang="fi-FI" dirty="0"/>
              <a:t> </a:t>
            </a:r>
          </a:p>
          <a:p>
            <a:endParaRPr lang="fi-FI" dirty="0"/>
          </a:p>
        </p:txBody>
      </p:sp>
      <p:sp>
        <p:nvSpPr>
          <p:cNvPr id="3" name="Päivämäärän paikkamerkki 2">
            <a:extLst>
              <a:ext uri="{FF2B5EF4-FFF2-40B4-BE49-F238E27FC236}">
                <a16:creationId xmlns:a16="http://schemas.microsoft.com/office/drawing/2014/main" id="{56F57D4B-4219-433E-87B8-F690EDD0F814}"/>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B4E98557-6A0A-4621-9633-F9521F8E7FA3}"/>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39639672-75A3-4786-8BF5-9F3BE600F663}"/>
              </a:ext>
            </a:extLst>
          </p:cNvPr>
          <p:cNvSpPr>
            <a:spLocks noGrp="1"/>
          </p:cNvSpPr>
          <p:nvPr>
            <p:ph type="sldNum" sz="quarter" idx="12"/>
          </p:nvPr>
        </p:nvSpPr>
        <p:spPr/>
        <p:txBody>
          <a:bodyPr/>
          <a:lstStyle/>
          <a:p>
            <a:fld id="{4878C55D-8027-824E-B42F-5FE28B053887}" type="slidenum">
              <a:rPr lang="fi-FI" altLang="x-none" smtClean="0"/>
              <a:pPr/>
              <a:t>5</a:t>
            </a:fld>
            <a:endParaRPr lang="fi-FI" altLang="x-none"/>
          </a:p>
        </p:txBody>
      </p:sp>
    </p:spTree>
    <p:extLst>
      <p:ext uri="{BB962C8B-B14F-4D97-AF65-F5344CB8AC3E}">
        <p14:creationId xmlns:p14="http://schemas.microsoft.com/office/powerpoint/2010/main" val="962181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24D22C0-592A-4023-A3AB-A9DF28B9B90F}"/>
              </a:ext>
            </a:extLst>
          </p:cNvPr>
          <p:cNvSpPr>
            <a:spLocks noGrp="1"/>
          </p:cNvSpPr>
          <p:nvPr>
            <p:ph idx="1"/>
          </p:nvPr>
        </p:nvSpPr>
        <p:spPr/>
        <p:txBody>
          <a:bodyPr/>
          <a:lstStyle/>
          <a:p>
            <a:pPr marL="285750" indent="-285750">
              <a:spcAft>
                <a:spcPts val="1800"/>
              </a:spcAft>
            </a:pPr>
            <a:r>
              <a:rPr lang="fi-FI" sz="1800" dirty="0">
                <a:solidFill>
                  <a:srgbClr val="444444"/>
                </a:solidFill>
                <a:effectLst/>
                <a:latin typeface="Arial" panose="020B0604020202020204" pitchFamily="34" charset="0"/>
                <a:ea typeface="Times New Roman" panose="02020603050405020304" pitchFamily="18" charset="0"/>
              </a:rPr>
              <a:t>Se, miten työkykyyn ja sairauspoissaoloihin liittyvät keskustelut työntekijän, työnantajan ja mahdollisesti työterveyshuollon kanssa yhteisesti työpaikoilla järjestetään, on työnantajan työnjohto-oikeuteen kuuluva menettelytapakysymys.</a:t>
            </a:r>
          </a:p>
          <a:p>
            <a:pPr marL="285750" indent="-285750">
              <a:spcAft>
                <a:spcPts val="1800"/>
              </a:spcAft>
            </a:pPr>
            <a:r>
              <a:rPr lang="fi-FI" sz="1800" dirty="0">
                <a:solidFill>
                  <a:srgbClr val="444444"/>
                </a:solidFill>
                <a:effectLst/>
                <a:latin typeface="Arial" panose="020B0604020202020204" pitchFamily="34" charset="0"/>
                <a:ea typeface="Times New Roman" panose="02020603050405020304" pitchFamily="18" charset="0"/>
              </a:rPr>
              <a:t>Työkykyneuvotteluissa suositeltavaa keskittyä vain </a:t>
            </a:r>
            <a:r>
              <a:rPr lang="fi-FI" sz="1800" i="1" dirty="0">
                <a:solidFill>
                  <a:srgbClr val="444444"/>
                </a:solidFill>
                <a:effectLst/>
                <a:latin typeface="Arial" panose="020B0604020202020204" pitchFamily="34" charset="0"/>
                <a:ea typeface="Times New Roman" panose="02020603050405020304" pitchFamily="18" charset="0"/>
              </a:rPr>
              <a:t>työkykyyn ja työjärjestelyihin </a:t>
            </a:r>
            <a:r>
              <a:rPr lang="fi-FI" sz="1800" dirty="0">
                <a:solidFill>
                  <a:srgbClr val="444444"/>
                </a:solidFill>
                <a:effectLst/>
                <a:latin typeface="Arial" panose="020B0604020202020204" pitchFamily="34" charset="0"/>
                <a:ea typeface="Times New Roman" panose="02020603050405020304" pitchFamily="18" charset="0"/>
              </a:rPr>
              <a:t>liittyviin asioihin.</a:t>
            </a:r>
            <a:endParaRPr lang="fi-FI" sz="1800" dirty="0">
              <a:effectLst/>
              <a:latin typeface="Times New Roman" panose="02020603050405020304" pitchFamily="18" charset="0"/>
              <a:ea typeface="Times New Roman" panose="02020603050405020304" pitchFamily="18"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B9ADB5FC-4878-4D8C-91E5-1562C52FBB9E}"/>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77A89859-EE27-49C6-88CB-DDE81E83846E}"/>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BCA826C6-2A5E-4D81-8276-831FF82B39E7}"/>
              </a:ext>
            </a:extLst>
          </p:cNvPr>
          <p:cNvSpPr>
            <a:spLocks noGrp="1"/>
          </p:cNvSpPr>
          <p:nvPr>
            <p:ph type="sldNum" sz="quarter" idx="12"/>
          </p:nvPr>
        </p:nvSpPr>
        <p:spPr/>
        <p:txBody>
          <a:bodyPr/>
          <a:lstStyle/>
          <a:p>
            <a:fld id="{4878C55D-8027-824E-B42F-5FE28B053887}" type="slidenum">
              <a:rPr lang="fi-FI" altLang="x-none" smtClean="0"/>
              <a:pPr/>
              <a:t>50</a:t>
            </a:fld>
            <a:endParaRPr lang="fi-FI" altLang="x-none"/>
          </a:p>
        </p:txBody>
      </p:sp>
    </p:spTree>
    <p:extLst>
      <p:ext uri="{BB962C8B-B14F-4D97-AF65-F5344CB8AC3E}">
        <p14:creationId xmlns:p14="http://schemas.microsoft.com/office/powerpoint/2010/main" val="2420730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622FC56E-ACE8-476F-97EA-99FEE4BE1784}"/>
              </a:ext>
            </a:extLst>
          </p:cNvPr>
          <p:cNvSpPr>
            <a:spLocks noGrp="1"/>
          </p:cNvSpPr>
          <p:nvPr>
            <p:ph idx="1"/>
          </p:nvPr>
        </p:nvSpPr>
        <p:spPr/>
        <p:txBody>
          <a:bodyPr/>
          <a:lstStyle/>
          <a:p>
            <a:r>
              <a:rPr lang="fi-FI" dirty="0">
                <a:solidFill>
                  <a:srgbClr val="444444"/>
                </a:solidFill>
                <a:ea typeface="Times New Roman" panose="02020603050405020304" pitchFamily="18" charset="0"/>
              </a:rPr>
              <a:t>T</a:t>
            </a:r>
            <a:r>
              <a:rPr lang="fi-FI" sz="2000" dirty="0">
                <a:solidFill>
                  <a:srgbClr val="444444"/>
                </a:solidFill>
                <a:effectLst/>
                <a:latin typeface="Arial" panose="020B0604020202020204" pitchFamily="34" charset="0"/>
                <a:ea typeface="Times New Roman" panose="02020603050405020304" pitchFamily="18" charset="0"/>
              </a:rPr>
              <a:t>yöntekijä itsemääräämisoikeuden mukaisesti pääsääntöisesti itse päättää, mitä terveydentilaan liittyviä tietoja (diagnoositietoja) tuo työpaikallaan tai työnantajan kanssa käydyissä työkyky- tai muissa keskusteluissa ilmi. </a:t>
            </a:r>
            <a:endParaRPr lang="fi-FI" dirty="0"/>
          </a:p>
        </p:txBody>
      </p:sp>
      <p:sp>
        <p:nvSpPr>
          <p:cNvPr id="3" name="Päivämäärän paikkamerkki 2">
            <a:extLst>
              <a:ext uri="{FF2B5EF4-FFF2-40B4-BE49-F238E27FC236}">
                <a16:creationId xmlns:a16="http://schemas.microsoft.com/office/drawing/2014/main" id="{59844F4B-7EA0-4681-8923-6ED3057623A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C2ACCD6D-7E26-4C52-AC5C-177978E198E3}"/>
              </a:ext>
            </a:extLst>
          </p:cNvPr>
          <p:cNvSpPr>
            <a:spLocks noGrp="1"/>
          </p:cNvSpPr>
          <p:nvPr>
            <p:ph type="sldNum" sz="quarter" idx="12"/>
          </p:nvPr>
        </p:nvSpPr>
        <p:spPr/>
        <p:txBody>
          <a:bodyPr/>
          <a:lstStyle/>
          <a:p>
            <a:fld id="{4878C55D-8027-824E-B42F-5FE28B053887}" type="slidenum">
              <a:rPr lang="fi-FI" altLang="x-none" smtClean="0"/>
              <a:pPr/>
              <a:t>51</a:t>
            </a:fld>
            <a:endParaRPr lang="fi-FI" altLang="x-none"/>
          </a:p>
        </p:txBody>
      </p:sp>
    </p:spTree>
    <p:extLst>
      <p:ext uri="{BB962C8B-B14F-4D97-AF65-F5344CB8AC3E}">
        <p14:creationId xmlns:p14="http://schemas.microsoft.com/office/powerpoint/2010/main" val="1416046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F2A2697-EC0A-4E77-9CC1-251FF049A875}"/>
              </a:ext>
            </a:extLst>
          </p:cNvPr>
          <p:cNvSpPr>
            <a:spLocks noGrp="1"/>
          </p:cNvSpPr>
          <p:nvPr>
            <p:ph idx="1"/>
          </p:nvPr>
        </p:nvSpPr>
        <p:spPr/>
        <p:txBody>
          <a:bodyPr/>
          <a:lstStyle/>
          <a:p>
            <a:pPr marL="342900" indent="-342900"/>
            <a:r>
              <a:rPr lang="fi-FI" sz="2000" dirty="0">
                <a:solidFill>
                  <a:srgbClr val="444444"/>
                </a:solidFill>
                <a:effectLst/>
                <a:latin typeface="Arial" panose="020B0604020202020204" pitchFamily="34" charset="0"/>
                <a:ea typeface="Times New Roman" panose="02020603050405020304" pitchFamily="18" charset="0"/>
              </a:rPr>
              <a:t>Työterveyshuollon edustajilla on tällaisissa keskustelutilaisuuksissa salassapitovelvoite ja vaitiolovelvollisuus työntekijää koskevista terveydentilatiedoista, ellei työntekijä anna suostumustaan tietojen ilmaisemiseen. </a:t>
            </a:r>
          </a:p>
          <a:p>
            <a:pPr marL="342900" indent="-342900"/>
            <a:r>
              <a:rPr lang="fi-FI" sz="2000" dirty="0">
                <a:solidFill>
                  <a:srgbClr val="444444"/>
                </a:solidFill>
                <a:effectLst/>
                <a:latin typeface="Arial" panose="020B0604020202020204" pitchFamily="34" charset="0"/>
                <a:ea typeface="Times New Roman" panose="02020603050405020304" pitchFamily="18" charset="0"/>
              </a:rPr>
              <a:t>Työnantajan edustajilla on samoin vaitiolovelvollisuus työntekijää koskevista terveydentilatiedoista sivullisiin nähden.</a:t>
            </a:r>
            <a:endParaRPr lang="fi-FI" sz="2000" dirty="0">
              <a:effectLst/>
              <a:latin typeface="Times New Roman" panose="02020603050405020304" pitchFamily="18" charset="0"/>
              <a:ea typeface="Times New Roman" panose="02020603050405020304" pitchFamily="18"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B2B0F879-69E8-4F8B-8F7D-AE9766DC0EE1}"/>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4" name="Alatunnisteen paikkamerkki 3">
            <a:extLst>
              <a:ext uri="{FF2B5EF4-FFF2-40B4-BE49-F238E27FC236}">
                <a16:creationId xmlns:a16="http://schemas.microsoft.com/office/drawing/2014/main" id="{02AC3494-2166-4130-A2F7-FEFEF0ECAB9E}"/>
              </a:ext>
            </a:extLst>
          </p:cNvPr>
          <p:cNvSpPr>
            <a:spLocks noGrp="1"/>
          </p:cNvSpPr>
          <p:nvPr>
            <p:ph type="ftr" sz="quarter" idx="11"/>
          </p:nvPr>
        </p:nvSpPr>
        <p:spPr/>
        <p:txBody>
          <a:bodyPr/>
          <a:lstStyle/>
          <a:p>
            <a:endParaRPr lang="x-none" altLang="x-none"/>
          </a:p>
        </p:txBody>
      </p:sp>
      <p:sp>
        <p:nvSpPr>
          <p:cNvPr id="5" name="Dian numeron paikkamerkki 4">
            <a:extLst>
              <a:ext uri="{FF2B5EF4-FFF2-40B4-BE49-F238E27FC236}">
                <a16:creationId xmlns:a16="http://schemas.microsoft.com/office/drawing/2014/main" id="{9A7E95D4-EF5A-4277-9572-26323FD84E19}"/>
              </a:ext>
            </a:extLst>
          </p:cNvPr>
          <p:cNvSpPr>
            <a:spLocks noGrp="1"/>
          </p:cNvSpPr>
          <p:nvPr>
            <p:ph type="sldNum" sz="quarter" idx="12"/>
          </p:nvPr>
        </p:nvSpPr>
        <p:spPr/>
        <p:txBody>
          <a:bodyPr/>
          <a:lstStyle/>
          <a:p>
            <a:fld id="{4878C55D-8027-824E-B42F-5FE28B053887}" type="slidenum">
              <a:rPr lang="fi-FI" altLang="x-none" smtClean="0"/>
              <a:pPr/>
              <a:t>52</a:t>
            </a:fld>
            <a:endParaRPr lang="fi-FI" altLang="x-none"/>
          </a:p>
        </p:txBody>
      </p:sp>
    </p:spTree>
    <p:extLst>
      <p:ext uri="{BB962C8B-B14F-4D97-AF65-F5344CB8AC3E}">
        <p14:creationId xmlns:p14="http://schemas.microsoft.com/office/powerpoint/2010/main" val="44278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A4E2291-96DB-4D57-8CB1-896873BA48BF}"/>
              </a:ext>
            </a:extLst>
          </p:cNvPr>
          <p:cNvSpPr>
            <a:spLocks noGrp="1"/>
          </p:cNvSpPr>
          <p:nvPr>
            <p:ph idx="1"/>
          </p:nvPr>
        </p:nvSpPr>
        <p:spPr/>
        <p:txBody>
          <a:bodyPr/>
          <a:lstStyle/>
          <a:p>
            <a:pPr marL="0" lvl="0" indent="0">
              <a:buNone/>
            </a:pPr>
            <a:r>
              <a:rPr lang="fi-FI" sz="2000" u="sng" dirty="0">
                <a:solidFill>
                  <a:srgbClr val="92D050"/>
                </a:solidFill>
                <a:effectLst/>
                <a:latin typeface="Arial" panose="020B0604020202020204" pitchFamily="34" charset="0"/>
                <a:ea typeface="Times New Roman" panose="02020603050405020304" pitchFamily="18" charset="0"/>
              </a:rPr>
              <a:t>B) </a:t>
            </a:r>
            <a:r>
              <a:rPr lang="fi-FI" sz="2000" u="sng" dirty="0">
                <a:effectLst/>
                <a:latin typeface="Arial" panose="020B0604020202020204" pitchFamily="34" charset="0"/>
                <a:ea typeface="Times New Roman" panose="02020603050405020304" pitchFamily="18" charset="0"/>
              </a:rPr>
              <a:t>Toinen terveydenhuollon ammattilainen</a:t>
            </a: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pPr marL="457200"/>
            <a:r>
              <a:rPr lang="fi-FI" sz="2000" dirty="0">
                <a:effectLst/>
                <a:latin typeface="Arial" panose="020B0604020202020204" pitchFamily="34" charset="0"/>
                <a:ea typeface="Calibri" panose="020F0502020204030204" pitchFamily="34" charset="0"/>
              </a:rPr>
              <a:t>Toiselle terveydenhuollon ammattihenkilölle ei saa myöskään antaa potilasasiakirjojen tietoja tai muita salaisuuksia, jos tämä toinen ammattilainen on asiassa </a:t>
            </a:r>
            <a:r>
              <a:rPr lang="fi-FI" sz="2000" i="1" dirty="0">
                <a:effectLst/>
                <a:latin typeface="Arial" panose="020B0604020202020204" pitchFamily="34" charset="0"/>
                <a:ea typeface="Calibri" panose="020F0502020204030204" pitchFamily="34" charset="0"/>
              </a:rPr>
              <a:t>sivullinen</a:t>
            </a:r>
            <a:r>
              <a:rPr lang="fi-FI" sz="2000" dirty="0">
                <a:effectLst/>
                <a:latin typeface="Arial" panose="020B0604020202020204" pitchFamily="34" charset="0"/>
                <a:ea typeface="Calibri" panose="020F0502020204030204" pitchFamily="34" charset="0"/>
              </a:rPr>
              <a:t>.</a:t>
            </a:r>
            <a:r>
              <a:rPr lang="fi-FI" sz="2000" dirty="0">
                <a:effectLst/>
                <a:latin typeface="Calibri" panose="020F0502020204030204" pitchFamily="34" charset="0"/>
                <a:ea typeface="Calibri" panose="020F0502020204030204" pitchFamily="34" charset="0"/>
              </a:rPr>
              <a:t> </a:t>
            </a:r>
          </a:p>
          <a:p>
            <a:pPr marL="457200"/>
            <a:r>
              <a:rPr lang="fi-FI" sz="2000" dirty="0">
                <a:effectLst/>
                <a:latin typeface="Arial" panose="020B0604020202020204" pitchFamily="34" charset="0"/>
                <a:ea typeface="Calibri" panose="020F0502020204030204" pitchFamily="34" charset="0"/>
              </a:rPr>
              <a:t>Sivullisella tarkoitetaan muita kuin asianomaisessa toimintayksikössä tai sen toimeksiannosta potilaan hoitoon tai siihen liittyviin tehtäviin osallistuvia henkilöitä.</a:t>
            </a:r>
            <a:endParaRPr lang="fi-FI" dirty="0"/>
          </a:p>
        </p:txBody>
      </p:sp>
      <p:sp>
        <p:nvSpPr>
          <p:cNvPr id="3" name="Päivämäärän paikkamerkki 2">
            <a:extLst>
              <a:ext uri="{FF2B5EF4-FFF2-40B4-BE49-F238E27FC236}">
                <a16:creationId xmlns:a16="http://schemas.microsoft.com/office/drawing/2014/main" id="{A505D3E5-7B8C-4615-BA53-4BBBB266A5A7}"/>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6F6E1126-B4E7-4A64-BA47-CB7FC2255D5E}"/>
              </a:ext>
            </a:extLst>
          </p:cNvPr>
          <p:cNvSpPr>
            <a:spLocks noGrp="1"/>
          </p:cNvSpPr>
          <p:nvPr>
            <p:ph type="sldNum" sz="quarter" idx="12"/>
          </p:nvPr>
        </p:nvSpPr>
        <p:spPr/>
        <p:txBody>
          <a:bodyPr/>
          <a:lstStyle/>
          <a:p>
            <a:fld id="{4878C55D-8027-824E-B42F-5FE28B053887}" type="slidenum">
              <a:rPr lang="fi-FI" altLang="x-none" smtClean="0"/>
              <a:pPr/>
              <a:t>53</a:t>
            </a:fld>
            <a:endParaRPr lang="fi-FI" altLang="x-none"/>
          </a:p>
        </p:txBody>
      </p:sp>
    </p:spTree>
    <p:extLst>
      <p:ext uri="{BB962C8B-B14F-4D97-AF65-F5344CB8AC3E}">
        <p14:creationId xmlns:p14="http://schemas.microsoft.com/office/powerpoint/2010/main" val="3431300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A22211C-0188-4EC8-8B9F-2B1432BC6210}"/>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Potilaan hoidolla tarkoitetaan potilaslain 2 §:n mukaisesti ”potilaan terveydentilan määrittämiseksi taikka hänen terveytensä palauttamiseksi tai ylläpitämiseksi tehtäviä toimenpiteitä, joita suorittavat terveydenhuollon ammattihenkilöt tai joita suoritetaan terveydenhuollon toimintayksikössä”. Niihin liittyviä tehtäviä ei ole määritelty laissa tai sen esitöissä.</a:t>
            </a:r>
            <a:endParaRPr lang="fi-FI" sz="2000" dirty="0">
              <a:effectLst/>
              <a:latin typeface="Calibri" panose="020F0502020204030204" pitchFamily="34" charset="0"/>
              <a:ea typeface="Calibri" panose="020F0502020204030204" pitchFamily="34" charset="0"/>
            </a:endParaRPr>
          </a:p>
          <a:p>
            <a:pPr marL="187325" indent="0">
              <a:buNone/>
            </a:pPr>
            <a:endParaRPr lang="fi-FI" sz="2000" dirty="0">
              <a:effectLst/>
              <a:latin typeface="Calibri" panose="020F0502020204030204" pitchFamily="34" charset="0"/>
              <a:ea typeface="Calibri" panose="020F0502020204030204" pitchFamily="34" charset="0"/>
            </a:endParaRPr>
          </a:p>
          <a:p>
            <a:pPr marL="0" indent="0">
              <a:buNone/>
            </a:pPr>
            <a:endParaRPr lang="fi-FI" dirty="0"/>
          </a:p>
        </p:txBody>
      </p:sp>
      <p:sp>
        <p:nvSpPr>
          <p:cNvPr id="3" name="Päivämäärän paikkamerkki 2">
            <a:extLst>
              <a:ext uri="{FF2B5EF4-FFF2-40B4-BE49-F238E27FC236}">
                <a16:creationId xmlns:a16="http://schemas.microsoft.com/office/drawing/2014/main" id="{23956209-0F4C-4167-BD53-F6ECA3509D92}"/>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61F627F8-0A61-4487-9DF4-6E34243F788B}"/>
              </a:ext>
            </a:extLst>
          </p:cNvPr>
          <p:cNvSpPr>
            <a:spLocks noGrp="1"/>
          </p:cNvSpPr>
          <p:nvPr>
            <p:ph type="sldNum" sz="quarter" idx="12"/>
          </p:nvPr>
        </p:nvSpPr>
        <p:spPr/>
        <p:txBody>
          <a:bodyPr/>
          <a:lstStyle/>
          <a:p>
            <a:fld id="{4878C55D-8027-824E-B42F-5FE28B053887}" type="slidenum">
              <a:rPr lang="fi-FI" altLang="x-none" smtClean="0"/>
              <a:pPr/>
              <a:t>54</a:t>
            </a:fld>
            <a:endParaRPr lang="fi-FI" altLang="x-none"/>
          </a:p>
        </p:txBody>
      </p:sp>
    </p:spTree>
    <p:extLst>
      <p:ext uri="{BB962C8B-B14F-4D97-AF65-F5344CB8AC3E}">
        <p14:creationId xmlns:p14="http://schemas.microsoft.com/office/powerpoint/2010/main" val="1223714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68C45E5-844D-4B8D-9D21-004FB264D11D}"/>
              </a:ext>
            </a:extLst>
          </p:cNvPr>
          <p:cNvSpPr>
            <a:spLocks noGrp="1"/>
          </p:cNvSpPr>
          <p:nvPr>
            <p:ph idx="1"/>
          </p:nvPr>
        </p:nvSpPr>
        <p:spPr>
          <a:xfrm>
            <a:off x="755576" y="1419622"/>
            <a:ext cx="7785742" cy="3216747"/>
          </a:xfrm>
        </p:spPr>
        <p:txBody>
          <a:bodyPr/>
          <a:lstStyle/>
          <a:p>
            <a:pPr marL="457200"/>
            <a:r>
              <a:rPr lang="fi-FI" sz="2000" dirty="0">
                <a:effectLst/>
                <a:latin typeface="Arial" panose="020B0604020202020204" pitchFamily="34" charset="0"/>
                <a:ea typeface="Calibri" panose="020F0502020204030204" pitchFamily="34" charset="0"/>
              </a:rPr>
              <a:t>Jos toisen terveydenhuollon ammattihenkilön voidaan katsoa osallistuvan tällä tavoin potilaan hoitoon tai siihen liittyviin tehtäviin, niin hän saa joka tapauksessa käsitellä potilasasiakirjoja </a:t>
            </a:r>
            <a:r>
              <a:rPr lang="fi-FI" sz="2000" i="1" dirty="0">
                <a:effectLst/>
                <a:latin typeface="Arial" panose="020B0604020202020204" pitchFamily="34" charset="0"/>
                <a:ea typeface="Calibri" panose="020F0502020204030204" pitchFamily="34" charset="0"/>
              </a:rPr>
              <a:t>vain siihen tarkoitukseen</a:t>
            </a:r>
            <a:r>
              <a:rPr lang="fi-FI" sz="2000" dirty="0">
                <a:effectLst/>
                <a:latin typeface="Arial" panose="020B0604020202020204" pitchFamily="34" charset="0"/>
                <a:ea typeface="Calibri" panose="020F0502020204030204" pitchFamily="34" charset="0"/>
              </a:rPr>
              <a:t>, johon potilastietoja on </a:t>
            </a:r>
            <a:r>
              <a:rPr lang="fi-FI" sz="2000" i="1" dirty="0">
                <a:effectLst/>
                <a:latin typeface="Arial" panose="020B0604020202020204" pitchFamily="34" charset="0"/>
                <a:ea typeface="Calibri" panose="020F0502020204030204" pitchFamily="34" charset="0"/>
              </a:rPr>
              <a:t>kerätty</a:t>
            </a:r>
            <a:r>
              <a:rPr lang="fi-FI" sz="2000" dirty="0">
                <a:effectLst/>
                <a:latin typeface="Arial" panose="020B0604020202020204" pitchFamily="34" charset="0"/>
                <a:ea typeface="Calibri" panose="020F0502020204030204" pitchFamily="34" charset="0"/>
              </a:rPr>
              <a:t> (potilastietojen sallittu ensisijainen käyttötarkoitus on potilaan hoidon järjestämisen, suunnittelun, toteuttamisen ja seurannan turvaaminen) ja </a:t>
            </a:r>
            <a:r>
              <a:rPr lang="fi-FI" sz="2000" i="1" dirty="0">
                <a:effectLst/>
                <a:latin typeface="Arial" panose="020B0604020202020204" pitchFamily="34" charset="0"/>
                <a:ea typeface="Calibri" panose="020F0502020204030204" pitchFamily="34" charset="0"/>
              </a:rPr>
              <a:t>toissijaisesti tietyt erikseen määritellyt</a:t>
            </a:r>
            <a:r>
              <a:rPr lang="fi-FI" sz="2000" dirty="0">
                <a:effectLst/>
                <a:latin typeface="Arial" panose="020B0604020202020204" pitchFamily="34" charset="0"/>
                <a:ea typeface="Calibri" panose="020F0502020204030204" pitchFamily="34" charset="0"/>
              </a:rPr>
              <a:t> toissijaiset tarkoitukset, ja vain siinä laajuudessa kuin hänen tehtävänsä ja vastuunsa terveydenhuollon toimintayksikössä sitä edellyttävät. </a:t>
            </a:r>
          </a:p>
          <a:p>
            <a:pPr marL="457200"/>
            <a:endParaRPr lang="fi-FI" dirty="0"/>
          </a:p>
        </p:txBody>
      </p:sp>
      <p:sp>
        <p:nvSpPr>
          <p:cNvPr id="3" name="Päivämäärän paikkamerkki 2">
            <a:extLst>
              <a:ext uri="{FF2B5EF4-FFF2-40B4-BE49-F238E27FC236}">
                <a16:creationId xmlns:a16="http://schemas.microsoft.com/office/drawing/2014/main" id="{243A246A-C3DF-4CC3-BAED-D7DAA6BC35C2}"/>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81717380-55FF-448A-9860-CF639A35A6B8}"/>
              </a:ext>
            </a:extLst>
          </p:cNvPr>
          <p:cNvSpPr>
            <a:spLocks noGrp="1"/>
          </p:cNvSpPr>
          <p:nvPr>
            <p:ph type="sldNum" sz="quarter" idx="12"/>
          </p:nvPr>
        </p:nvSpPr>
        <p:spPr/>
        <p:txBody>
          <a:bodyPr/>
          <a:lstStyle/>
          <a:p>
            <a:fld id="{4878C55D-8027-824E-B42F-5FE28B053887}" type="slidenum">
              <a:rPr lang="fi-FI" altLang="x-none" smtClean="0"/>
              <a:pPr/>
              <a:t>55</a:t>
            </a:fld>
            <a:endParaRPr lang="fi-FI" altLang="x-none"/>
          </a:p>
        </p:txBody>
      </p:sp>
    </p:spTree>
    <p:extLst>
      <p:ext uri="{BB962C8B-B14F-4D97-AF65-F5344CB8AC3E}">
        <p14:creationId xmlns:p14="http://schemas.microsoft.com/office/powerpoint/2010/main" val="2262803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D3B9EC5-5BE4-4463-9281-C2294B11D423}"/>
              </a:ext>
            </a:extLst>
          </p:cNvPr>
          <p:cNvSpPr>
            <a:spLocks noGrp="1"/>
          </p:cNvSpPr>
          <p:nvPr>
            <p:ph idx="1"/>
          </p:nvPr>
        </p:nvSpPr>
        <p:spPr/>
        <p:txBody>
          <a:bodyPr/>
          <a:lstStyle/>
          <a:p>
            <a:pPr marL="457200"/>
            <a:r>
              <a:rPr lang="fi-FI" sz="1800" dirty="0">
                <a:effectLst/>
                <a:latin typeface="Arial" panose="020B0604020202020204" pitchFamily="34" charset="0"/>
                <a:ea typeface="Calibri" panose="020F0502020204030204" pitchFamily="34" charset="0"/>
              </a:rPr>
              <a:t>Nämä tulee katsoa aina tapauskohtaisesti potilaan yksityisyyden suojaa vasten. </a:t>
            </a:r>
          </a:p>
          <a:p>
            <a:pPr marL="457200"/>
            <a:r>
              <a:rPr lang="fi-FI" sz="1800" dirty="0">
                <a:effectLst/>
                <a:latin typeface="Arial" panose="020B0604020202020204" pitchFamily="34" charset="0"/>
                <a:ea typeface="Calibri" panose="020F0502020204030204" pitchFamily="34" charset="0"/>
              </a:rPr>
              <a:t>-&gt; </a:t>
            </a:r>
            <a:r>
              <a:rPr lang="fi-FI" sz="1800" dirty="0">
                <a:ea typeface="Calibri" panose="020F0502020204030204" pitchFamily="34" charset="0"/>
              </a:rPr>
              <a:t>e</a:t>
            </a:r>
            <a:r>
              <a:rPr lang="fi-FI" sz="1800" dirty="0">
                <a:effectLst/>
                <a:latin typeface="Arial" panose="020B0604020202020204" pitchFamily="34" charset="0"/>
                <a:ea typeface="Calibri" panose="020F0502020204030204" pitchFamily="34" charset="0"/>
              </a:rPr>
              <a:t>li tietojen käsittelyn sallittavuus riippuu myös siitä, miten kollegoiden toimenkuvat, tehtävät ja vastuut on kussakin työpaikassa järjestetty ja mitä kyseisen potilaan hoito perustellusti vaatii. Lisäksi on huomioitava tapauskohtaiset olosuhteet ja potilaan tahto. Erityisen tarkasti täytyy suhtautua mm. psykiatrian ja naistentautien alojen tietoihin.</a:t>
            </a:r>
            <a:endParaRPr lang="fi-FI" sz="1800" dirty="0">
              <a:effectLst/>
              <a:latin typeface="Calibri" panose="020F0502020204030204" pitchFamily="34" charset="0"/>
              <a:ea typeface="Calibri" panose="020F0502020204030204" pitchFamily="34" charset="0"/>
            </a:endParaRPr>
          </a:p>
          <a:p>
            <a:pPr marL="0" indent="0">
              <a:buNone/>
            </a:pPr>
            <a:r>
              <a:rPr lang="fi-FI" sz="2000" dirty="0">
                <a:solidFill>
                  <a:srgbClr val="FF0000"/>
                </a:solidFill>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9BFE30DA-422A-4EBB-9BA1-E8FFEA5E96D2}"/>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677DE59D-FADD-4A47-A902-ADF510BFA71E}"/>
              </a:ext>
            </a:extLst>
          </p:cNvPr>
          <p:cNvSpPr>
            <a:spLocks noGrp="1"/>
          </p:cNvSpPr>
          <p:nvPr>
            <p:ph type="sldNum" sz="quarter" idx="12"/>
          </p:nvPr>
        </p:nvSpPr>
        <p:spPr/>
        <p:txBody>
          <a:bodyPr/>
          <a:lstStyle/>
          <a:p>
            <a:fld id="{4878C55D-8027-824E-B42F-5FE28B053887}" type="slidenum">
              <a:rPr lang="fi-FI" altLang="x-none" smtClean="0"/>
              <a:pPr/>
              <a:t>56</a:t>
            </a:fld>
            <a:endParaRPr lang="fi-FI" altLang="x-none"/>
          </a:p>
        </p:txBody>
      </p:sp>
    </p:spTree>
    <p:extLst>
      <p:ext uri="{BB962C8B-B14F-4D97-AF65-F5344CB8AC3E}">
        <p14:creationId xmlns:p14="http://schemas.microsoft.com/office/powerpoint/2010/main" val="309024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12006B4-932F-435E-AE1F-B66421B19498}"/>
              </a:ext>
            </a:extLst>
          </p:cNvPr>
          <p:cNvSpPr>
            <a:spLocks noGrp="1"/>
          </p:cNvSpPr>
          <p:nvPr>
            <p:ph idx="1"/>
          </p:nvPr>
        </p:nvSpPr>
        <p:spPr/>
        <p:txBody>
          <a:bodyPr/>
          <a:lstStyle/>
          <a:p>
            <a:pPr marL="457200"/>
            <a:r>
              <a:rPr lang="fi-FI" sz="1800" dirty="0">
                <a:effectLst/>
                <a:latin typeface="Arial" panose="020B0604020202020204" pitchFamily="34" charset="0"/>
                <a:ea typeface="Calibri" panose="020F0502020204030204" pitchFamily="34" charset="0"/>
              </a:rPr>
              <a:t>Lain potilaan asemasta ja oikeuksista mukaan lääkäri saa kuitenkin antaa potilaan </a:t>
            </a:r>
            <a:r>
              <a:rPr lang="fi-FI" sz="1800" i="1" dirty="0">
                <a:effectLst/>
                <a:latin typeface="Arial" panose="020B0604020202020204" pitchFamily="34" charset="0"/>
                <a:ea typeface="Calibri" panose="020F0502020204030204" pitchFamily="34" charset="0"/>
              </a:rPr>
              <a:t>tutkimuksen ja hoidon järjestämiseksi </a:t>
            </a:r>
            <a:r>
              <a:rPr lang="fi-FI" sz="1800" dirty="0">
                <a:effectLst/>
                <a:latin typeface="Arial" panose="020B0604020202020204" pitchFamily="34" charset="0"/>
                <a:ea typeface="Calibri" panose="020F0502020204030204" pitchFamily="34" charset="0"/>
              </a:rPr>
              <a:t>tarpeellisia tietoja toiselle terveydenhuollon toimintayksikölle tai terveydenhuollon ammattihenkilölle sekä yhteenveto annetusta hoidosta potilaan hoitoon lähettäneelle terveydenhuollon toimintayksikölle tai terveydenhuollon ammattihenkilölle ja potilaan hoidosta vastaavaksi lääkäriksi mahdollisesti nimetylle lääkärille potilaan tai hänen laillisen edustajansa </a:t>
            </a:r>
            <a:r>
              <a:rPr lang="fi-FI" sz="1800" i="1" dirty="0">
                <a:effectLst/>
                <a:latin typeface="Arial" panose="020B0604020202020204" pitchFamily="34" charset="0"/>
                <a:ea typeface="Calibri" panose="020F0502020204030204" pitchFamily="34" charset="0"/>
              </a:rPr>
              <a:t>suullisen suostumuksen tai asiayhteydestä muuten ilmenevän suostumuksen</a:t>
            </a:r>
            <a:r>
              <a:rPr lang="fi-FI" sz="1800" dirty="0">
                <a:effectLst/>
                <a:latin typeface="Arial" panose="020B0604020202020204" pitchFamily="34" charset="0"/>
                <a:ea typeface="Calibri" panose="020F0502020204030204" pitchFamily="34" charset="0"/>
              </a:rPr>
              <a:t> mukaisesti.</a:t>
            </a:r>
            <a:r>
              <a:rPr lang="fi-FI" sz="2000" dirty="0">
                <a:solidFill>
                  <a:srgbClr val="FF0000"/>
                </a:solidFill>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endParaRPr lang="fi-FI" dirty="0"/>
          </a:p>
        </p:txBody>
      </p:sp>
      <p:sp>
        <p:nvSpPr>
          <p:cNvPr id="3" name="Päivämäärän paikkamerkki 2">
            <a:extLst>
              <a:ext uri="{FF2B5EF4-FFF2-40B4-BE49-F238E27FC236}">
                <a16:creationId xmlns:a16="http://schemas.microsoft.com/office/drawing/2014/main" id="{94F7CEAE-5E77-4FDC-8668-F595777901D7}"/>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4AA62AB9-A8D2-4EC9-BAEC-915775A18736}"/>
              </a:ext>
            </a:extLst>
          </p:cNvPr>
          <p:cNvSpPr>
            <a:spLocks noGrp="1"/>
          </p:cNvSpPr>
          <p:nvPr>
            <p:ph type="sldNum" sz="quarter" idx="12"/>
          </p:nvPr>
        </p:nvSpPr>
        <p:spPr/>
        <p:txBody>
          <a:bodyPr/>
          <a:lstStyle/>
          <a:p>
            <a:fld id="{4878C55D-8027-824E-B42F-5FE28B053887}" type="slidenum">
              <a:rPr lang="fi-FI" altLang="x-none" smtClean="0"/>
              <a:pPr/>
              <a:t>57</a:t>
            </a:fld>
            <a:endParaRPr lang="fi-FI" altLang="x-none"/>
          </a:p>
        </p:txBody>
      </p:sp>
    </p:spTree>
    <p:extLst>
      <p:ext uri="{BB962C8B-B14F-4D97-AF65-F5344CB8AC3E}">
        <p14:creationId xmlns:p14="http://schemas.microsoft.com/office/powerpoint/2010/main" val="36769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A9D7598-C7CE-4B79-8A20-6AF547051E70}"/>
              </a:ext>
            </a:extLst>
          </p:cNvPr>
          <p:cNvSpPr>
            <a:spLocks noGrp="1"/>
          </p:cNvSpPr>
          <p:nvPr>
            <p:ph idx="1"/>
          </p:nvPr>
        </p:nvSpPr>
        <p:spPr/>
        <p:txBody>
          <a:bodyPr/>
          <a:lstStyle/>
          <a:p>
            <a:pPr marL="457200"/>
            <a:r>
              <a:rPr lang="fi-FI" sz="2000" dirty="0">
                <a:effectLst/>
                <a:latin typeface="Arial" panose="020B0604020202020204" pitchFamily="34" charset="0"/>
                <a:ea typeface="Calibri" panose="020F0502020204030204" pitchFamily="34" charset="0"/>
              </a:rPr>
              <a:t>On hyvä tarvittaessa pyytää omalta työnantajalta selvää ohjeistusta siitä, miten tietoja saa antaa. </a:t>
            </a:r>
            <a:endParaRPr lang="fi-FI" dirty="0">
              <a:ea typeface="Calibri" panose="020F0502020204030204" pitchFamily="34" charset="0"/>
            </a:endParaRPr>
          </a:p>
          <a:p>
            <a:pPr marL="457200"/>
            <a:r>
              <a:rPr lang="fi-FI" sz="2000" dirty="0">
                <a:effectLst/>
                <a:latin typeface="Arial" panose="020B0604020202020204" pitchFamily="34" charset="0"/>
                <a:ea typeface="Calibri" panose="020F0502020204030204" pitchFamily="34" charset="0"/>
              </a:rPr>
              <a:t>Myös potilasasiakirja-asetus edellyttää, että käyttöoikeudet potilasasiakirjoihin sisältyviin tietoihin tulee määritellä yksityiskohtaisesti.</a:t>
            </a:r>
          </a:p>
          <a:p>
            <a:pPr marL="457200"/>
            <a:r>
              <a:rPr lang="fi-FI" dirty="0">
                <a:ea typeface="Calibri" panose="020F0502020204030204" pitchFamily="34" charset="0"/>
              </a:rPr>
              <a:t>Tukintatapauksissa joudutaan arvioimaan, </a:t>
            </a:r>
          </a:p>
          <a:p>
            <a:pPr marL="187325" indent="0">
              <a:buNone/>
            </a:pPr>
            <a:r>
              <a:rPr lang="fi-FI" dirty="0">
                <a:ea typeface="Calibri" panose="020F0502020204030204" pitchFamily="34" charset="0"/>
              </a:rPr>
              <a:t>    intressipunnintaa</a:t>
            </a:r>
            <a:r>
              <a:rPr lang="fi-FI" sz="2000" dirty="0">
                <a:effectLst/>
                <a:latin typeface="Arial" panose="020B0604020202020204" pitchFamily="34" charset="0"/>
                <a:ea typeface="Calibri" panose="020F0502020204030204" pitchFamily="34" charset="0"/>
              </a:rPr>
              <a:t>  </a:t>
            </a:r>
            <a:endParaRPr lang="fi-FI" sz="2000" dirty="0">
              <a:effectLst/>
              <a:latin typeface="Calibri" panose="020F0502020204030204" pitchFamily="34" charset="0"/>
              <a:ea typeface="Calibri" panose="020F0502020204030204" pitchFamily="34" charset="0"/>
            </a:endParaRPr>
          </a:p>
          <a:p>
            <a:pPr marL="0" indent="0">
              <a:buNone/>
            </a:pPr>
            <a:endParaRPr lang="fi-FI" sz="2000" dirty="0">
              <a:effectLst/>
              <a:latin typeface="Calibri" panose="020F0502020204030204" pitchFamily="34" charset="0"/>
              <a:ea typeface="Calibri" panose="020F0502020204030204" pitchFamily="34" charset="0"/>
            </a:endParaRPr>
          </a:p>
        </p:txBody>
      </p:sp>
      <p:sp>
        <p:nvSpPr>
          <p:cNvPr id="3" name="Päivämäärän paikkamerkki 2">
            <a:extLst>
              <a:ext uri="{FF2B5EF4-FFF2-40B4-BE49-F238E27FC236}">
                <a16:creationId xmlns:a16="http://schemas.microsoft.com/office/drawing/2014/main" id="{77C6CEA3-3DB8-455B-A583-5909131F2C66}"/>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0B8870F1-DE0D-48FF-AC76-712E1CE6FF56}"/>
              </a:ext>
            </a:extLst>
          </p:cNvPr>
          <p:cNvSpPr>
            <a:spLocks noGrp="1"/>
          </p:cNvSpPr>
          <p:nvPr>
            <p:ph type="sldNum" sz="quarter" idx="12"/>
          </p:nvPr>
        </p:nvSpPr>
        <p:spPr/>
        <p:txBody>
          <a:bodyPr/>
          <a:lstStyle/>
          <a:p>
            <a:fld id="{4878C55D-8027-824E-B42F-5FE28B053887}" type="slidenum">
              <a:rPr lang="fi-FI" altLang="x-none" smtClean="0"/>
              <a:pPr/>
              <a:t>58</a:t>
            </a:fld>
            <a:endParaRPr lang="fi-FI" altLang="x-none"/>
          </a:p>
        </p:txBody>
      </p:sp>
      <p:pic>
        <p:nvPicPr>
          <p:cNvPr id="6" name="Kuva 5" descr="Vintage weighing vaaka">
            <a:extLst>
              <a:ext uri="{FF2B5EF4-FFF2-40B4-BE49-F238E27FC236}">
                <a16:creationId xmlns:a16="http://schemas.microsoft.com/office/drawing/2014/main" id="{05689CFA-2AEC-4743-A759-8755EC11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3199409"/>
            <a:ext cx="1008484" cy="1512726"/>
          </a:xfrm>
          <a:prstGeom prst="rect">
            <a:avLst/>
          </a:prstGeom>
        </p:spPr>
      </p:pic>
    </p:spTree>
    <p:extLst>
      <p:ext uri="{BB962C8B-B14F-4D97-AF65-F5344CB8AC3E}">
        <p14:creationId xmlns:p14="http://schemas.microsoft.com/office/powerpoint/2010/main" val="4274627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E140707-79B3-427B-83C5-EEB928318403}"/>
              </a:ext>
            </a:extLst>
          </p:cNvPr>
          <p:cNvSpPr>
            <a:spLocks noGrp="1"/>
          </p:cNvSpPr>
          <p:nvPr>
            <p:ph idx="1"/>
          </p:nvPr>
        </p:nvSpPr>
        <p:spPr>
          <a:xfrm>
            <a:off x="611560" y="1275606"/>
            <a:ext cx="7929758" cy="3360763"/>
          </a:xfrm>
        </p:spPr>
        <p:txBody>
          <a:bodyPr/>
          <a:lstStyle/>
          <a:p>
            <a:pPr marL="457200"/>
            <a:r>
              <a:rPr lang="fi-FI" sz="2000" dirty="0">
                <a:effectLst/>
                <a:latin typeface="Arial" panose="020B0604020202020204" pitchFamily="34" charset="0"/>
                <a:ea typeface="Calibri" panose="020F0502020204030204" pitchFamily="34" charset="0"/>
              </a:rPr>
              <a:t>Salassapitovelvollisuuden rikkomisesta voi tulla seuraamuksia:</a:t>
            </a:r>
          </a:p>
          <a:p>
            <a:pPr marL="996950" lvl="1"/>
            <a:r>
              <a:rPr lang="fi-FI" dirty="0">
                <a:ea typeface="Calibri" panose="020F0502020204030204" pitchFamily="34" charset="0"/>
              </a:rPr>
              <a:t>r</a:t>
            </a:r>
            <a:r>
              <a:rPr lang="fi-FI" dirty="0">
                <a:effectLst/>
                <a:latin typeface="Arial" panose="020B0604020202020204" pitchFamily="34" charset="0"/>
                <a:ea typeface="Calibri" panose="020F0502020204030204" pitchFamily="34" charset="0"/>
              </a:rPr>
              <a:t>ikosvastuu</a:t>
            </a:r>
          </a:p>
          <a:p>
            <a:pPr marL="996950" lvl="1"/>
            <a:r>
              <a:rPr lang="fi-FI" dirty="0">
                <a:effectLst/>
                <a:latin typeface="Arial" panose="020B0604020202020204" pitchFamily="34" charset="0"/>
                <a:ea typeface="Calibri" panose="020F0502020204030204" pitchFamily="34" charset="0"/>
              </a:rPr>
              <a:t>vahingonkorvausvelvollisuus ja </a:t>
            </a:r>
          </a:p>
          <a:p>
            <a:pPr marL="996950" lvl="1"/>
            <a:r>
              <a:rPr lang="fi-FI" dirty="0">
                <a:effectLst/>
                <a:latin typeface="Arial" panose="020B0604020202020204" pitchFamily="34" charset="0"/>
                <a:ea typeface="Calibri" panose="020F0502020204030204" pitchFamily="34" charset="0"/>
              </a:rPr>
              <a:t>toimenpiteitä (tilanteesta riippuen esim. varoitus) oman työnantajan suunnalta</a:t>
            </a:r>
          </a:p>
          <a:p>
            <a:pPr marL="457200"/>
            <a:r>
              <a:rPr lang="fi-FI" sz="1800" dirty="0">
                <a:effectLst/>
                <a:latin typeface="Arial" panose="020B0604020202020204" pitchFamily="34" charset="0"/>
                <a:ea typeface="Calibri" panose="020F0502020204030204" pitchFamily="34" charset="0"/>
              </a:rPr>
              <a:t>Lisäksi esimerkiksi tietojen urkinta uteliaisuudesta on kriminalisoitu </a:t>
            </a:r>
            <a:r>
              <a:rPr lang="fi-FI" sz="1800" i="1" dirty="0">
                <a:effectLst/>
                <a:latin typeface="Arial" panose="020B0604020202020204" pitchFamily="34" charset="0"/>
                <a:ea typeface="Calibri" panose="020F0502020204030204" pitchFamily="34" charset="0"/>
              </a:rPr>
              <a:t>tietosuojarikoksena</a:t>
            </a:r>
            <a:r>
              <a:rPr lang="fi-FI" sz="1800" i="1" dirty="0">
                <a:ea typeface="Calibri" panose="020F0502020204030204" pitchFamily="34" charset="0"/>
              </a:rPr>
              <a:t> </a:t>
            </a:r>
            <a:r>
              <a:rPr lang="fi-FI" sz="1800" dirty="0">
                <a:ea typeface="Calibri" panose="020F0502020204030204" pitchFamily="34" charset="0"/>
              </a:rPr>
              <a:t>(</a:t>
            </a:r>
            <a:r>
              <a:rPr lang="fi-FI" sz="1800" dirty="0">
                <a:effectLst/>
                <a:latin typeface="Arial" panose="020B0604020202020204" pitchFamily="34" charset="0"/>
                <a:ea typeface="Calibri" panose="020F0502020204030204" pitchFamily="34" charset="0"/>
              </a:rPr>
              <a:t>kuntapuolella lainvastaisesta käsittelystä voi tulla rikostuomio </a:t>
            </a:r>
            <a:r>
              <a:rPr lang="fi-FI" sz="1800" i="1" dirty="0">
                <a:effectLst/>
                <a:latin typeface="Arial" panose="020B0604020202020204" pitchFamily="34" charset="0"/>
                <a:ea typeface="Calibri" panose="020F0502020204030204" pitchFamily="34" charset="0"/>
              </a:rPr>
              <a:t>virkavelvollisuuden rikkomisesta</a:t>
            </a:r>
            <a:r>
              <a:rPr lang="fi-FI" sz="1800" i="1" dirty="0">
                <a:ea typeface="Calibri" panose="020F0502020204030204" pitchFamily="34" charset="0"/>
              </a:rPr>
              <a:t>).</a:t>
            </a:r>
            <a:r>
              <a:rPr lang="fi-FI" sz="1800" dirty="0">
                <a:effectLst/>
                <a:latin typeface="Arial" panose="020B0604020202020204" pitchFamily="34" charset="0"/>
                <a:ea typeface="Calibri" panose="020F0502020204030204" pitchFamily="34" charset="0"/>
              </a:rPr>
              <a:t> </a:t>
            </a:r>
          </a:p>
          <a:p>
            <a:pPr marL="457200"/>
            <a:r>
              <a:rPr lang="fi-FI" sz="1600" dirty="0">
                <a:effectLst/>
                <a:latin typeface="Arial" panose="020B0604020202020204" pitchFamily="34" charset="0"/>
                <a:ea typeface="Calibri" panose="020F0502020204030204" pitchFamily="34" charset="0"/>
              </a:rPr>
              <a:t>Potilastietojen käsittely vallitsevan lainsäädännön vastaisesti voi aiheuttaa työnantajalle </a:t>
            </a:r>
            <a:r>
              <a:rPr lang="fi-FI" sz="1600" i="1" dirty="0">
                <a:effectLst/>
                <a:latin typeface="Arial" panose="020B0604020202020204" pitchFamily="34" charset="0"/>
                <a:ea typeface="Calibri" panose="020F0502020204030204" pitchFamily="34" charset="0"/>
              </a:rPr>
              <a:t>riskin </a:t>
            </a:r>
            <a:r>
              <a:rPr lang="fi-FI" sz="1600" i="1" dirty="0" err="1">
                <a:effectLst/>
                <a:latin typeface="Arial" panose="020B0604020202020204" pitchFamily="34" charset="0"/>
                <a:ea typeface="Calibri" panose="020F0502020204030204" pitchFamily="34" charset="0"/>
              </a:rPr>
              <a:t>GDPR:n</a:t>
            </a:r>
            <a:r>
              <a:rPr lang="fi-FI" sz="1600" i="1" dirty="0">
                <a:effectLst/>
                <a:latin typeface="Arial" panose="020B0604020202020204" pitchFamily="34" charset="0"/>
                <a:ea typeface="Calibri" panose="020F0502020204030204" pitchFamily="34" charset="0"/>
              </a:rPr>
              <a:t> mukaisista sanktioista</a:t>
            </a:r>
            <a:r>
              <a:rPr lang="fi-FI" sz="1600" dirty="0">
                <a:effectLst/>
                <a:latin typeface="Arial" panose="020B0604020202020204" pitchFamily="34" charset="0"/>
                <a:ea typeface="Calibri" panose="020F0502020204030204" pitchFamily="34" charset="0"/>
              </a:rPr>
              <a:t> ja voi merkitä </a:t>
            </a:r>
            <a:r>
              <a:rPr lang="fi-FI" sz="1600" i="1" dirty="0">
                <a:effectLst/>
                <a:latin typeface="Arial" panose="020B0604020202020204" pitchFamily="34" charset="0"/>
                <a:ea typeface="Calibri" panose="020F0502020204030204" pitchFamily="34" charset="0"/>
              </a:rPr>
              <a:t>työntekijän velvoitteiden rikkomista</a:t>
            </a:r>
            <a:r>
              <a:rPr lang="fi-FI" sz="1600" dirty="0">
                <a:effectLst/>
                <a:latin typeface="Arial" panose="020B0604020202020204" pitchFamily="34" charset="0"/>
                <a:ea typeface="Calibri" panose="020F0502020204030204" pitchFamily="34" charset="0"/>
              </a:rPr>
              <a:t>, minkä johdosta työnantaja voi puuttua asiaan </a:t>
            </a:r>
          </a:p>
          <a:p>
            <a:pPr marL="457200"/>
            <a:endParaRPr lang="fi-FI" sz="1800" dirty="0"/>
          </a:p>
        </p:txBody>
      </p:sp>
      <p:sp>
        <p:nvSpPr>
          <p:cNvPr id="3" name="Päivämäärän paikkamerkki 2">
            <a:extLst>
              <a:ext uri="{FF2B5EF4-FFF2-40B4-BE49-F238E27FC236}">
                <a16:creationId xmlns:a16="http://schemas.microsoft.com/office/drawing/2014/main" id="{A478783E-4C11-4DF6-8CAB-B5BA747B517A}"/>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03C56104-99A0-414D-BDAA-3F949FB2F9C7}"/>
              </a:ext>
            </a:extLst>
          </p:cNvPr>
          <p:cNvSpPr>
            <a:spLocks noGrp="1"/>
          </p:cNvSpPr>
          <p:nvPr>
            <p:ph type="sldNum" sz="quarter" idx="12"/>
          </p:nvPr>
        </p:nvSpPr>
        <p:spPr/>
        <p:txBody>
          <a:bodyPr/>
          <a:lstStyle/>
          <a:p>
            <a:fld id="{4878C55D-8027-824E-B42F-5FE28B053887}" type="slidenum">
              <a:rPr lang="fi-FI" altLang="x-none" smtClean="0"/>
              <a:pPr/>
              <a:t>59</a:t>
            </a:fld>
            <a:endParaRPr lang="fi-FI" altLang="x-none"/>
          </a:p>
        </p:txBody>
      </p:sp>
    </p:spTree>
    <p:extLst>
      <p:ext uri="{BB962C8B-B14F-4D97-AF65-F5344CB8AC3E}">
        <p14:creationId xmlns:p14="http://schemas.microsoft.com/office/powerpoint/2010/main" val="78558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D6AD016B-D0D0-49B6-BA4A-135A9260FFCC}"/>
              </a:ext>
            </a:extLst>
          </p:cNvPr>
          <p:cNvSpPr>
            <a:spLocks noGrp="1"/>
          </p:cNvSpPr>
          <p:nvPr>
            <p:ph idx="1"/>
          </p:nvPr>
        </p:nvSpPr>
        <p:spPr/>
        <p:txBody>
          <a:bodyPr/>
          <a:lstStyle/>
          <a:p>
            <a:pPr marL="342900" indent="-342900"/>
            <a:r>
              <a:rPr lang="fi-FI" dirty="0"/>
              <a:t>TT- TA </a:t>
            </a:r>
          </a:p>
          <a:p>
            <a:pPr marL="342900" indent="-342900"/>
            <a:r>
              <a:rPr lang="fi-FI" dirty="0"/>
              <a:t>TT- Työterveyshuolto		</a:t>
            </a:r>
          </a:p>
          <a:p>
            <a:pPr marL="342900" indent="-342900"/>
            <a:r>
              <a:rPr lang="fi-FI" dirty="0"/>
              <a:t>TT - Työterveyshuollon lääkäri, muu lääkäri</a:t>
            </a:r>
          </a:p>
          <a:p>
            <a:pPr marL="342900" indent="-342900"/>
            <a:r>
              <a:rPr lang="fi-FI" dirty="0"/>
              <a:t>TT - TA - Työterveyshuolto</a:t>
            </a:r>
          </a:p>
          <a:p>
            <a:pPr marL="342900" indent="-342900"/>
            <a:r>
              <a:rPr lang="fi-FI" dirty="0"/>
              <a:t>TT- muut tahot esim.</a:t>
            </a:r>
          </a:p>
          <a:p>
            <a:pPr marL="882650" lvl="1" indent="-342900"/>
            <a:r>
              <a:rPr lang="fi-FI" sz="1600" dirty="0"/>
              <a:t>Viranomaiset</a:t>
            </a:r>
          </a:p>
          <a:p>
            <a:pPr marL="882650" lvl="1" indent="-342900"/>
            <a:r>
              <a:rPr lang="fi-FI" sz="1600" dirty="0"/>
              <a:t>Läheiset</a:t>
            </a:r>
          </a:p>
          <a:p>
            <a:pPr marL="882650" lvl="1" indent="-342900"/>
            <a:r>
              <a:rPr lang="fi-FI" sz="1600" dirty="0"/>
              <a:t>Muut</a:t>
            </a:r>
          </a:p>
        </p:txBody>
      </p:sp>
      <p:sp>
        <p:nvSpPr>
          <p:cNvPr id="3" name="Päivämäärän paikkamerkki 2">
            <a:extLst>
              <a:ext uri="{FF2B5EF4-FFF2-40B4-BE49-F238E27FC236}">
                <a16:creationId xmlns:a16="http://schemas.microsoft.com/office/drawing/2014/main" id="{3E494F12-150A-44F4-B769-3E6B74611BE7}"/>
              </a:ext>
            </a:extLst>
          </p:cNvPr>
          <p:cNvSpPr>
            <a:spLocks noGrp="1"/>
          </p:cNvSpPr>
          <p:nvPr>
            <p:ph type="dt" sz="half" idx="10"/>
          </p:nvPr>
        </p:nvSpPr>
        <p:spPr/>
        <p:txBody>
          <a:bodyPr/>
          <a:lstStyle/>
          <a:p>
            <a:fld id="{A95F6468-07D5-A941-A2E7-5682BBDD80AB}"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DF30754F-22DE-4F0B-B2F2-09FDCAC4806B}"/>
              </a:ext>
            </a:extLst>
          </p:cNvPr>
          <p:cNvSpPr>
            <a:spLocks noGrp="1"/>
          </p:cNvSpPr>
          <p:nvPr>
            <p:ph type="sldNum" sz="quarter" idx="12"/>
          </p:nvPr>
        </p:nvSpPr>
        <p:spPr/>
        <p:txBody>
          <a:bodyPr/>
          <a:lstStyle/>
          <a:p>
            <a:fld id="{25182E45-CE27-3B48-95FB-3F1DDF1B0FD0}" type="slidenum">
              <a:rPr lang="fi-FI" altLang="x-none" smtClean="0"/>
              <a:pPr/>
              <a:t>6</a:t>
            </a:fld>
            <a:endParaRPr lang="fi-FI" altLang="x-none"/>
          </a:p>
        </p:txBody>
      </p:sp>
      <p:sp>
        <p:nvSpPr>
          <p:cNvPr id="2" name="Otsikko 1">
            <a:extLst>
              <a:ext uri="{FF2B5EF4-FFF2-40B4-BE49-F238E27FC236}">
                <a16:creationId xmlns:a16="http://schemas.microsoft.com/office/drawing/2014/main" id="{0C5227B4-49D9-429A-B399-B848D131934E}"/>
              </a:ext>
            </a:extLst>
          </p:cNvPr>
          <p:cNvSpPr>
            <a:spLocks noGrp="1"/>
          </p:cNvSpPr>
          <p:nvPr>
            <p:ph type="title" idx="4294967295"/>
          </p:nvPr>
        </p:nvSpPr>
        <p:spPr>
          <a:xfrm>
            <a:off x="1219200" y="681038"/>
            <a:ext cx="7924800" cy="908050"/>
          </a:xfrm>
        </p:spPr>
        <p:txBody>
          <a:bodyPr/>
          <a:lstStyle/>
          <a:p>
            <a:r>
              <a:rPr lang="fi-FI" dirty="0"/>
              <a:t>Viitekehikko</a:t>
            </a:r>
          </a:p>
        </p:txBody>
      </p:sp>
      <p:pic>
        <p:nvPicPr>
          <p:cNvPr id="7" name="Kuva 6" descr="Kuva, joka sisältää kohteen teksti&#10;&#10;Kuvaus luotu automaattisesti">
            <a:extLst>
              <a:ext uri="{FF2B5EF4-FFF2-40B4-BE49-F238E27FC236}">
                <a16:creationId xmlns:a16="http://schemas.microsoft.com/office/drawing/2014/main" id="{7665D462-BA53-419D-9C3A-9CED616B9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16216" y="1937485"/>
            <a:ext cx="1258058" cy="2932473"/>
          </a:xfrm>
          <a:prstGeom prst="rect">
            <a:avLst/>
          </a:prstGeom>
        </p:spPr>
      </p:pic>
    </p:spTree>
    <p:extLst>
      <p:ext uri="{BB962C8B-B14F-4D97-AF65-F5344CB8AC3E}">
        <p14:creationId xmlns:p14="http://schemas.microsoft.com/office/powerpoint/2010/main" val="2303775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71BEF77-3EF3-4F99-BC4F-699F38BC8592}"/>
              </a:ext>
            </a:extLst>
          </p:cNvPr>
          <p:cNvSpPr>
            <a:spLocks noGrp="1"/>
          </p:cNvSpPr>
          <p:nvPr>
            <p:ph idx="1"/>
          </p:nvPr>
        </p:nvSpPr>
        <p:spPr>
          <a:xfrm>
            <a:off x="683568" y="1347614"/>
            <a:ext cx="7857750" cy="3288755"/>
          </a:xfrm>
        </p:spPr>
        <p:txBody>
          <a:bodyPr/>
          <a:lstStyle/>
          <a:p>
            <a:r>
              <a:rPr lang="fi-FI" dirty="0"/>
              <a:t>Esiin tulleita tapauksia:</a:t>
            </a:r>
          </a:p>
          <a:p>
            <a:pPr lvl="1"/>
            <a:r>
              <a:rPr lang="fi-FI" dirty="0"/>
              <a:t>Työntekijää koskevat neuvottelut – arkaluonteisten tietojen ilmaiseminen (vahingossa)</a:t>
            </a:r>
          </a:p>
          <a:p>
            <a:pPr lvl="1"/>
            <a:r>
              <a:rPr lang="fi-FI" dirty="0"/>
              <a:t>Ilman perustetta käyty katsomassa tietoja </a:t>
            </a:r>
          </a:p>
          <a:p>
            <a:pPr lvl="1"/>
            <a:r>
              <a:rPr lang="fi-FI" dirty="0"/>
              <a:t>Lääkärit vedetty oikeusprosesseihin (tyypillisesti, jos kysymys on myöhemmin tapahtuneesta työntekijän irtisanomisesta)</a:t>
            </a:r>
          </a:p>
          <a:p>
            <a:pPr lvl="1"/>
            <a:r>
              <a:rPr lang="fi-FI" dirty="0"/>
              <a:t>Lääkärin toiminnan arvostelu, ilmoitus valvoville viranomaisille (AVI)</a:t>
            </a:r>
          </a:p>
          <a:p>
            <a:pPr lvl="1"/>
            <a:r>
              <a:rPr lang="fi-FI" dirty="0"/>
              <a:t>Rikosilmoitus</a:t>
            </a:r>
          </a:p>
          <a:p>
            <a:pPr marL="0" indent="0">
              <a:buNone/>
            </a:pPr>
            <a:endParaRPr lang="fi-FI" dirty="0"/>
          </a:p>
        </p:txBody>
      </p:sp>
      <p:sp>
        <p:nvSpPr>
          <p:cNvPr id="5" name="Dian numeron paikkamerkki 4">
            <a:extLst>
              <a:ext uri="{FF2B5EF4-FFF2-40B4-BE49-F238E27FC236}">
                <a16:creationId xmlns:a16="http://schemas.microsoft.com/office/drawing/2014/main" id="{60229292-B8B9-40DB-B907-812F5031EED0}"/>
              </a:ext>
            </a:extLst>
          </p:cNvPr>
          <p:cNvSpPr>
            <a:spLocks noGrp="1"/>
          </p:cNvSpPr>
          <p:nvPr>
            <p:ph type="sldNum" sz="quarter" idx="12"/>
          </p:nvPr>
        </p:nvSpPr>
        <p:spPr/>
        <p:txBody>
          <a:bodyPr/>
          <a:lstStyle/>
          <a:p>
            <a:fld id="{4878C55D-8027-824E-B42F-5FE28B053887}" type="slidenum">
              <a:rPr lang="fi-FI" altLang="x-none" smtClean="0"/>
              <a:pPr/>
              <a:t>60</a:t>
            </a:fld>
            <a:endParaRPr lang="fi-FI" altLang="x-none"/>
          </a:p>
        </p:txBody>
      </p:sp>
    </p:spTree>
    <p:extLst>
      <p:ext uri="{BB962C8B-B14F-4D97-AF65-F5344CB8AC3E}">
        <p14:creationId xmlns:p14="http://schemas.microsoft.com/office/powerpoint/2010/main" val="3485418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D710F55-0522-4450-93B6-770CDB1B4D5A}"/>
              </a:ext>
            </a:extLst>
          </p:cNvPr>
          <p:cNvSpPr>
            <a:spLocks noGrp="1"/>
          </p:cNvSpPr>
          <p:nvPr>
            <p:ph idx="1"/>
          </p:nvPr>
        </p:nvSpPr>
        <p:spPr/>
        <p:txBody>
          <a:bodyPr/>
          <a:lstStyle/>
          <a:p>
            <a:pPr marL="0" indent="0">
              <a:buNone/>
            </a:pPr>
            <a:endParaRPr lang="fi-FI" dirty="0"/>
          </a:p>
          <a:p>
            <a:pPr marL="0" indent="0">
              <a:buNone/>
            </a:pPr>
            <a:r>
              <a:rPr lang="fi-FI" sz="2000" dirty="0"/>
              <a:t>Tarkempaa tietoa tietosuojasta: ks. </a:t>
            </a:r>
            <a:r>
              <a:rPr lang="fi-FI" sz="2000" dirty="0" err="1"/>
              <a:t>TSV:n</a:t>
            </a:r>
            <a:r>
              <a:rPr lang="fi-FI" sz="2000" dirty="0"/>
              <a:t> sivut:    	</a:t>
            </a:r>
          </a:p>
          <a:p>
            <a:r>
              <a:rPr lang="fi-FI" sz="2000" dirty="0">
                <a:solidFill>
                  <a:srgbClr val="20AEC5"/>
                </a:solidFill>
                <a:effectLst/>
                <a:latin typeface="Arial" panose="020B0604020202020204" pitchFamily="34" charset="0"/>
                <a:ea typeface="Times New Roman" panose="02020603050405020304" pitchFamily="18" charset="0"/>
                <a:hlinkClick r:id="rId2"/>
              </a:rPr>
              <a:t>https://tietosuoja.fi/usein-kysyttya-tyoelama</a:t>
            </a:r>
            <a:endParaRPr lang="fi-FI" sz="2000" dirty="0">
              <a:effectLst/>
              <a:latin typeface="Times New Roman" panose="02020603050405020304" pitchFamily="18" charset="0"/>
              <a:ea typeface="Times New Roman" panose="02020603050405020304" pitchFamily="18" charset="0"/>
            </a:endParaRPr>
          </a:p>
          <a:p>
            <a:pPr marL="0" indent="0">
              <a:buNone/>
            </a:pPr>
            <a:endParaRPr lang="fi-FI" dirty="0"/>
          </a:p>
          <a:p>
            <a:pPr marL="0" indent="0">
              <a:buNone/>
            </a:pPr>
            <a:r>
              <a:rPr lang="fi-FI" dirty="0"/>
              <a:t>		</a:t>
            </a:r>
            <a:r>
              <a:rPr lang="fi-FI" b="1" i="1" dirty="0"/>
              <a:t>Kiitos mielenkiinnosta!</a:t>
            </a:r>
          </a:p>
        </p:txBody>
      </p:sp>
      <p:sp>
        <p:nvSpPr>
          <p:cNvPr id="3" name="Päivämäärän paikkamerkki 2">
            <a:extLst>
              <a:ext uri="{FF2B5EF4-FFF2-40B4-BE49-F238E27FC236}">
                <a16:creationId xmlns:a16="http://schemas.microsoft.com/office/drawing/2014/main" id="{E84B9F8B-5305-483C-A440-9A1966206860}"/>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E23B5E4E-EF90-43CC-AA7A-5013BE2D417C}"/>
              </a:ext>
            </a:extLst>
          </p:cNvPr>
          <p:cNvSpPr>
            <a:spLocks noGrp="1"/>
          </p:cNvSpPr>
          <p:nvPr>
            <p:ph type="sldNum" sz="quarter" idx="12"/>
          </p:nvPr>
        </p:nvSpPr>
        <p:spPr/>
        <p:txBody>
          <a:bodyPr/>
          <a:lstStyle/>
          <a:p>
            <a:fld id="{4878C55D-8027-824E-B42F-5FE28B053887}" type="slidenum">
              <a:rPr lang="fi-FI" altLang="x-none" smtClean="0"/>
              <a:pPr/>
              <a:t>61</a:t>
            </a:fld>
            <a:endParaRPr lang="fi-FI" altLang="x-none"/>
          </a:p>
        </p:txBody>
      </p:sp>
    </p:spTree>
    <p:extLst>
      <p:ext uri="{BB962C8B-B14F-4D97-AF65-F5344CB8AC3E}">
        <p14:creationId xmlns:p14="http://schemas.microsoft.com/office/powerpoint/2010/main" val="3514737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063AC43-1FC0-4E9A-8167-5681D6BF59AF}"/>
              </a:ext>
            </a:extLst>
          </p:cNvPr>
          <p:cNvSpPr>
            <a:spLocks noGrp="1"/>
          </p:cNvSpPr>
          <p:nvPr>
            <p:ph idx="1"/>
          </p:nvPr>
        </p:nvSpPr>
        <p:spPr/>
        <p:txBody>
          <a:bodyPr/>
          <a:lstStyle/>
          <a:p>
            <a:pPr marL="0" indent="0">
              <a:buNone/>
            </a:pPr>
            <a:r>
              <a:rPr lang="fi-FI" dirty="0"/>
              <a:t>Lakimiesneuvonta:</a:t>
            </a:r>
          </a:p>
          <a:p>
            <a:pPr marL="0" indent="0">
              <a:buNone/>
            </a:pPr>
            <a:endParaRPr lang="fi-FI" dirty="0"/>
          </a:p>
          <a:p>
            <a:pPr marL="0" indent="0">
              <a:buNone/>
            </a:pPr>
            <a:r>
              <a:rPr lang="fi-FI" dirty="0"/>
              <a:t>Puhelinneuvonta:  ma, ke ja pe kello 10.00 -15.00</a:t>
            </a:r>
          </a:p>
          <a:p>
            <a:pPr marL="0" indent="0">
              <a:buNone/>
            </a:pPr>
            <a:r>
              <a:rPr lang="fi-FI" dirty="0"/>
              <a:t>Sähköpostit: joka päivä  </a:t>
            </a:r>
            <a:r>
              <a:rPr lang="fi-FI" dirty="0">
                <a:hlinkClick r:id="rId2"/>
              </a:rPr>
              <a:t>lakimiehet@laakariliitto.fi</a:t>
            </a:r>
            <a:endParaRPr lang="fi-FI" dirty="0"/>
          </a:p>
          <a:p>
            <a:pPr marL="0" indent="0">
              <a:buNone/>
            </a:pPr>
            <a:endParaRPr lang="fi-FI" dirty="0"/>
          </a:p>
          <a:p>
            <a:pPr marL="0" indent="0">
              <a:buNone/>
            </a:pPr>
            <a:r>
              <a:rPr lang="fi-FI" i="1" dirty="0"/>
              <a:t>Kiitos mielenkiinnosta!</a:t>
            </a:r>
          </a:p>
        </p:txBody>
      </p:sp>
      <p:sp>
        <p:nvSpPr>
          <p:cNvPr id="3" name="Päivämäärän paikkamerkki 2">
            <a:extLst>
              <a:ext uri="{FF2B5EF4-FFF2-40B4-BE49-F238E27FC236}">
                <a16:creationId xmlns:a16="http://schemas.microsoft.com/office/drawing/2014/main" id="{8D2C5ABA-99B1-4641-B4AB-82E4243E7083}"/>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790F7DD7-DD68-4AC1-BC60-CE5DA2E62B71}"/>
              </a:ext>
            </a:extLst>
          </p:cNvPr>
          <p:cNvSpPr>
            <a:spLocks noGrp="1"/>
          </p:cNvSpPr>
          <p:nvPr>
            <p:ph type="sldNum" sz="quarter" idx="12"/>
          </p:nvPr>
        </p:nvSpPr>
        <p:spPr/>
        <p:txBody>
          <a:bodyPr/>
          <a:lstStyle/>
          <a:p>
            <a:fld id="{4878C55D-8027-824E-B42F-5FE28B053887}" type="slidenum">
              <a:rPr lang="fi-FI" altLang="x-none" smtClean="0"/>
              <a:pPr/>
              <a:t>62</a:t>
            </a:fld>
            <a:endParaRPr lang="fi-FI" altLang="x-none"/>
          </a:p>
        </p:txBody>
      </p:sp>
      <p:pic>
        <p:nvPicPr>
          <p:cNvPr id="6" name="Kuva 5">
            <a:extLst>
              <a:ext uri="{FF2B5EF4-FFF2-40B4-BE49-F238E27FC236}">
                <a16:creationId xmlns:a16="http://schemas.microsoft.com/office/drawing/2014/main" id="{E243F219-CBCE-4364-980D-65797985733E}"/>
              </a:ext>
            </a:extLst>
          </p:cNvPr>
          <p:cNvPicPr>
            <a:picLocks noChangeAspect="1"/>
          </p:cNvPicPr>
          <p:nvPr/>
        </p:nvPicPr>
        <p:blipFill>
          <a:blip r:embed="rId3"/>
          <a:stretch>
            <a:fillRect/>
          </a:stretch>
        </p:blipFill>
        <p:spPr>
          <a:xfrm>
            <a:off x="6732240" y="1491630"/>
            <a:ext cx="1908213" cy="2700762"/>
          </a:xfrm>
          <a:prstGeom prst="rect">
            <a:avLst/>
          </a:prstGeom>
        </p:spPr>
      </p:pic>
    </p:spTree>
    <p:extLst>
      <p:ext uri="{BB962C8B-B14F-4D97-AF65-F5344CB8AC3E}">
        <p14:creationId xmlns:p14="http://schemas.microsoft.com/office/powerpoint/2010/main" val="48318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2CCF7459-3B29-45E0-AAD6-AD57F5A8DFF7}"/>
              </a:ext>
            </a:extLst>
          </p:cNvPr>
          <p:cNvSpPr>
            <a:spLocks noGrp="1"/>
          </p:cNvSpPr>
          <p:nvPr>
            <p:ph idx="1"/>
          </p:nvPr>
        </p:nvSpPr>
        <p:spPr>
          <a:xfrm>
            <a:off x="683568" y="1419622"/>
            <a:ext cx="7857750" cy="3216747"/>
          </a:xfrm>
        </p:spPr>
        <p:txBody>
          <a:bodyPr/>
          <a:lstStyle/>
          <a:p>
            <a:r>
              <a:rPr lang="fi-FI" dirty="0"/>
              <a:t>Potilastietoja ei saa luovuttaa kuin:</a:t>
            </a:r>
          </a:p>
          <a:p>
            <a:pPr lvl="1"/>
            <a:r>
              <a:rPr lang="fi-FI" dirty="0"/>
              <a:t>Potilaan suostumuksella</a:t>
            </a:r>
          </a:p>
          <a:p>
            <a:pPr lvl="1"/>
            <a:r>
              <a:rPr lang="fi-FI" dirty="0"/>
              <a:t>Suoraan velvoittavat lainsäännökset</a:t>
            </a:r>
          </a:p>
          <a:p>
            <a:pPr lvl="2"/>
            <a:r>
              <a:rPr lang="fi-FI" dirty="0"/>
              <a:t>Esim. rikokset, joista yli 6 v. vankeutta</a:t>
            </a:r>
          </a:p>
          <a:p>
            <a:pPr lvl="1"/>
            <a:r>
              <a:rPr lang="fi-FI" dirty="0"/>
              <a:t>Erityislain säännösten perusteella</a:t>
            </a:r>
          </a:p>
          <a:p>
            <a:pPr lvl="2"/>
            <a:r>
              <a:rPr lang="fi-FI" sz="1600" dirty="0"/>
              <a:t>Tällöin joko oikeus tai velvollisuus luovuttaa tieoja</a:t>
            </a:r>
          </a:p>
          <a:p>
            <a:pPr lvl="2"/>
            <a:r>
              <a:rPr lang="fi-FI" sz="1600" dirty="0"/>
              <a:t>Kirjallinen pyyntö, jossa perusteet että säädös yksilöitävä</a:t>
            </a:r>
          </a:p>
          <a:p>
            <a:pPr lvl="2"/>
            <a:r>
              <a:rPr lang="fi-FI" sz="1600" dirty="0"/>
              <a:t>Ei koskaan puhelimitse, vaikka esim. poliisi tiedustelisi</a:t>
            </a:r>
          </a:p>
        </p:txBody>
      </p:sp>
      <p:sp>
        <p:nvSpPr>
          <p:cNvPr id="3" name="Päivämäärän paikkamerkki 2">
            <a:extLst>
              <a:ext uri="{FF2B5EF4-FFF2-40B4-BE49-F238E27FC236}">
                <a16:creationId xmlns:a16="http://schemas.microsoft.com/office/drawing/2014/main" id="{5F3E3462-C5EB-481A-A750-A60A70FAD9FB}"/>
              </a:ext>
            </a:extLst>
          </p:cNvPr>
          <p:cNvSpPr>
            <a:spLocks noGrp="1"/>
          </p:cNvSpPr>
          <p:nvPr>
            <p:ph type="dt" sz="half" idx="10"/>
          </p:nvPr>
        </p:nvSpPr>
        <p:spPr/>
        <p:txBody>
          <a:bodyPr wrap="square" anchor="ctr">
            <a:normAutofit/>
          </a:bodyPr>
          <a:lstStyle/>
          <a:p>
            <a:pPr>
              <a:spcAft>
                <a:spcPts val="600"/>
              </a:spcAft>
            </a:pPr>
            <a:fld id="{959A7BD4-B6CC-944C-9A15-9650D4C3DECC}" type="datetime1">
              <a:rPr lang="fi-FI" altLang="x-none" smtClean="0"/>
              <a:pPr>
                <a:spcAft>
                  <a:spcPts val="600"/>
                </a:spcAft>
              </a:pPr>
              <a:t>3.2.2022</a:t>
            </a:fld>
            <a:endParaRPr lang="fi-FI" altLang="x-none"/>
          </a:p>
        </p:txBody>
      </p:sp>
      <p:sp>
        <p:nvSpPr>
          <p:cNvPr id="5" name="Dian numeron paikkamerkki 4">
            <a:extLst>
              <a:ext uri="{FF2B5EF4-FFF2-40B4-BE49-F238E27FC236}">
                <a16:creationId xmlns:a16="http://schemas.microsoft.com/office/drawing/2014/main" id="{C998B4CA-58E8-43BC-B1C2-8EA84EDF0B6F}"/>
              </a:ext>
            </a:extLst>
          </p:cNvPr>
          <p:cNvSpPr>
            <a:spLocks noGrp="1"/>
          </p:cNvSpPr>
          <p:nvPr>
            <p:ph type="sldNum" sz="quarter" idx="12"/>
          </p:nvPr>
        </p:nvSpPr>
        <p:spPr/>
        <p:txBody>
          <a:bodyPr wrap="square" anchor="ctr">
            <a:normAutofit/>
          </a:bodyPr>
          <a:lstStyle/>
          <a:p>
            <a:pPr>
              <a:spcAft>
                <a:spcPts val="600"/>
              </a:spcAft>
            </a:pPr>
            <a:fld id="{4878C55D-8027-824E-B42F-5FE28B053887}" type="slidenum">
              <a:rPr lang="fi-FI" altLang="x-none" smtClean="0"/>
              <a:pPr>
                <a:spcAft>
                  <a:spcPts val="600"/>
                </a:spcAft>
              </a:pPr>
              <a:t>7</a:t>
            </a:fld>
            <a:endParaRPr lang="fi-FI" altLang="x-none"/>
          </a:p>
        </p:txBody>
      </p:sp>
      <p:sp>
        <p:nvSpPr>
          <p:cNvPr id="17" name="Title 1">
            <a:extLst>
              <a:ext uri="{FF2B5EF4-FFF2-40B4-BE49-F238E27FC236}">
                <a16:creationId xmlns:a16="http://schemas.microsoft.com/office/drawing/2014/main" id="{405F2A4E-5791-4A9B-8943-EBF81E33E54B}"/>
              </a:ext>
            </a:extLst>
          </p:cNvPr>
          <p:cNvSpPr>
            <a:spLocks noGrp="1"/>
          </p:cNvSpPr>
          <p:nvPr>
            <p:ph type="title" idx="4294967295"/>
          </p:nvPr>
        </p:nvSpPr>
        <p:spPr>
          <a:xfrm>
            <a:off x="1219200" y="681038"/>
            <a:ext cx="7924800" cy="908050"/>
          </a:xfrm>
        </p:spPr>
        <p:txBody>
          <a:bodyPr/>
          <a:lstStyle/>
          <a:p>
            <a:r>
              <a:rPr lang="fi-FI" dirty="0"/>
              <a:t>Yleisesti potilastietojen luovutuksesta</a:t>
            </a:r>
            <a:br>
              <a:rPr lang="fi-FI" dirty="0"/>
            </a:br>
            <a:endParaRPr lang="en-US" dirty="0"/>
          </a:p>
        </p:txBody>
      </p:sp>
    </p:spTree>
    <p:extLst>
      <p:ext uri="{BB962C8B-B14F-4D97-AF65-F5344CB8AC3E}">
        <p14:creationId xmlns:p14="http://schemas.microsoft.com/office/powerpoint/2010/main" val="416735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A6BB55-A3DA-42C1-AB52-DF04763B850A}"/>
              </a:ext>
            </a:extLst>
          </p:cNvPr>
          <p:cNvSpPr>
            <a:spLocks noGrp="1"/>
          </p:cNvSpPr>
          <p:nvPr>
            <p:ph type="title" idx="4294967295"/>
          </p:nvPr>
        </p:nvSpPr>
        <p:spPr>
          <a:xfrm>
            <a:off x="611188" y="681540"/>
            <a:ext cx="7924800" cy="907200"/>
          </a:xfrm>
        </p:spPr>
        <p:txBody>
          <a:bodyPr/>
          <a:lstStyle/>
          <a:p>
            <a:r>
              <a:rPr lang="fi-FI" dirty="0"/>
              <a:t>Erinäisiä kysymyksiä </a:t>
            </a:r>
          </a:p>
        </p:txBody>
      </p:sp>
      <p:sp>
        <p:nvSpPr>
          <p:cNvPr id="3" name="Sisällön paikkamerkki 2">
            <a:extLst>
              <a:ext uri="{FF2B5EF4-FFF2-40B4-BE49-F238E27FC236}">
                <a16:creationId xmlns:a16="http://schemas.microsoft.com/office/drawing/2014/main" id="{4E0181C3-EC71-4CFF-8366-CCEA185BAA76}"/>
              </a:ext>
            </a:extLst>
          </p:cNvPr>
          <p:cNvSpPr>
            <a:spLocks noGrp="1"/>
          </p:cNvSpPr>
          <p:nvPr>
            <p:ph idx="1"/>
          </p:nvPr>
        </p:nvSpPr>
        <p:spPr/>
        <p:txBody>
          <a:bodyPr/>
          <a:lstStyle/>
          <a:p>
            <a:pPr marL="0" lvl="0" indent="0">
              <a:buNone/>
            </a:pPr>
            <a:r>
              <a:rPr lang="fi-FI" sz="2400" dirty="0">
                <a:solidFill>
                  <a:srgbClr val="00B050"/>
                </a:solidFill>
                <a:ea typeface="Times New Roman" panose="02020603050405020304" pitchFamily="18" charset="0"/>
              </a:rPr>
              <a:t>1) </a:t>
            </a:r>
            <a:r>
              <a:rPr lang="fi-FI" sz="2400" dirty="0">
                <a:solidFill>
                  <a:srgbClr val="00B050"/>
                </a:solidFill>
                <a:effectLst/>
                <a:latin typeface="Arial" panose="020B0604020202020204" pitchFamily="34" charset="0"/>
                <a:ea typeface="Times New Roman" panose="02020603050405020304" pitchFamily="18" charset="0"/>
              </a:rPr>
              <a:t>Voiko yrityksen vastuu työterveyslääkärin roolissa työterveyslääkäri seurata potilaan hoidon etenemistä katsomalla potilaan tietoja kannasta (vrt. joku muu hoitava lääkäri). </a:t>
            </a:r>
            <a:endParaRPr lang="fi-FI" sz="2400" dirty="0">
              <a:solidFill>
                <a:srgbClr val="00B050"/>
              </a:solidFill>
              <a:effectLst/>
              <a:latin typeface="Calibri" panose="020F0502020204030204" pitchFamily="34" charset="0"/>
              <a:ea typeface="Calibri" panose="020F0502020204030204" pitchFamily="34" charset="0"/>
            </a:endParaRPr>
          </a:p>
          <a:p>
            <a:pPr marL="187325" indent="0">
              <a:buNone/>
            </a:pPr>
            <a:r>
              <a:rPr lang="fi-FI" sz="2400" dirty="0">
                <a:solidFill>
                  <a:srgbClr val="FF0000"/>
                </a:solidFill>
                <a:effectLst/>
                <a:latin typeface="Arial" panose="020B0604020202020204" pitchFamily="34" charset="0"/>
                <a:ea typeface="Calibri" panose="020F0502020204030204" pitchFamily="34" charset="0"/>
              </a:rPr>
              <a:t> </a:t>
            </a:r>
            <a:endParaRPr lang="fi-FI" sz="2400" dirty="0">
              <a:solidFill>
                <a:srgbClr val="FF0000"/>
              </a:solidFill>
              <a:effectLst/>
              <a:latin typeface="Calibri" panose="020F0502020204030204" pitchFamily="34" charset="0"/>
              <a:ea typeface="Calibri" panose="020F0502020204030204" pitchFamily="34" charset="0"/>
            </a:endParaRPr>
          </a:p>
          <a:p>
            <a:pPr marL="825500" lvl="1" indent="-285750"/>
            <a:endParaRPr lang="fi-FI" sz="1400" dirty="0"/>
          </a:p>
        </p:txBody>
      </p:sp>
      <p:sp>
        <p:nvSpPr>
          <p:cNvPr id="4" name="Päivämäärän paikkamerkki 3">
            <a:extLst>
              <a:ext uri="{FF2B5EF4-FFF2-40B4-BE49-F238E27FC236}">
                <a16:creationId xmlns:a16="http://schemas.microsoft.com/office/drawing/2014/main" id="{7F361755-912F-4F36-BF94-DD0F446B2BFE}"/>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6" name="Dian numeron paikkamerkki 5">
            <a:extLst>
              <a:ext uri="{FF2B5EF4-FFF2-40B4-BE49-F238E27FC236}">
                <a16:creationId xmlns:a16="http://schemas.microsoft.com/office/drawing/2014/main" id="{338745E0-684D-4435-B5F2-261C566243F1}"/>
              </a:ext>
            </a:extLst>
          </p:cNvPr>
          <p:cNvSpPr>
            <a:spLocks noGrp="1"/>
          </p:cNvSpPr>
          <p:nvPr>
            <p:ph type="sldNum" sz="quarter" idx="12"/>
          </p:nvPr>
        </p:nvSpPr>
        <p:spPr/>
        <p:txBody>
          <a:bodyPr/>
          <a:lstStyle/>
          <a:p>
            <a:fld id="{4878C55D-8027-824E-B42F-5FE28B053887}" type="slidenum">
              <a:rPr lang="fi-FI" altLang="x-none" smtClean="0"/>
              <a:pPr/>
              <a:t>8</a:t>
            </a:fld>
            <a:endParaRPr lang="fi-FI" altLang="x-none"/>
          </a:p>
        </p:txBody>
      </p:sp>
      <p:pic>
        <p:nvPicPr>
          <p:cNvPr id="7" name="Kuva 6" descr="Harmaata villapaitaa käyttävän henkilön kädet kirjoittamassa kannettavaan tietokoneeseen tabletilla, digitaalisella kynällä ja kahvikupillinen">
            <a:extLst>
              <a:ext uri="{FF2B5EF4-FFF2-40B4-BE49-F238E27FC236}">
                <a16:creationId xmlns:a16="http://schemas.microsoft.com/office/drawing/2014/main" id="{8CA75FEB-9E6D-4E7F-BFA9-8B5DD4641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236614"/>
            <a:ext cx="2133600" cy="1424523"/>
          </a:xfrm>
          <a:prstGeom prst="rect">
            <a:avLst/>
          </a:prstGeom>
        </p:spPr>
      </p:pic>
    </p:spTree>
    <p:extLst>
      <p:ext uri="{BB962C8B-B14F-4D97-AF65-F5344CB8AC3E}">
        <p14:creationId xmlns:p14="http://schemas.microsoft.com/office/powerpoint/2010/main" val="65263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249AF73-F35F-4D70-9AC2-5AADB013768F}"/>
              </a:ext>
            </a:extLst>
          </p:cNvPr>
          <p:cNvSpPr>
            <a:spLocks noGrp="1"/>
          </p:cNvSpPr>
          <p:nvPr>
            <p:ph idx="1"/>
          </p:nvPr>
        </p:nvSpPr>
        <p:spPr/>
        <p:txBody>
          <a:bodyPr/>
          <a:lstStyle/>
          <a:p>
            <a:pPr marL="457200"/>
            <a:r>
              <a:rPr lang="fi-FI" sz="1800" dirty="0">
                <a:effectLst/>
                <a:latin typeface="Arial" panose="020B0604020202020204" pitchFamily="34" charset="0"/>
                <a:ea typeface="Calibri" panose="020F0502020204030204" pitchFamily="34" charset="0"/>
              </a:rPr>
              <a:t>Periaatteessa voi, </a:t>
            </a:r>
            <a:r>
              <a:rPr lang="fi-FI" sz="1800" i="1" dirty="0">
                <a:effectLst/>
                <a:latin typeface="Arial" panose="020B0604020202020204" pitchFamily="34" charset="0"/>
                <a:ea typeface="Calibri" panose="020F0502020204030204" pitchFamily="34" charset="0"/>
              </a:rPr>
              <a:t>jos</a:t>
            </a:r>
            <a:r>
              <a:rPr lang="fi-FI" sz="1800" dirty="0">
                <a:effectLst/>
                <a:latin typeface="Arial" panose="020B0604020202020204" pitchFamily="34" charset="0"/>
                <a:ea typeface="Calibri" panose="020F0502020204030204" pitchFamily="34" charset="0"/>
              </a:rPr>
              <a:t> hänen voidaan tällöin katsoa </a:t>
            </a:r>
            <a:r>
              <a:rPr lang="fi-FI" sz="1800" i="1" dirty="0">
                <a:effectLst/>
                <a:latin typeface="Arial" panose="020B0604020202020204" pitchFamily="34" charset="0"/>
                <a:ea typeface="Calibri" panose="020F0502020204030204" pitchFamily="34" charset="0"/>
              </a:rPr>
              <a:t>osallistuvan kyseisen potilaan hoitoon </a:t>
            </a:r>
            <a:r>
              <a:rPr lang="fi-FI" sz="1800" dirty="0">
                <a:effectLst/>
                <a:latin typeface="Arial" panose="020B0604020202020204" pitchFamily="34" charset="0"/>
                <a:ea typeface="Calibri" panose="020F0502020204030204" pitchFamily="34" charset="0"/>
              </a:rPr>
              <a:t>tai</a:t>
            </a:r>
            <a:r>
              <a:rPr lang="fi-FI" sz="1800" i="1" dirty="0">
                <a:effectLst/>
                <a:latin typeface="Arial" panose="020B0604020202020204" pitchFamily="34" charset="0"/>
                <a:ea typeface="Calibri" panose="020F0502020204030204" pitchFamily="34" charset="0"/>
              </a:rPr>
              <a:t> siihen liittyviin muihin tehtäviin</a:t>
            </a:r>
            <a:r>
              <a:rPr lang="fi-FI" sz="1800" dirty="0">
                <a:effectLst/>
                <a:latin typeface="Arial" panose="020B0604020202020204" pitchFamily="34" charset="0"/>
                <a:ea typeface="Calibri" panose="020F0502020204030204" pitchFamily="34" charset="0"/>
              </a:rPr>
              <a:t>. </a:t>
            </a:r>
          </a:p>
          <a:p>
            <a:pPr marL="457200"/>
            <a:r>
              <a:rPr lang="fi-FI" sz="1800" dirty="0">
                <a:effectLst/>
                <a:latin typeface="Arial" panose="020B0604020202020204" pitchFamily="34" charset="0"/>
                <a:ea typeface="Calibri" panose="020F0502020204030204" pitchFamily="34" charset="0"/>
              </a:rPr>
              <a:t>Tällaisista muista tehtävistä on lähtökohtaisesti kyse:</a:t>
            </a:r>
          </a:p>
          <a:p>
            <a:pPr marL="996950" lvl="1"/>
            <a:r>
              <a:rPr lang="fi-FI" sz="1600" dirty="0">
                <a:effectLst/>
                <a:latin typeface="Arial" panose="020B0604020202020204" pitchFamily="34" charset="0"/>
                <a:ea typeface="Calibri" panose="020F0502020204030204" pitchFamily="34" charset="0"/>
              </a:rPr>
              <a:t>kun vastuulääkäri on vastuussa ko. potilaiden asianmukaisesta hoidosta ja hänellä on oikeus puuttua toisten lääkäreiden ko. potilaiden hoitoon, </a:t>
            </a:r>
          </a:p>
          <a:p>
            <a:pPr marL="996950" lvl="1"/>
            <a:r>
              <a:rPr lang="fi-FI" sz="1600" dirty="0">
                <a:effectLst/>
                <a:latin typeface="Arial" panose="020B0604020202020204" pitchFamily="34" charset="0"/>
                <a:ea typeface="Calibri" panose="020F0502020204030204" pitchFamily="34" charset="0"/>
              </a:rPr>
              <a:t>ja kun nämä vastuut on selvästi määritelty ja ne ovat potilaan hoidon kannalta perustellut niin, että ne ovat osa potilaan terveydentilan määrittämistä, palauttamista tai ylläpitoa</a:t>
            </a:r>
            <a:r>
              <a:rPr lang="fi-FI" sz="1500" dirty="0">
                <a:effectLst/>
                <a:latin typeface="Arial" panose="020B0604020202020204" pitchFamily="34" charset="0"/>
                <a:ea typeface="Calibri" panose="020F0502020204030204" pitchFamily="34" charset="0"/>
              </a:rPr>
              <a:t>. </a:t>
            </a:r>
            <a:endParaRPr lang="fi-FI" dirty="0"/>
          </a:p>
        </p:txBody>
      </p:sp>
      <p:sp>
        <p:nvSpPr>
          <p:cNvPr id="3" name="Päivämäärän paikkamerkki 2">
            <a:extLst>
              <a:ext uri="{FF2B5EF4-FFF2-40B4-BE49-F238E27FC236}">
                <a16:creationId xmlns:a16="http://schemas.microsoft.com/office/drawing/2014/main" id="{029903AE-FA72-46E1-83F2-B15FCADDFC42}"/>
              </a:ext>
            </a:extLst>
          </p:cNvPr>
          <p:cNvSpPr>
            <a:spLocks noGrp="1"/>
          </p:cNvSpPr>
          <p:nvPr>
            <p:ph type="dt" sz="half" idx="10"/>
          </p:nvPr>
        </p:nvSpPr>
        <p:spPr/>
        <p:txBody>
          <a:bodyPr/>
          <a:lstStyle/>
          <a:p>
            <a:fld id="{959A7BD4-B6CC-944C-9A15-9650D4C3DECC}" type="datetime1">
              <a:rPr lang="fi-FI" altLang="x-none" smtClean="0"/>
              <a:pPr/>
              <a:t>3.2.2022</a:t>
            </a:fld>
            <a:endParaRPr lang="fi-FI" altLang="x-none"/>
          </a:p>
        </p:txBody>
      </p:sp>
      <p:sp>
        <p:nvSpPr>
          <p:cNvPr id="5" name="Dian numeron paikkamerkki 4">
            <a:extLst>
              <a:ext uri="{FF2B5EF4-FFF2-40B4-BE49-F238E27FC236}">
                <a16:creationId xmlns:a16="http://schemas.microsoft.com/office/drawing/2014/main" id="{D702A276-6C5E-4F08-AA7D-0CCE9112CD02}"/>
              </a:ext>
            </a:extLst>
          </p:cNvPr>
          <p:cNvSpPr>
            <a:spLocks noGrp="1"/>
          </p:cNvSpPr>
          <p:nvPr>
            <p:ph type="sldNum" sz="quarter" idx="12"/>
          </p:nvPr>
        </p:nvSpPr>
        <p:spPr/>
        <p:txBody>
          <a:bodyPr/>
          <a:lstStyle/>
          <a:p>
            <a:fld id="{4878C55D-8027-824E-B42F-5FE28B053887}" type="slidenum">
              <a:rPr lang="fi-FI" altLang="x-none" smtClean="0"/>
              <a:pPr/>
              <a:t>9</a:t>
            </a:fld>
            <a:endParaRPr lang="fi-FI" altLang="x-none"/>
          </a:p>
        </p:txBody>
      </p:sp>
    </p:spTree>
    <p:extLst>
      <p:ext uri="{BB962C8B-B14F-4D97-AF65-F5344CB8AC3E}">
        <p14:creationId xmlns:p14="http://schemas.microsoft.com/office/powerpoint/2010/main" val="1685567521"/>
      </p:ext>
    </p:extLst>
  </p:cSld>
  <p:clrMapOvr>
    <a:masterClrMapping/>
  </p:clrMapOvr>
</p:sld>
</file>

<file path=ppt/theme/theme1.xml><?xml version="1.0" encoding="utf-8"?>
<a:theme xmlns:a="http://schemas.openxmlformats.org/drawingml/2006/main" name="Lääkäriliitto">
  <a:themeElements>
    <a:clrScheme name="Lääkäriliitto">
      <a:dk1>
        <a:sysClr val="windowText" lastClr="000000"/>
      </a:dk1>
      <a:lt1>
        <a:sysClr val="window" lastClr="FFFFFF"/>
      </a:lt1>
      <a:dk2>
        <a:srgbClr val="005B9A"/>
      </a:dk2>
      <a:lt2>
        <a:srgbClr val="FFFFFF"/>
      </a:lt2>
      <a:accent1>
        <a:srgbClr val="00624B"/>
      </a:accent1>
      <a:accent2>
        <a:srgbClr val="57AB27"/>
      </a:accent2>
      <a:accent3>
        <a:srgbClr val="701359"/>
      </a:accent3>
      <a:accent4>
        <a:srgbClr val="EDA600"/>
      </a:accent4>
      <a:accent5>
        <a:srgbClr val="006481"/>
      </a:accent5>
      <a:accent6>
        <a:srgbClr val="A075B3"/>
      </a:accent6>
      <a:hlink>
        <a:srgbClr val="005B9A"/>
      </a:hlink>
      <a:folHlink>
        <a:srgbClr val="7013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24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77BFC864-98B3-0245-BBE5-7ADF8B1A21F5}" vid="{CF315A57-E0CF-524A-9C69-D9E17C20F57F}"/>
    </a:ext>
  </a:extLst>
</a:theme>
</file>

<file path=ppt/theme/theme2.xml><?xml version="1.0" encoding="utf-8"?>
<a:theme xmlns:a="http://schemas.openxmlformats.org/drawingml/2006/main" name="1_Lääkäriliitto">
  <a:themeElements>
    <a:clrScheme name="Lääkäriliitto">
      <a:dk1>
        <a:sysClr val="windowText" lastClr="000000"/>
      </a:dk1>
      <a:lt1>
        <a:sysClr val="window" lastClr="FFFFFF"/>
      </a:lt1>
      <a:dk2>
        <a:srgbClr val="005B9A"/>
      </a:dk2>
      <a:lt2>
        <a:srgbClr val="FFFFFF"/>
      </a:lt2>
      <a:accent1>
        <a:srgbClr val="00624B"/>
      </a:accent1>
      <a:accent2>
        <a:srgbClr val="57AB27"/>
      </a:accent2>
      <a:accent3>
        <a:srgbClr val="701359"/>
      </a:accent3>
      <a:accent4>
        <a:srgbClr val="EDA600"/>
      </a:accent4>
      <a:accent5>
        <a:srgbClr val="006481"/>
      </a:accent5>
      <a:accent6>
        <a:srgbClr val="A075B3"/>
      </a:accent6>
      <a:hlink>
        <a:srgbClr val="005B9A"/>
      </a:hlink>
      <a:folHlink>
        <a:srgbClr val="7013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24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77BFC864-98B3-0245-BBE5-7ADF8B1A21F5}" vid="{0523B994-68C2-DE46-9877-FC5440FC35B4}"/>
    </a:ext>
  </a:extLst>
</a:theme>
</file>

<file path=ppt/theme/theme3.xml><?xml version="1.0" encoding="utf-8"?>
<a:theme xmlns:a="http://schemas.openxmlformats.org/drawingml/2006/main" name="2_Lääkäriliitto">
  <a:themeElements>
    <a:clrScheme name="Lääkäriliitto">
      <a:dk1>
        <a:sysClr val="windowText" lastClr="000000"/>
      </a:dk1>
      <a:lt1>
        <a:sysClr val="window" lastClr="FFFFFF"/>
      </a:lt1>
      <a:dk2>
        <a:srgbClr val="005B9A"/>
      </a:dk2>
      <a:lt2>
        <a:srgbClr val="FFFFFF"/>
      </a:lt2>
      <a:accent1>
        <a:srgbClr val="00624B"/>
      </a:accent1>
      <a:accent2>
        <a:srgbClr val="57AB27"/>
      </a:accent2>
      <a:accent3>
        <a:srgbClr val="701359"/>
      </a:accent3>
      <a:accent4>
        <a:srgbClr val="EDA600"/>
      </a:accent4>
      <a:accent5>
        <a:srgbClr val="006481"/>
      </a:accent5>
      <a:accent6>
        <a:srgbClr val="A075B3"/>
      </a:accent6>
      <a:hlink>
        <a:srgbClr val="005B9A"/>
      </a:hlink>
      <a:folHlink>
        <a:srgbClr val="7013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24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77BFC864-98B3-0245-BBE5-7ADF8B1A21F5}" vid="{60285320-6D57-F943-8EDE-55E09DB2FD3E}"/>
    </a:ext>
  </a:extLst>
</a:theme>
</file>

<file path=ppt/theme/theme4.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Arkistoitu xmlns="67e9b495-6361-491c-9a4f-a0943814a1d6" xsi:nil="true"/>
    <i470ebead91e42be813fcd762d42c5f4 xmlns="67e9b495-6361-491c-9a4f-a0943814a1d6">
      <Terms xmlns="http://schemas.microsoft.com/office/infopath/2007/PartnerControls">
        <TermInfo xmlns="http://schemas.microsoft.com/office/infopath/2007/PartnerControls">
          <TermName xmlns="http://schemas.microsoft.com/office/infopath/2007/PartnerControls">Esitysmateriaali</TermName>
          <TermId xmlns="http://schemas.microsoft.com/office/infopath/2007/PartnerControls">9861852b-bd0c-4401-b1bc-17a3ace09e48</TermId>
        </TermInfo>
      </Terms>
    </i470ebead91e42be813fcd762d42c5f4>
    <l54e95376df14ced93933dc50a09f290 xmlns="67e9b495-6361-491c-9a4f-a0943814a1d6">
      <Terms xmlns="http://schemas.microsoft.com/office/infopath/2007/PartnerControls">
        <TermInfo xmlns="http://schemas.microsoft.com/office/infopath/2007/PartnerControls">
          <TermName xmlns="http://schemas.microsoft.com/office/infopath/2007/PartnerControls">Kaikki</TermName>
          <TermId xmlns="http://schemas.microsoft.com/office/infopath/2007/PartnerControls">14ccee17-7e23-46b8-8f48-9a2d6202adbd</TermId>
        </TermInfo>
      </Terms>
    </l54e95376df14ced93933dc50a09f290>
    <le0921ed4c5e41ed8ee21dd758304ea4 xmlns="67e9b495-6361-491c-9a4f-a0943814a1d6">
      <Terms xmlns="http://schemas.microsoft.com/office/infopath/2007/PartnerControls">
        <TermInfo xmlns="http://schemas.microsoft.com/office/infopath/2007/PartnerControls">
          <TermName xmlns="http://schemas.microsoft.com/office/infopath/2007/PartnerControls">24</TermName>
          <TermId xmlns="http://schemas.microsoft.com/office/infopath/2007/PartnerControls">a9109b09-2494-4c77-80b6-5114fe723e21</TermId>
        </TermInfo>
      </Terms>
    </le0921ed4c5e41ed8ee21dd758304ea4>
    <f2ca10d8caa94f23b2574afbed729319 xmlns="67e9b495-6361-491c-9a4f-a0943814a1d6">
      <Terms xmlns="http://schemas.microsoft.com/office/infopath/2007/PartnerControls">
        <TermInfo xmlns="http://schemas.microsoft.com/office/infopath/2007/PartnerControls">
          <TermName xmlns="http://schemas.microsoft.com/office/infopath/2007/PartnerControls">Valmis</TermName>
          <TermId xmlns="http://schemas.microsoft.com/office/infopath/2007/PartnerControls">a09c6788-9b64-4cb8-972d-8362c88c0660</TermId>
        </TermInfo>
      </Terms>
    </f2ca10d8caa94f23b2574afbed729319>
    <d9150059756041cb9573178ca2270a9c xmlns="67e9b495-6361-491c-9a4f-a0943814a1d6">
      <Terms xmlns="http://schemas.microsoft.com/office/infopath/2007/PartnerControls"/>
    </d9150059756041cb9573178ca2270a9c>
    <a6db322f9cb547a8aa3c1c3701168568 xmlns="67e9b495-6361-491c-9a4f-a0943814a1d6">
      <Terms xmlns="http://schemas.microsoft.com/office/infopath/2007/PartnerControls">
        <TermInfo xmlns="http://schemas.microsoft.com/office/infopath/2007/PartnerControls">
          <TermName xmlns="http://schemas.microsoft.com/office/infopath/2007/PartnerControls">Julkinen</TermName>
          <TermId xmlns="http://schemas.microsoft.com/office/infopath/2007/PartnerControls">3673e24d-44c1-4932-8aab-e8589e1008d8</TermId>
        </TermInfo>
      </Terms>
    </a6db322f9cb547a8aa3c1c3701168568>
    <URL xmlns="http://schemas.microsoft.com/sharepoint/v3">
      <Url xsi:nil="true"/>
      <Description xsi:nil="true"/>
    </URL>
    <Hyvaksytty xmlns="67e9b495-6361-491c-9a4f-a0943814a1d6" xsi:nil="true"/>
    <Arkistoija xmlns="67e9b495-6361-491c-9a4f-a0943814a1d6">
      <UserInfo>
        <DisplayName/>
        <AccountId xsi:nil="true"/>
        <AccountType/>
      </UserInfo>
    </Arkistoija>
    <TaxCatchAll xmlns="67e9b495-6361-491c-9a4f-a0943814a1d6">
      <Value>355</Value>
      <Value>19</Value>
      <Value>31</Value>
      <Value>23</Value>
      <Value>64</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Lopputuotos" ma:contentTypeID="0x0101009AB21128D565404BB3F7061E06908D5604009AED8910251F5C409DB6B401D8115B55" ma:contentTypeVersion="108" ma:contentTypeDescription="" ma:contentTypeScope="" ma:versionID="601647a9d2d8e8cd32a610cdfddb66b5">
  <xsd:schema xmlns:xsd="http://www.w3.org/2001/XMLSchema" xmlns:xs="http://www.w3.org/2001/XMLSchema" xmlns:p="http://schemas.microsoft.com/office/2006/metadata/properties" xmlns:ns1="http://schemas.microsoft.com/sharepoint/v3" xmlns:ns2="67e9b495-6361-491c-9a4f-a0943814a1d6" targetNamespace="http://schemas.microsoft.com/office/2006/metadata/properties" ma:root="true" ma:fieldsID="e2ddd1b5dc5994bfb985877fc2c3ae32" ns1:_="" ns2:_="">
    <xsd:import namespace="http://schemas.microsoft.com/sharepoint/v3"/>
    <xsd:import namespace="67e9b495-6361-491c-9a4f-a0943814a1d6"/>
    <xsd:element name="properties">
      <xsd:complexType>
        <xsd:sequence>
          <xsd:element name="documentManagement">
            <xsd:complexType>
              <xsd:all>
                <xsd:element ref="ns2:TaxCatchAll" minOccurs="0"/>
                <xsd:element ref="ns2:TaxCatchAllLabel" minOccurs="0"/>
                <xsd:element ref="ns2:l54e95376df14ced93933dc50a09f290" minOccurs="0"/>
                <xsd:element ref="ns2:f2ca10d8caa94f23b2574afbed729319" minOccurs="0"/>
                <xsd:element ref="ns2:d9150059756041cb9573178ca2270a9c" minOccurs="0"/>
                <xsd:element ref="ns2:Hyvaksytty" minOccurs="0"/>
                <xsd:element ref="ns2:i470ebead91e42be813fcd762d42c5f4" minOccurs="0"/>
                <xsd:element ref="ns2:a6db322f9cb547a8aa3c1c3701168568" minOccurs="0"/>
                <xsd:element ref="ns2:Arkistoija" minOccurs="0"/>
                <xsd:element ref="ns2:le0921ed4c5e41ed8ee21dd758304ea4" minOccurs="0"/>
                <xsd:element ref="ns2:Arkistoitu"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25" nillable="true" ma:displayName="URL-osoite" ma:description="Järjestelmä täydentää tiedon automaattisesti"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e9b495-6361-491c-9a4f-a0943814a1d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da2eab1-943b-421e-ae3d-bd0a8947d38b}" ma:internalName="TaxCatchAll" ma:showField="CatchAllData" ma:web="0bee7b19-3446-4691-891a-fd2f2c03a3ba">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da2eab1-943b-421e-ae3d-bd0a8947d38b}" ma:internalName="TaxCatchAllLabel" ma:readOnly="true" ma:showField="CatchAllDataLabel" ma:web="0bee7b19-3446-4691-891a-fd2f2c03a3ba">
      <xsd:complexType>
        <xsd:complexContent>
          <xsd:extension base="dms:MultiChoiceLookup">
            <xsd:sequence>
              <xsd:element name="Value" type="dms:Lookup" maxOccurs="unbounded" minOccurs="0" nillable="true"/>
            </xsd:sequence>
          </xsd:extension>
        </xsd:complexContent>
      </xsd:complexType>
    </xsd:element>
    <xsd:element name="l54e95376df14ced93933dc50a09f290" ma:index="10" ma:taxonomy="true" ma:internalName="l54e95376df14ced93933dc50a09f290" ma:taxonomyFieldName="Sijainti" ma:displayName="Sijainti" ma:default="" ma:fieldId="{554e9537-6df1-4ced-9393-3dc50a09f290}" ma:sspId="44fa4d3b-fea0-4f4a-bffd-18bb405e7bbe" ma:termSetId="eaa18822-dd2a-4286-bd96-2cb00a17c1bd" ma:anchorId="00000000-0000-0000-0000-000000000000" ma:open="false" ma:isKeyword="false">
      <xsd:complexType>
        <xsd:sequence>
          <xsd:element ref="pc:Terms" minOccurs="0" maxOccurs="1"/>
        </xsd:sequence>
      </xsd:complexType>
    </xsd:element>
    <xsd:element name="f2ca10d8caa94f23b2574afbed729319" ma:index="12" ma:taxonomy="true" ma:internalName="f2ca10d8caa94f23b2574afbed729319" ma:taxonomyFieldName="Dokumentin_x0020_tila" ma:displayName="Asiakirjan tila" ma:readOnly="false" ma:default="1;#Luonnos|1bbc367a-8c90-4d95-b9d9-6e723329eb05" ma:fieldId="{f2ca10d8-caa9-4f23-b257-4afbed729319}" ma:sspId="44fa4d3b-fea0-4f4a-bffd-18bb405e7bbe" ma:termSetId="43255b3d-f17f-46ae-9591-a6e229bc2df6" ma:anchorId="00000000-0000-0000-0000-000000000000" ma:open="false" ma:isKeyword="false">
      <xsd:complexType>
        <xsd:sequence>
          <xsd:element ref="pc:Terms" minOccurs="0" maxOccurs="1"/>
        </xsd:sequence>
      </xsd:complexType>
    </xsd:element>
    <xsd:element name="d9150059756041cb9573178ca2270a9c" ma:index="14" nillable="true" ma:taxonomy="true" ma:internalName="d9150059756041cb9573178ca2270a9c" ma:taxonomyFieldName="Asiakirjan_aihealue" ma:displayName="Asiakirjan aihealue" ma:readOnly="false" ma:default="" ma:fieldId="{d9150059-7560-41cb-9573-178ca2270a9c}" ma:taxonomyMulti="true" ma:sspId="44fa4d3b-fea0-4f4a-bffd-18bb405e7bbe" ma:termSetId="018ed691-5a99-4044-9800-65dd7fc9e8b2" ma:anchorId="00000000-0000-0000-0000-000000000000" ma:open="false" ma:isKeyword="false">
      <xsd:complexType>
        <xsd:sequence>
          <xsd:element ref="pc:Terms" minOccurs="0" maxOccurs="1"/>
        </xsd:sequence>
      </xsd:complexType>
    </xsd:element>
    <xsd:element name="Hyvaksytty" ma:index="16" nillable="true" ma:displayName="Hyväksymispäivämäärä" ma:format="DateOnly" ma:internalName="Hyvaksytty" ma:readOnly="false">
      <xsd:simpleType>
        <xsd:restriction base="dms:DateTime"/>
      </xsd:simpleType>
    </xsd:element>
    <xsd:element name="i470ebead91e42be813fcd762d42c5f4" ma:index="17" ma:taxonomy="true" ma:internalName="i470ebead91e42be813fcd762d42c5f4" ma:taxonomyFieldName="Lopputuotoksen_x0020_tyyppi" ma:displayName="Lopputuotoksen tyyppi" ma:readOnly="false" ma:default="" ma:fieldId="{2470ebea-d91e-42be-813f-cd762d42c5f4}" ma:sspId="44fa4d3b-fea0-4f4a-bffd-18bb405e7bbe" ma:termSetId="26897c92-c626-4f75-a519-2876547e7ba8" ma:anchorId="00000000-0000-0000-0000-000000000000" ma:open="false" ma:isKeyword="false">
      <xsd:complexType>
        <xsd:sequence>
          <xsd:element ref="pc:Terms" minOccurs="0" maxOccurs="1"/>
        </xsd:sequence>
      </xsd:complexType>
    </xsd:element>
    <xsd:element name="a6db322f9cb547a8aa3c1c3701168568" ma:index="19" nillable="true" ma:taxonomy="true" ma:internalName="a6db322f9cb547a8aa3c1c3701168568" ma:taxonomyFieldName="Arkisto" ma:displayName="Arkisto" ma:default="19;#Julkinen|3673e24d-44c1-4932-8aab-e8589e1008d8" ma:fieldId="{a6db322f-9cb5-47a8-aa3c-1c3701168568}" ma:sspId="44fa4d3b-fea0-4f4a-bffd-18bb405e7bbe" ma:termSetId="1e0b1d76-e108-4688-935b-d3bb91cadafe" ma:anchorId="00000000-0000-0000-0000-000000000000" ma:open="false" ma:isKeyword="false">
      <xsd:complexType>
        <xsd:sequence>
          <xsd:element ref="pc:Terms" minOccurs="0" maxOccurs="1"/>
        </xsd:sequence>
      </xsd:complexType>
    </xsd:element>
    <xsd:element name="Arkistoija" ma:index="21" nillable="true" ma:displayName="Arkistoija" ma:description="Järjestelmä täydentää tiedon automaattisesti" ma:list="UserInfo" ma:SharePointGroup="0" ma:internalName="Arkistoij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0921ed4c5e41ed8ee21dd758304ea4" ma:index="22" nillable="true" ma:taxonomy="true" ma:internalName="le0921ed4c5e41ed8ee21dd758304ea4" ma:taxonomyFieldName="Arkistointisaanto" ma:displayName="Arkistointisäänto" ma:default="23;#24|a9109b09-2494-4c77-80b6-5114fe723e21" ma:fieldId="{5e0921ed-4c5e-41ed-8ee2-1dd758304ea4}" ma:sspId="44fa4d3b-fea0-4f4a-bffd-18bb405e7bbe" ma:termSetId="7ff4a3c7-aa0c-4227-8c4d-f990d7b20f55" ma:anchorId="00000000-0000-0000-0000-000000000000" ma:open="false" ma:isKeyword="false">
      <xsd:complexType>
        <xsd:sequence>
          <xsd:element ref="pc:Terms" minOccurs="0" maxOccurs="1"/>
        </xsd:sequence>
      </xsd:complexType>
    </xsd:element>
    <xsd:element name="Arkistoitu" ma:index="24" nillable="true" ma:displayName="Arkistoitu" ma:description="Järjestelmä täydentää tiedon automaattisesti" ma:format="DateOnly" ma:internalName="Arkistoitu">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F1016C-AC7F-42B3-B9EF-E04E5084B159}">
  <ds:schemaRefs>
    <ds:schemaRef ds:uri="http://schemas.microsoft.com/office/infopath/2007/PartnerControls"/>
    <ds:schemaRef ds:uri="http://schemas.microsoft.com/office/2006/documentManagement/types"/>
    <ds:schemaRef ds:uri="http://purl.org/dc/elements/1.1/"/>
    <ds:schemaRef ds:uri="http://www.w3.org/XML/1998/namespace"/>
    <ds:schemaRef ds:uri="http://purl.org/dc/dcmitype/"/>
    <ds:schemaRef ds:uri="http://schemas.microsoft.com/sharepoint/v3"/>
    <ds:schemaRef ds:uri="http://schemas.microsoft.com/office/2006/metadata/properties"/>
    <ds:schemaRef ds:uri="http://schemas.openxmlformats.org/package/2006/metadata/core-properties"/>
    <ds:schemaRef ds:uri="67e9b495-6361-491c-9a4f-a0943814a1d6"/>
    <ds:schemaRef ds:uri="http://purl.org/dc/terms/"/>
  </ds:schemaRefs>
</ds:datastoreItem>
</file>

<file path=customXml/itemProps2.xml><?xml version="1.0" encoding="utf-8"?>
<ds:datastoreItem xmlns:ds="http://schemas.openxmlformats.org/officeDocument/2006/customXml" ds:itemID="{B8920C61-64CC-4B95-9C3E-6014899FF3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7e9b495-6361-491c-9a4f-a0943814a1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Laakariliitto</Template>
  <TotalTime>600</TotalTime>
  <Words>2872</Words>
  <Application>Microsoft Office PowerPoint</Application>
  <PresentationFormat>Näytössä katseltava esitys (16:9)</PresentationFormat>
  <Paragraphs>333</Paragraphs>
  <Slides>62</Slides>
  <Notes>0</Notes>
  <HiddenSlides>0</HiddenSlides>
  <MMClips>0</MMClips>
  <ScaleCrop>false</ScaleCrop>
  <HeadingPairs>
    <vt:vector size="6" baseType="variant">
      <vt:variant>
        <vt:lpstr>Käytetyt fontit</vt:lpstr>
      </vt:variant>
      <vt:variant>
        <vt:i4>4</vt:i4>
      </vt:variant>
      <vt:variant>
        <vt:lpstr>Teema</vt:lpstr>
      </vt:variant>
      <vt:variant>
        <vt:i4>4</vt:i4>
      </vt:variant>
      <vt:variant>
        <vt:lpstr>Dian otsikot</vt:lpstr>
      </vt:variant>
      <vt:variant>
        <vt:i4>62</vt:i4>
      </vt:variant>
    </vt:vector>
  </HeadingPairs>
  <TitlesOfParts>
    <vt:vector size="70" baseType="lpstr">
      <vt:lpstr>Arial</vt:lpstr>
      <vt:lpstr>Calibri</vt:lpstr>
      <vt:lpstr>Calibri Light</vt:lpstr>
      <vt:lpstr>Times New Roman</vt:lpstr>
      <vt:lpstr>Lääkäriliitto</vt:lpstr>
      <vt:lpstr>1_Lääkäriliitto</vt:lpstr>
      <vt:lpstr>2_Lääkäriliitto</vt:lpstr>
      <vt:lpstr>Mukautettu suunnittelumalli</vt:lpstr>
      <vt:lpstr>PowerPoint-esitys</vt:lpstr>
      <vt:lpstr>Tampereen seudun työterveyslääkärit ry  Coffee Break-koulutus</vt:lpstr>
      <vt:lpstr>Säädöksistä ja muista lähteistä </vt:lpstr>
      <vt:lpstr>PowerPoint-esitys</vt:lpstr>
      <vt:lpstr>PowerPoint-esitys</vt:lpstr>
      <vt:lpstr>Viitekehikko</vt:lpstr>
      <vt:lpstr>Yleisesti potilastietojen luovutuksesta </vt:lpstr>
      <vt:lpstr>Erinäisiä kysymyksiä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Tarja Linden</dc:creator>
  <cp:lastModifiedBy>Angervuori-Pursila Tuula</cp:lastModifiedBy>
  <cp:revision>50</cp:revision>
  <cp:lastPrinted>2022-01-20T15:44:17Z</cp:lastPrinted>
  <dcterms:created xsi:type="dcterms:W3CDTF">2019-05-31T07:14:46Z</dcterms:created>
  <dcterms:modified xsi:type="dcterms:W3CDTF">2022-02-03T10:31:25Z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0x0101009AB21128D565404BB3F7061E06908D5604009AED8910251F5C409DB6B401D8115B55</vt:lpwstr>
  </property>
  <property fmtid="{D5CDD505-2E9C-101B-9397-08002B2CF9AE}" pid="3" name="Arkistointisaanto">
    <vt:lpwstr>23;#24|a9109b09-2494-4c77-80b6-5114fe723e21</vt:lpwstr>
  </property>
  <property fmtid="{D5CDD505-2E9C-101B-9397-08002B2CF9AE}" pid="4" name="Dokumentin tila">
    <vt:lpwstr>64;#Valmis|a09c6788-9b64-4cb8-972d-8362c88c0660</vt:lpwstr>
  </property>
  <property fmtid="{D5CDD505-2E9C-101B-9397-08002B2CF9AE}" pid="5" name="Arkisto">
    <vt:lpwstr>19;#Julkinen|3673e24d-44c1-4932-8aab-e8589e1008d8</vt:lpwstr>
  </property>
  <property fmtid="{D5CDD505-2E9C-101B-9397-08002B2CF9AE}" pid="6" name="Sijainti">
    <vt:lpwstr>31;#Kaikki|14ccee17-7e23-46b8-8f48-9a2d6202adbd</vt:lpwstr>
  </property>
  <property fmtid="{D5CDD505-2E9C-101B-9397-08002B2CF9AE}" pid="7" name="Asiakirjan_aihealue">
    <vt:lpwstr/>
  </property>
  <property fmtid="{D5CDD505-2E9C-101B-9397-08002B2CF9AE}" pid="8" name="Lopputuotoksen tyyppi">
    <vt:lpwstr>355;#Esitysmateriaali|9861852b-bd0c-4401-b1bc-17a3ace09e48</vt:lpwstr>
  </property>
</Properties>
</file>