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38"/>
  </p:notesMasterIdLst>
  <p:sldIdLst>
    <p:sldId id="256" r:id="rId3"/>
    <p:sldId id="257" r:id="rId4"/>
    <p:sldId id="276" r:id="rId5"/>
    <p:sldId id="277" r:id="rId6"/>
    <p:sldId id="282" r:id="rId7"/>
    <p:sldId id="278" r:id="rId8"/>
    <p:sldId id="283" r:id="rId9"/>
    <p:sldId id="279" r:id="rId10"/>
    <p:sldId id="265" r:id="rId11"/>
    <p:sldId id="292" r:id="rId12"/>
    <p:sldId id="287" r:id="rId13"/>
    <p:sldId id="284" r:id="rId14"/>
    <p:sldId id="291" r:id="rId15"/>
    <p:sldId id="290" r:id="rId16"/>
    <p:sldId id="295" r:id="rId17"/>
    <p:sldId id="296" r:id="rId18"/>
    <p:sldId id="341" r:id="rId19"/>
    <p:sldId id="342" r:id="rId20"/>
    <p:sldId id="344" r:id="rId21"/>
    <p:sldId id="343" r:id="rId22"/>
    <p:sldId id="345" r:id="rId23"/>
    <p:sldId id="297" r:id="rId24"/>
    <p:sldId id="334" r:id="rId25"/>
    <p:sldId id="347" r:id="rId26"/>
    <p:sldId id="335" r:id="rId27"/>
    <p:sldId id="346" r:id="rId28"/>
    <p:sldId id="337" r:id="rId29"/>
    <p:sldId id="339" r:id="rId30"/>
    <p:sldId id="338" r:id="rId31"/>
    <p:sldId id="340" r:id="rId32"/>
    <p:sldId id="272" r:id="rId33"/>
    <p:sldId id="273" r:id="rId34"/>
    <p:sldId id="274" r:id="rId35"/>
    <p:sldId id="286" r:id="rId36"/>
    <p:sldId id="294" r:id="rId3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88DB0-B7FD-4A40-8C5D-8A8E3D224F7D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39E856D4-7171-4900-8755-49EFC7788E8E}">
      <dgm:prSet phldrT="[Teksti]"/>
      <dgm:spPr/>
      <dgm:t>
        <a:bodyPr/>
        <a:lstStyle/>
        <a:p>
          <a:r>
            <a:rPr lang="fi-FI" dirty="0" smtClean="0"/>
            <a:t>1+9</a:t>
          </a:r>
          <a:endParaRPr lang="fi-FI" dirty="0"/>
        </a:p>
      </dgm:t>
    </dgm:pt>
    <dgm:pt modelId="{D2110955-7DC4-40BD-B5DE-D62E72CC777A}" type="parTrans" cxnId="{263D150E-1287-40E8-B952-145B8BFB752C}">
      <dgm:prSet/>
      <dgm:spPr/>
      <dgm:t>
        <a:bodyPr/>
        <a:lstStyle/>
        <a:p>
          <a:endParaRPr lang="fi-FI"/>
        </a:p>
      </dgm:t>
    </dgm:pt>
    <dgm:pt modelId="{FFCA79A2-E00F-45DF-84E5-3487A53708B0}" type="sibTrans" cxnId="{263D150E-1287-40E8-B952-145B8BFB752C}">
      <dgm:prSet/>
      <dgm:spPr/>
      <dgm:t>
        <a:bodyPr/>
        <a:lstStyle/>
        <a:p>
          <a:endParaRPr lang="fi-FI"/>
        </a:p>
      </dgm:t>
    </dgm:pt>
    <dgm:pt modelId="{813DE1B4-9E97-49A4-8180-522269F9F4FF}">
      <dgm:prSet phldrT="[Teksti]"/>
      <dgm:spPr/>
      <dgm:t>
        <a:bodyPr/>
        <a:lstStyle/>
        <a:p>
          <a:r>
            <a:rPr lang="fi-FI" dirty="0" smtClean="0"/>
            <a:t>60</a:t>
          </a:r>
          <a:endParaRPr lang="fi-FI" dirty="0"/>
        </a:p>
      </dgm:t>
    </dgm:pt>
    <dgm:pt modelId="{4590E4CE-CC8C-4039-A445-6734C8B8E306}" type="parTrans" cxnId="{7F9DD5E0-7A07-48F1-B4EC-18C7015C646E}">
      <dgm:prSet/>
      <dgm:spPr/>
      <dgm:t>
        <a:bodyPr/>
        <a:lstStyle/>
        <a:p>
          <a:endParaRPr lang="fi-FI"/>
        </a:p>
      </dgm:t>
    </dgm:pt>
    <dgm:pt modelId="{A7010800-3487-44FD-9466-B6165D035872}" type="sibTrans" cxnId="{7F9DD5E0-7A07-48F1-B4EC-18C7015C646E}">
      <dgm:prSet/>
      <dgm:spPr/>
      <dgm:t>
        <a:bodyPr/>
        <a:lstStyle/>
        <a:p>
          <a:endParaRPr lang="fi-FI"/>
        </a:p>
      </dgm:t>
    </dgm:pt>
    <dgm:pt modelId="{60A5CDED-7170-4BE7-91E3-EC657C5CF5B1}">
      <dgm:prSet phldrT="[Teksti]"/>
      <dgm:spPr/>
      <dgm:t>
        <a:bodyPr/>
        <a:lstStyle/>
        <a:p>
          <a:r>
            <a:rPr lang="fi-FI" dirty="0" smtClean="0"/>
            <a:t>90</a:t>
          </a:r>
          <a:endParaRPr lang="fi-FI" dirty="0"/>
        </a:p>
      </dgm:t>
    </dgm:pt>
    <dgm:pt modelId="{ED1EA111-7D81-4502-8058-CD11102158D3}" type="parTrans" cxnId="{81D1C103-2533-45E6-9AAA-21EEE25EA6D3}">
      <dgm:prSet/>
      <dgm:spPr/>
      <dgm:t>
        <a:bodyPr/>
        <a:lstStyle/>
        <a:p>
          <a:endParaRPr lang="fi-FI"/>
        </a:p>
      </dgm:t>
    </dgm:pt>
    <dgm:pt modelId="{413ADCA2-B406-4EDC-91D3-49B0E04F3F64}" type="sibTrans" cxnId="{81D1C103-2533-45E6-9AAA-21EEE25EA6D3}">
      <dgm:prSet/>
      <dgm:spPr/>
      <dgm:t>
        <a:bodyPr/>
        <a:lstStyle/>
        <a:p>
          <a:endParaRPr lang="fi-FI"/>
        </a:p>
      </dgm:t>
    </dgm:pt>
    <dgm:pt modelId="{B75AD76C-D312-4FE9-8369-F040520AAA88}">
      <dgm:prSet phldrT="[Teksti]"/>
      <dgm:spPr/>
      <dgm:t>
        <a:bodyPr/>
        <a:lstStyle/>
        <a:p>
          <a:r>
            <a:rPr lang="fi-FI" dirty="0" smtClean="0"/>
            <a:t>150</a:t>
          </a:r>
          <a:endParaRPr lang="fi-FI" dirty="0"/>
        </a:p>
      </dgm:t>
    </dgm:pt>
    <dgm:pt modelId="{31AF740B-11BB-47B8-B249-5253C6F271CE}" type="parTrans" cxnId="{589A7385-B00D-4B65-829A-246F53EF332C}">
      <dgm:prSet/>
      <dgm:spPr/>
      <dgm:t>
        <a:bodyPr/>
        <a:lstStyle/>
        <a:p>
          <a:endParaRPr lang="fi-FI"/>
        </a:p>
      </dgm:t>
    </dgm:pt>
    <dgm:pt modelId="{BF760273-6A53-4C44-8AB3-33BB17177636}" type="sibTrans" cxnId="{589A7385-B00D-4B65-829A-246F53EF332C}">
      <dgm:prSet/>
      <dgm:spPr/>
      <dgm:t>
        <a:bodyPr/>
        <a:lstStyle/>
        <a:p>
          <a:endParaRPr lang="fi-FI"/>
        </a:p>
      </dgm:t>
    </dgm:pt>
    <dgm:pt modelId="{D1059830-68C0-45E6-ADC4-6E9FAC528FFC}">
      <dgm:prSet phldrT="[Teksti]"/>
      <dgm:spPr/>
      <dgm:t>
        <a:bodyPr/>
        <a:lstStyle/>
        <a:p>
          <a:r>
            <a:rPr lang="fi-FI" dirty="0" smtClean="0"/>
            <a:t>230</a:t>
          </a:r>
          <a:endParaRPr lang="fi-FI" dirty="0"/>
        </a:p>
      </dgm:t>
    </dgm:pt>
    <dgm:pt modelId="{49CF7CBE-33DC-47DB-B8F9-A78D1625EBCA}" type="parTrans" cxnId="{EBC2F52C-1308-44C6-B690-8F47E1675CAB}">
      <dgm:prSet/>
      <dgm:spPr/>
      <dgm:t>
        <a:bodyPr/>
        <a:lstStyle/>
        <a:p>
          <a:endParaRPr lang="fi-FI"/>
        </a:p>
      </dgm:t>
    </dgm:pt>
    <dgm:pt modelId="{EC59E9D9-A1EC-45B6-A396-9F4B94CD02F3}" type="sibTrans" cxnId="{EBC2F52C-1308-44C6-B690-8F47E1675CAB}">
      <dgm:prSet/>
      <dgm:spPr/>
      <dgm:t>
        <a:bodyPr/>
        <a:lstStyle/>
        <a:p>
          <a:endParaRPr lang="fi-FI"/>
        </a:p>
      </dgm:t>
    </dgm:pt>
    <dgm:pt modelId="{F70ED74F-2F37-4A7F-B2A5-01DCCE0FC1B6}">
      <dgm:prSet phldrT="[Teksti]"/>
      <dgm:spPr/>
      <dgm:t>
        <a:bodyPr/>
        <a:lstStyle/>
        <a:p>
          <a:r>
            <a:rPr lang="fi-FI" dirty="0" smtClean="0"/>
            <a:t>300</a:t>
          </a:r>
          <a:endParaRPr lang="fi-FI" dirty="0"/>
        </a:p>
      </dgm:t>
    </dgm:pt>
    <dgm:pt modelId="{2A8C8AF9-8F65-4F3D-91BE-CEB61145C159}" type="parTrans" cxnId="{F3900C4F-AA7E-45E8-B884-BBF399E606B2}">
      <dgm:prSet/>
      <dgm:spPr/>
      <dgm:t>
        <a:bodyPr/>
        <a:lstStyle/>
        <a:p>
          <a:endParaRPr lang="fi-FI"/>
        </a:p>
      </dgm:t>
    </dgm:pt>
    <dgm:pt modelId="{3239FECD-6ED1-47CB-9566-663797259FC8}" type="sibTrans" cxnId="{F3900C4F-AA7E-45E8-B884-BBF399E606B2}">
      <dgm:prSet/>
      <dgm:spPr/>
      <dgm:t>
        <a:bodyPr/>
        <a:lstStyle/>
        <a:p>
          <a:endParaRPr lang="fi-FI"/>
        </a:p>
      </dgm:t>
    </dgm:pt>
    <dgm:pt modelId="{DB855A40-5D85-4E52-916D-01177EA4107C}" type="pres">
      <dgm:prSet presAssocID="{E9788DB0-B7FD-4A40-8C5D-8A8E3D224F7D}" presName="Name0" presStyleCnt="0">
        <dgm:presLayoutVars>
          <dgm:dir/>
          <dgm:animLvl val="lvl"/>
          <dgm:resizeHandles val="exact"/>
        </dgm:presLayoutVars>
      </dgm:prSet>
      <dgm:spPr/>
    </dgm:pt>
    <dgm:pt modelId="{7EE76301-798C-4179-9694-8FE4C69ADEA4}" type="pres">
      <dgm:prSet presAssocID="{39E856D4-7171-4900-8755-49EFC7788E8E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0054461-9498-4AD0-813D-3A4716FC66CE}" type="pres">
      <dgm:prSet presAssocID="{FFCA79A2-E00F-45DF-84E5-3487A53708B0}" presName="parTxOnlySpace" presStyleCnt="0"/>
      <dgm:spPr/>
    </dgm:pt>
    <dgm:pt modelId="{B175C8F5-B688-419B-8AC1-5CBB42169E56}" type="pres">
      <dgm:prSet presAssocID="{813DE1B4-9E97-49A4-8180-522269F9F4F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63DAB90-404E-4592-BE5F-77CC8B0D02E4}" type="pres">
      <dgm:prSet presAssocID="{A7010800-3487-44FD-9466-B6165D035872}" presName="parTxOnlySpace" presStyleCnt="0"/>
      <dgm:spPr/>
    </dgm:pt>
    <dgm:pt modelId="{EB359F57-963A-4E41-A51E-C60CEDAC4822}" type="pres">
      <dgm:prSet presAssocID="{60A5CDED-7170-4BE7-91E3-EC657C5CF5B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BFFE5D-6F57-4421-8BE9-8B93D803F662}" type="pres">
      <dgm:prSet presAssocID="{413ADCA2-B406-4EDC-91D3-49B0E04F3F64}" presName="parTxOnlySpace" presStyleCnt="0"/>
      <dgm:spPr/>
    </dgm:pt>
    <dgm:pt modelId="{EEC3A464-5E99-4406-9D42-7CD24C08120C}" type="pres">
      <dgm:prSet presAssocID="{B75AD76C-D312-4FE9-8369-F040520AAA8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E1BD6F7-224D-4763-9500-8911FFC74660}" type="pres">
      <dgm:prSet presAssocID="{BF760273-6A53-4C44-8AB3-33BB17177636}" presName="parTxOnlySpace" presStyleCnt="0"/>
      <dgm:spPr/>
    </dgm:pt>
    <dgm:pt modelId="{540C3551-4C73-439E-8EC8-A6346DE88C8B}" type="pres">
      <dgm:prSet presAssocID="{D1059830-68C0-45E6-ADC4-6E9FAC528FF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D62CDEF-2987-4334-ACA8-3770A5901B1C}" type="pres">
      <dgm:prSet presAssocID="{EC59E9D9-A1EC-45B6-A396-9F4B94CD02F3}" presName="parTxOnlySpace" presStyleCnt="0"/>
      <dgm:spPr/>
    </dgm:pt>
    <dgm:pt modelId="{6251A28B-8D30-4E51-9784-1147DF868B88}" type="pres">
      <dgm:prSet presAssocID="{F70ED74F-2F37-4A7F-B2A5-01DCCE0FC1B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04DE91E-6A04-4567-8646-E9F403CC3F75}" type="presOf" srcId="{E9788DB0-B7FD-4A40-8C5D-8A8E3D224F7D}" destId="{DB855A40-5D85-4E52-916D-01177EA4107C}" srcOrd="0" destOrd="0" presId="urn:microsoft.com/office/officeart/2005/8/layout/chevron1"/>
    <dgm:cxn modelId="{54F7B6BB-B70D-47E4-9CE8-B2EDD9ABCBE6}" type="presOf" srcId="{39E856D4-7171-4900-8755-49EFC7788E8E}" destId="{7EE76301-798C-4179-9694-8FE4C69ADEA4}" srcOrd="0" destOrd="0" presId="urn:microsoft.com/office/officeart/2005/8/layout/chevron1"/>
    <dgm:cxn modelId="{EBFE2228-B8F4-4735-AE61-D6F5CB51084B}" type="presOf" srcId="{F70ED74F-2F37-4A7F-B2A5-01DCCE0FC1B6}" destId="{6251A28B-8D30-4E51-9784-1147DF868B88}" srcOrd="0" destOrd="0" presId="urn:microsoft.com/office/officeart/2005/8/layout/chevron1"/>
    <dgm:cxn modelId="{7F9DD5E0-7A07-48F1-B4EC-18C7015C646E}" srcId="{E9788DB0-B7FD-4A40-8C5D-8A8E3D224F7D}" destId="{813DE1B4-9E97-49A4-8180-522269F9F4FF}" srcOrd="1" destOrd="0" parTransId="{4590E4CE-CC8C-4039-A445-6734C8B8E306}" sibTransId="{A7010800-3487-44FD-9466-B6165D035872}"/>
    <dgm:cxn modelId="{847DE4FC-4635-4C83-A9C6-F73E9138111E}" type="presOf" srcId="{B75AD76C-D312-4FE9-8369-F040520AAA88}" destId="{EEC3A464-5E99-4406-9D42-7CD24C08120C}" srcOrd="0" destOrd="0" presId="urn:microsoft.com/office/officeart/2005/8/layout/chevron1"/>
    <dgm:cxn modelId="{F3900C4F-AA7E-45E8-B884-BBF399E606B2}" srcId="{E9788DB0-B7FD-4A40-8C5D-8A8E3D224F7D}" destId="{F70ED74F-2F37-4A7F-B2A5-01DCCE0FC1B6}" srcOrd="5" destOrd="0" parTransId="{2A8C8AF9-8F65-4F3D-91BE-CEB61145C159}" sibTransId="{3239FECD-6ED1-47CB-9566-663797259FC8}"/>
    <dgm:cxn modelId="{81D1C103-2533-45E6-9AAA-21EEE25EA6D3}" srcId="{E9788DB0-B7FD-4A40-8C5D-8A8E3D224F7D}" destId="{60A5CDED-7170-4BE7-91E3-EC657C5CF5B1}" srcOrd="2" destOrd="0" parTransId="{ED1EA111-7D81-4502-8058-CD11102158D3}" sibTransId="{413ADCA2-B406-4EDC-91D3-49B0E04F3F64}"/>
    <dgm:cxn modelId="{6B72328A-467D-46EA-8EDE-DB79D779D0CB}" type="presOf" srcId="{60A5CDED-7170-4BE7-91E3-EC657C5CF5B1}" destId="{EB359F57-963A-4E41-A51E-C60CEDAC4822}" srcOrd="0" destOrd="0" presId="urn:microsoft.com/office/officeart/2005/8/layout/chevron1"/>
    <dgm:cxn modelId="{589A7385-B00D-4B65-829A-246F53EF332C}" srcId="{E9788DB0-B7FD-4A40-8C5D-8A8E3D224F7D}" destId="{B75AD76C-D312-4FE9-8369-F040520AAA88}" srcOrd="3" destOrd="0" parTransId="{31AF740B-11BB-47B8-B249-5253C6F271CE}" sibTransId="{BF760273-6A53-4C44-8AB3-33BB17177636}"/>
    <dgm:cxn modelId="{51B8D7C8-351D-434E-AD80-09A1936DE4D7}" type="presOf" srcId="{D1059830-68C0-45E6-ADC4-6E9FAC528FFC}" destId="{540C3551-4C73-439E-8EC8-A6346DE88C8B}" srcOrd="0" destOrd="0" presId="urn:microsoft.com/office/officeart/2005/8/layout/chevron1"/>
    <dgm:cxn modelId="{48FC1CAD-2A07-478F-9BA5-989BEE21EE5B}" type="presOf" srcId="{813DE1B4-9E97-49A4-8180-522269F9F4FF}" destId="{B175C8F5-B688-419B-8AC1-5CBB42169E56}" srcOrd="0" destOrd="0" presId="urn:microsoft.com/office/officeart/2005/8/layout/chevron1"/>
    <dgm:cxn modelId="{EBC2F52C-1308-44C6-B690-8F47E1675CAB}" srcId="{E9788DB0-B7FD-4A40-8C5D-8A8E3D224F7D}" destId="{D1059830-68C0-45E6-ADC4-6E9FAC528FFC}" srcOrd="4" destOrd="0" parTransId="{49CF7CBE-33DC-47DB-B8F9-A78D1625EBCA}" sibTransId="{EC59E9D9-A1EC-45B6-A396-9F4B94CD02F3}"/>
    <dgm:cxn modelId="{263D150E-1287-40E8-B952-145B8BFB752C}" srcId="{E9788DB0-B7FD-4A40-8C5D-8A8E3D224F7D}" destId="{39E856D4-7171-4900-8755-49EFC7788E8E}" srcOrd="0" destOrd="0" parTransId="{D2110955-7DC4-40BD-B5DE-D62E72CC777A}" sibTransId="{FFCA79A2-E00F-45DF-84E5-3487A53708B0}"/>
    <dgm:cxn modelId="{49AB8924-AC2E-4488-8616-4FF131F3CE0D}" type="presParOf" srcId="{DB855A40-5D85-4E52-916D-01177EA4107C}" destId="{7EE76301-798C-4179-9694-8FE4C69ADEA4}" srcOrd="0" destOrd="0" presId="urn:microsoft.com/office/officeart/2005/8/layout/chevron1"/>
    <dgm:cxn modelId="{93D4F865-F7EC-46AC-B2BC-8DE1B8E12AF7}" type="presParOf" srcId="{DB855A40-5D85-4E52-916D-01177EA4107C}" destId="{60054461-9498-4AD0-813D-3A4716FC66CE}" srcOrd="1" destOrd="0" presId="urn:microsoft.com/office/officeart/2005/8/layout/chevron1"/>
    <dgm:cxn modelId="{4B8D0398-2E03-4D9A-AC77-04AED59460B2}" type="presParOf" srcId="{DB855A40-5D85-4E52-916D-01177EA4107C}" destId="{B175C8F5-B688-419B-8AC1-5CBB42169E56}" srcOrd="2" destOrd="0" presId="urn:microsoft.com/office/officeart/2005/8/layout/chevron1"/>
    <dgm:cxn modelId="{F43EC969-A45A-4AB6-8841-A3C15852FBB5}" type="presParOf" srcId="{DB855A40-5D85-4E52-916D-01177EA4107C}" destId="{763DAB90-404E-4592-BE5F-77CC8B0D02E4}" srcOrd="3" destOrd="0" presId="urn:microsoft.com/office/officeart/2005/8/layout/chevron1"/>
    <dgm:cxn modelId="{CD755937-29D5-4A5B-8ACB-EE11CACC84F0}" type="presParOf" srcId="{DB855A40-5D85-4E52-916D-01177EA4107C}" destId="{EB359F57-963A-4E41-A51E-C60CEDAC4822}" srcOrd="4" destOrd="0" presId="urn:microsoft.com/office/officeart/2005/8/layout/chevron1"/>
    <dgm:cxn modelId="{EF69CAF0-45F4-460E-A6CA-055EC7D5C5CA}" type="presParOf" srcId="{DB855A40-5D85-4E52-916D-01177EA4107C}" destId="{EDBFFE5D-6F57-4421-8BE9-8B93D803F662}" srcOrd="5" destOrd="0" presId="urn:microsoft.com/office/officeart/2005/8/layout/chevron1"/>
    <dgm:cxn modelId="{49943DB6-E23B-4592-89AD-2FF62D2253D2}" type="presParOf" srcId="{DB855A40-5D85-4E52-916D-01177EA4107C}" destId="{EEC3A464-5E99-4406-9D42-7CD24C08120C}" srcOrd="6" destOrd="0" presId="urn:microsoft.com/office/officeart/2005/8/layout/chevron1"/>
    <dgm:cxn modelId="{1322572D-0C9D-4B12-9DBE-503F372E9475}" type="presParOf" srcId="{DB855A40-5D85-4E52-916D-01177EA4107C}" destId="{CE1BD6F7-224D-4763-9500-8911FFC74660}" srcOrd="7" destOrd="0" presId="urn:microsoft.com/office/officeart/2005/8/layout/chevron1"/>
    <dgm:cxn modelId="{193BAB27-B1AB-44AC-97D8-93A65A981422}" type="presParOf" srcId="{DB855A40-5D85-4E52-916D-01177EA4107C}" destId="{540C3551-4C73-439E-8EC8-A6346DE88C8B}" srcOrd="8" destOrd="0" presId="urn:microsoft.com/office/officeart/2005/8/layout/chevron1"/>
    <dgm:cxn modelId="{C7191E69-E639-436E-98A1-7380A0710D5F}" type="presParOf" srcId="{DB855A40-5D85-4E52-916D-01177EA4107C}" destId="{FD62CDEF-2987-4334-ACA8-3770A5901B1C}" srcOrd="9" destOrd="0" presId="urn:microsoft.com/office/officeart/2005/8/layout/chevron1"/>
    <dgm:cxn modelId="{8F529E0D-7129-4BC8-AC91-383D6D1E859B}" type="presParOf" srcId="{DB855A40-5D85-4E52-916D-01177EA4107C}" destId="{6251A28B-8D30-4E51-9784-1147DF868B8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76301-798C-4179-9694-8FE4C69ADEA4}">
      <dsp:nvSpPr>
        <dsp:cNvPr id="0" name=""/>
        <dsp:cNvSpPr/>
      </dsp:nvSpPr>
      <dsp:spPr>
        <a:xfrm>
          <a:off x="4713" y="142056"/>
          <a:ext cx="1753323" cy="7013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900" kern="1200" dirty="0" smtClean="0"/>
            <a:t>1+9</a:t>
          </a:r>
          <a:endParaRPr lang="fi-FI" sz="3900" kern="1200" dirty="0"/>
        </a:p>
      </dsp:txBody>
      <dsp:txXfrm>
        <a:off x="355378" y="142056"/>
        <a:ext cx="1051994" cy="701329"/>
      </dsp:txXfrm>
    </dsp:sp>
    <dsp:sp modelId="{B175C8F5-B688-419B-8AC1-5CBB42169E56}">
      <dsp:nvSpPr>
        <dsp:cNvPr id="0" name=""/>
        <dsp:cNvSpPr/>
      </dsp:nvSpPr>
      <dsp:spPr>
        <a:xfrm>
          <a:off x="1582704" y="142056"/>
          <a:ext cx="1753323" cy="701329"/>
        </a:xfrm>
        <a:prstGeom prst="chevron">
          <a:avLst/>
        </a:prstGeom>
        <a:solidFill>
          <a:schemeClr val="accent5">
            <a:hueOff val="-2073823"/>
            <a:satOff val="-340"/>
            <a:lumOff val="5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900" kern="1200" dirty="0" smtClean="0"/>
            <a:t>60</a:t>
          </a:r>
          <a:endParaRPr lang="fi-FI" sz="3900" kern="1200" dirty="0"/>
        </a:p>
      </dsp:txBody>
      <dsp:txXfrm>
        <a:off x="1933369" y="142056"/>
        <a:ext cx="1051994" cy="701329"/>
      </dsp:txXfrm>
    </dsp:sp>
    <dsp:sp modelId="{EB359F57-963A-4E41-A51E-C60CEDAC4822}">
      <dsp:nvSpPr>
        <dsp:cNvPr id="0" name=""/>
        <dsp:cNvSpPr/>
      </dsp:nvSpPr>
      <dsp:spPr>
        <a:xfrm>
          <a:off x="3160695" y="142056"/>
          <a:ext cx="1753323" cy="701329"/>
        </a:xfrm>
        <a:prstGeom prst="chevron">
          <a:avLst/>
        </a:prstGeom>
        <a:solidFill>
          <a:schemeClr val="accent5">
            <a:hueOff val="-4147646"/>
            <a:satOff val="-681"/>
            <a:lumOff val="11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900" kern="1200" dirty="0" smtClean="0"/>
            <a:t>90</a:t>
          </a:r>
          <a:endParaRPr lang="fi-FI" sz="3900" kern="1200" dirty="0"/>
        </a:p>
      </dsp:txBody>
      <dsp:txXfrm>
        <a:off x="3511360" y="142056"/>
        <a:ext cx="1051994" cy="701329"/>
      </dsp:txXfrm>
    </dsp:sp>
    <dsp:sp modelId="{EEC3A464-5E99-4406-9D42-7CD24C08120C}">
      <dsp:nvSpPr>
        <dsp:cNvPr id="0" name=""/>
        <dsp:cNvSpPr/>
      </dsp:nvSpPr>
      <dsp:spPr>
        <a:xfrm>
          <a:off x="4738687" y="142056"/>
          <a:ext cx="1753323" cy="701329"/>
        </a:xfrm>
        <a:prstGeom prst="chevron">
          <a:avLst/>
        </a:prstGeom>
        <a:solidFill>
          <a:schemeClr val="accent5">
            <a:hueOff val="-6221468"/>
            <a:satOff val="-1021"/>
            <a:lumOff val="17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900" kern="1200" dirty="0" smtClean="0"/>
            <a:t>150</a:t>
          </a:r>
          <a:endParaRPr lang="fi-FI" sz="3900" kern="1200" dirty="0"/>
        </a:p>
      </dsp:txBody>
      <dsp:txXfrm>
        <a:off x="5089352" y="142056"/>
        <a:ext cx="1051994" cy="701329"/>
      </dsp:txXfrm>
    </dsp:sp>
    <dsp:sp modelId="{540C3551-4C73-439E-8EC8-A6346DE88C8B}">
      <dsp:nvSpPr>
        <dsp:cNvPr id="0" name=""/>
        <dsp:cNvSpPr/>
      </dsp:nvSpPr>
      <dsp:spPr>
        <a:xfrm>
          <a:off x="6316678" y="142056"/>
          <a:ext cx="1753323" cy="701329"/>
        </a:xfrm>
        <a:prstGeom prst="chevron">
          <a:avLst/>
        </a:prstGeom>
        <a:solidFill>
          <a:schemeClr val="accent5">
            <a:hueOff val="-8295291"/>
            <a:satOff val="-1362"/>
            <a:lumOff val="23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900" kern="1200" dirty="0" smtClean="0"/>
            <a:t>230</a:t>
          </a:r>
          <a:endParaRPr lang="fi-FI" sz="3900" kern="1200" dirty="0"/>
        </a:p>
      </dsp:txBody>
      <dsp:txXfrm>
        <a:off x="6667343" y="142056"/>
        <a:ext cx="1051994" cy="701329"/>
      </dsp:txXfrm>
    </dsp:sp>
    <dsp:sp modelId="{6251A28B-8D30-4E51-9784-1147DF868B88}">
      <dsp:nvSpPr>
        <dsp:cNvPr id="0" name=""/>
        <dsp:cNvSpPr/>
      </dsp:nvSpPr>
      <dsp:spPr>
        <a:xfrm>
          <a:off x="7894670" y="142056"/>
          <a:ext cx="1753323" cy="701329"/>
        </a:xfrm>
        <a:prstGeom prst="chevron">
          <a:avLst/>
        </a:prstGeom>
        <a:solidFill>
          <a:schemeClr val="accent5">
            <a:hueOff val="-10369113"/>
            <a:satOff val="-1702"/>
            <a:lumOff val="288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900" kern="1200" dirty="0" smtClean="0"/>
            <a:t>300</a:t>
          </a:r>
          <a:endParaRPr lang="fi-FI" sz="3900" kern="1200" dirty="0"/>
        </a:p>
      </dsp:txBody>
      <dsp:txXfrm>
        <a:off x="8245335" y="142056"/>
        <a:ext cx="1051994" cy="70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E8ABA-C6BA-49AF-8581-6FD40DF6BED6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87129-EB80-454C-A155-ECA9CF972C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66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smtClean="0"/>
              <a:t>Pitäisikö tässä kertoa, että malli ei</a:t>
            </a:r>
            <a:r>
              <a:rPr lang="fi-FI" b="1" baseline="0" dirty="0" smtClean="0"/>
              <a:t> vielä toimi täydellä teholla vielä, mutta on jatkossa tavoite? Ettei tule vääriä käsityksiä…</a:t>
            </a:r>
          </a:p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6002-6478-4525-89A6-A4761AC05C7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2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C6F9E-AD3F-4152-AE5A-2B7EB4753F66}" type="slidenum">
              <a:rPr kumimoji="0" lang="fi-FI" altLang="fi-FI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altLang="fi-FI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600" y="808038"/>
            <a:ext cx="7188200" cy="40449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54692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4F7CF-A0C3-4C79-B72F-5AEE08F8803A}" type="slidenum">
              <a:rPr kumimoji="0" lang="fi-FI" altLang="fi-FI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i-FI" altLang="fi-FI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893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46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1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1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1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36000" y="1376712"/>
            <a:ext cx="4896544" cy="115212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36000" y="2541292"/>
            <a:ext cx="4896544" cy="864000"/>
          </a:xfrm>
        </p:spPr>
        <p:txBody>
          <a:bodyPr anchor="b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F361342-592A-43F3-95A5-5D5C0CB41488}"/>
              </a:ext>
            </a:extLst>
          </p:cNvPr>
          <p:cNvSpPr/>
          <p:nvPr/>
        </p:nvSpPr>
        <p:spPr>
          <a:xfrm>
            <a:off x="11832000" y="0"/>
            <a:ext cx="360000" cy="6876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83D27C8-8310-4E5B-B2AF-AD705DE7B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5440" y="5517232"/>
            <a:ext cx="1350000" cy="540000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62DD8249-3CE6-455B-A6A0-E4981FDF48E2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720C727-D834-42B4-BDB4-0D3E150E9AB2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B3851D55-3BF3-4DA0-A760-6BAC01FE19CE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429598BD-C80D-4DDB-973D-8F8D44F11BDD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D62F4F89-15E3-413D-8AAE-0E815D0561E4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A173ED-014C-4EFB-92DF-A35D1FB2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C8FF9E-0A5F-4137-9663-3A493D9C5D6C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72C4C4-959A-4566-8108-7B868A7F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6B517B-2AF1-48C3-8C47-5F0B4A63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1102951-5EEB-42EA-BA13-5951130365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97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35999" y="1692000"/>
            <a:ext cx="5291999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9D7D629-6A64-49A2-A4F8-B706DCB4D13E}"/>
              </a:ext>
            </a:extLst>
          </p:cNvPr>
          <p:cNvSpPr/>
          <p:nvPr/>
        </p:nvSpPr>
        <p:spPr bwMode="hidden">
          <a:xfrm>
            <a:off x="6912000" y="360000"/>
            <a:ext cx="4914600" cy="5517272"/>
          </a:xfrm>
          <a:prstGeom prst="rect">
            <a:avLst/>
          </a:prstGeom>
          <a:solidFill>
            <a:srgbClr val="009C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0FE787D8-99A6-43C4-A221-9A76FC34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378000"/>
            <a:ext cx="5291999" cy="1008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F1C1C8D-7BD9-400D-A764-2CB4E629D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46" y="1218886"/>
            <a:ext cx="4511508" cy="34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6174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51209" y="1692000"/>
            <a:ext cx="5555391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9D7D629-6A64-49A2-A4F8-B706DCB4D13E}"/>
              </a:ext>
            </a:extLst>
          </p:cNvPr>
          <p:cNvSpPr/>
          <p:nvPr/>
        </p:nvSpPr>
        <p:spPr bwMode="hidden">
          <a:xfrm>
            <a:off x="360000" y="360000"/>
            <a:ext cx="4914600" cy="5517272"/>
          </a:xfrm>
          <a:prstGeom prst="rect">
            <a:avLst/>
          </a:prstGeom>
          <a:solidFill>
            <a:srgbClr val="00358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0FE787D8-99A6-43C4-A221-9A76FC34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209" y="378000"/>
            <a:ext cx="5555391" cy="1008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0A54A80-B5EB-44B0-9D42-0E0F5BA5E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0" y="980728"/>
            <a:ext cx="386519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17319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36000" y="1692000"/>
            <a:ext cx="5040000" cy="396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36000" y="2120396"/>
            <a:ext cx="5040000" cy="37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28000" y="1692000"/>
            <a:ext cx="5040000" cy="396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28000" y="2120396"/>
            <a:ext cx="5040000" cy="37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06B1-6521-4F0C-B663-B5F605054FAB}" type="datetime1">
              <a:rPr lang="fi-FI" smtClean="0"/>
              <a:t>24.1.2020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14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717E30-B897-409A-A1F9-0C188119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828000"/>
            <a:ext cx="4320000" cy="7920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936000" y="1692000"/>
            <a:ext cx="4320000" cy="3537200"/>
          </a:xfrm>
        </p:spPr>
        <p:txBody>
          <a:bodyPr/>
          <a:lstStyle>
            <a:lvl1pPr marL="18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1pPr>
            <a:lvl2pPr marL="36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2pPr>
            <a:lvl3pPr marL="54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3pPr>
            <a:lvl4pPr marL="72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4pPr>
            <a:lvl5pPr marL="90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912000" y="828000"/>
            <a:ext cx="4320000" cy="792088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400" b="0">
                <a:solidFill>
                  <a:srgbClr val="003580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F589741B-3B6F-4594-A3EF-47E9AD3C93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12000" y="1692000"/>
            <a:ext cx="4319999" cy="3538214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3pPr>
            <a:lvl4pPr marL="72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4pPr>
            <a:lvl5pPr marL="90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77FDF3C5-D94B-476A-A6C1-DB6382139E8E}"/>
              </a:ext>
            </a:extLst>
          </p:cNvPr>
          <p:cNvCxnSpPr>
            <a:cxnSpLocks/>
          </p:cNvCxnSpPr>
          <p:nvPr/>
        </p:nvCxnSpPr>
        <p:spPr>
          <a:xfrm>
            <a:off x="6096000" y="836712"/>
            <a:ext cx="0" cy="4468180"/>
          </a:xfrm>
          <a:prstGeom prst="line">
            <a:avLst/>
          </a:prstGeom>
          <a:ln w="15875">
            <a:solidFill>
              <a:srgbClr val="0035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70632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jä koh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Otsikko 25">
            <a:extLst>
              <a:ext uri="{FF2B5EF4-FFF2-40B4-BE49-F238E27FC236}">
                <a16:creationId xmlns:a16="http://schemas.microsoft.com/office/drawing/2014/main" id="{644CDF02-6504-41F8-B4FE-0DA176E5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E73736-6EA4-4426-936B-511BFC1541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5999" y="1646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30" name="Tekstin paikkamerkki 16">
            <a:extLst>
              <a:ext uri="{FF2B5EF4-FFF2-40B4-BE49-F238E27FC236}">
                <a16:creationId xmlns:a16="http://schemas.microsoft.com/office/drawing/2014/main" id="{11592A8B-A886-4C0B-A780-4917685FE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000" y="1646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6" name="Tekstin paikkamerkki 2">
            <a:extLst>
              <a:ext uri="{FF2B5EF4-FFF2-40B4-BE49-F238E27FC236}">
                <a16:creationId xmlns:a16="http://schemas.microsoft.com/office/drawing/2014/main" id="{73CE68F0-C00E-434E-84FC-0AAF6CD239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902" y="2726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31" name="Tekstin paikkamerkki 16">
            <a:extLst>
              <a:ext uri="{FF2B5EF4-FFF2-40B4-BE49-F238E27FC236}">
                <a16:creationId xmlns:a16="http://schemas.microsoft.com/office/drawing/2014/main" id="{C226F493-5803-44D0-99B8-376677DBBB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0000" y="2726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7" name="Tekstin paikkamerkki 2">
            <a:extLst>
              <a:ext uri="{FF2B5EF4-FFF2-40B4-BE49-F238E27FC236}">
                <a16:creationId xmlns:a16="http://schemas.microsoft.com/office/drawing/2014/main" id="{B3BAF629-2B1F-4DE1-91FD-CE0F737B3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3805" y="3842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3" name="Tekstin paikkamerkki 16">
            <a:extLst>
              <a:ext uri="{FF2B5EF4-FFF2-40B4-BE49-F238E27FC236}">
                <a16:creationId xmlns:a16="http://schemas.microsoft.com/office/drawing/2014/main" id="{8C0A3A11-EDE0-4D73-966A-4F77AFAF5B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60000" y="3842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8" name="Tekstin paikkamerkki 2">
            <a:extLst>
              <a:ext uri="{FF2B5EF4-FFF2-40B4-BE49-F238E27FC236}">
                <a16:creationId xmlns:a16="http://schemas.microsoft.com/office/drawing/2014/main" id="{062EEE4C-B691-4B0A-89F7-7EE6238F3F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708" y="4922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4</a:t>
            </a:r>
          </a:p>
        </p:txBody>
      </p:sp>
      <p:sp>
        <p:nvSpPr>
          <p:cNvPr id="32" name="Tekstin paikkamerkki 16">
            <a:extLst>
              <a:ext uri="{FF2B5EF4-FFF2-40B4-BE49-F238E27FC236}">
                <a16:creationId xmlns:a16="http://schemas.microsoft.com/office/drawing/2014/main" id="{84140918-6267-46A1-9627-F253BD10A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60000" y="4922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63226894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Otsikko 25">
            <a:extLst>
              <a:ext uri="{FF2B5EF4-FFF2-40B4-BE49-F238E27FC236}">
                <a16:creationId xmlns:a16="http://schemas.microsoft.com/office/drawing/2014/main" id="{644CDF02-6504-41F8-B4FE-0DA176E5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D96CDDF2-92A5-47E3-84F3-82C5BC70DE7E}"/>
              </a:ext>
            </a:extLst>
          </p:cNvPr>
          <p:cNvCxnSpPr/>
          <p:nvPr/>
        </p:nvCxnSpPr>
        <p:spPr>
          <a:xfrm>
            <a:off x="6096000" y="1740892"/>
            <a:ext cx="0" cy="3564000"/>
          </a:xfrm>
          <a:prstGeom prst="line">
            <a:avLst/>
          </a:prstGeom>
          <a:ln w="15875">
            <a:solidFill>
              <a:srgbClr val="0035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C05F9869-3C0C-4D7B-BF00-F3D190C36440}"/>
              </a:ext>
            </a:extLst>
          </p:cNvPr>
          <p:cNvCxnSpPr>
            <a:cxnSpLocks/>
          </p:cNvCxnSpPr>
          <p:nvPr/>
        </p:nvCxnSpPr>
        <p:spPr>
          <a:xfrm flipH="1">
            <a:off x="936000" y="3429000"/>
            <a:ext cx="10332000" cy="0"/>
          </a:xfrm>
          <a:prstGeom prst="line">
            <a:avLst/>
          </a:prstGeom>
          <a:ln w="15875">
            <a:solidFill>
              <a:srgbClr val="0035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0CEA7BB7-2206-476B-BBB9-D870A7805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653" y="1836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30" name="Tekstin paikkamerkki 16">
            <a:extLst>
              <a:ext uri="{FF2B5EF4-FFF2-40B4-BE49-F238E27FC236}">
                <a16:creationId xmlns:a16="http://schemas.microsoft.com/office/drawing/2014/main" id="{11592A8B-A886-4C0B-A780-4917685FE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3326" y="1843545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5" name="Tekstin paikkamerkki 2">
            <a:extLst>
              <a:ext uri="{FF2B5EF4-FFF2-40B4-BE49-F238E27FC236}">
                <a16:creationId xmlns:a16="http://schemas.microsoft.com/office/drawing/2014/main" id="{65EBFB55-A8BC-4F66-8A78-02C8B84E4B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836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31" name="Tekstin paikkamerkki 16">
            <a:extLst>
              <a:ext uri="{FF2B5EF4-FFF2-40B4-BE49-F238E27FC236}">
                <a16:creationId xmlns:a16="http://schemas.microsoft.com/office/drawing/2014/main" id="{C226F493-5803-44D0-99B8-376677DBBB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3999" y="1842557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6" name="Tekstin paikkamerkki 2">
            <a:extLst>
              <a:ext uri="{FF2B5EF4-FFF2-40B4-BE49-F238E27FC236}">
                <a16:creationId xmlns:a16="http://schemas.microsoft.com/office/drawing/2014/main" id="{80388AF2-42A6-4B60-BD27-EA53188A5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000" y="3888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3" name="Tekstin paikkamerkki 16">
            <a:extLst>
              <a:ext uri="{FF2B5EF4-FFF2-40B4-BE49-F238E27FC236}">
                <a16:creationId xmlns:a16="http://schemas.microsoft.com/office/drawing/2014/main" id="{8C0A3A11-EDE0-4D73-966A-4F77AFAF5B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93326" y="3886544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7" name="Tekstin paikkamerkki 2">
            <a:extLst>
              <a:ext uri="{FF2B5EF4-FFF2-40B4-BE49-F238E27FC236}">
                <a16:creationId xmlns:a16="http://schemas.microsoft.com/office/drawing/2014/main" id="{6DFE37D0-2C7D-4C6E-8BE0-57AB925338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560" y="3888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4</a:t>
            </a:r>
          </a:p>
        </p:txBody>
      </p:sp>
      <p:sp>
        <p:nvSpPr>
          <p:cNvPr id="32" name="Tekstin paikkamerkki 16">
            <a:extLst>
              <a:ext uri="{FF2B5EF4-FFF2-40B4-BE49-F238E27FC236}">
                <a16:creationId xmlns:a16="http://schemas.microsoft.com/office/drawing/2014/main" id="{84140918-6267-46A1-9627-F253BD10A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3999" y="3888000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60703635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">
    <p:bg>
      <p:bgPr>
        <a:solidFill>
          <a:srgbClr val="003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5560" y="1844824"/>
            <a:ext cx="8064896" cy="2664296"/>
          </a:xfrm>
        </p:spPr>
        <p:txBody>
          <a:bodyPr anchor="ctr"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BCDC525-326E-402D-BAB0-312239287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000" y="5542632"/>
            <a:ext cx="1350000" cy="540000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CDCBE4-02AE-44D8-9C62-80506C66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9D9E9F-FE68-48A6-9208-FDB62472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333B1A-930A-44DB-8C9C-FBA632FF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83156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2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5560" y="1844824"/>
            <a:ext cx="8064896" cy="2664296"/>
          </a:xfrm>
        </p:spPr>
        <p:txBody>
          <a:bodyPr anchor="ctr"/>
          <a:lstStyle>
            <a:lvl1pPr algn="l">
              <a:defRPr sz="2800">
                <a:solidFill>
                  <a:srgbClr val="00358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A2E7E4-DEEF-4193-BA82-336DF178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D827EB-6F8E-4BF8-BFCA-1921FA63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382AF4-8AE5-4035-9C61-07B792C5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17306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3"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5560" y="1844824"/>
            <a:ext cx="8064896" cy="2664296"/>
          </a:xfrm>
        </p:spPr>
        <p:txBody>
          <a:bodyPr anchor="ctr"/>
          <a:lstStyle>
            <a:lvl1pPr algn="l">
              <a:defRPr sz="2800">
                <a:solidFill>
                  <a:srgbClr val="00358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B587EB5-7DF3-4BFA-95BD-5CAD8489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1FEC9AC-D6B7-4504-AB65-42E4BCCE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DDB86B-F1EC-4CAC-B9F5-4E908F85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425235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kuvalla">
    <p:bg>
      <p:bgPr>
        <a:solidFill>
          <a:srgbClr val="003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0204" y="1844824"/>
            <a:ext cx="5387469" cy="2664296"/>
          </a:xfrm>
        </p:spPr>
        <p:txBody>
          <a:bodyPr anchor="t"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BCDC525-326E-402D-BAB0-312239287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000" y="5542632"/>
            <a:ext cx="1350000" cy="540000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4512E16D-2D68-4034-8DED-3DCB7F12D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00" y="1041177"/>
            <a:ext cx="5529054" cy="4271589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96009E-D81D-4D7F-9DC9-1E064CC8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DDA2FB-92CD-420D-851E-95270758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D3EC42C-44D8-417A-8174-1C58F6DE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58496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 bwMode="black">
          <a:xfrm>
            <a:off x="935999" y="377812"/>
            <a:ext cx="10332000" cy="1008000"/>
          </a:xfrm>
        </p:spPr>
        <p:txBody>
          <a:bodyPr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5998" y="1692000"/>
            <a:ext cx="10332000" cy="417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24.1.2020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00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kuvalla 2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BD18113F-F885-45F3-A170-89A2D6EA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04" y="1844824"/>
            <a:ext cx="5387469" cy="2664296"/>
          </a:xfrm>
        </p:spPr>
        <p:txBody>
          <a:bodyPr anchor="t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66AD257-6F55-4E92-AB4D-E1B96913E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22" y="1306749"/>
            <a:ext cx="3865199" cy="4395597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C3BCF26-D9EE-42E4-99DD-25B90F20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C93180D-B56A-4E47-A202-FB9C521C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583949-AE63-41C6-B4EF-A1402FB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98239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kuvalla 3"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C66D6349-4BE0-4E10-84F8-1471884C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04" y="1844824"/>
            <a:ext cx="5387469" cy="2664296"/>
          </a:xfrm>
        </p:spPr>
        <p:txBody>
          <a:bodyPr anchor="t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16" name="Kuva 15" descr="Kuva, joka sisältää kohteen lelu, LEGO&#10;&#10;Kuvaus luotu, korkea luotettavuus">
            <a:extLst>
              <a:ext uri="{FF2B5EF4-FFF2-40B4-BE49-F238E27FC236}">
                <a16:creationId xmlns:a16="http://schemas.microsoft.com/office/drawing/2014/main" id="{8576ED77-6628-4FB2-8A0F-59BFB0803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63" y="1005633"/>
            <a:ext cx="6147162" cy="4560395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C2DF8F2-B7EF-426A-BCDF-AEDE4F54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B9DB7C-FAA7-4BC8-9966-D570CCE5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2213D3-446C-4EC0-AB9E-E4254141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57609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F73A-4F71-4AF1-BF3B-B16420334C59}" type="datetime1">
              <a:rPr lang="fi-FI" smtClean="0"/>
              <a:t>24.1.2020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659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4A7C03-C591-4F02-B71A-EE15DABA8007}" type="datetime1">
              <a:rPr lang="fi-FI" smtClean="0"/>
              <a:pPr/>
              <a:t>24.1.2020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Yksikkö/Projekti/Esittäjä | Esityksen otsikko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935999" y="378000"/>
            <a:ext cx="10332000" cy="1008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3725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 bwMode="black">
          <a:xfrm>
            <a:off x="2783632" y="1268896"/>
            <a:ext cx="6624736" cy="12240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87688" y="2624348"/>
            <a:ext cx="5616624" cy="1224000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Yhteystiedot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47432463-DF5E-483B-BD59-BA28002BF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27980" y="4845916"/>
            <a:ext cx="1350000" cy="540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27961F-D8E6-46DD-9BEA-5742B8E9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093586-F6E4-4490-9A6B-376B4C64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544" y="6151473"/>
            <a:ext cx="7213005" cy="36512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3D7BD1-5AB8-407E-830A-9FDF0C5F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54969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67D4-807F-4B5A-A88E-E8149BD4EA3C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BB55-65D6-4A7B-B41F-B35F73D16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46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27200" y="1219200"/>
            <a:ext cx="8940800" cy="9858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1727200" y="2205038"/>
            <a:ext cx="8940800" cy="3814762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8398-0170-4317-8283-FF5545BF2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3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936000" y="1376712"/>
            <a:ext cx="4896544" cy="115212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936000" y="2541292"/>
            <a:ext cx="4896544" cy="864000"/>
          </a:xfrm>
        </p:spPr>
        <p:txBody>
          <a:bodyPr anchor="b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F361342-592A-43F3-95A5-5D5C0CB41488}"/>
              </a:ext>
            </a:extLst>
          </p:cNvPr>
          <p:cNvSpPr/>
          <p:nvPr/>
        </p:nvSpPr>
        <p:spPr>
          <a:xfrm>
            <a:off x="11832000" y="0"/>
            <a:ext cx="360000" cy="6876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83D27C8-8310-4E5B-B2AF-AD705DE7B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440" y="5517232"/>
            <a:ext cx="1350000" cy="540000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62DD8249-3CE6-455B-A6A0-E4981FDF48E2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720C727-D834-42B4-BDB4-0D3E150E9AB2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B3851D55-3BF3-4DA0-A760-6BAC01FE19CE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429598BD-C80D-4DDB-973D-8F8D44F11BDD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D62F4F89-15E3-413D-8AAE-0E815D0561E4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A173ED-014C-4EFB-92DF-A35D1FB2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C8FF9E-0A5F-4137-9663-3A493D9C5D6C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72C4C4-959A-4566-8108-7B868A7F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6B517B-2AF1-48C3-8C47-5F0B4A63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1102951-5EEB-42EA-BA13-5951130365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45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 bwMode="black">
          <a:xfrm>
            <a:off x="935999" y="377812"/>
            <a:ext cx="10332000" cy="1008000"/>
          </a:xfrm>
        </p:spPr>
        <p:txBody>
          <a:bodyPr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5998" y="1692000"/>
            <a:ext cx="10332000" cy="4176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24.1.2020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75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36000" y="1692000"/>
            <a:ext cx="5040000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27999" y="1692000"/>
            <a:ext cx="5040000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456-7031-468F-948B-5F0E5E97FD5A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68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36000" y="1692000"/>
            <a:ext cx="5040000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27999" y="1692000"/>
            <a:ext cx="5040000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456-7031-468F-948B-5F0E5E97FD5A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189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F361342-592A-43F3-95A5-5D5C0CB41488}"/>
              </a:ext>
            </a:extLst>
          </p:cNvPr>
          <p:cNvSpPr/>
          <p:nvPr/>
        </p:nvSpPr>
        <p:spPr>
          <a:xfrm>
            <a:off x="11832000" y="0"/>
            <a:ext cx="360000" cy="6876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2DD8249-3CE6-455B-A6A0-E4981FDF48E2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720C727-D834-42B4-BDB4-0D3E150E9AB2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B3851D55-3BF3-4DA0-A760-6BAC01FE19CE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429598BD-C80D-4DDB-973D-8F8D44F11BDD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D62F4F89-15E3-413D-8AAE-0E815D0561E4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Otsikko 1">
            <a:extLst>
              <a:ext uri="{FF2B5EF4-FFF2-40B4-BE49-F238E27FC236}">
                <a16:creationId xmlns:a16="http://schemas.microsoft.com/office/drawing/2014/main" id="{B5A37ED5-7D0A-4DA7-A400-6B63D33E7659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936739" y="811927"/>
            <a:ext cx="4896544" cy="1152128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B941C269-23A2-46C9-8C1A-E432DEF24B9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936739" y="2036067"/>
            <a:ext cx="4022026" cy="864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70158B9E-E5CD-4618-A1EA-602A38E83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451" y="2938989"/>
            <a:ext cx="3447863" cy="100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/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3D6ED119-5D38-418D-95E5-C4015ABD8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000" y="5714081"/>
            <a:ext cx="1350000" cy="5400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64B8095-BEAB-4632-B252-01704ABCEA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D89A070-0800-4333-9BB6-A0844BD3D4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52698D-D440-49D6-BDC6-A296A26F8F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9982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F361342-592A-43F3-95A5-5D5C0CB41488}"/>
              </a:ext>
            </a:extLst>
          </p:cNvPr>
          <p:cNvSpPr/>
          <p:nvPr/>
        </p:nvSpPr>
        <p:spPr>
          <a:xfrm>
            <a:off x="11832000" y="0"/>
            <a:ext cx="360000" cy="6876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2DD8249-3CE6-455B-A6A0-E4981FDF48E2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720C727-D834-42B4-BDB4-0D3E150E9AB2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B3851D55-3BF3-4DA0-A760-6BAC01FE19CE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429598BD-C80D-4DDB-973D-8F8D44F11BDD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D62F4F89-15E3-413D-8AAE-0E815D0561E4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Otsikko 1">
            <a:extLst>
              <a:ext uri="{FF2B5EF4-FFF2-40B4-BE49-F238E27FC236}">
                <a16:creationId xmlns:a16="http://schemas.microsoft.com/office/drawing/2014/main" id="{B5A37ED5-7D0A-4DA7-A400-6B63D33E7659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888088" y="1772816"/>
            <a:ext cx="4896544" cy="1152128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B941C269-23A2-46C9-8C1A-E432DEF24B9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888088" y="2996956"/>
            <a:ext cx="4896544" cy="864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70158B9E-E5CD-4618-A1EA-602A38E83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800" y="3873513"/>
            <a:ext cx="4896000" cy="100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/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3D6ED119-5D38-418D-95E5-C4015ABD8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1454" y="836712"/>
            <a:ext cx="1350000" cy="5400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D5A4255-514A-46CC-A459-31204CD24B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503079-1E44-4D7E-A544-D849992E4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6A23DB-6C60-4BC4-BE0A-F175377A3C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9944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solidFill>
          <a:srgbClr val="003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1692000"/>
            <a:ext cx="9792000" cy="12240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3096000"/>
            <a:ext cx="9792000" cy="8640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1728BF27-4815-47CF-AFFB-C1FDAC75C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00" y="5148000"/>
            <a:ext cx="1620000" cy="648000"/>
          </a:xfrm>
          <a:prstGeom prst="rect">
            <a:avLst/>
          </a:prstGeom>
        </p:spPr>
      </p:pic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BC1E1C8D-78CA-46AD-B15D-EE5340442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400" y="4067999"/>
            <a:ext cx="4896000" cy="1008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CB56AA-EB38-4073-B6BC-12E93375C6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2584FA-B230-4F2E-A842-C9C9DDEE89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A259B5-F641-4021-A75B-1E601C1379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576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1692000"/>
            <a:ext cx="9792000" cy="12240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358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3096000"/>
            <a:ext cx="9792000" cy="8640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358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47432463-DF5E-483B-BD59-BA28002BF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00" y="5148000"/>
            <a:ext cx="1620000" cy="64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DD2B508-FCB5-49D9-9AB8-4E80D66B20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400" y="4067999"/>
            <a:ext cx="4896000" cy="1008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rgbClr val="003580"/>
                </a:solidFill>
              </a:defRPr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08392B-6F5D-4D50-B2B5-FF25FED921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E5E600-7FA9-41C5-A8FD-437A426D0A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D1092B-0EB9-4968-AD38-B9266B979E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5803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1692000"/>
            <a:ext cx="9792000" cy="12240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358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3096000"/>
            <a:ext cx="9792000" cy="8640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358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47432463-DF5E-483B-BD59-BA28002BF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00" y="5148000"/>
            <a:ext cx="1620000" cy="64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CD4012C-4573-4B86-B7FE-302ED91F1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400" y="4067999"/>
            <a:ext cx="4896000" cy="1008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rgbClr val="003580"/>
                </a:solidFill>
              </a:defRPr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A16BC7-A4AB-478B-82F6-4819F7DB6F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E06F8F6-2C8F-4EFC-9B4D-DDEB033926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EB04BB-C9F1-43D9-ADC5-8C2AA2A9F7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1998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6888088" y="1772816"/>
            <a:ext cx="4896544" cy="1152128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6888088" y="2996956"/>
            <a:ext cx="4896544" cy="93610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E608E0B-00C1-435D-8688-08DA40E0EE31}"/>
              </a:ext>
            </a:extLst>
          </p:cNvPr>
          <p:cNvCxnSpPr>
            <a:cxnSpLocks/>
          </p:cNvCxnSpPr>
          <p:nvPr/>
        </p:nvCxnSpPr>
        <p:spPr>
          <a:xfrm>
            <a:off x="10920536" y="5513452"/>
            <a:ext cx="828000" cy="0"/>
          </a:xfrm>
          <a:prstGeom prst="line">
            <a:avLst/>
          </a:prstGeom>
          <a:ln w="12700">
            <a:solidFill>
              <a:srgbClr val="0035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883D27C8-8310-4E5B-B2AF-AD705DE7B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8940" y="836712"/>
            <a:ext cx="1350000" cy="540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5980EBC4-1CB6-4631-A6B9-C4C518B860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596" y="5658534"/>
            <a:ext cx="2999334" cy="864000"/>
          </a:xfrm>
        </p:spPr>
        <p:txBody>
          <a:bodyPr/>
          <a:lstStyle>
            <a:lvl1pPr marL="0" indent="0" algn="r">
              <a:spcAft>
                <a:spcPts val="0"/>
              </a:spcAft>
              <a:buNone/>
              <a:defRPr sz="1400"/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BC40533-ECCC-4D6D-9B1E-C35F70115AA9}"/>
              </a:ext>
            </a:extLst>
          </p:cNvPr>
          <p:cNvSpPr/>
          <p:nvPr/>
        </p:nvSpPr>
        <p:spPr bwMode="hidden">
          <a:xfrm>
            <a:off x="360000" y="360000"/>
            <a:ext cx="6138000" cy="6138000"/>
          </a:xfrm>
          <a:prstGeom prst="rect">
            <a:avLst/>
          </a:prstGeom>
          <a:solidFill>
            <a:srgbClr val="009C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Kuva, joka sisältää kohteen lelu, LEGO&#10;&#10;Kuvaus luotu, korkea luotettavuus">
            <a:extLst>
              <a:ext uri="{FF2B5EF4-FFF2-40B4-BE49-F238E27FC236}">
                <a16:creationId xmlns:a16="http://schemas.microsoft.com/office/drawing/2014/main" id="{80519BDF-CE5C-409A-9B87-0F0A31A8B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996783"/>
            <a:ext cx="6147162" cy="456039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006839-A93D-40DC-8BEE-5A83BDEF95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pPr/>
              <a:t>24.1.2020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9A24EEB-5DA7-41C3-A77B-0E886571F1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36DADC-C093-470C-97B8-E0EAA813A9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0844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35999" y="1692000"/>
            <a:ext cx="5291999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9D7D629-6A64-49A2-A4F8-B706DCB4D13E}"/>
              </a:ext>
            </a:extLst>
          </p:cNvPr>
          <p:cNvSpPr/>
          <p:nvPr/>
        </p:nvSpPr>
        <p:spPr bwMode="hidden">
          <a:xfrm>
            <a:off x="6912000" y="360000"/>
            <a:ext cx="4914600" cy="5517272"/>
          </a:xfrm>
          <a:prstGeom prst="rect">
            <a:avLst/>
          </a:prstGeom>
          <a:solidFill>
            <a:srgbClr val="009C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0FE787D8-99A6-43C4-A221-9A76FC34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378000"/>
            <a:ext cx="5291999" cy="1008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F1C1C8D-7BD9-400D-A764-2CB4E629D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46" y="1218886"/>
            <a:ext cx="4511508" cy="34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55006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51209" y="1692000"/>
            <a:ext cx="5555391" cy="417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9D7D629-6A64-49A2-A4F8-B706DCB4D13E}"/>
              </a:ext>
            </a:extLst>
          </p:cNvPr>
          <p:cNvSpPr/>
          <p:nvPr/>
        </p:nvSpPr>
        <p:spPr bwMode="hidden">
          <a:xfrm>
            <a:off x="360000" y="360000"/>
            <a:ext cx="4914600" cy="5517272"/>
          </a:xfrm>
          <a:prstGeom prst="rect">
            <a:avLst/>
          </a:prstGeom>
          <a:solidFill>
            <a:srgbClr val="00358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0FE787D8-99A6-43C4-A221-9A76FC34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209" y="378000"/>
            <a:ext cx="5555391" cy="1008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0A54A80-B5EB-44B0-9D42-0E0F5BA5E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0" y="980728"/>
            <a:ext cx="386519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9836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36000" y="1692000"/>
            <a:ext cx="5040000" cy="396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36000" y="2120396"/>
            <a:ext cx="5040000" cy="37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28000" y="1692000"/>
            <a:ext cx="5040000" cy="39600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580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28000" y="2120396"/>
            <a:ext cx="5040000" cy="37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06B1-6521-4F0C-B663-B5F605054FAB}" type="datetime1">
              <a:rPr lang="fi-FI" smtClean="0"/>
              <a:t>24.1.2020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323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717E30-B897-409A-A1F9-0C188119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99" y="828000"/>
            <a:ext cx="4320000" cy="7920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936000" y="1692000"/>
            <a:ext cx="4320000" cy="3537200"/>
          </a:xfrm>
        </p:spPr>
        <p:txBody>
          <a:bodyPr/>
          <a:lstStyle>
            <a:lvl1pPr marL="18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1pPr>
            <a:lvl2pPr marL="36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2pPr>
            <a:lvl3pPr marL="54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3pPr>
            <a:lvl4pPr marL="72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4pPr>
            <a:lvl5pPr marL="90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912000" y="828000"/>
            <a:ext cx="4320000" cy="792088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2400" b="0">
                <a:solidFill>
                  <a:srgbClr val="003580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F589741B-3B6F-4594-A3EF-47E9AD3C93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12000" y="1692000"/>
            <a:ext cx="4319999" cy="3538214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3pPr>
            <a:lvl4pPr marL="72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4pPr>
            <a:lvl5pPr marL="900000" indent="-180000">
              <a:buClr>
                <a:srgbClr val="009CDB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77FDF3C5-D94B-476A-A6C1-DB6382139E8E}"/>
              </a:ext>
            </a:extLst>
          </p:cNvPr>
          <p:cNvCxnSpPr>
            <a:cxnSpLocks/>
          </p:cNvCxnSpPr>
          <p:nvPr/>
        </p:nvCxnSpPr>
        <p:spPr>
          <a:xfrm>
            <a:off x="6096000" y="836712"/>
            <a:ext cx="0" cy="4468180"/>
          </a:xfrm>
          <a:prstGeom prst="line">
            <a:avLst/>
          </a:prstGeom>
          <a:ln w="15875">
            <a:solidFill>
              <a:srgbClr val="0035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9186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F361342-592A-43F3-95A5-5D5C0CB41488}"/>
              </a:ext>
            </a:extLst>
          </p:cNvPr>
          <p:cNvSpPr/>
          <p:nvPr/>
        </p:nvSpPr>
        <p:spPr>
          <a:xfrm>
            <a:off x="11832000" y="0"/>
            <a:ext cx="360000" cy="6876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2DD8249-3CE6-455B-A6A0-E4981FDF48E2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720C727-D834-42B4-BDB4-0D3E150E9AB2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B3851D55-3BF3-4DA0-A760-6BAC01FE19CE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429598BD-C80D-4DDB-973D-8F8D44F11BDD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D62F4F89-15E3-413D-8AAE-0E815D0561E4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Otsikko 1">
            <a:extLst>
              <a:ext uri="{FF2B5EF4-FFF2-40B4-BE49-F238E27FC236}">
                <a16:creationId xmlns:a16="http://schemas.microsoft.com/office/drawing/2014/main" id="{B5A37ED5-7D0A-4DA7-A400-6B63D33E7659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936739" y="811927"/>
            <a:ext cx="4896544" cy="1152128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B941C269-23A2-46C9-8C1A-E432DEF24B9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936739" y="2036067"/>
            <a:ext cx="4022026" cy="864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70158B9E-E5CD-4618-A1EA-602A38E83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451" y="2938989"/>
            <a:ext cx="3447863" cy="100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/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3D6ED119-5D38-418D-95E5-C4015ABD8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6000" y="5714081"/>
            <a:ext cx="1350000" cy="5400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64B8095-BEAB-4632-B252-01704ABCEA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D89A070-0800-4333-9BB6-A0844BD3D4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52698D-D440-49D6-BDC6-A296A26F8F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0709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jä koh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Otsikko 25">
            <a:extLst>
              <a:ext uri="{FF2B5EF4-FFF2-40B4-BE49-F238E27FC236}">
                <a16:creationId xmlns:a16="http://schemas.microsoft.com/office/drawing/2014/main" id="{644CDF02-6504-41F8-B4FE-0DA176E5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E73736-6EA4-4426-936B-511BFC1541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5999" y="1646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30" name="Tekstin paikkamerkki 16">
            <a:extLst>
              <a:ext uri="{FF2B5EF4-FFF2-40B4-BE49-F238E27FC236}">
                <a16:creationId xmlns:a16="http://schemas.microsoft.com/office/drawing/2014/main" id="{11592A8B-A886-4C0B-A780-4917685FE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000" y="1646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6" name="Tekstin paikkamerkki 2">
            <a:extLst>
              <a:ext uri="{FF2B5EF4-FFF2-40B4-BE49-F238E27FC236}">
                <a16:creationId xmlns:a16="http://schemas.microsoft.com/office/drawing/2014/main" id="{73CE68F0-C00E-434E-84FC-0AAF6CD239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902" y="2726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31" name="Tekstin paikkamerkki 16">
            <a:extLst>
              <a:ext uri="{FF2B5EF4-FFF2-40B4-BE49-F238E27FC236}">
                <a16:creationId xmlns:a16="http://schemas.microsoft.com/office/drawing/2014/main" id="{C226F493-5803-44D0-99B8-376677DBBB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0000" y="2726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7" name="Tekstin paikkamerkki 2">
            <a:extLst>
              <a:ext uri="{FF2B5EF4-FFF2-40B4-BE49-F238E27FC236}">
                <a16:creationId xmlns:a16="http://schemas.microsoft.com/office/drawing/2014/main" id="{B3BAF629-2B1F-4DE1-91FD-CE0F737B3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3805" y="3842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3" name="Tekstin paikkamerkki 16">
            <a:extLst>
              <a:ext uri="{FF2B5EF4-FFF2-40B4-BE49-F238E27FC236}">
                <a16:creationId xmlns:a16="http://schemas.microsoft.com/office/drawing/2014/main" id="{8C0A3A11-EDE0-4D73-966A-4F77AFAF5B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60000" y="3842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8" name="Tekstin paikkamerkki 2">
            <a:extLst>
              <a:ext uri="{FF2B5EF4-FFF2-40B4-BE49-F238E27FC236}">
                <a16:creationId xmlns:a16="http://schemas.microsoft.com/office/drawing/2014/main" id="{062EEE4C-B691-4B0A-89F7-7EE6238F3F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708" y="4922016"/>
            <a:ext cx="936000" cy="936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4</a:t>
            </a:r>
          </a:p>
        </p:txBody>
      </p:sp>
      <p:sp>
        <p:nvSpPr>
          <p:cNvPr id="32" name="Tekstin paikkamerkki 16">
            <a:extLst>
              <a:ext uri="{FF2B5EF4-FFF2-40B4-BE49-F238E27FC236}">
                <a16:creationId xmlns:a16="http://schemas.microsoft.com/office/drawing/2014/main" id="{84140918-6267-46A1-9627-F253BD10A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60000" y="4922016"/>
            <a:ext cx="9072000" cy="936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08266009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Otsikko 25">
            <a:extLst>
              <a:ext uri="{FF2B5EF4-FFF2-40B4-BE49-F238E27FC236}">
                <a16:creationId xmlns:a16="http://schemas.microsoft.com/office/drawing/2014/main" id="{644CDF02-6504-41F8-B4FE-0DA176E5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D96CDDF2-92A5-47E3-84F3-82C5BC70DE7E}"/>
              </a:ext>
            </a:extLst>
          </p:cNvPr>
          <p:cNvCxnSpPr/>
          <p:nvPr/>
        </p:nvCxnSpPr>
        <p:spPr>
          <a:xfrm>
            <a:off x="6096000" y="1740892"/>
            <a:ext cx="0" cy="3564000"/>
          </a:xfrm>
          <a:prstGeom prst="line">
            <a:avLst/>
          </a:prstGeom>
          <a:ln w="15875">
            <a:solidFill>
              <a:srgbClr val="0035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C05F9869-3C0C-4D7B-BF00-F3D190C36440}"/>
              </a:ext>
            </a:extLst>
          </p:cNvPr>
          <p:cNvCxnSpPr>
            <a:cxnSpLocks/>
          </p:cNvCxnSpPr>
          <p:nvPr/>
        </p:nvCxnSpPr>
        <p:spPr>
          <a:xfrm flipH="1">
            <a:off x="936000" y="3429000"/>
            <a:ext cx="10332000" cy="0"/>
          </a:xfrm>
          <a:prstGeom prst="line">
            <a:avLst/>
          </a:prstGeom>
          <a:ln w="15875">
            <a:solidFill>
              <a:srgbClr val="0035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0CEA7BB7-2206-476B-BBB9-D870A7805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653" y="1836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30" name="Tekstin paikkamerkki 16">
            <a:extLst>
              <a:ext uri="{FF2B5EF4-FFF2-40B4-BE49-F238E27FC236}">
                <a16:creationId xmlns:a16="http://schemas.microsoft.com/office/drawing/2014/main" id="{11592A8B-A886-4C0B-A780-4917685FE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3326" y="1843545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5" name="Tekstin paikkamerkki 2">
            <a:extLst>
              <a:ext uri="{FF2B5EF4-FFF2-40B4-BE49-F238E27FC236}">
                <a16:creationId xmlns:a16="http://schemas.microsoft.com/office/drawing/2014/main" id="{65EBFB55-A8BC-4F66-8A78-02C8B84E4B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836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31" name="Tekstin paikkamerkki 16">
            <a:extLst>
              <a:ext uri="{FF2B5EF4-FFF2-40B4-BE49-F238E27FC236}">
                <a16:creationId xmlns:a16="http://schemas.microsoft.com/office/drawing/2014/main" id="{C226F493-5803-44D0-99B8-376677DBBB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3999" y="1842557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6" name="Tekstin paikkamerkki 2">
            <a:extLst>
              <a:ext uri="{FF2B5EF4-FFF2-40B4-BE49-F238E27FC236}">
                <a16:creationId xmlns:a16="http://schemas.microsoft.com/office/drawing/2014/main" id="{80388AF2-42A6-4B60-BD27-EA53188A5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000" y="3888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33" name="Tekstin paikkamerkki 16">
            <a:extLst>
              <a:ext uri="{FF2B5EF4-FFF2-40B4-BE49-F238E27FC236}">
                <a16:creationId xmlns:a16="http://schemas.microsoft.com/office/drawing/2014/main" id="{8C0A3A11-EDE0-4D73-966A-4F77AFAF5B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93326" y="3886544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7" name="Tekstin paikkamerkki 2">
            <a:extLst>
              <a:ext uri="{FF2B5EF4-FFF2-40B4-BE49-F238E27FC236}">
                <a16:creationId xmlns:a16="http://schemas.microsoft.com/office/drawing/2014/main" id="{6DFE37D0-2C7D-4C6E-8BE0-57AB925338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560" y="3888000"/>
            <a:ext cx="1260000" cy="1260000"/>
          </a:xfrm>
          <a:prstGeom prst="ellipse">
            <a:avLst/>
          </a:prstGeom>
          <a:solidFill>
            <a:srgbClr val="009CDB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3580"/>
                </a:solidFill>
              </a:defRPr>
            </a:lvl1pPr>
            <a:lvl2pPr>
              <a:defRPr>
                <a:solidFill>
                  <a:srgbClr val="003580"/>
                </a:solidFill>
              </a:defRPr>
            </a:lvl2pPr>
            <a:lvl3pPr>
              <a:defRPr>
                <a:solidFill>
                  <a:srgbClr val="003580"/>
                </a:solidFill>
              </a:defRPr>
            </a:lvl3pPr>
            <a:lvl4pPr>
              <a:defRPr>
                <a:solidFill>
                  <a:srgbClr val="003580"/>
                </a:solidFill>
              </a:defRPr>
            </a:lvl4pPr>
            <a:lvl5pPr>
              <a:defRPr>
                <a:solidFill>
                  <a:srgbClr val="003580"/>
                </a:solidFill>
              </a:defRPr>
            </a:lvl5pPr>
          </a:lstStyle>
          <a:p>
            <a:pPr lvl="0"/>
            <a:r>
              <a:rPr lang="fi-FI" dirty="0"/>
              <a:t>4</a:t>
            </a:r>
          </a:p>
        </p:txBody>
      </p:sp>
      <p:sp>
        <p:nvSpPr>
          <p:cNvPr id="32" name="Tekstin paikkamerkki 16">
            <a:extLst>
              <a:ext uri="{FF2B5EF4-FFF2-40B4-BE49-F238E27FC236}">
                <a16:creationId xmlns:a16="http://schemas.microsoft.com/office/drawing/2014/main" id="{84140918-6267-46A1-9627-F253BD10A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3999" y="3888000"/>
            <a:ext cx="3024285" cy="121271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/>
            </a:lvl1pPr>
            <a:lvl2pPr marL="359991" indent="0">
              <a:buNone/>
              <a:defRPr sz="1200"/>
            </a:lvl2pPr>
            <a:lvl3pPr marL="719982" indent="0">
              <a:buNone/>
              <a:defRPr sz="1200"/>
            </a:lvl3pPr>
            <a:lvl4pPr marL="1079973" indent="0">
              <a:buNone/>
              <a:defRPr sz="1200"/>
            </a:lvl4pPr>
            <a:lvl5pPr marL="1439964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56385266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">
    <p:bg>
      <p:bgPr>
        <a:solidFill>
          <a:srgbClr val="003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5560" y="1844824"/>
            <a:ext cx="8064896" cy="2664296"/>
          </a:xfrm>
        </p:spPr>
        <p:txBody>
          <a:bodyPr anchor="ctr"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BCDC525-326E-402D-BAB0-312239287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0" y="5542632"/>
            <a:ext cx="1350000" cy="540000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CDCBE4-02AE-44D8-9C62-80506C66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9D9E9F-FE68-48A6-9208-FDB62472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333B1A-930A-44DB-8C9C-FBA632FF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402945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2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5560" y="1844824"/>
            <a:ext cx="8064896" cy="2664296"/>
          </a:xfrm>
        </p:spPr>
        <p:txBody>
          <a:bodyPr anchor="ctr"/>
          <a:lstStyle>
            <a:lvl1pPr algn="l">
              <a:defRPr sz="2800">
                <a:solidFill>
                  <a:srgbClr val="00358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A2E7E4-DEEF-4193-BA82-336DF178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D827EB-6F8E-4BF8-BFCA-1921FA63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382AF4-8AE5-4035-9C61-07B792C5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765269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3"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5560" y="1844824"/>
            <a:ext cx="8064896" cy="2664296"/>
          </a:xfrm>
        </p:spPr>
        <p:txBody>
          <a:bodyPr anchor="ctr"/>
          <a:lstStyle>
            <a:lvl1pPr algn="l">
              <a:defRPr sz="2800">
                <a:solidFill>
                  <a:srgbClr val="00358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B587EB5-7DF3-4BFA-95BD-5CAD8489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1FEC9AC-D6B7-4504-AB65-42E4BCCE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DDB86B-F1EC-4CAC-B9F5-4E908F85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550798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kuvalla">
    <p:bg>
      <p:bgPr>
        <a:solidFill>
          <a:srgbClr val="003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0204" y="1844824"/>
            <a:ext cx="5387469" cy="2664296"/>
          </a:xfrm>
        </p:spPr>
        <p:txBody>
          <a:bodyPr anchor="t"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BCDC525-326E-402D-BAB0-312239287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0" y="5542632"/>
            <a:ext cx="1350000" cy="540000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4512E16D-2D68-4034-8DED-3DCB7F12D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00" y="1041177"/>
            <a:ext cx="5529054" cy="4271589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96009E-D81D-4D7F-9DC9-1E064CC8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DDA2FB-92CD-420D-851E-95270758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D3EC42C-44D8-417A-8174-1C58F6DE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448731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kuvalla 2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BD18113F-F885-45F3-A170-89A2D6EA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04" y="1844824"/>
            <a:ext cx="5387469" cy="2664296"/>
          </a:xfrm>
        </p:spPr>
        <p:txBody>
          <a:bodyPr anchor="t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66AD257-6F55-4E92-AB4D-E1B96913E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22" y="1306749"/>
            <a:ext cx="3865199" cy="4395597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C3BCF26-D9EE-42E4-99DD-25B90F20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C93180D-B56A-4E47-A202-FB9C521C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583949-AE63-41C6-B4EF-A1402FB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784224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kuvalla 3"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1AD8412E-669C-4746-87C8-F0EE0A323BAE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13144EF5-5E94-4B79-A515-019B41793EB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B1668B1-5B74-4E43-9AAA-694D4F7B4789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49D38E22-EE08-4DBE-BFEF-9FA773AEA493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8A72D339-FAAE-45F7-BAA5-FF14B27BCF6D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D16CA927-AF75-4D00-8036-52D86266B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0" y="5544000"/>
            <a:ext cx="1350000" cy="54000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C66D6349-4BE0-4E10-84F8-1471884C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04" y="1844824"/>
            <a:ext cx="5387469" cy="2664296"/>
          </a:xfrm>
        </p:spPr>
        <p:txBody>
          <a:bodyPr anchor="t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16" name="Kuva 15" descr="Kuva, joka sisältää kohteen lelu, LEGO&#10;&#10;Kuvaus luotu, korkea luotettavuus">
            <a:extLst>
              <a:ext uri="{FF2B5EF4-FFF2-40B4-BE49-F238E27FC236}">
                <a16:creationId xmlns:a16="http://schemas.microsoft.com/office/drawing/2014/main" id="{8576ED77-6628-4FB2-8A0F-59BFB0803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63" y="1005633"/>
            <a:ext cx="6147162" cy="4560395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C2DF8F2-B7EF-426A-BCDF-AEDE4F54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B9DB7C-FAA7-4BC8-9966-D570CCE5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2213D3-446C-4EC0-AB9E-E4254141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026732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F73A-4F71-4AF1-BF3B-B16420334C59}" type="datetime1">
              <a:rPr lang="fi-FI" smtClean="0"/>
              <a:t>24.1.2020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Yksikkö/Projekti/Esittäjä | Esityksen 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554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4A7C03-C591-4F02-B71A-EE15DABA8007}" type="datetime1">
              <a:rPr lang="fi-FI" smtClean="0"/>
              <a:pPr/>
              <a:t>24.1.2020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Yksikkö/Projekti/Esittäjä | Esityksen otsikko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935999" y="378000"/>
            <a:ext cx="10332000" cy="1008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992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F361342-592A-43F3-95A5-5D5C0CB41488}"/>
              </a:ext>
            </a:extLst>
          </p:cNvPr>
          <p:cNvSpPr/>
          <p:nvPr/>
        </p:nvSpPr>
        <p:spPr>
          <a:xfrm>
            <a:off x="11832000" y="0"/>
            <a:ext cx="360000" cy="6876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2DD8249-3CE6-455B-A6A0-E4981FDF48E2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720C727-D834-42B4-BDB4-0D3E150E9AB2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B3851D55-3BF3-4DA0-A760-6BAC01FE19CE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429598BD-C80D-4DDB-973D-8F8D44F11BDD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D62F4F89-15E3-413D-8AAE-0E815D0561E4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Otsikko 1">
            <a:extLst>
              <a:ext uri="{FF2B5EF4-FFF2-40B4-BE49-F238E27FC236}">
                <a16:creationId xmlns:a16="http://schemas.microsoft.com/office/drawing/2014/main" id="{B5A37ED5-7D0A-4DA7-A400-6B63D33E7659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888088" y="1772816"/>
            <a:ext cx="4896544" cy="1152128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B941C269-23A2-46C9-8C1A-E432DEF24B9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888088" y="2996956"/>
            <a:ext cx="4896544" cy="864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70158B9E-E5CD-4618-A1EA-602A38E83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800" y="3873513"/>
            <a:ext cx="4896000" cy="100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/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3D6ED119-5D38-418D-95E5-C4015ABD8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81454" y="836712"/>
            <a:ext cx="1350000" cy="5400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D5A4255-514A-46CC-A459-31204CD24B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503079-1E44-4D7E-A544-D849992E4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6A23DB-6C60-4BC4-BE0A-F175377A3C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9420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 bwMode="black">
          <a:xfrm>
            <a:off x="2783632" y="1268896"/>
            <a:ext cx="6624736" cy="12240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87688" y="2624348"/>
            <a:ext cx="5616624" cy="1224000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Yhteystiedot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47432463-DF5E-483B-BD59-BA28002BF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980" y="4845916"/>
            <a:ext cx="1350000" cy="540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27961F-D8E6-46DD-9BEA-5742B8E9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093586-F6E4-4490-9A6B-376B4C64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544" y="6151473"/>
            <a:ext cx="7213005" cy="36512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3D7BD1-5AB8-407E-830A-9FDF0C5F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431360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67D4-807F-4B5A-A88E-E8149BD4EA3C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BB55-65D6-4A7B-B41F-B35F73D16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6988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27200" y="1219200"/>
            <a:ext cx="8940800" cy="9858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1727200" y="2205038"/>
            <a:ext cx="8940800" cy="3814762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8398-0170-4317-8283-FF5545BF2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4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solidFill>
          <a:srgbClr val="003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1692000"/>
            <a:ext cx="9792000" cy="12240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3096000"/>
            <a:ext cx="9792000" cy="8640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1728BF27-4815-47CF-AFFB-C1FDAC75C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92000" y="5148000"/>
            <a:ext cx="1620000" cy="648000"/>
          </a:xfrm>
          <a:prstGeom prst="rect">
            <a:avLst/>
          </a:prstGeom>
        </p:spPr>
      </p:pic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BC1E1C8D-78CA-46AD-B15D-EE5340442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400" y="4067999"/>
            <a:ext cx="4896000" cy="1008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CB56AA-EB38-4073-B6BC-12E93375C6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2584FA-B230-4F2E-A842-C9C9DDEE89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A259B5-F641-4021-A75B-1E601C1379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3450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1692000"/>
            <a:ext cx="9792000" cy="12240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358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3096000"/>
            <a:ext cx="9792000" cy="8640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358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47432463-DF5E-483B-BD59-BA28002BF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92000" y="5148000"/>
            <a:ext cx="1620000" cy="64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DD2B508-FCB5-49D9-9AB8-4E80D66B20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400" y="4067999"/>
            <a:ext cx="4896000" cy="1008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rgbClr val="003580"/>
                </a:solidFill>
              </a:defRPr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08392B-6F5D-4D50-B2B5-FF25FED921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E5E600-7FA9-41C5-A8FD-437A426D0A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D1092B-0EB9-4968-AD38-B9266B979E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1466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solidFill>
          <a:srgbClr val="009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1200000" y="1692000"/>
            <a:ext cx="9792000" cy="12240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358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1200000" y="3096000"/>
            <a:ext cx="9792000" cy="8640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358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E7F64D30-CB00-4CAF-AC36-C46DBE82327C}"/>
              </a:ext>
            </a:extLst>
          </p:cNvPr>
          <p:cNvGrpSpPr/>
          <p:nvPr/>
        </p:nvGrpSpPr>
        <p:grpSpPr bwMode="white">
          <a:xfrm>
            <a:off x="-1200" y="0"/>
            <a:ext cx="12194400" cy="6876000"/>
            <a:chOff x="-1200" y="0"/>
            <a:chExt cx="12194400" cy="6876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6C43332-42BC-4C0D-8853-EE2058633B04}"/>
                </a:ext>
              </a:extLst>
            </p:cNvPr>
            <p:cNvSpPr/>
            <p:nvPr/>
          </p:nvSpPr>
          <p:spPr bwMode="white">
            <a:xfrm>
              <a:off x="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86DFA66-6781-41F6-9A82-6EC36FFF6427}"/>
                </a:ext>
              </a:extLst>
            </p:cNvPr>
            <p:cNvSpPr/>
            <p:nvPr/>
          </p:nvSpPr>
          <p:spPr bwMode="white">
            <a:xfrm>
              <a:off x="11832000" y="0"/>
              <a:ext cx="360000" cy="6876000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4EAB445-167C-4909-82A1-40CE0D7B1BFB}"/>
                </a:ext>
              </a:extLst>
            </p:cNvPr>
            <p:cNvSpPr/>
            <p:nvPr/>
          </p:nvSpPr>
          <p:spPr bwMode="white">
            <a:xfrm>
              <a:off x="0" y="0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05A65AFE-A6CD-4682-9EDC-281CC91360B1}"/>
                </a:ext>
              </a:extLst>
            </p:cNvPr>
            <p:cNvSpPr/>
            <p:nvPr/>
          </p:nvSpPr>
          <p:spPr bwMode="white">
            <a:xfrm>
              <a:off x="-1200" y="6514055"/>
              <a:ext cx="12193200" cy="360000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47432463-DF5E-483B-BD59-BA28002BF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92000" y="5148000"/>
            <a:ext cx="1620000" cy="64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CD4012C-4573-4B86-B7FE-302ED91F1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400" y="4067999"/>
            <a:ext cx="4896000" cy="1008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>
                <a:solidFill>
                  <a:srgbClr val="003580"/>
                </a:solidFill>
              </a:defRPr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A16BC7-A4AB-478B-82F6-4819F7DB6F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E06F8F6-2C8F-4EFC-9B4D-DDEB033926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EB04BB-C9F1-43D9-ADC5-8C2AA2A9F7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5584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">
          <a:xfrm>
            <a:off x="6888088" y="1772816"/>
            <a:ext cx="4896544" cy="1152128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 bwMode="black">
          <a:xfrm>
            <a:off x="6888088" y="2996956"/>
            <a:ext cx="4896544" cy="93610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E608E0B-00C1-435D-8688-08DA40E0EE31}"/>
              </a:ext>
            </a:extLst>
          </p:cNvPr>
          <p:cNvCxnSpPr>
            <a:cxnSpLocks/>
          </p:cNvCxnSpPr>
          <p:nvPr/>
        </p:nvCxnSpPr>
        <p:spPr>
          <a:xfrm>
            <a:off x="10920536" y="5513452"/>
            <a:ext cx="828000" cy="0"/>
          </a:xfrm>
          <a:prstGeom prst="line">
            <a:avLst/>
          </a:prstGeom>
          <a:ln w="12700">
            <a:solidFill>
              <a:srgbClr val="0035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883D27C8-8310-4E5B-B2AF-AD705DE7B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18940" y="836712"/>
            <a:ext cx="1350000" cy="540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5980EBC4-1CB6-4631-A6B9-C4C518B860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596" y="5658534"/>
            <a:ext cx="2999334" cy="864000"/>
          </a:xfrm>
        </p:spPr>
        <p:txBody>
          <a:bodyPr/>
          <a:lstStyle>
            <a:lvl1pPr marL="0" indent="0" algn="r">
              <a:spcAft>
                <a:spcPts val="0"/>
              </a:spcAft>
              <a:buNone/>
              <a:defRPr sz="1400"/>
            </a:lvl1pPr>
            <a:lvl2pPr marL="359991" indent="0" algn="r">
              <a:buNone/>
              <a:defRPr sz="1500"/>
            </a:lvl2pPr>
            <a:lvl3pPr marL="719982" indent="0" algn="r">
              <a:buNone/>
              <a:defRPr sz="1500"/>
            </a:lvl3pPr>
            <a:lvl4pPr marL="1079973" indent="0" algn="r">
              <a:buNone/>
              <a:defRPr sz="1500"/>
            </a:lvl4pPr>
            <a:lvl5pPr marL="1439964" indent="0" algn="r">
              <a:buNone/>
              <a:defRPr sz="1500"/>
            </a:lvl5pPr>
          </a:lstStyle>
          <a:p>
            <a:pPr lvl="0"/>
            <a:r>
              <a:rPr lang="fi-FI" dirty="0"/>
              <a:t>Yhteystiedot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BC40533-ECCC-4D6D-9B1E-C35F70115AA9}"/>
              </a:ext>
            </a:extLst>
          </p:cNvPr>
          <p:cNvSpPr/>
          <p:nvPr/>
        </p:nvSpPr>
        <p:spPr bwMode="hidden">
          <a:xfrm>
            <a:off x="360000" y="360000"/>
            <a:ext cx="6138000" cy="6138000"/>
          </a:xfrm>
          <a:prstGeom prst="rect">
            <a:avLst/>
          </a:prstGeom>
          <a:solidFill>
            <a:srgbClr val="009C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Kuva, joka sisältää kohteen lelu, LEGO&#10;&#10;Kuvaus luotu, korkea luotettavuus">
            <a:extLst>
              <a:ext uri="{FF2B5EF4-FFF2-40B4-BE49-F238E27FC236}">
                <a16:creationId xmlns:a16="http://schemas.microsoft.com/office/drawing/2014/main" id="{80519BDF-CE5C-409A-9B87-0F0A31A8B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996783"/>
            <a:ext cx="6147162" cy="456039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006839-A93D-40DC-8BEE-5A83BDEF95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C80B55-2C7E-40A3-BCCC-8DAC01DE21C1}" type="datetime1">
              <a:rPr lang="fi-FI" smtClean="0"/>
              <a:pPr/>
              <a:t>24.1.2020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9A24EEB-5DA7-41C3-A77B-0E886571F1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36DADC-C093-470C-97B8-E0EAA813A9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9204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201.sv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 bwMode="black">
          <a:xfrm>
            <a:off x="935999" y="378000"/>
            <a:ext cx="10332000" cy="1008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35998" y="1692000"/>
            <a:ext cx="10332000" cy="41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 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	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8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16838" y="6146071"/>
            <a:ext cx="11521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rgbClr val="003580"/>
                </a:solidFill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94369" y="6146071"/>
            <a:ext cx="721300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rgbClr val="003580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60000" y="6146071"/>
            <a:ext cx="431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rgbClr val="003580"/>
                </a:solidFill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998B9D28-C88A-441B-BBE9-EC07668D4504}"/>
              </a:ext>
            </a:extLst>
          </p:cNvPr>
          <p:cNvCxnSpPr/>
          <p:nvPr/>
        </p:nvCxnSpPr>
        <p:spPr>
          <a:xfrm>
            <a:off x="360000" y="5922000"/>
            <a:ext cx="11473200" cy="0"/>
          </a:xfrm>
          <a:prstGeom prst="line">
            <a:avLst/>
          </a:prstGeom>
          <a:ln w="12700">
            <a:solidFill>
              <a:srgbClr val="0035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Kuva 16">
            <a:extLst>
              <a:ext uri="{FF2B5EF4-FFF2-40B4-BE49-F238E27FC236}">
                <a16:creationId xmlns:a16="http://schemas.microsoft.com/office/drawing/2014/main" id="{45721D19-5618-442D-90B6-68DFAB055C1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0481311" y="6058633"/>
            <a:ext cx="135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6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003580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0"/>
        </a:spcBef>
        <a:spcAft>
          <a:spcPts val="533"/>
        </a:spcAft>
        <a:buClr>
          <a:srgbClr val="009CDB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982" indent="-359991" algn="l" defTabSz="1219170" rtl="0" eaLnBrk="1" latinLnBrk="0" hangingPunct="1">
        <a:spcBef>
          <a:spcPts val="0"/>
        </a:spcBef>
        <a:spcAft>
          <a:spcPts val="533"/>
        </a:spcAft>
        <a:buClr>
          <a:srgbClr val="009CDB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937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928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678" indent="-285750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27">
          <p15:clr>
            <a:srgbClr val="F26B43"/>
          </p15:clr>
        </p15:guide>
        <p15:guide id="4" orient="horz" pos="4112">
          <p15:clr>
            <a:srgbClr val="F26B43"/>
          </p15:clr>
        </p15:guide>
        <p15:guide id="5" pos="221">
          <p15:clr>
            <a:srgbClr val="F26B43"/>
          </p15:clr>
        </p15:guide>
        <p15:guide id="6" pos="7457">
          <p15:clr>
            <a:srgbClr val="F26B43"/>
          </p15:clr>
        </p15:guide>
        <p15:guide id="7" pos="576">
          <p15:clr>
            <a:srgbClr val="F26B43"/>
          </p15:clr>
        </p15:guide>
        <p15:guide id="8" pos="710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 bwMode="black">
          <a:xfrm>
            <a:off x="935999" y="378000"/>
            <a:ext cx="10332000" cy="1008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35998" y="1692000"/>
            <a:ext cx="10332000" cy="41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 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	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8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16838" y="6146071"/>
            <a:ext cx="11521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rgbClr val="003580"/>
                </a:solidFill>
              </a:defRPr>
            </a:lvl1pPr>
          </a:lstStyle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94369" y="6146071"/>
            <a:ext cx="721300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rgbClr val="003580"/>
                </a:solidFill>
              </a:defRPr>
            </a:lvl1pPr>
          </a:lstStyle>
          <a:p>
            <a:r>
              <a:rPr lang="fi-FI"/>
              <a:t>Yksikkö/Projekti/Esittäjä | Esityksen 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60000" y="6146071"/>
            <a:ext cx="431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rgbClr val="003580"/>
                </a:solidFill>
              </a:defRPr>
            </a:lvl1pPr>
          </a:lstStyle>
          <a:p>
            <a:fld id="{E38D8271-015E-4BD9-B1A3-A057F5E8F4A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998B9D28-C88A-441B-BBE9-EC07668D4504}"/>
              </a:ext>
            </a:extLst>
          </p:cNvPr>
          <p:cNvCxnSpPr/>
          <p:nvPr/>
        </p:nvCxnSpPr>
        <p:spPr>
          <a:xfrm>
            <a:off x="360000" y="5922000"/>
            <a:ext cx="11473200" cy="0"/>
          </a:xfrm>
          <a:prstGeom prst="line">
            <a:avLst/>
          </a:prstGeom>
          <a:ln w="12700">
            <a:solidFill>
              <a:srgbClr val="0035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Kuva 16">
            <a:extLst>
              <a:ext uri="{FF2B5EF4-FFF2-40B4-BE49-F238E27FC236}">
                <a16:creationId xmlns:a16="http://schemas.microsoft.com/office/drawing/2014/main" id="{45721D19-5618-442D-90B6-68DFAB055C1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481311" y="6058633"/>
            <a:ext cx="135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003580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0"/>
        </a:spcBef>
        <a:spcAft>
          <a:spcPts val="533"/>
        </a:spcAft>
        <a:buClr>
          <a:srgbClr val="009CDB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982" indent="-359991" algn="l" defTabSz="1219170" rtl="0" eaLnBrk="1" latinLnBrk="0" hangingPunct="1">
        <a:spcBef>
          <a:spcPts val="0"/>
        </a:spcBef>
        <a:spcAft>
          <a:spcPts val="533"/>
        </a:spcAft>
        <a:buClr>
          <a:srgbClr val="009CDB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937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928" indent="-359991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678" indent="-285750" algn="l" defTabSz="1219170" rtl="0" eaLnBrk="1" latinLnBrk="0" hangingPunct="1">
        <a:spcBef>
          <a:spcPts val="0"/>
        </a:spcBef>
        <a:spcAft>
          <a:spcPts val="533"/>
        </a:spcAft>
        <a:buClrTx/>
        <a:buFont typeface="Segoe UI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27">
          <p15:clr>
            <a:srgbClr val="F26B43"/>
          </p15:clr>
        </p15:guide>
        <p15:guide id="4" orient="horz" pos="4112">
          <p15:clr>
            <a:srgbClr val="F26B43"/>
          </p15:clr>
        </p15:guide>
        <p15:guide id="5" pos="221">
          <p15:clr>
            <a:srgbClr val="F26B43"/>
          </p15:clr>
        </p15:guide>
        <p15:guide id="6" pos="7457">
          <p15:clr>
            <a:srgbClr val="F26B43"/>
          </p15:clr>
        </p15:guide>
        <p15:guide id="7" pos="576">
          <p15:clr>
            <a:srgbClr val="F26B43"/>
          </p15:clr>
        </p15:guide>
        <p15:guide id="8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kaisa.timonen@kela.fi" TargetMode="Externa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riitta.luoto@kela.fi" TargetMode="Externa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00644" y="1376712"/>
            <a:ext cx="8716488" cy="1152128"/>
          </a:xfrm>
        </p:spPr>
        <p:txBody>
          <a:bodyPr/>
          <a:lstStyle/>
          <a:p>
            <a:r>
              <a:rPr lang="fi-FI" b="1" dirty="0" err="1" smtClean="0"/>
              <a:t>Kela:n</a:t>
            </a:r>
            <a:r>
              <a:rPr lang="fi-FI" b="1" dirty="0" smtClean="0"/>
              <a:t> etuuksia- kenelle, miksi ja miten? </a:t>
            </a:r>
            <a:br>
              <a:rPr lang="fi-FI" b="1" dirty="0" smtClean="0"/>
            </a:br>
            <a:r>
              <a:rPr lang="fi-FI" sz="2800" b="1" dirty="0" smtClean="0"/>
              <a:t>Vastauksia kysymyksiin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00644" y="2755048"/>
            <a:ext cx="4896544" cy="864000"/>
          </a:xfrm>
        </p:spPr>
        <p:txBody>
          <a:bodyPr/>
          <a:lstStyle/>
          <a:p>
            <a:r>
              <a:rPr lang="fi-FI" dirty="0" smtClean="0"/>
              <a:t>Riitta Luoto</a:t>
            </a:r>
          </a:p>
          <a:p>
            <a:r>
              <a:rPr lang="fi-FI" dirty="0" smtClean="0"/>
              <a:t>Ylilääkäri, Keskinen asiantuntijalääkärikeskus, Kela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Yleisiä puutteita B-lausunnossa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Status; mitä tarkempi sen parempi; </a:t>
            </a:r>
          </a:p>
          <a:p>
            <a:pPr lvl="1"/>
            <a:r>
              <a:rPr lang="fi-FI" dirty="0" smtClean="0"/>
              <a:t>kuvaa ajankohtainen tilanne, älä kopioi vanhoja statusmerkintöjä. </a:t>
            </a:r>
          </a:p>
          <a:p>
            <a:pPr lvl="1"/>
            <a:r>
              <a:rPr lang="fi-FI" dirty="0" smtClean="0"/>
              <a:t>Kerro paino ja pituus/BMI, tule- ongelmissa kuvaa liikelaajuudet ja puolierot</a:t>
            </a:r>
          </a:p>
          <a:p>
            <a:r>
              <a:rPr lang="fi-FI" dirty="0" smtClean="0"/>
              <a:t>Kirjaa </a:t>
            </a:r>
            <a:r>
              <a:rPr lang="fi-FI" b="1" dirty="0" smtClean="0">
                <a:solidFill>
                  <a:srgbClr val="EE145B"/>
                </a:solidFill>
              </a:rPr>
              <a:t>objektiiviset</a:t>
            </a:r>
            <a:r>
              <a:rPr lang="fi-FI" dirty="0" smtClean="0"/>
              <a:t> tutkimuslöydökset</a:t>
            </a:r>
            <a:r>
              <a:rPr lang="fi-FI" dirty="0"/>
              <a:t>, </a:t>
            </a:r>
            <a:r>
              <a:rPr lang="fi-FI" dirty="0" smtClean="0"/>
              <a:t>erota potilaan </a:t>
            </a:r>
            <a:r>
              <a:rPr lang="fi-FI" b="1" dirty="0" smtClean="0">
                <a:solidFill>
                  <a:srgbClr val="EE145B"/>
                </a:solidFill>
              </a:rPr>
              <a:t>kokemista </a:t>
            </a:r>
            <a:r>
              <a:rPr lang="fi-FI" dirty="0" smtClean="0"/>
              <a:t>oireista</a:t>
            </a:r>
          </a:p>
          <a:p>
            <a:pPr lvl="1"/>
            <a:r>
              <a:rPr lang="fi-FI" dirty="0" smtClean="0"/>
              <a:t>Työkyvyttömäksi itsensä kokeminen </a:t>
            </a:r>
            <a:r>
              <a:rPr lang="fi-FI" dirty="0" err="1" smtClean="0"/>
              <a:t>vs</a:t>
            </a:r>
            <a:r>
              <a:rPr lang="fi-FI" dirty="0" smtClean="0"/>
              <a:t> työkyvyttömyyttä puoltavat löydökset</a:t>
            </a:r>
          </a:p>
          <a:p>
            <a:pPr lvl="1"/>
            <a:r>
              <a:rPr lang="fi-FI" dirty="0" smtClean="0"/>
              <a:t>Päihteiden käytöstä kuvattava käyttömäärä, mielellään päihdelaboratorioarvot </a:t>
            </a:r>
          </a:p>
          <a:p>
            <a:r>
              <a:rPr lang="fi-FI" dirty="0" smtClean="0"/>
              <a:t>Kuvaa hoito- </a:t>
            </a:r>
            <a:r>
              <a:rPr lang="fi-FI" dirty="0"/>
              <a:t>ja kuntoutussuunnitelma </a:t>
            </a:r>
            <a:endParaRPr lang="fi-FI" dirty="0" smtClean="0"/>
          </a:p>
          <a:p>
            <a:pPr lvl="1"/>
            <a:r>
              <a:rPr lang="fi-FI" dirty="0" smtClean="0"/>
              <a:t>Kuvaa mieluummin enemmän kuin vähemmän –suunniteltu hoito ja sen toteutuminen/toteutumattomuus potilaasta riippumattomista syistä tärkeä tieto</a:t>
            </a:r>
          </a:p>
          <a:p>
            <a:pPr lvl="1"/>
            <a:r>
              <a:rPr lang="fi-FI" dirty="0" smtClean="0"/>
              <a:t>Kuntoutuksen tarvetta tärkeä arvioida – Kelalla on monia vaihtoehtoja tarjota/käynnistää</a:t>
            </a:r>
          </a:p>
          <a:p>
            <a:r>
              <a:rPr lang="fi-FI" dirty="0" smtClean="0"/>
              <a:t>Millaista </a:t>
            </a:r>
            <a:r>
              <a:rPr lang="fi-FI" dirty="0"/>
              <a:t>on sairastumisajankohtana tehty työ ?</a:t>
            </a:r>
          </a:p>
          <a:p>
            <a:pPr lvl="1">
              <a:buSzPct val="68000"/>
            </a:pPr>
            <a:r>
              <a:rPr lang="fi-FI" dirty="0"/>
              <a:t>mikä on ammatti ja  työn keskeinen sisältö </a:t>
            </a:r>
            <a:r>
              <a:rPr lang="fi-FI" dirty="0" smtClean="0"/>
              <a:t>? Mitä työtä työtön hakee, mitä viimeksi tehnyt? </a:t>
            </a:r>
            <a:endParaRPr lang="fi-FI" dirty="0"/>
          </a:p>
          <a:p>
            <a:pPr lvl="1">
              <a:buSzPct val="68000"/>
            </a:pPr>
            <a:r>
              <a:rPr lang="fi-FI" dirty="0"/>
              <a:t>mitä työ edellyttää tekijänsä </a:t>
            </a:r>
            <a:r>
              <a:rPr lang="fi-FI" dirty="0" smtClean="0"/>
              <a:t>toimintakyvyltä/ mistä selviytyy </a:t>
            </a:r>
            <a:r>
              <a:rPr lang="fi-FI" dirty="0"/>
              <a:t>työssä ja mistä </a:t>
            </a:r>
            <a:r>
              <a:rPr lang="fi-FI" dirty="0" smtClean="0"/>
              <a:t>ei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1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>
            <p:extLst/>
          </p:nvPr>
        </p:nvGraphicFramePr>
        <p:xfrm>
          <a:off x="1583141" y="2317316"/>
          <a:ext cx="9652707" cy="98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Nuoli oikealle 6"/>
          <p:cNvSpPr/>
          <p:nvPr/>
        </p:nvSpPr>
        <p:spPr>
          <a:xfrm>
            <a:off x="1583142" y="958055"/>
            <a:ext cx="9114087" cy="8403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Vastuu  asiakkaan prosessista sairauspäivärahan ratkaisijalla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490598" y="3507290"/>
            <a:ext cx="1601804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Hakemus </a:t>
            </a:r>
          </a:p>
          <a:p>
            <a:r>
              <a:rPr lang="fi-FI" sz="1200" dirty="0"/>
              <a:t>saapuu Kelaan</a:t>
            </a:r>
          </a:p>
          <a:p>
            <a:r>
              <a:rPr lang="fi-FI" sz="1200" dirty="0"/>
              <a:t>&gt; oikeus sairauspäivärahaan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289322" y="3507287"/>
            <a:ext cx="1597737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Soitto asiakkaalle:</a:t>
            </a:r>
          </a:p>
          <a:p>
            <a:r>
              <a:rPr lang="fi-FI" sz="1200" dirty="0"/>
              <a:t>tavoitteet, työkyky,</a:t>
            </a:r>
          </a:p>
          <a:p>
            <a:r>
              <a:rPr lang="fi-FI" sz="1200" dirty="0"/>
              <a:t> kuntoutustarve,</a:t>
            </a:r>
          </a:p>
          <a:p>
            <a:r>
              <a:rPr lang="fi-FI" sz="1200" dirty="0"/>
              <a:t>kuntouttava taho,</a:t>
            </a:r>
          </a:p>
          <a:p>
            <a:r>
              <a:rPr lang="fi-FI" sz="1200" dirty="0"/>
              <a:t>ohjeita hoitavan tahon kanssa keskusteluun.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3369501" y="5536506"/>
            <a:ext cx="690296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Asiakkaan palkanmaksu voi päättyä/ palkka tippua</a:t>
            </a:r>
          </a:p>
          <a:p>
            <a:r>
              <a:rPr lang="fi-FI" dirty="0">
                <a:solidFill>
                  <a:schemeClr val="bg1"/>
                </a:solidFill>
              </a:rPr>
              <a:t>&gt; muiden etuuksien ja toimeentulon selvittäminen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511891" y="1879804"/>
            <a:ext cx="52565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dirty="0"/>
              <a:t>Hoitavan tahon lausunto työkyvyttömyydestä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6603332" y="3507288"/>
            <a:ext cx="142812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Soitto asiakkaalle:</a:t>
            </a:r>
          </a:p>
          <a:p>
            <a:r>
              <a:rPr lang="fi-FI" sz="1200" dirty="0"/>
              <a:t>uudet tavoitteet,</a:t>
            </a:r>
          </a:p>
          <a:p>
            <a:r>
              <a:rPr lang="fi-FI" sz="1200" dirty="0"/>
              <a:t>Toimenpiteet, </a:t>
            </a:r>
          </a:p>
          <a:p>
            <a:r>
              <a:rPr lang="fi-FI" sz="1200" dirty="0"/>
              <a:t>yhteenveto keskustelusta</a:t>
            </a:r>
          </a:p>
          <a:p>
            <a:r>
              <a:rPr lang="fi-FI" sz="1200" dirty="0"/>
              <a:t>ja sovituista asioista. Kerrotaan </a:t>
            </a:r>
          </a:p>
          <a:p>
            <a:r>
              <a:rPr lang="fi-FI" sz="1200" dirty="0"/>
              <a:t>tulevasta &gt; TT/TK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8254816" y="3507289"/>
            <a:ext cx="1384033" cy="13849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i-FI" sz="1200" dirty="0"/>
              <a:t>Soitto asiakkaalle</a:t>
            </a:r>
          </a:p>
          <a:p>
            <a:r>
              <a:rPr lang="fi-FI" sz="1200" dirty="0"/>
              <a:t>&gt; miten työkyvyn</a:t>
            </a:r>
          </a:p>
          <a:p>
            <a:r>
              <a:rPr lang="fi-FI" sz="1200" dirty="0"/>
              <a:t>palautuminen </a:t>
            </a:r>
          </a:p>
          <a:p>
            <a:r>
              <a:rPr lang="fi-FI" sz="1200" dirty="0"/>
              <a:t>on edistynyt.</a:t>
            </a:r>
          </a:p>
          <a:p>
            <a:r>
              <a:rPr lang="fi-FI" sz="1200" dirty="0"/>
              <a:t>Mitä keskusteltu</a:t>
            </a:r>
          </a:p>
          <a:p>
            <a:r>
              <a:rPr lang="fi-FI" sz="1200" dirty="0"/>
              <a:t>työnantajan kanssa</a:t>
            </a:r>
          </a:p>
          <a:p>
            <a:r>
              <a:rPr lang="fi-FI" sz="1200" dirty="0"/>
              <a:t>(TK/TT)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9862203" y="3507289"/>
            <a:ext cx="1243930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i-FI" sz="1200" dirty="0"/>
              <a:t>Siirtyy</a:t>
            </a:r>
          </a:p>
          <a:p>
            <a:r>
              <a:rPr lang="fi-FI" sz="1200" dirty="0"/>
              <a:t>työttömyysturva </a:t>
            </a:r>
          </a:p>
          <a:p>
            <a:r>
              <a:rPr lang="fi-FI" sz="1200" dirty="0"/>
              <a:t>tai </a:t>
            </a:r>
            <a:r>
              <a:rPr lang="fi-FI" sz="1200" dirty="0" err="1"/>
              <a:t>tk</a:t>
            </a:r>
            <a:r>
              <a:rPr lang="fi-FI" sz="1200" dirty="0"/>
              <a:t>-eläke</a:t>
            </a:r>
          </a:p>
          <a:p>
            <a:r>
              <a:rPr lang="fi-FI" sz="1200" dirty="0"/>
              <a:t>prosessiin</a:t>
            </a:r>
          </a:p>
        </p:txBody>
      </p:sp>
      <p:cxnSp>
        <p:nvCxnSpPr>
          <p:cNvPr id="16" name="Suora yhdysviiva 15"/>
          <p:cNvCxnSpPr>
            <a:stCxn id="9" idx="2"/>
          </p:cNvCxnSpPr>
          <p:nvPr/>
        </p:nvCxnSpPr>
        <p:spPr>
          <a:xfrm flipH="1">
            <a:off x="4064697" y="4892285"/>
            <a:ext cx="1" cy="5189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7241310" y="5151765"/>
            <a:ext cx="9236" cy="259481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1490598" y="137931"/>
            <a:ext cx="10331450" cy="1008063"/>
          </a:xfrm>
        </p:spPr>
        <p:txBody>
          <a:bodyPr>
            <a:normAutofit fontScale="90000"/>
          </a:bodyPr>
          <a:lstStyle/>
          <a:p>
            <a:r>
              <a:rPr lang="fi-FI" dirty="0"/>
              <a:t>T</a:t>
            </a:r>
            <a:r>
              <a:rPr lang="fi-FI" dirty="0" smtClean="0"/>
              <a:t>yökyvyn edistäminen KELASSA sairauspäivärahakaudella </a:t>
            </a:r>
            <a:br>
              <a:rPr lang="fi-FI" dirty="0" smtClean="0"/>
            </a:br>
            <a:endParaRPr lang="fi-FI" sz="1200" dirty="0">
              <a:solidFill>
                <a:srgbClr val="FF0000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5008039" y="3507289"/>
            <a:ext cx="1474311" cy="83099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1200" dirty="0"/>
              <a:t>Työterveyshuollon lausunto  työssä jatkamis-mahdollisuuksista</a:t>
            </a:r>
          </a:p>
        </p:txBody>
      </p:sp>
    </p:spTree>
    <p:extLst>
      <p:ext uri="{BB962C8B-B14F-4D97-AF65-F5344CB8AC3E}">
        <p14:creationId xmlns:p14="http://schemas.microsoft.com/office/powerpoint/2010/main" val="28155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Tiinan työkyvyttömyys jatkuu, miten tuet työhön paluuta?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B106-8CFE-4494-B9D0-3B9BF9DE43E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500418" y="4143727"/>
            <a:ext cx="11191164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fi-FI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i-F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Työterveyshuoltolain mukainen kuntoutus- mikä se on? </a:t>
            </a:r>
            <a:endParaRPr lang="fi-FI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906981" y="2425336"/>
            <a:ext cx="418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Osasairauspäiväraha? </a:t>
            </a:r>
            <a:endParaRPr lang="fi-FI" sz="2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2315688" y="3287894"/>
            <a:ext cx="520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Ammatillinen kuntoutus, sopisiko se?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297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150" y="0"/>
            <a:ext cx="10332000" cy="1008000"/>
          </a:xfrm>
        </p:spPr>
        <p:txBody>
          <a:bodyPr/>
          <a:lstStyle/>
          <a:p>
            <a:r>
              <a:rPr lang="fi-FI" dirty="0" smtClean="0"/>
              <a:t>Työhön paluun tukimuotoja</a:t>
            </a:r>
            <a:endParaRPr lang="fi-FI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771273"/>
              </p:ext>
            </p:extLst>
          </p:nvPr>
        </p:nvGraphicFramePr>
        <p:xfrm>
          <a:off x="650150" y="1008000"/>
          <a:ext cx="11118296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896">
                  <a:extLst>
                    <a:ext uri="{9D8B030D-6E8A-4147-A177-3AD203B41FA5}">
                      <a16:colId xmlns:a16="http://schemas.microsoft.com/office/drawing/2014/main" val="723491442"/>
                    </a:ext>
                  </a:extLst>
                </a:gridCol>
                <a:gridCol w="3053698">
                  <a:extLst>
                    <a:ext uri="{9D8B030D-6E8A-4147-A177-3AD203B41FA5}">
                      <a16:colId xmlns:a16="http://schemas.microsoft.com/office/drawing/2014/main" val="2896838220"/>
                    </a:ext>
                  </a:extLst>
                </a:gridCol>
                <a:gridCol w="3262612">
                  <a:extLst>
                    <a:ext uri="{9D8B030D-6E8A-4147-A177-3AD203B41FA5}">
                      <a16:colId xmlns:a16="http://schemas.microsoft.com/office/drawing/2014/main" val="4163668678"/>
                    </a:ext>
                  </a:extLst>
                </a:gridCol>
                <a:gridCol w="3285090">
                  <a:extLst>
                    <a:ext uri="{9D8B030D-6E8A-4147-A177-3AD203B41FA5}">
                      <a16:colId xmlns:a16="http://schemas.microsoft.com/office/drawing/2014/main" val="4167085682"/>
                    </a:ext>
                  </a:extLst>
                </a:gridCol>
              </a:tblGrid>
              <a:tr h="77744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Osasvpr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Työeläkekuntoutus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Työterveyshuollon</a:t>
                      </a:r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 järjestämä työkokeilu</a:t>
                      </a:r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15223"/>
                  </a:ext>
                </a:extLst>
              </a:tr>
              <a:tr h="374324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Laki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Sairausvakuutuslaki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Työntekijän</a:t>
                      </a:r>
                      <a:r>
                        <a:rPr lang="fi-FI" sz="2000" baseline="0" dirty="0" smtClean="0"/>
                        <a:t> eläkelaki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dirty="0" smtClean="0">
                          <a:solidFill>
                            <a:srgbClr val="FF0000"/>
                          </a:solidFill>
                        </a:rPr>
                        <a:t>Työterveyshuoltolaki</a:t>
                      </a:r>
                      <a:r>
                        <a:rPr lang="fi-FI" sz="2000" b="1" baseline="0" dirty="0" smtClean="0">
                          <a:solidFill>
                            <a:srgbClr val="FF0000"/>
                          </a:solidFill>
                        </a:rPr>
                        <a:t> 12§</a:t>
                      </a:r>
                      <a:endParaRPr lang="fi-FI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64748"/>
                  </a:ext>
                </a:extLst>
              </a:tr>
              <a:tr h="950206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Lääke-tieteelliset edellytykset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Työkyvytön omaan tai siihen verrattavaan</a:t>
                      </a:r>
                      <a:r>
                        <a:rPr lang="fi-FI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työhön, kykenee osapäivätyöhön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Pitkäaikaisesti työkyvytön tai pysyvän </a:t>
                      </a:r>
                      <a:r>
                        <a:rPr lang="fi-FI" sz="2000" dirty="0" err="1" smtClean="0"/>
                        <a:t>tkv</a:t>
                      </a:r>
                      <a:r>
                        <a:rPr lang="fi-FI" sz="2000" dirty="0" smtClean="0"/>
                        <a:t> uhka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dirty="0" smtClean="0">
                          <a:solidFill>
                            <a:srgbClr val="FF0000"/>
                          </a:solidFill>
                        </a:rPr>
                        <a:t>Työkyky heikentynyt</a:t>
                      </a:r>
                      <a:r>
                        <a:rPr lang="fi-FI" sz="2000" b="1" baseline="0" dirty="0" smtClean="0">
                          <a:solidFill>
                            <a:srgbClr val="FF0000"/>
                          </a:solidFill>
                        </a:rPr>
                        <a:t>, työn muokkaaminen tarpeen </a:t>
                      </a:r>
                      <a:endParaRPr lang="fi-FI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634017"/>
                  </a:ext>
                </a:extLst>
              </a:tr>
              <a:tr h="777441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Muut 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Pois työstä enintään </a:t>
                      </a:r>
                      <a:r>
                        <a:rPr lang="fi-FI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</a:t>
                      </a:r>
                      <a:r>
                        <a:rPr lang="fi-FI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omavastuuajan, </a:t>
                      </a:r>
                    </a:p>
                    <a:p>
                      <a:r>
                        <a:rPr lang="fi-FI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sitä ennen kokoaikatyössä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Vakiintuneesti työelämässä, tulot ylittävät rajan</a:t>
                      </a:r>
                      <a:r>
                        <a:rPr lang="fi-FI" sz="2000" baseline="0" dirty="0" smtClean="0"/>
                        <a:t> 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dirty="0" smtClean="0">
                          <a:solidFill>
                            <a:srgbClr val="FF0000"/>
                          </a:solidFill>
                        </a:rPr>
                        <a:t>Tavoitteena työelämässä</a:t>
                      </a:r>
                      <a:r>
                        <a:rPr lang="fi-FI" sz="2000" b="1" baseline="0" dirty="0" smtClean="0">
                          <a:solidFill>
                            <a:srgbClr val="FF0000"/>
                          </a:solidFill>
                        </a:rPr>
                        <a:t> pysyminen, paluu/tulo</a:t>
                      </a:r>
                      <a:endParaRPr lang="fi-FI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15883"/>
                  </a:ext>
                </a:extLst>
              </a:tr>
              <a:tr h="1007794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Asiakirja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B-lausunto Kelaan, </a:t>
                      </a:r>
                      <a:r>
                        <a:rPr lang="fi-FI" sz="2000" dirty="0" err="1" smtClean="0"/>
                        <a:t>osasvpr</a:t>
                      </a:r>
                      <a:r>
                        <a:rPr lang="fi-FI" sz="2000" dirty="0" smtClean="0"/>
                        <a:t>-hakemus, osa-aikatyön</a:t>
                      </a:r>
                      <a:r>
                        <a:rPr lang="fi-FI" sz="2000" baseline="0" dirty="0" smtClean="0"/>
                        <a:t> sopimus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B-lausunto työeläkeyhtiöön,</a:t>
                      </a:r>
                      <a:r>
                        <a:rPr lang="fi-FI" sz="2000" baseline="0" dirty="0" smtClean="0"/>
                        <a:t> kuntoutushakemus, työkokeilusopimus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Kelaan kuntoutujan hakemus (KU112) ja työterveyshuollon kuntoutuspäätös (KU 114)</a:t>
                      </a:r>
                    </a:p>
                    <a:p>
                      <a:r>
                        <a:rPr lang="fi-FI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(B-lausuntoa EI tarvita!)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18636"/>
                  </a:ext>
                </a:extLst>
              </a:tr>
              <a:tr h="662265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Suuruus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50% </a:t>
                      </a:r>
                      <a:r>
                        <a:rPr lang="fi-FI" sz="2000" dirty="0" err="1" smtClean="0"/>
                        <a:t>kokoaik</a:t>
                      </a:r>
                      <a:r>
                        <a:rPr lang="fi-FI" sz="2000" dirty="0" smtClean="0"/>
                        <a:t> </a:t>
                      </a:r>
                      <a:r>
                        <a:rPr lang="fi-FI" sz="2000" dirty="0" err="1" smtClean="0"/>
                        <a:t>svpr:stä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Kuntoutusraha (</a:t>
                      </a:r>
                      <a:r>
                        <a:rPr lang="fi-FI" sz="2000" dirty="0" err="1" smtClean="0"/>
                        <a:t>tkv</a:t>
                      </a:r>
                      <a:r>
                        <a:rPr lang="fi-FI" sz="2000" baseline="0" dirty="0" smtClean="0"/>
                        <a:t> eläke + 33%)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dirty="0" smtClean="0">
                          <a:solidFill>
                            <a:srgbClr val="FF0000"/>
                          </a:solidFill>
                        </a:rPr>
                        <a:t>Kelan kuntoutusraha</a:t>
                      </a:r>
                      <a:endParaRPr lang="fi-FI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19754"/>
                  </a:ext>
                </a:extLst>
              </a:tr>
              <a:tr h="950206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Maksetaan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Työnantajalle</a:t>
                      </a:r>
                      <a:r>
                        <a:rPr lang="fi-FI" sz="2000" baseline="0" dirty="0" smtClean="0"/>
                        <a:t> (jos ei palkkaa, kuntoutujalle)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Työnantajalle</a:t>
                      </a:r>
                      <a:r>
                        <a:rPr lang="fi-FI" sz="2000" baseline="0" dirty="0" smtClean="0"/>
                        <a:t> (jos ei palkkaa, kuntoutujalle)</a:t>
                      </a:r>
                      <a:endParaRPr lang="fi-FI" sz="2000" dirty="0" smtClean="0"/>
                    </a:p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dirty="0" smtClean="0">
                          <a:solidFill>
                            <a:srgbClr val="FF0000"/>
                          </a:solidFill>
                        </a:rPr>
                        <a:t>Työnantajalle</a:t>
                      </a:r>
                      <a:endParaRPr lang="fi-FI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5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4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3494" y="187807"/>
            <a:ext cx="10974953" cy="1008000"/>
          </a:xfrm>
        </p:spPr>
        <p:txBody>
          <a:bodyPr>
            <a:normAutofit/>
          </a:bodyPr>
          <a:lstStyle/>
          <a:p>
            <a:r>
              <a:rPr lang="fi-FI" b="1" dirty="0" smtClean="0"/>
              <a:t>Työterveyshuoltolain tukema (</a:t>
            </a:r>
            <a:r>
              <a:rPr lang="fi-FI" b="1" dirty="0" err="1" smtClean="0"/>
              <a:t>varhais</a:t>
            </a:r>
            <a:r>
              <a:rPr lang="fi-FI" b="1" dirty="0" smtClean="0"/>
              <a:t>)kuntoutus –kriteerit ja käytännön toteutus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793494" y="1549496"/>
            <a:ext cx="10666194" cy="4176000"/>
          </a:xfrm>
        </p:spPr>
        <p:txBody>
          <a:bodyPr/>
          <a:lstStyle/>
          <a:p>
            <a:r>
              <a:rPr lang="fi-FI" dirty="0" smtClean="0"/>
              <a:t>Kuntoutusrahan </a:t>
            </a:r>
            <a:r>
              <a:rPr lang="fi-FI" dirty="0"/>
              <a:t>maksamisen edellytyksenä on, että </a:t>
            </a:r>
            <a:endParaRPr lang="fi-FI" dirty="0" smtClean="0"/>
          </a:p>
          <a:p>
            <a:pPr lvl="1"/>
            <a:r>
              <a:rPr lang="fi-FI" dirty="0" smtClean="0"/>
              <a:t>asiakkaalla </a:t>
            </a:r>
            <a:r>
              <a:rPr lang="fi-FI" dirty="0"/>
              <a:t>on todettu </a:t>
            </a:r>
            <a:r>
              <a:rPr lang="fi-FI" b="1" dirty="0"/>
              <a:t>työterveyshuollossa työkykyongelmia, </a:t>
            </a:r>
            <a:r>
              <a:rPr lang="fi-FI" dirty="0"/>
              <a:t>arvioitu kuntoutuksen tarve </a:t>
            </a:r>
            <a:endParaRPr lang="fi-FI" dirty="0" smtClean="0"/>
          </a:p>
          <a:p>
            <a:pPr lvl="1"/>
            <a:r>
              <a:rPr lang="fi-FI" b="1" dirty="0" smtClean="0"/>
              <a:t>työnantaja </a:t>
            </a:r>
            <a:r>
              <a:rPr lang="fi-FI" b="1" dirty="0"/>
              <a:t>osallistuu</a:t>
            </a:r>
            <a:r>
              <a:rPr lang="fi-FI" dirty="0"/>
              <a:t> merkittävällä osalla </a:t>
            </a:r>
            <a:r>
              <a:rPr lang="fi-FI" dirty="0" smtClean="0"/>
              <a:t>kuntoutuksen </a:t>
            </a:r>
            <a:r>
              <a:rPr lang="fi-FI" dirty="0"/>
              <a:t>kustannuksiin, </a:t>
            </a:r>
            <a:r>
              <a:rPr lang="fi-FI" dirty="0" smtClean="0"/>
              <a:t>maksamalla palkkaa</a:t>
            </a:r>
            <a:endParaRPr lang="fi-FI" dirty="0"/>
          </a:p>
          <a:p>
            <a:r>
              <a:rPr lang="fi-FI" dirty="0" smtClean="0"/>
              <a:t>Kuntoutus </a:t>
            </a:r>
            <a:r>
              <a:rPr lang="fi-FI" dirty="0"/>
              <a:t>voi olla esimerkiksi: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i-FI" dirty="0"/>
              <a:t>	</a:t>
            </a:r>
            <a:r>
              <a:rPr lang="fi-FI" dirty="0" smtClean="0"/>
              <a:t>kuntoremonttikurssi</a:t>
            </a:r>
            <a:endParaRPr lang="fi-FI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i-FI" dirty="0"/>
              <a:t>	lääkinnällinen kuntoutus esimerkiksi kuntoutuslaitoksessa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i-FI" dirty="0"/>
              <a:t>	päihdekuntoutusjakso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i-FI" dirty="0"/>
              <a:t>	enintään noin 3 kuukauden mittainen työkokeilu omalla työpaikalla, kun:  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fi-FI" dirty="0"/>
              <a:t>oikeutta työeläkekuntoutukseen ei ole 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fi-FI" dirty="0"/>
              <a:t>työnantaja maksaa työkokeilun ajalta palkkaa 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fi-FI" dirty="0"/>
              <a:t>työntekijän tavallisia työtehtäviä on muutettu terveydentilan kannalta sopivammiksi tai hän kokeilee kokonaan uusia tehtäviä.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71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Tapaus Eila, 43 v, kokki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2423592" y="1772816"/>
            <a:ext cx="7344000" cy="3960000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Eila on ollut töissä jo 16-vuotiaasta lähtien samalla työnantajalla, tunnollinen ja aikaansaava</a:t>
            </a:r>
          </a:p>
          <a:p>
            <a:r>
              <a:rPr lang="fi-FI" dirty="0" smtClean="0"/>
              <a:t>Työssään Eila joutuu kurottelemaan ylös, vääntämään ja kiertämään oikeaa kättään, jossa pitkään särkyä ja kipua kyynärpään alueella </a:t>
            </a:r>
          </a:p>
          <a:p>
            <a:r>
              <a:rPr lang="fi-FI" dirty="0" smtClean="0"/>
              <a:t>Eila oli sairauslomalla kuukauden, tenniskyynärpäävaiva sen jälkeen oireeton</a:t>
            </a:r>
          </a:p>
          <a:p>
            <a:r>
              <a:rPr lang="fi-FI" dirty="0" smtClean="0"/>
              <a:t>Vaiva palasi pian työhön paluun jälkeen, Eila tulee työterveyslääkärin luo pohtimaan vaihtoehtoja</a:t>
            </a:r>
          </a:p>
          <a:p>
            <a:endParaRPr lang="fi-FI" dirty="0"/>
          </a:p>
          <a:p>
            <a:r>
              <a:rPr lang="fi-FI" dirty="0" smtClean="0"/>
              <a:t>Onko Eila Kelan ammatillisen kuntoutuksen asiakas? </a:t>
            </a:r>
          </a:p>
          <a:p>
            <a:r>
              <a:rPr lang="fi-FI" dirty="0" smtClean="0"/>
              <a:t>Jos on, mikä olisi Eilalle sopiva kuntoutusmuoto?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Eila-</a:t>
            </a:r>
            <a:r>
              <a:rPr lang="fi-FI" dirty="0" smtClean="0"/>
              <a:t> ratkaisu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Eilalla ei työkyvyttömyyden uhkaa, joten ei ole (Kelan)  ammatillisen kuntoutuksen asiakas</a:t>
            </a:r>
          </a:p>
          <a:p>
            <a:endParaRPr lang="fi-FI" dirty="0" smtClean="0"/>
          </a:p>
          <a:p>
            <a:r>
              <a:rPr lang="fi-FI" dirty="0" smtClean="0"/>
              <a:t>Pitkäaikaisen rasitusvamman yhtenä vaihtoehtona levon ja hoidon tehostamisen lisäksi </a:t>
            </a:r>
            <a:r>
              <a:rPr lang="fi-FI" b="1" u="sng" dirty="0" smtClean="0"/>
              <a:t>työterveyshuoltolakiin perustuva kuntoutus</a:t>
            </a:r>
            <a:endParaRPr lang="fi-FI" b="1" u="sng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>
                <a:solidFill>
                  <a:srgbClr val="000000"/>
                </a:solidFill>
              </a:rPr>
              <a:pPr/>
              <a:t>16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Kipua tai ylipainoa- millaiseen kuntoutukseen?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24.1.2020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9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Tauno, 52 v, kirvesmies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Työtapaturma 5 v sitten, jäänyt kaatuvan puun alle, satuttanut olkapäätään</a:t>
            </a:r>
          </a:p>
          <a:p>
            <a:r>
              <a:rPr lang="fi-FI" dirty="0" smtClean="0"/>
              <a:t>Traumaattinen kiertäjäkalvosimen vaurio, operoitu, kuntoutus vähäistä</a:t>
            </a:r>
          </a:p>
          <a:p>
            <a:r>
              <a:rPr lang="fi-FI" dirty="0" smtClean="0"/>
              <a:t>Pitkittynyt kipu, jäätynyt olkapää</a:t>
            </a:r>
          </a:p>
          <a:p>
            <a:r>
              <a:rPr lang="fi-FI" dirty="0" smtClean="0"/>
              <a:t>Muita sairauksia runsaasti: nivelrikkoa, kohonnut verenpaine, ylipainoa</a:t>
            </a:r>
            <a:endParaRPr lang="fi-FI" dirty="0" smtClean="0"/>
          </a:p>
          <a:p>
            <a:r>
              <a:rPr lang="fi-FI" dirty="0" smtClean="0"/>
              <a:t>CRPS- tyyppistä oireilua, kriteerit ei täyty. Pitkittynyttä poissaoloa, välillä työelämässä, masennusoireilua ilman </a:t>
            </a:r>
            <a:r>
              <a:rPr lang="fi-FI" dirty="0" err="1" smtClean="0"/>
              <a:t>dg</a:t>
            </a:r>
            <a:r>
              <a:rPr lang="fi-FI" dirty="0" smtClean="0"/>
              <a:t>- kriteerien täyttymistä. Runsasta lääkkeiden käyttöä. Työelämässä vielä jaksettava. </a:t>
            </a:r>
            <a:endParaRPr lang="fi-FI" dirty="0"/>
          </a:p>
          <a:p>
            <a:r>
              <a:rPr lang="fi-FI" dirty="0" smtClean="0"/>
              <a:t>Millainen (kipu)kuntoutus sopii Taunolle?</a:t>
            </a:r>
          </a:p>
          <a:p>
            <a:endParaRPr lang="fi-FI" dirty="0" smtClean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30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Kipupotilaan kuntoutusvaihtoehdot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Kun potilaalla on hankala </a:t>
            </a:r>
            <a:r>
              <a:rPr lang="fi-FI" dirty="0"/>
              <a:t>ja pitkittynyt kipuoireisto tai kipu-uupumusoireyhtymä ja sen lisäksi tavallisesti monia muitakin </a:t>
            </a:r>
            <a:r>
              <a:rPr lang="fi-FI" dirty="0" smtClean="0"/>
              <a:t>sairauksia, </a:t>
            </a:r>
            <a:r>
              <a:rPr lang="fi-FI" b="1" dirty="0" smtClean="0">
                <a:solidFill>
                  <a:srgbClr val="FF0000"/>
                </a:solidFill>
              </a:rPr>
              <a:t>moniammatillinen </a:t>
            </a:r>
            <a:r>
              <a:rPr lang="fi-FI" b="1" dirty="0">
                <a:solidFill>
                  <a:srgbClr val="FF0000"/>
                </a:solidFill>
              </a:rPr>
              <a:t>yksilökuntoutus ensisijainen </a:t>
            </a:r>
            <a:r>
              <a:rPr lang="fi-FI" dirty="0" smtClean="0"/>
              <a:t>kuntoutusinterventio.</a:t>
            </a:r>
          </a:p>
          <a:p>
            <a:r>
              <a:rPr lang="fi-FI" b="1" dirty="0" smtClean="0">
                <a:solidFill>
                  <a:srgbClr val="FF0000"/>
                </a:solidFill>
              </a:rPr>
              <a:t>Kuntoutuskurssit </a:t>
            </a:r>
            <a:r>
              <a:rPr lang="fi-FI" dirty="0" smtClean="0"/>
              <a:t>(tules) mahdollinen, jos kipu </a:t>
            </a:r>
            <a:r>
              <a:rPr lang="fi-FI" dirty="0"/>
              <a:t>ei merkittävästi rajoita arjen </a:t>
            </a:r>
            <a:r>
              <a:rPr lang="fi-FI" dirty="0" smtClean="0"/>
              <a:t>toimintakykyä</a:t>
            </a:r>
            <a:r>
              <a:rPr lang="fi-FI" dirty="0"/>
              <a:t>, liikkumista ja osallistumista ryhmämuotoiseen toimintaan. </a:t>
            </a:r>
            <a:endParaRPr lang="fi-FI" dirty="0" smtClean="0"/>
          </a:p>
          <a:p>
            <a:endParaRPr lang="fi-FI" dirty="0"/>
          </a:p>
          <a:p>
            <a:pPr lvl="0"/>
            <a:r>
              <a:rPr lang="fi-FI" dirty="0">
                <a:solidFill>
                  <a:srgbClr val="000000"/>
                </a:solidFill>
              </a:rPr>
              <a:t>Haetaan Kelasta B-lomakkeella, rasti kohtaan kuntoutus. Kuntoutussuunnitelmassa kuvaa tarve ja </a:t>
            </a:r>
            <a:r>
              <a:rPr lang="fi-FI" dirty="0" smtClean="0">
                <a:solidFill>
                  <a:srgbClr val="000000"/>
                </a:solidFill>
              </a:rPr>
              <a:t>sairaudet. Kelassa hoidetaan muu selvittely.</a:t>
            </a:r>
            <a:endParaRPr lang="fi-FI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24.1.2020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6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Kelan etuuksia- kenelle, miksi ja miten?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i-FI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1. Uupuminen ja masennus- miksi päätökset eroavat? kuinka tarkkoja selvityksiä työpaikan toimista tarvitaan?</a:t>
            </a:r>
          </a:p>
          <a:p>
            <a:pPr marL="0" indent="0">
              <a:spcAft>
                <a:spcPts val="0"/>
              </a:spcAft>
              <a:buNone/>
            </a:pPr>
            <a:endParaRPr lang="fi-FI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lang="fi-FI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lang="fi-FI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Kelan työkokeilu työterveyshuollon päätöksellä: kriteerit, miten toimin, miten haen </a:t>
            </a:r>
            <a:r>
              <a:rPr lang="fi-FI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käytännön </a:t>
            </a:r>
            <a:r>
              <a:rPr lang="fi-FI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esimerkkejä</a:t>
            </a:r>
          </a:p>
          <a:p>
            <a:pPr marL="0" indent="0">
              <a:spcAft>
                <a:spcPts val="0"/>
              </a:spcAft>
              <a:buNone/>
            </a:pPr>
            <a:r>
              <a:rPr lang="fi-FI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fi-FI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3. Kipu ja ylipaino- kuntoutuksia</a:t>
            </a:r>
          </a:p>
          <a:p>
            <a:pPr marL="0" indent="0">
              <a:spcAft>
                <a:spcPts val="0"/>
              </a:spcAft>
              <a:buNone/>
            </a:pPr>
            <a:endParaRPr lang="fi-FI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4. Työterveyshuollon korvausuudistus ja etävastaanoton korvausperiaatteet</a:t>
            </a:r>
            <a:endParaRPr lang="fi-FI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fi-FI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5. </a:t>
            </a:r>
            <a:r>
              <a:rPr lang="fi-FI" dirty="0" err="1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KELA:n</a:t>
            </a:r>
            <a:r>
              <a:rPr lang="fi-FI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fi-FI" dirty="0" smtClean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toiveena sähköiset lausunnot</a:t>
            </a:r>
            <a:endParaRPr lang="fi-FI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07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Sirpa-Leena, 43 v, lähihoitaja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Lapsesta lähtien ylipainoinen, useita laihdutusyrityksiä</a:t>
            </a:r>
          </a:p>
          <a:p>
            <a:r>
              <a:rPr lang="fi-FI" dirty="0" smtClean="0"/>
              <a:t>Nykyinen BMI 39 kg/m2</a:t>
            </a:r>
          </a:p>
          <a:p>
            <a:r>
              <a:rPr lang="fi-FI" dirty="0" smtClean="0"/>
              <a:t>Raskauksien aikana painon noussut yli 20 kg, myös verenpaine koholla, </a:t>
            </a:r>
            <a:r>
              <a:rPr lang="fi-FI" dirty="0" err="1" smtClean="0"/>
              <a:t>pre-eklampsiaa</a:t>
            </a:r>
            <a:r>
              <a:rPr lang="fi-FI" dirty="0" smtClean="0"/>
              <a:t> ei todettu</a:t>
            </a:r>
          </a:p>
          <a:p>
            <a:r>
              <a:rPr lang="fi-FI" dirty="0" smtClean="0"/>
              <a:t>4 raskautta, näiden myötä paino noussut</a:t>
            </a:r>
          </a:p>
          <a:p>
            <a:r>
              <a:rPr lang="fi-FI" dirty="0" smtClean="0"/>
              <a:t>Ei ole onnistunut pudottamaan painoaan itse, lihavuusleikkaukseen ei kriteerit täyty</a:t>
            </a:r>
          </a:p>
          <a:p>
            <a:r>
              <a:rPr lang="fi-FI" dirty="0" smtClean="0"/>
              <a:t>Mikä kuntoutus sopiva Sirpa-Leenalle?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24.1.2020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2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Ylipainoisten kuntoutus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6838" y="1504109"/>
            <a:ext cx="10332000" cy="4176000"/>
          </a:xfrm>
        </p:spPr>
        <p:txBody>
          <a:bodyPr/>
          <a:lstStyle/>
          <a:p>
            <a:r>
              <a:rPr lang="fi-FI" b="1" dirty="0" smtClean="0"/>
              <a:t>Pelkästään ylipainoisille ei kuntoutuskursseja</a:t>
            </a:r>
          </a:p>
          <a:p>
            <a:pPr marL="0" indent="0">
              <a:buNone/>
            </a:pPr>
            <a:endParaRPr lang="fi-FI" b="1" dirty="0" smtClean="0"/>
          </a:p>
          <a:p>
            <a:r>
              <a:rPr lang="fi-FI" b="1" dirty="0" smtClean="0"/>
              <a:t>MBO </a:t>
            </a:r>
            <a:r>
              <a:rPr lang="fi-FI" b="1" dirty="0"/>
              <a:t>ja tyypin 2 diabetes </a:t>
            </a:r>
            <a:r>
              <a:rPr lang="fi-FI" b="1" dirty="0" smtClean="0"/>
              <a:t>–kurssi</a:t>
            </a:r>
          </a:p>
          <a:p>
            <a:pPr lvl="1"/>
            <a:r>
              <a:rPr lang="fi-FI" dirty="0" smtClean="0"/>
              <a:t>MBO ja t2D diagnosoitu; työssä olevat ja työelämästä poissa olevat</a:t>
            </a:r>
          </a:p>
          <a:p>
            <a:r>
              <a:rPr lang="fi-FI" dirty="0" smtClean="0"/>
              <a:t>Kriteerit: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–sairaudet vaikeahoitoisia, aiheuttavat työ- </a:t>
            </a:r>
            <a:r>
              <a:rPr lang="fi-FI" dirty="0"/>
              <a:t>ja toimintakyvyn rajoituksia</a:t>
            </a:r>
            <a:br>
              <a:rPr lang="fi-FI" dirty="0"/>
            </a:br>
            <a:r>
              <a:rPr lang="fi-FI" dirty="0"/>
              <a:t>– terveydenhuollon tehostettu hoito </a:t>
            </a:r>
            <a:r>
              <a:rPr lang="fi-FI" dirty="0" smtClean="0"/>
              <a:t>eivät </a:t>
            </a:r>
            <a:r>
              <a:rPr lang="fi-FI" dirty="0"/>
              <a:t>ole riittäneet, </a:t>
            </a:r>
            <a:r>
              <a:rPr lang="fi-FI" dirty="0" smtClean="0"/>
              <a:t>näyttöä tästä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– lisäsairaudet ja niihin liittyvät pelot </a:t>
            </a:r>
            <a:r>
              <a:rPr lang="fi-FI" dirty="0" smtClean="0"/>
              <a:t>vaikuttaneet </a:t>
            </a:r>
            <a:r>
              <a:rPr lang="fi-FI" dirty="0"/>
              <a:t>hoidon </a:t>
            </a:r>
            <a:r>
              <a:rPr lang="fi-FI" dirty="0" smtClean="0"/>
              <a:t>epäonnistumiseen.</a:t>
            </a:r>
          </a:p>
          <a:p>
            <a:r>
              <a:rPr lang="fi-FI" dirty="0" smtClean="0"/>
              <a:t>Jos BMI&gt; 40 kg/m2, suositellaan moniammatillista yksilökuntoutusta</a:t>
            </a:r>
          </a:p>
          <a:p>
            <a:pPr marL="719982" lvl="2" indent="0">
              <a:buNone/>
            </a:pPr>
            <a:r>
              <a:rPr lang="fi-FI" dirty="0" smtClean="0"/>
              <a:t>- Ei psyykkistä sairautta </a:t>
            </a:r>
            <a:r>
              <a:rPr lang="fi-FI" dirty="0"/>
              <a:t>tai </a:t>
            </a:r>
            <a:r>
              <a:rPr lang="fi-FI" dirty="0" smtClean="0"/>
              <a:t>liikkumisvaikeutta, </a:t>
            </a:r>
            <a:r>
              <a:rPr lang="fi-FI" dirty="0"/>
              <a:t>joka estää </a:t>
            </a:r>
            <a:r>
              <a:rPr lang="fi-FI" dirty="0" smtClean="0"/>
              <a:t>ryhmätoimintaan osallistumisen</a:t>
            </a:r>
            <a:r>
              <a:rPr lang="fi-FI" dirty="0"/>
              <a:t>.</a:t>
            </a:r>
          </a:p>
          <a:p>
            <a:r>
              <a:rPr lang="fi-FI" dirty="0" smtClean="0"/>
              <a:t>Hakemukseen B-lääkärinlausunto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1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00000" y="1604210"/>
            <a:ext cx="9792000" cy="1393717"/>
          </a:xfrm>
        </p:spPr>
        <p:txBody>
          <a:bodyPr/>
          <a:lstStyle/>
          <a:p>
            <a:r>
              <a:rPr lang="fi-FI" dirty="0" smtClean="0"/>
              <a:t>Työterveyshuollon hyvä korvauskäytäntö:</a:t>
            </a:r>
          </a:p>
          <a:p>
            <a:r>
              <a:rPr lang="fi-FI" sz="2000" dirty="0" smtClean="0"/>
              <a:t>- Työnantajan ja </a:t>
            </a:r>
            <a:r>
              <a:rPr lang="fi-FI" sz="2000" dirty="0"/>
              <a:t>yrittäjän </a:t>
            </a:r>
            <a:r>
              <a:rPr lang="fi-FI" sz="2000" dirty="0" smtClean="0"/>
              <a:t>työterveyshuollon </a:t>
            </a:r>
            <a:r>
              <a:rPr lang="fi-FI" sz="2000" dirty="0"/>
              <a:t>kustannusten </a:t>
            </a:r>
            <a:r>
              <a:rPr lang="fi-FI" sz="2000" dirty="0" smtClean="0"/>
              <a:t>korvaaminen</a:t>
            </a:r>
            <a:endParaRPr lang="fi-FI" sz="20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22</a:t>
            </a:fld>
            <a:endParaRPr lang="fi-FI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200000" y="1179940"/>
            <a:ext cx="9792000" cy="224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800" b="0" i="0" u="none" strike="noStrike" cap="none" normalizeH="0" baseline="0" dirty="0" smtClean="0">
                <a:ln>
                  <a:noFill/>
                </a:ln>
                <a:solidFill>
                  <a:srgbClr val="6E6E7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fi-FI" altLang="fi-F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i-FI" altLang="fi-FI" sz="1800" b="0" dirty="0">
                <a:solidFill>
                  <a:schemeClr val="tx1"/>
                </a:solidFill>
              </a:rPr>
              <a:t/>
            </a:r>
            <a:br>
              <a:rPr lang="fi-FI" altLang="fi-FI" sz="1800" b="0" dirty="0">
                <a:solidFill>
                  <a:schemeClr val="tx1"/>
                </a:solidFill>
              </a:rPr>
            </a:b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05" y="3641558"/>
            <a:ext cx="2780238" cy="18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35999" y="377812"/>
            <a:ext cx="10332000" cy="777220"/>
          </a:xfrm>
        </p:spPr>
        <p:txBody>
          <a:bodyPr/>
          <a:lstStyle/>
          <a:p>
            <a:r>
              <a:rPr lang="fi-FI" b="1" dirty="0" smtClean="0">
                <a:solidFill>
                  <a:schemeClr val="tx1"/>
                </a:solidFill>
              </a:rPr>
              <a:t>   </a:t>
            </a:r>
            <a:r>
              <a:rPr lang="fi-FI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Mitä korvataan?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idx="1"/>
          </p:nvPr>
        </p:nvSpPr>
        <p:spPr>
          <a:xfrm>
            <a:off x="935998" y="1467853"/>
            <a:ext cx="10332000" cy="4400147"/>
          </a:xfrm>
          <a:noFill/>
        </p:spPr>
        <p:txBody>
          <a:bodyPr/>
          <a:lstStyle/>
          <a:p>
            <a:pPr>
              <a:lnSpc>
                <a:spcPct val="70000"/>
              </a:lnSpc>
            </a:pPr>
            <a:r>
              <a:rPr lang="fi-FI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Työterveyshuollon toiminnan suunnittelu, toteuttaminen, seuranta ja arviointi</a:t>
            </a:r>
          </a:p>
          <a:p>
            <a:pPr>
              <a:lnSpc>
                <a:spcPct val="70000"/>
              </a:lnSpc>
            </a:pPr>
            <a:r>
              <a:rPr lang="fi-FI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Työterveyshuoltolain 12 ja 14 §:ien mukainen toiminta (korvausluokat I ja II)</a:t>
            </a:r>
          </a:p>
          <a:p>
            <a:pPr>
              <a:lnSpc>
                <a:spcPct val="70000"/>
              </a:lnSpc>
            </a:pPr>
            <a:endParaRPr lang="fi-FI" sz="16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työolojen selvittäminen ja työkuormituksen arviointi (työpaikkaselvitys)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terveystarkastukset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tietojen antaminen, neuvonta ja </a:t>
            </a:r>
            <a:r>
              <a:rPr lang="fi-FI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ohjaus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työkykyneuvottelut</a:t>
            </a:r>
            <a:endParaRPr lang="fi-FI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vajaakuntoisen työssä selviytymisen seuranta ja edistäminen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kuntoutustarpeen selvittäminen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kuntoutusta koskeva neuvonta ja ohjaus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työkyvyn ylläpitäminen (ei ole erillistä toimintaa)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työkyvyn </a:t>
            </a: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hallinta, seuranta ja varhainen tuki (SV -laki 13 luku 5 §, 60 % korvaus)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työn vuoksi tarpeelliset rokotukset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ensiapuvalmius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työterveyspainotteinen sairaanhoito 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muu terveydenhuolto: </a:t>
            </a:r>
          </a:p>
          <a:p>
            <a:pPr lvl="4">
              <a:lnSpc>
                <a:spcPct val="70000"/>
              </a:lnSpc>
              <a:buFontTx/>
              <a:buChar char="o"/>
            </a:pPr>
            <a:r>
              <a:rPr lang="fi-FI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influenssarokotukset riskiryhmille</a:t>
            </a:r>
          </a:p>
          <a:p>
            <a:pPr lvl="4">
              <a:lnSpc>
                <a:spcPct val="70000"/>
              </a:lnSpc>
              <a:buFontTx/>
              <a:buChar char="o"/>
            </a:pPr>
            <a:r>
              <a:rPr lang="fi-FI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hoidon määrittämiseksi tarpeellinen seuranta ennen sairauden toteamista</a:t>
            </a: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lvl="3">
              <a:lnSpc>
                <a:spcPct val="70000"/>
              </a:lnSpc>
              <a:buFont typeface="Wingdings" pitchFamily="2" charset="2"/>
              <a:buChar char="§"/>
            </a:pPr>
            <a:r>
              <a:rPr lang="fi-FI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tutkimukset 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fi-FI" sz="1600" b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>
              <a:lnSpc>
                <a:spcPct val="70000"/>
              </a:lnSpc>
              <a:buFontTx/>
              <a:buNone/>
            </a:pPr>
            <a:r>
              <a:rPr lang="fi-FI" sz="16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Pätevien </a:t>
            </a:r>
            <a:r>
              <a:rPr lang="fi-FI" sz="1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toimijoiden toteuttamana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fi-FI" sz="1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Työterveyshuollon toimiluvat kunnossa</a:t>
            </a:r>
          </a:p>
          <a:p>
            <a:pPr>
              <a:lnSpc>
                <a:spcPct val="70000"/>
              </a:lnSpc>
            </a:pPr>
            <a:endParaRPr lang="fi-FI" sz="18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70000"/>
              </a:lnSpc>
            </a:pPr>
            <a:endParaRPr lang="fi-FI" sz="1400" dirty="0"/>
          </a:p>
        </p:txBody>
      </p:sp>
      <p:sp>
        <p:nvSpPr>
          <p:cNvPr id="12290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E2692-A37D-485E-989B-D3F6C8F63450}" type="slidenum">
              <a:rPr kumimoji="0" lang="en-US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935999" y="0"/>
            <a:ext cx="10332000" cy="1008000"/>
          </a:xfrm>
        </p:spPr>
        <p:txBody>
          <a:bodyPr/>
          <a:lstStyle/>
          <a:p>
            <a:r>
              <a:rPr lang="fi-FI" dirty="0" err="1" smtClean="0"/>
              <a:t>Tth</a:t>
            </a:r>
            <a:r>
              <a:rPr lang="fi-FI" dirty="0" smtClean="0"/>
              <a:t> korvausuudistus 1.1.2020 alkaen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24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9" y="1150180"/>
            <a:ext cx="8871880" cy="457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935999" y="377812"/>
            <a:ext cx="10332000" cy="849409"/>
          </a:xfrm>
        </p:spPr>
        <p:txBody>
          <a:bodyPr/>
          <a:lstStyle/>
          <a:p>
            <a:r>
              <a:rPr lang="fi-FI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Työterveyshuollon asiantuntijoiden käyttö ja korvaamisen edellytykset korvausluokassa II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935998" y="1291389"/>
            <a:ext cx="10332000" cy="4576611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fi-FI" sz="17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Fysioterapeutti:</a:t>
            </a:r>
          </a:p>
          <a:p>
            <a:pPr>
              <a:lnSpc>
                <a:spcPct val="110000"/>
              </a:lnSpc>
            </a:pPr>
            <a:r>
              <a:rPr lang="fi-FI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Fysioterapia työterveyslääkärin lähetteellä</a:t>
            </a:r>
          </a:p>
          <a:p>
            <a:pPr>
              <a:lnSpc>
                <a:spcPct val="110000"/>
              </a:lnSpc>
            </a:pPr>
            <a:r>
              <a:rPr lang="fi-FI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Sairauden tutkimiseen ja hoitoon kuuluva työntekijän terveydentilan selvittäminen tai hoitomahdollisuuksien arviointi, joka on tehty työterveyslääkärin konsultaatiopyyntöön perustuen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fi-FI" sz="17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Psykologi:</a:t>
            </a:r>
          </a:p>
          <a:p>
            <a:pPr>
              <a:lnSpc>
                <a:spcPct val="110000"/>
              </a:lnSpc>
            </a:pPr>
            <a:r>
              <a:rPr lang="fi-FI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Työterveyslääkärin konsultaatiopyyntö: sairauden tutkimiseen ja hoitoon kuuluva työntekijän terveydentilan selvittäminen tai hoitomahdollisuuksien arviointi</a:t>
            </a:r>
          </a:p>
          <a:p>
            <a:pPr>
              <a:lnSpc>
                <a:spcPct val="110000"/>
              </a:lnSpc>
            </a:pPr>
            <a:r>
              <a:rPr lang="fi-FI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Hoitovastuu säilyy työterveyslääkärillä (=työntekijä palautuu työterveyslääkärille)</a:t>
            </a:r>
          </a:p>
          <a:p>
            <a:pPr lvl="1">
              <a:lnSpc>
                <a:spcPct val="110000"/>
              </a:lnSpc>
            </a:pPr>
            <a:r>
              <a:rPr lang="fi-FI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Ei sisälly hoitamista eikä terapiaa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fi-FI" sz="17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Erikoislääkäri:</a:t>
            </a:r>
          </a:p>
          <a:p>
            <a:pPr>
              <a:lnSpc>
                <a:spcPct val="110000"/>
              </a:lnSpc>
            </a:pPr>
            <a:r>
              <a:rPr lang="fi-FI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Työterveyslääkärin konsultaatiopyyntöön perustuva työntekijän terveydentilan selvittäminen tai hoitomahdollisuuksien arviointi</a:t>
            </a:r>
          </a:p>
          <a:p>
            <a:pPr>
              <a:lnSpc>
                <a:spcPct val="110000"/>
              </a:lnSpc>
            </a:pPr>
            <a:r>
              <a:rPr lang="fi-FI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Hoitovastuu säilyy työterveyslääkärillä (=työntekijä palautuu työterveyslääkärille)</a:t>
            </a:r>
          </a:p>
          <a:p>
            <a:pPr lvl="1">
              <a:lnSpc>
                <a:spcPct val="110000"/>
              </a:lnSpc>
            </a:pPr>
            <a:r>
              <a:rPr lang="fi-FI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Ei sisälly erikoislääkäritasoinen hoitamista</a:t>
            </a:r>
          </a:p>
          <a:p>
            <a:pPr>
              <a:lnSpc>
                <a:spcPct val="110000"/>
              </a:lnSpc>
            </a:pPr>
            <a:endParaRPr lang="fi-FI" sz="1800" dirty="0"/>
          </a:p>
        </p:txBody>
      </p:sp>
      <p:sp>
        <p:nvSpPr>
          <p:cNvPr id="34818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0" y="6146800"/>
            <a:ext cx="1150938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19C5A-157A-4C73-BD57-355997602D90}" type="slidenum">
              <a:rPr kumimoji="0" lang="en-US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3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uutta 2020?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Työfysioterapeutin suoravastaanotosta </a:t>
            </a:r>
            <a:r>
              <a:rPr lang="fi-FI" dirty="0"/>
              <a:t>aiheutuneista kustannuksista voidaan maksaa työterveyshuollon korvaus 1.1.2020 alkaen. Suoravastaanotosta on kyse silloin, kun tuki- ja liikuntaelinoireinen potilas hakeutuu lisäkoulutetun työfysioterapeutin vastaanotolle ilman työterveyshuollon ammattihenkilön erillistä tarvearvioita tai lähetettä. </a:t>
            </a:r>
            <a:endParaRPr lang="fi-FI" dirty="0" smtClean="0"/>
          </a:p>
          <a:p>
            <a:r>
              <a:rPr lang="fi-FI" dirty="0"/>
              <a:t>Mikä </a:t>
            </a:r>
            <a:r>
              <a:rPr lang="fi-FI" b="1" dirty="0"/>
              <a:t>ei ole korvattavaa työterveyshuoltoa</a:t>
            </a:r>
            <a:r>
              <a:rPr lang="fi-FI" dirty="0"/>
              <a:t>?</a:t>
            </a:r>
          </a:p>
          <a:p>
            <a:pPr lvl="1"/>
            <a:r>
              <a:rPr lang="fi-FI" dirty="0"/>
              <a:t>Esimerkiksi työsuojeluun tai -turvallisuuteen liittyviä henkilökohtaisia suojaimia tai apuvälineitä, lääkkeitä, erikoissairaanhoitoa, Resepti-palvelun ja Potilastiedon arkiston käyttömaksuja tai psykologin antamaa terapiaa ei korvata.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iikunta- </a:t>
            </a:r>
            <a:r>
              <a:rPr lang="fi-FI" dirty="0"/>
              <a:t>ja </a:t>
            </a:r>
            <a:r>
              <a:rPr lang="fi-FI" dirty="0" smtClean="0"/>
              <a:t>virkistystoiminta, työnohjaus </a:t>
            </a:r>
            <a:r>
              <a:rPr lang="fi-FI" dirty="0"/>
              <a:t>tai johtamiseen liittyvää </a:t>
            </a:r>
            <a:r>
              <a:rPr lang="fi-FI" dirty="0" smtClean="0"/>
              <a:t>koulutusta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2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Työterveyshuollon puhelujen korvaamiseen muutos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Vuoden </a:t>
            </a:r>
            <a:r>
              <a:rPr lang="fi-FI" dirty="0"/>
              <a:t>2019 alusta alkaen </a:t>
            </a:r>
            <a:r>
              <a:rPr lang="fi-FI" dirty="0" smtClean="0"/>
              <a:t>korvattu kustannukset</a:t>
            </a:r>
            <a:r>
              <a:rPr lang="fi-FI" dirty="0"/>
              <a:t>, jotka syntyvät, kun työterveyshuollon ammattihenkilö tai asiantuntija antaa potilaalle hoito-ohjeita ja neuvoja puhelimessa, sähköpostissa tai </a:t>
            </a:r>
            <a:r>
              <a:rPr lang="fi-FI" dirty="0" err="1"/>
              <a:t>chatissä</a:t>
            </a:r>
            <a:r>
              <a:rPr lang="fi-FI" dirty="0"/>
              <a:t>.</a:t>
            </a:r>
          </a:p>
          <a:p>
            <a:r>
              <a:rPr lang="fi-FI" dirty="0" smtClean="0"/>
              <a:t>Etäpalvelujen </a:t>
            </a:r>
            <a:r>
              <a:rPr lang="fi-FI" dirty="0"/>
              <a:t>ja puhelujen korvaamisessa edellytetään, että työterveyshuollon asiantuntijoiden toiminta perustuu aina työterveyshuollon ammattihenkilöiden toteamaan tarpeeseen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endParaRPr lang="fi-FI" dirty="0" smtClean="0"/>
          </a:p>
          <a:p>
            <a:pPr lvl="1"/>
            <a:r>
              <a:rPr lang="fi-FI" dirty="0" smtClean="0"/>
              <a:t>Aikaisemmin 31.12.2018 tilikauteen saakka </a:t>
            </a:r>
            <a:r>
              <a:rPr lang="fi-FI" dirty="0"/>
              <a:t>on korvattu vain työterveyshuollon ammattihenkilön antamat hoito-ohjeet ja neuvot, kun ne ovat liittyneet edeltävään vastaanottokäyntiin.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E46B8-A670-41B8-90F9-2FC6FC877FA2}" type="datetime1">
              <a:rPr kumimoji="0" lang="fi-FI" sz="1500" b="0" i="0" u="none" strike="noStrike" kern="1200" cap="none" spc="0" normalizeH="0" baseline="0" noProof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24.1.2020</a:t>
            </a:fld>
            <a:endParaRPr kumimoji="0" lang="fi-FI" sz="1500" b="0" i="0" u="none" strike="noStrike" kern="1200" cap="none" spc="0" normalizeH="0" baseline="0" noProof="0">
              <a:ln>
                <a:noFill/>
              </a:ln>
              <a:solidFill>
                <a:srgbClr val="00358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D8271-015E-4BD9-B1A3-A057F5E8F4AB}" type="slidenum">
              <a:rPr kumimoji="0" lang="fi-FI" sz="1500" b="0" i="0" u="none" strike="noStrike" kern="1200" cap="none" spc="0" normalizeH="0" baseline="0" noProof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i-FI" sz="1500" b="0" i="0" u="none" strike="noStrike" kern="1200" cap="none" spc="0" normalizeH="0" baseline="0" noProof="0">
              <a:ln>
                <a:noFill/>
              </a:ln>
              <a:solidFill>
                <a:srgbClr val="00358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6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Etäpalvelujen korvaaminen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Ehkäisevän työterveyshuollon etäpalvelut (KL I)</a:t>
            </a:r>
            <a:r>
              <a:rPr lang="fi-FI" dirty="0"/>
              <a:t> oikeuttavat korvaukseen samalla tavoin kuin perinteiset työterveyshuollon palvelut. Ehkäisevän työterveyshuollon etäpalvelut voidaan lähtökohtaisesti toteuttaa teksti-, ääni- tai kuvavälitteisesti tai videovälitteisen internet-yhteyden avulla</a:t>
            </a:r>
            <a:r>
              <a:rPr lang="fi-FI" dirty="0" smtClean="0"/>
              <a:t>.</a:t>
            </a:r>
          </a:p>
          <a:p>
            <a:r>
              <a:rPr lang="fi-FI" dirty="0" smtClean="0"/>
              <a:t>Etäpalvelujen </a:t>
            </a:r>
            <a:r>
              <a:rPr lang="fi-FI" dirty="0"/>
              <a:t>järjestämisestä tulee sopia </a:t>
            </a:r>
            <a:r>
              <a:rPr lang="fi-FI" b="1" dirty="0"/>
              <a:t>kirjallisesti työterveyshuollon palveluntuottajan, työnantajan ja työntekijöiden </a:t>
            </a:r>
            <a:r>
              <a:rPr lang="fi-FI" dirty="0"/>
              <a:t>edustajien kesken. 	</a:t>
            </a:r>
            <a:r>
              <a:rPr lang="fi-FI" sz="1800" dirty="0" smtClean="0"/>
              <a:t>Asiakkaan </a:t>
            </a:r>
            <a:r>
              <a:rPr lang="fi-FI" sz="1800" dirty="0"/>
              <a:t>suullinen tai kirjallinen suostumus etäpalveluun </a:t>
            </a:r>
            <a:r>
              <a:rPr lang="fi-FI" sz="1800" dirty="0" smtClean="0"/>
              <a:t>kirjataan asiakirjoihin</a:t>
            </a:r>
            <a:r>
              <a:rPr lang="fi-FI" sz="1800" dirty="0"/>
              <a:t>.</a:t>
            </a:r>
          </a:p>
          <a:p>
            <a:r>
              <a:rPr lang="fi-FI" dirty="0"/>
              <a:t>Työterveyshuollon ammattihenkilö tai asiantuntija arvioi tapauskohtaisesti, soveltuuko annettava palvelu etäpalveluna </a:t>
            </a:r>
            <a:endParaRPr lang="fi-FI" dirty="0" smtClean="0"/>
          </a:p>
          <a:p>
            <a:r>
              <a:rPr lang="fi-FI" dirty="0" smtClean="0"/>
              <a:t>Asiakkaalle </a:t>
            </a:r>
            <a:r>
              <a:rPr lang="fi-FI" dirty="0"/>
              <a:t>tulee antaa mahdollisuus halutessaan tulla perinteiselle vastaanotolle.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24.1.2020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6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58359" y="518474"/>
            <a:ext cx="6750009" cy="1974422"/>
          </a:xfrm>
        </p:spPr>
        <p:txBody>
          <a:bodyPr/>
          <a:lstStyle/>
          <a:p>
            <a:r>
              <a:rPr lang="fi-FI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Kysymyksiä työterveyshuollon kustannusten korvaamiseen liittyen voi lähettää osoitteeseen: </a:t>
            </a:r>
            <a:r>
              <a:rPr lang="fi-FI" sz="3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tyoterveyshuolto@kela.fi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1101" y="2624347"/>
            <a:ext cx="5633211" cy="1796823"/>
          </a:xfrm>
        </p:spPr>
        <p:txBody>
          <a:bodyPr/>
          <a:lstStyle/>
          <a:p>
            <a:pPr algn="l"/>
            <a:endParaRPr lang="fi-FI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l"/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Lisätietoja: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www.kela.fi/tyoterveys</a:t>
            </a:r>
            <a:b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www.kela.fi/tyoterveys/palveluntuottaja</a:t>
            </a:r>
            <a:b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www.kela.fi/tyoterveys/yrittaja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80B55-2C7E-40A3-BCCC-8DAC01DE21C1}" type="datetime1">
              <a:rPr kumimoji="0" lang="fi-FI" sz="15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24.1.2020</a:t>
            </a:fld>
            <a:endParaRPr kumimoji="0" lang="fi-FI" sz="15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Segoe UI Semilight"/>
                <a:ea typeface="+mn-ea"/>
                <a:cs typeface="+mn-cs"/>
              </a:rPr>
              <a:t>Yksikkö/Projekti/Esittäjä | Esityksen otsikko</a:t>
            </a:r>
            <a:endParaRPr kumimoji="0" lang="fi-FI" sz="15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D8271-015E-4BD9-B1A3-A057F5E8F4AB}" type="slidenum">
              <a:rPr kumimoji="0" lang="fi-FI" sz="15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i-FI" sz="15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8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Tiina, 37 v, myyjä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Työskennellyt 5 v työpaikassaan, pääasiassa tyytyväinen työhönsä </a:t>
            </a:r>
          </a:p>
          <a:p>
            <a:r>
              <a:rPr lang="fi-FI" dirty="0" smtClean="0"/>
              <a:t>Vähitellen alkanut tuntea enemmän väsymystä, poissaolot lisääntyneet</a:t>
            </a:r>
          </a:p>
          <a:p>
            <a:r>
              <a:rPr lang="fi-FI" dirty="0" smtClean="0"/>
              <a:t>Kotona 2 päiväkoti-ikäistä lasta, flunssakierrettä</a:t>
            </a:r>
          </a:p>
          <a:p>
            <a:r>
              <a:rPr lang="fi-FI" dirty="0" smtClean="0"/>
              <a:t>Tiinalla lapsuus ja nuoruus turvatonta, traumaattisia kokemuksia</a:t>
            </a:r>
          </a:p>
          <a:p>
            <a:r>
              <a:rPr lang="fi-FI" dirty="0" smtClean="0"/>
              <a:t>Ei ole aiemmin ollut psykiatrisessa hoidossa, selvinnyt aiemmin melko hyvin</a:t>
            </a:r>
          </a:p>
          <a:p>
            <a:r>
              <a:rPr lang="fi-FI" dirty="0" smtClean="0"/>
              <a:t>Tulee </a:t>
            </a:r>
            <a:r>
              <a:rPr lang="fi-FI" dirty="0" smtClean="0"/>
              <a:t>työterveyslääkärin vastaanotolle, jossa itkuinen ja väsynyt</a:t>
            </a:r>
          </a:p>
          <a:p>
            <a:pPr lvl="1"/>
            <a:r>
              <a:rPr lang="fi-FI" dirty="0" smtClean="0"/>
              <a:t>BDI 9 p, ei merkittäviä unihäiriöitä, BMI 35 kg/m2</a:t>
            </a:r>
          </a:p>
          <a:p>
            <a:r>
              <a:rPr lang="fi-FI" dirty="0" smtClean="0"/>
              <a:t>Työterveyslääkäri kirjoittaa sairauslomaa 2 viikkoa. </a:t>
            </a:r>
            <a:endParaRPr lang="fi-FI" dirty="0"/>
          </a:p>
          <a:p>
            <a:pPr lvl="1"/>
            <a:r>
              <a:rPr lang="fi-FI" dirty="0" smtClean="0"/>
              <a:t>Tiina palaa vastaanotolle 2 viikon kuluttua ja kertoo, että uupumus on lisääntynyt, ei jaksa palata töihin, voi huonommin, unihäiriöt lisääntyneet</a:t>
            </a:r>
          </a:p>
          <a:p>
            <a:pPr lvl="1"/>
            <a:r>
              <a:rPr lang="fi-FI" dirty="0" smtClean="0"/>
              <a:t>Sairauslomaa jatketaan </a:t>
            </a:r>
            <a:r>
              <a:rPr lang="fi-FI" dirty="0" smtClean="0"/>
              <a:t>2 kuukaudella</a:t>
            </a:r>
            <a:r>
              <a:rPr lang="fi-FI" dirty="0" smtClean="0"/>
              <a:t>, A-todistus Kelaan, </a:t>
            </a:r>
            <a:r>
              <a:rPr lang="fi-FI" dirty="0" err="1" smtClean="0"/>
              <a:t>dg</a:t>
            </a:r>
            <a:r>
              <a:rPr lang="fi-FI" dirty="0" smtClean="0"/>
              <a:t> F32.1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6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KELA:n</a:t>
            </a:r>
            <a:r>
              <a:rPr lang="fi-FI" dirty="0" smtClean="0"/>
              <a:t> toivomuksena: sähköiset lausunnot käyttöön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0B55-2C7E-40A3-BCCC-8DAC01DE21C1}" type="datetime1">
              <a:rPr lang="fi-FI" smtClean="0"/>
              <a:t>24.1.2020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6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999" y="612507"/>
            <a:ext cx="10332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ct val="100000"/>
              </a:lnSpc>
            </a:pPr>
            <a:r>
              <a:rPr dirty="0"/>
              <a:t>Mi</a:t>
            </a:r>
            <a:r>
              <a:rPr spc="7" dirty="0"/>
              <a:t>k</a:t>
            </a:r>
            <a:r>
              <a:rPr dirty="0"/>
              <a:t>si</a:t>
            </a:r>
            <a:r>
              <a:rPr spc="-20" dirty="0"/>
              <a:t> </a:t>
            </a:r>
            <a:r>
              <a:rPr dirty="0" err="1"/>
              <a:t>sähköinen</a:t>
            </a:r>
            <a:r>
              <a:rPr spc="-40" dirty="0"/>
              <a:t> </a:t>
            </a:r>
            <a:r>
              <a:rPr lang="fi-FI" dirty="0" smtClean="0"/>
              <a:t>lausunto</a:t>
            </a:r>
            <a:r>
              <a:rPr dirty="0" smtClean="0"/>
              <a:t>?</a:t>
            </a:r>
            <a:r>
              <a:rPr lang="fi-FI" dirty="0" smtClean="0"/>
              <a:t> Kelan tavoitteet:</a:t>
            </a:r>
            <a:endParaRPr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891" y="1692000"/>
            <a:ext cx="11210305" cy="4176000"/>
          </a:xfrm>
        </p:spPr>
        <p:txBody>
          <a:bodyPr/>
          <a:lstStyle/>
          <a:p>
            <a:pPr marL="778067" indent="-381837">
              <a:buClr>
                <a:srgbClr val="006C3E"/>
              </a:buClr>
              <a:buFont typeface="Arial"/>
              <a:buChar char="•"/>
              <a:tabLst>
                <a:tab pos="778914" algn="l"/>
              </a:tabLst>
            </a:pPr>
            <a:r>
              <a:rPr lang="fi-FI" sz="2133" b="1" spc="-87" dirty="0" smtClean="0">
                <a:latin typeface="Arial"/>
                <a:cs typeface="Arial"/>
              </a:rPr>
              <a:t>A</a:t>
            </a:r>
            <a:r>
              <a:rPr lang="fi-FI" sz="2133" b="1" spc="-13" dirty="0" smtClean="0">
                <a:latin typeface="Arial"/>
                <a:cs typeface="Arial"/>
              </a:rPr>
              <a:t>siaka</a:t>
            </a:r>
            <a:r>
              <a:rPr lang="fi-FI" sz="2133" b="1" dirty="0" smtClean="0">
                <a:latin typeface="Arial"/>
                <a:cs typeface="Arial"/>
              </a:rPr>
              <a:t>s</a:t>
            </a:r>
            <a:r>
              <a:rPr lang="fi-FI" sz="2133" b="1" spc="-47" dirty="0" smtClean="0">
                <a:latin typeface="Arial"/>
                <a:cs typeface="Arial"/>
              </a:rPr>
              <a:t>y</a:t>
            </a:r>
            <a:r>
              <a:rPr lang="fi-FI" sz="2133" b="1" dirty="0" smtClean="0">
                <a:latin typeface="Arial"/>
                <a:cs typeface="Arial"/>
              </a:rPr>
              <a:t>s</a:t>
            </a:r>
            <a:r>
              <a:rPr lang="fi-FI" sz="2133" b="1" spc="-13" dirty="0" smtClean="0">
                <a:latin typeface="Arial"/>
                <a:cs typeface="Arial"/>
              </a:rPr>
              <a:t>t</a:t>
            </a:r>
            <a:r>
              <a:rPr lang="fi-FI" sz="2133" b="1" spc="-7" dirty="0" smtClean="0">
                <a:latin typeface="Arial"/>
                <a:cs typeface="Arial"/>
              </a:rPr>
              <a:t>ä</a:t>
            </a:r>
            <a:r>
              <a:rPr lang="fi-FI" sz="2133" b="1" spc="-33" dirty="0" smtClean="0">
                <a:latin typeface="Arial"/>
                <a:cs typeface="Arial"/>
              </a:rPr>
              <a:t>v</a:t>
            </a:r>
            <a:r>
              <a:rPr lang="fi-FI" sz="2133" b="1" spc="-13" dirty="0" smtClean="0">
                <a:latin typeface="Arial"/>
                <a:cs typeface="Arial"/>
              </a:rPr>
              <a:t>ä</a:t>
            </a:r>
            <a:r>
              <a:rPr lang="fi-FI" sz="2133" b="1" dirty="0" smtClean="0">
                <a:latin typeface="Arial"/>
                <a:cs typeface="Arial"/>
              </a:rPr>
              <a:t>l</a:t>
            </a:r>
            <a:r>
              <a:rPr lang="fi-FI" sz="2133" b="1" spc="-7" dirty="0" smtClean="0">
                <a:latin typeface="Arial"/>
                <a:cs typeface="Arial"/>
              </a:rPr>
              <a:t>li</a:t>
            </a:r>
            <a:r>
              <a:rPr lang="fi-FI" sz="2133" b="1" dirty="0" smtClean="0">
                <a:latin typeface="Arial"/>
                <a:cs typeface="Arial"/>
              </a:rPr>
              <a:t>s</a:t>
            </a:r>
            <a:r>
              <a:rPr lang="fi-FI" sz="2133" b="1" spc="-13" dirty="0" smtClean="0">
                <a:latin typeface="Arial"/>
                <a:cs typeface="Arial"/>
              </a:rPr>
              <a:t>y</a:t>
            </a:r>
            <a:r>
              <a:rPr lang="fi-FI" sz="2133" b="1" spc="-33" dirty="0" smtClean="0">
                <a:latin typeface="Arial"/>
                <a:cs typeface="Arial"/>
              </a:rPr>
              <a:t>y</a:t>
            </a:r>
            <a:r>
              <a:rPr lang="fi-FI" sz="2133" b="1" spc="-13" dirty="0" smtClean="0">
                <a:latin typeface="Arial"/>
                <a:cs typeface="Arial"/>
              </a:rPr>
              <a:t>s</a:t>
            </a:r>
            <a:endParaRPr lang="fi-FI" sz="2133" dirty="0">
              <a:latin typeface="Arial"/>
              <a:cs typeface="Arial"/>
            </a:endParaRPr>
          </a:p>
          <a:p>
            <a:pPr marL="418076" indent="0">
              <a:spcBef>
                <a:spcPts val="7"/>
              </a:spcBef>
              <a:buNone/>
            </a:pPr>
            <a:r>
              <a:rPr lang="fi-FI" sz="1867" dirty="0" smtClean="0">
                <a:latin typeface="Arial"/>
                <a:cs typeface="Arial"/>
              </a:rPr>
              <a:t>	Asiakkaalle</a:t>
            </a:r>
            <a:r>
              <a:rPr lang="fi-FI" sz="1867" spc="-53" dirty="0" smtClean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asiointi</a:t>
            </a:r>
            <a:r>
              <a:rPr lang="fi-FI" sz="1867" spc="-33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helpok</a:t>
            </a:r>
            <a:r>
              <a:rPr lang="fi-FI" sz="1867" spc="7" dirty="0">
                <a:latin typeface="Arial"/>
                <a:cs typeface="Arial"/>
              </a:rPr>
              <a:t>s</a:t>
            </a:r>
            <a:r>
              <a:rPr lang="fi-FI" sz="1867" dirty="0">
                <a:latin typeface="Arial"/>
                <a:cs typeface="Arial"/>
              </a:rPr>
              <a:t>i</a:t>
            </a:r>
          </a:p>
          <a:p>
            <a:pPr marL="418076" indent="0">
              <a:buNone/>
            </a:pPr>
            <a:r>
              <a:rPr lang="fi-FI" sz="1867" dirty="0" smtClean="0">
                <a:latin typeface="Arial"/>
                <a:cs typeface="Arial"/>
              </a:rPr>
              <a:t>	Asian</a:t>
            </a:r>
            <a:r>
              <a:rPr lang="fi-FI" sz="1867" spc="-27" dirty="0" smtClean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hoita</a:t>
            </a:r>
            <a:r>
              <a:rPr lang="fi-FI" sz="1867" spc="-13" dirty="0">
                <a:latin typeface="Arial"/>
                <a:cs typeface="Arial"/>
              </a:rPr>
              <a:t>m</a:t>
            </a:r>
            <a:r>
              <a:rPr lang="fi-FI" sz="1867" dirty="0">
                <a:latin typeface="Arial"/>
                <a:cs typeface="Arial"/>
              </a:rPr>
              <a:t>inen</a:t>
            </a:r>
            <a:r>
              <a:rPr lang="fi-FI" sz="1867" spc="-60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ei</a:t>
            </a:r>
            <a:r>
              <a:rPr lang="fi-FI" sz="1867" spc="-13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edell</a:t>
            </a:r>
            <a:r>
              <a:rPr lang="fi-FI" sz="1867" spc="-27" dirty="0">
                <a:latin typeface="Arial"/>
                <a:cs typeface="Arial"/>
              </a:rPr>
              <a:t>y</a:t>
            </a:r>
            <a:r>
              <a:rPr lang="fi-FI" sz="1867" dirty="0">
                <a:latin typeface="Arial"/>
                <a:cs typeface="Arial"/>
              </a:rPr>
              <a:t>tä</a:t>
            </a:r>
            <a:r>
              <a:rPr lang="fi-FI" sz="1867" spc="-27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asiointia</a:t>
            </a:r>
            <a:r>
              <a:rPr lang="fi-FI" sz="1867" spc="-40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toi</a:t>
            </a:r>
            <a:r>
              <a:rPr lang="fi-FI" sz="1867" spc="-13" dirty="0">
                <a:latin typeface="Arial"/>
                <a:cs typeface="Arial"/>
              </a:rPr>
              <a:t>m</a:t>
            </a:r>
            <a:r>
              <a:rPr lang="fi-FI" sz="1867" dirty="0">
                <a:latin typeface="Arial"/>
                <a:cs typeface="Arial"/>
              </a:rPr>
              <a:t>isto</a:t>
            </a:r>
            <a:r>
              <a:rPr lang="fi-FI" sz="1867" spc="-13" dirty="0">
                <a:latin typeface="Arial"/>
                <a:cs typeface="Arial"/>
              </a:rPr>
              <a:t>ss</a:t>
            </a:r>
            <a:r>
              <a:rPr lang="fi-FI" sz="1867" dirty="0">
                <a:latin typeface="Arial"/>
                <a:cs typeface="Arial"/>
              </a:rPr>
              <a:t>a</a:t>
            </a:r>
            <a:r>
              <a:rPr lang="fi-FI" sz="1867" spc="-60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tai postissa</a:t>
            </a:r>
          </a:p>
          <a:p>
            <a:pPr marL="778067" indent="-381837">
              <a:spcBef>
                <a:spcPts val="533"/>
              </a:spcBef>
              <a:buClr>
                <a:srgbClr val="006C3E"/>
              </a:buClr>
              <a:buFont typeface="Arial"/>
              <a:buChar char="•"/>
              <a:tabLst>
                <a:tab pos="778914" algn="l"/>
              </a:tabLst>
            </a:pPr>
            <a:r>
              <a:rPr lang="fi-FI" sz="2133" b="1" spc="-20" dirty="0">
                <a:latin typeface="Arial"/>
                <a:cs typeface="Arial"/>
              </a:rPr>
              <a:t>No</a:t>
            </a:r>
            <a:r>
              <a:rPr lang="fi-FI" sz="2133" b="1" spc="-27" dirty="0">
                <a:latin typeface="Arial"/>
                <a:cs typeface="Arial"/>
              </a:rPr>
              <a:t>p</a:t>
            </a:r>
            <a:r>
              <a:rPr lang="fi-FI" sz="2133" b="1" spc="-13" dirty="0">
                <a:latin typeface="Arial"/>
                <a:cs typeface="Arial"/>
              </a:rPr>
              <a:t>eu</a:t>
            </a:r>
            <a:r>
              <a:rPr lang="fi-FI" sz="2133" b="1" spc="-27" dirty="0">
                <a:latin typeface="Arial"/>
                <a:cs typeface="Arial"/>
              </a:rPr>
              <a:t>t</a:t>
            </a:r>
            <a:r>
              <a:rPr lang="fi-FI" sz="2133" b="1" spc="-13" dirty="0">
                <a:latin typeface="Arial"/>
                <a:cs typeface="Arial"/>
              </a:rPr>
              <a:t>taa</a:t>
            </a:r>
            <a:r>
              <a:rPr lang="fi-FI" sz="2133" b="1" spc="40" dirty="0">
                <a:latin typeface="Arial"/>
                <a:cs typeface="Arial"/>
              </a:rPr>
              <a:t> </a:t>
            </a:r>
            <a:r>
              <a:rPr lang="fi-FI" sz="2133" b="1" spc="-13" dirty="0">
                <a:latin typeface="Arial"/>
                <a:cs typeface="Arial"/>
              </a:rPr>
              <a:t>et</a:t>
            </a:r>
            <a:r>
              <a:rPr lang="fi-FI" sz="2133" b="1" spc="-27" dirty="0">
                <a:latin typeface="Arial"/>
                <a:cs typeface="Arial"/>
              </a:rPr>
              <a:t>u</a:t>
            </a:r>
            <a:r>
              <a:rPr lang="fi-FI" sz="2133" b="1" spc="-13" dirty="0">
                <a:latin typeface="Arial"/>
                <a:cs typeface="Arial"/>
              </a:rPr>
              <a:t>us</a:t>
            </a:r>
            <a:r>
              <a:rPr lang="fi-FI" sz="2133" b="1" spc="-27" dirty="0">
                <a:latin typeface="Arial"/>
                <a:cs typeface="Arial"/>
              </a:rPr>
              <a:t>p</a:t>
            </a:r>
            <a:r>
              <a:rPr lang="fi-FI" sz="2133" b="1" spc="-13" dirty="0">
                <a:latin typeface="Arial"/>
                <a:cs typeface="Arial"/>
              </a:rPr>
              <a:t>rosesseja</a:t>
            </a:r>
            <a:endParaRPr lang="fi-FI" sz="2133" dirty="0">
              <a:latin typeface="Arial"/>
              <a:cs typeface="Arial"/>
            </a:endParaRPr>
          </a:p>
          <a:p>
            <a:pPr marL="418076" indent="0">
              <a:buNone/>
            </a:pPr>
            <a:r>
              <a:rPr lang="fi-FI" sz="1867" dirty="0" smtClean="0">
                <a:latin typeface="Arial"/>
                <a:cs typeface="Arial"/>
              </a:rPr>
              <a:t>	Ke</a:t>
            </a:r>
            <a:r>
              <a:rPr lang="fi-FI" sz="1867" spc="-7" dirty="0" smtClean="0">
                <a:latin typeface="Arial"/>
                <a:cs typeface="Arial"/>
              </a:rPr>
              <a:t>l</a:t>
            </a:r>
            <a:r>
              <a:rPr lang="fi-FI" sz="1867" dirty="0" smtClean="0">
                <a:latin typeface="Arial"/>
                <a:cs typeface="Arial"/>
              </a:rPr>
              <a:t>aan</a:t>
            </a:r>
            <a:r>
              <a:rPr lang="fi-FI" sz="1867" spc="-33" dirty="0" smtClean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pa</a:t>
            </a:r>
            <a:r>
              <a:rPr lang="fi-FI" sz="1867" spc="-13" dirty="0">
                <a:latin typeface="Arial"/>
                <a:cs typeface="Arial"/>
              </a:rPr>
              <a:t>p</a:t>
            </a:r>
            <a:r>
              <a:rPr lang="fi-FI" sz="1867" dirty="0">
                <a:latin typeface="Arial"/>
                <a:cs typeface="Arial"/>
              </a:rPr>
              <a:t>erise</a:t>
            </a:r>
            <a:r>
              <a:rPr lang="fi-FI" sz="1867" spc="-20" dirty="0">
                <a:latin typeface="Arial"/>
                <a:cs typeface="Arial"/>
              </a:rPr>
              <a:t>n</a:t>
            </a:r>
            <a:r>
              <a:rPr lang="fi-FI" sz="1867" dirty="0">
                <a:latin typeface="Arial"/>
                <a:cs typeface="Arial"/>
              </a:rPr>
              <a:t>a</a:t>
            </a:r>
            <a:r>
              <a:rPr lang="fi-FI" sz="1867" spc="-60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toi</a:t>
            </a:r>
            <a:r>
              <a:rPr lang="fi-FI" sz="1867" spc="-13" dirty="0">
                <a:latin typeface="Arial"/>
                <a:cs typeface="Arial"/>
              </a:rPr>
              <a:t>m</a:t>
            </a:r>
            <a:r>
              <a:rPr lang="fi-FI" sz="1867" dirty="0">
                <a:latin typeface="Arial"/>
                <a:cs typeface="Arial"/>
              </a:rPr>
              <a:t>itetut</a:t>
            </a:r>
            <a:r>
              <a:rPr lang="fi-FI" sz="1867" spc="-67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todistu</a:t>
            </a:r>
            <a:r>
              <a:rPr lang="fi-FI" sz="1867" spc="-13" dirty="0">
                <a:latin typeface="Arial"/>
                <a:cs typeface="Arial"/>
              </a:rPr>
              <a:t>k</a:t>
            </a:r>
            <a:r>
              <a:rPr lang="fi-FI" sz="1867" dirty="0">
                <a:latin typeface="Arial"/>
                <a:cs typeface="Arial"/>
              </a:rPr>
              <a:t>s</a:t>
            </a:r>
            <a:r>
              <a:rPr lang="fi-FI" sz="1867" spc="-20" dirty="0">
                <a:latin typeface="Arial"/>
                <a:cs typeface="Arial"/>
              </a:rPr>
              <a:t>e</a:t>
            </a:r>
            <a:r>
              <a:rPr lang="fi-FI" sz="1867" dirty="0">
                <a:latin typeface="Arial"/>
                <a:cs typeface="Arial"/>
              </a:rPr>
              <a:t>t</a:t>
            </a:r>
            <a:r>
              <a:rPr lang="fi-FI" sz="1867" spc="-33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p</a:t>
            </a:r>
            <a:r>
              <a:rPr lang="fi-FI" sz="1867" spc="-33" dirty="0">
                <a:latin typeface="Arial"/>
                <a:cs typeface="Arial"/>
              </a:rPr>
              <a:t>y</a:t>
            </a:r>
            <a:r>
              <a:rPr lang="fi-FI" sz="1867" dirty="0">
                <a:latin typeface="Arial"/>
                <a:cs typeface="Arial"/>
              </a:rPr>
              <a:t>ritään</a:t>
            </a:r>
            <a:r>
              <a:rPr lang="fi-FI" sz="1867" spc="-33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saa</a:t>
            </a:r>
            <a:r>
              <a:rPr lang="fi-FI" sz="1867" spc="-20" dirty="0">
                <a:latin typeface="Arial"/>
                <a:cs typeface="Arial"/>
              </a:rPr>
              <a:t>m</a:t>
            </a:r>
            <a:r>
              <a:rPr lang="fi-FI" sz="1867" dirty="0">
                <a:latin typeface="Arial"/>
                <a:cs typeface="Arial"/>
              </a:rPr>
              <a:t>aan</a:t>
            </a:r>
            <a:r>
              <a:rPr lang="fi-FI" sz="1867" spc="-67" dirty="0">
                <a:latin typeface="Arial"/>
                <a:cs typeface="Arial"/>
              </a:rPr>
              <a:t> </a:t>
            </a:r>
            <a:r>
              <a:rPr lang="fi-FI" sz="1867" dirty="0" smtClean="0">
                <a:latin typeface="Arial"/>
                <a:cs typeface="Arial"/>
              </a:rPr>
              <a:t>Ke</a:t>
            </a:r>
            <a:r>
              <a:rPr lang="fi-FI" sz="1867" spc="-7" dirty="0" smtClean="0">
                <a:latin typeface="Arial"/>
                <a:cs typeface="Arial"/>
              </a:rPr>
              <a:t>l</a:t>
            </a:r>
            <a:r>
              <a:rPr lang="fi-FI" sz="1867" dirty="0" smtClean="0">
                <a:latin typeface="Arial"/>
                <a:cs typeface="Arial"/>
              </a:rPr>
              <a:t>aan sähköis</a:t>
            </a:r>
            <a:r>
              <a:rPr lang="fi-FI" sz="1867" spc="-20" dirty="0" smtClean="0">
                <a:latin typeface="Arial"/>
                <a:cs typeface="Arial"/>
              </a:rPr>
              <a:t>e</a:t>
            </a:r>
            <a:r>
              <a:rPr lang="fi-FI" sz="1867" dirty="0" smtClean="0">
                <a:latin typeface="Arial"/>
                <a:cs typeface="Arial"/>
              </a:rPr>
              <a:t>nä</a:t>
            </a:r>
            <a:endParaRPr lang="fi-FI" sz="1867" dirty="0">
              <a:latin typeface="Arial"/>
              <a:cs typeface="Arial"/>
            </a:endParaRPr>
          </a:p>
          <a:p>
            <a:pPr marL="778067" indent="-381837">
              <a:spcBef>
                <a:spcPts val="533"/>
              </a:spcBef>
              <a:buClr>
                <a:srgbClr val="006C3E"/>
              </a:buClr>
              <a:buFont typeface="Arial"/>
              <a:buChar char="•"/>
              <a:tabLst>
                <a:tab pos="778914" algn="l"/>
              </a:tabLst>
            </a:pPr>
            <a:r>
              <a:rPr lang="fi-FI" sz="2133" b="1" spc="-13" dirty="0">
                <a:latin typeface="Arial"/>
                <a:cs typeface="Arial"/>
              </a:rPr>
              <a:t>Vähen</a:t>
            </a:r>
            <a:r>
              <a:rPr lang="fi-FI" sz="2133" b="1" spc="-20" dirty="0">
                <a:latin typeface="Arial"/>
                <a:cs typeface="Arial"/>
              </a:rPr>
              <a:t>t</a:t>
            </a:r>
            <a:r>
              <a:rPr lang="fi-FI" sz="2133" b="1" spc="-13" dirty="0">
                <a:latin typeface="Arial"/>
                <a:cs typeface="Arial"/>
              </a:rPr>
              <a:t>ää</a:t>
            </a:r>
            <a:r>
              <a:rPr lang="fi-FI" sz="2133" b="1" spc="13" dirty="0">
                <a:latin typeface="Arial"/>
                <a:cs typeface="Arial"/>
              </a:rPr>
              <a:t> </a:t>
            </a:r>
            <a:r>
              <a:rPr lang="fi-FI" sz="2133" b="1" spc="-67" dirty="0">
                <a:latin typeface="Arial"/>
                <a:cs typeface="Arial"/>
              </a:rPr>
              <a:t>v</a:t>
            </a:r>
            <a:r>
              <a:rPr lang="fi-FI" sz="2133" b="1" spc="-13" dirty="0">
                <a:latin typeface="Arial"/>
                <a:cs typeface="Arial"/>
              </a:rPr>
              <a:t>irheitä</a:t>
            </a:r>
            <a:endParaRPr lang="fi-FI" sz="2133" dirty="0">
              <a:latin typeface="Arial"/>
              <a:cs typeface="Arial"/>
            </a:endParaRPr>
          </a:p>
          <a:p>
            <a:pPr marL="418076" marR="1263194" indent="0">
              <a:spcBef>
                <a:spcPts val="7"/>
              </a:spcBef>
              <a:buNone/>
            </a:pPr>
            <a:r>
              <a:rPr lang="fi-FI" sz="1867" dirty="0" smtClean="0">
                <a:latin typeface="Arial"/>
                <a:cs typeface="Arial"/>
              </a:rPr>
              <a:t>	Asiakirjat</a:t>
            </a:r>
            <a:r>
              <a:rPr lang="fi-FI" sz="1867" spc="-53" dirty="0" smtClean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ja</a:t>
            </a:r>
            <a:r>
              <a:rPr lang="fi-FI" sz="1867" spc="-7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t</a:t>
            </a:r>
            <a:r>
              <a:rPr lang="fi-FI" sz="1867" spc="-27" dirty="0">
                <a:latin typeface="Arial"/>
                <a:cs typeface="Arial"/>
              </a:rPr>
              <a:t>y</a:t>
            </a:r>
            <a:r>
              <a:rPr lang="fi-FI" sz="1867" dirty="0">
                <a:latin typeface="Arial"/>
                <a:cs typeface="Arial"/>
              </a:rPr>
              <a:t>öt </a:t>
            </a:r>
            <a:r>
              <a:rPr lang="fi-FI" sz="1867" spc="-13" dirty="0">
                <a:latin typeface="Arial"/>
                <a:cs typeface="Arial"/>
              </a:rPr>
              <a:t>m</a:t>
            </a:r>
            <a:r>
              <a:rPr lang="fi-FI" sz="1867" dirty="0">
                <a:latin typeface="Arial"/>
                <a:cs typeface="Arial"/>
              </a:rPr>
              <a:t>uodos</a:t>
            </a:r>
            <a:r>
              <a:rPr lang="fi-FI" sz="1867" spc="7" dirty="0">
                <a:latin typeface="Arial"/>
                <a:cs typeface="Arial"/>
              </a:rPr>
              <a:t>t</a:t>
            </a:r>
            <a:r>
              <a:rPr lang="fi-FI" sz="1867" spc="-20" dirty="0">
                <a:latin typeface="Arial"/>
                <a:cs typeface="Arial"/>
              </a:rPr>
              <a:t>u</a:t>
            </a:r>
            <a:r>
              <a:rPr lang="fi-FI" sz="1867" spc="-27" dirty="0">
                <a:latin typeface="Arial"/>
                <a:cs typeface="Arial"/>
              </a:rPr>
              <a:t>v</a:t>
            </a:r>
            <a:r>
              <a:rPr lang="fi-FI" sz="1867" dirty="0">
                <a:latin typeface="Arial"/>
                <a:cs typeface="Arial"/>
              </a:rPr>
              <a:t>at</a:t>
            </a:r>
            <a:r>
              <a:rPr lang="fi-FI" sz="1867" spc="-33" dirty="0">
                <a:latin typeface="Arial"/>
                <a:cs typeface="Arial"/>
              </a:rPr>
              <a:t> </a:t>
            </a:r>
            <a:r>
              <a:rPr lang="fi-FI" sz="1867" dirty="0" smtClean="0">
                <a:latin typeface="Arial"/>
                <a:cs typeface="Arial"/>
              </a:rPr>
              <a:t>oikein,</a:t>
            </a:r>
            <a:r>
              <a:rPr lang="fi-FI" sz="1867" spc="-40" dirty="0" smtClean="0">
                <a:latin typeface="Arial"/>
                <a:cs typeface="Arial"/>
              </a:rPr>
              <a:t> </a:t>
            </a:r>
            <a:r>
              <a:rPr lang="fi-FI" sz="1867" spc="-33" dirty="0">
                <a:latin typeface="Arial"/>
                <a:cs typeface="Arial"/>
              </a:rPr>
              <a:t>v</a:t>
            </a:r>
            <a:r>
              <a:rPr lang="fi-FI" sz="1867" dirty="0" smtClean="0">
                <a:latin typeface="Arial"/>
                <a:cs typeface="Arial"/>
              </a:rPr>
              <a:t>irheellises</a:t>
            </a:r>
            <a:r>
              <a:rPr lang="fi-FI" sz="1867" spc="-13" dirty="0" smtClean="0">
                <a:latin typeface="Arial"/>
                <a:cs typeface="Arial"/>
              </a:rPr>
              <a:t>t</a:t>
            </a:r>
            <a:r>
              <a:rPr lang="fi-FI" sz="1867" dirty="0" smtClean="0">
                <a:latin typeface="Arial"/>
                <a:cs typeface="Arial"/>
              </a:rPr>
              <a:t>i</a:t>
            </a:r>
            <a:r>
              <a:rPr lang="fi-FI" sz="1867" spc="-60" dirty="0" smtClean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tai</a:t>
            </a:r>
            <a:r>
              <a:rPr lang="fi-FI" sz="1867" spc="-13" dirty="0">
                <a:latin typeface="Arial"/>
                <a:cs typeface="Arial"/>
              </a:rPr>
              <a:t> </a:t>
            </a:r>
            <a:r>
              <a:rPr lang="fi-FI" sz="1867" spc="-27" dirty="0">
                <a:latin typeface="Arial"/>
                <a:cs typeface="Arial"/>
              </a:rPr>
              <a:t>v</a:t>
            </a:r>
            <a:r>
              <a:rPr lang="fi-FI" sz="1867" dirty="0">
                <a:latin typeface="Arial"/>
                <a:cs typeface="Arial"/>
              </a:rPr>
              <a:t>ajaasti</a:t>
            </a:r>
            <a:r>
              <a:rPr lang="fi-FI" sz="1867" spc="-27" dirty="0">
                <a:latin typeface="Arial"/>
                <a:cs typeface="Arial"/>
              </a:rPr>
              <a:t> </a:t>
            </a:r>
            <a:r>
              <a:rPr lang="fi-FI" sz="1867" dirty="0" smtClean="0">
                <a:latin typeface="Arial"/>
                <a:cs typeface="Arial"/>
              </a:rPr>
              <a:t>tä</a:t>
            </a:r>
            <a:r>
              <a:rPr lang="fi-FI" sz="1867" spc="-27" dirty="0" smtClean="0">
                <a:latin typeface="Arial"/>
                <a:cs typeface="Arial"/>
              </a:rPr>
              <a:t>y</a:t>
            </a:r>
            <a:r>
              <a:rPr lang="fi-FI" sz="1867" dirty="0" smtClean="0">
                <a:latin typeface="Arial"/>
                <a:cs typeface="Arial"/>
              </a:rPr>
              <a:t>tet</a:t>
            </a:r>
            <a:r>
              <a:rPr lang="fi-FI" sz="1867" spc="-27" dirty="0" smtClean="0">
                <a:latin typeface="Arial"/>
                <a:cs typeface="Arial"/>
              </a:rPr>
              <a:t>y</a:t>
            </a:r>
            <a:r>
              <a:rPr lang="fi-FI" sz="1867" dirty="0" smtClean="0">
                <a:latin typeface="Arial"/>
                <a:cs typeface="Arial"/>
              </a:rPr>
              <a:t>t</a:t>
            </a:r>
            <a:r>
              <a:rPr lang="fi-FI" sz="1867" spc="-20" dirty="0" smtClean="0">
                <a:latin typeface="Arial"/>
                <a:cs typeface="Arial"/>
              </a:rPr>
              <a:t> </a:t>
            </a:r>
            <a:r>
              <a:rPr lang="fi-FI" sz="1867" dirty="0" smtClean="0">
                <a:latin typeface="Arial"/>
                <a:cs typeface="Arial"/>
              </a:rPr>
              <a:t>todistu</a:t>
            </a:r>
            <a:r>
              <a:rPr lang="fi-FI" sz="1867" spc="-13" dirty="0" smtClean="0">
                <a:latin typeface="Arial"/>
                <a:cs typeface="Arial"/>
              </a:rPr>
              <a:t>ks</a:t>
            </a:r>
            <a:r>
              <a:rPr lang="fi-FI" sz="1867" dirty="0" smtClean="0">
                <a:latin typeface="Arial"/>
                <a:cs typeface="Arial"/>
              </a:rPr>
              <a:t>et</a:t>
            </a:r>
            <a:r>
              <a:rPr lang="fi-FI" sz="1867" spc="-67" dirty="0" smtClean="0">
                <a:latin typeface="Arial"/>
                <a:cs typeface="Arial"/>
              </a:rPr>
              <a:t> 	</a:t>
            </a:r>
            <a:r>
              <a:rPr lang="fi-FI" sz="1867" spc="-27" dirty="0" smtClean="0">
                <a:latin typeface="Arial"/>
                <a:cs typeface="Arial"/>
              </a:rPr>
              <a:t>v</a:t>
            </a:r>
            <a:r>
              <a:rPr lang="fi-FI" sz="1867" dirty="0" smtClean="0">
                <a:latin typeface="Arial"/>
                <a:cs typeface="Arial"/>
              </a:rPr>
              <a:t>ähene</a:t>
            </a:r>
            <a:r>
              <a:rPr lang="fi-FI" sz="1867" spc="-33" dirty="0" smtClean="0">
                <a:latin typeface="Arial"/>
                <a:cs typeface="Arial"/>
              </a:rPr>
              <a:t>v</a:t>
            </a:r>
            <a:r>
              <a:rPr lang="fi-FI" sz="1867" dirty="0" smtClean="0">
                <a:latin typeface="Arial"/>
                <a:cs typeface="Arial"/>
              </a:rPr>
              <a:t>ät</a:t>
            </a:r>
            <a:endParaRPr lang="fi-FI" sz="1867" dirty="0">
              <a:latin typeface="Arial"/>
              <a:cs typeface="Arial"/>
            </a:endParaRPr>
          </a:p>
          <a:p>
            <a:pPr marL="418076" indent="0">
              <a:buNone/>
            </a:pPr>
            <a:r>
              <a:rPr lang="fi-FI" sz="1867" dirty="0" smtClean="0">
                <a:latin typeface="Arial"/>
                <a:cs typeface="Arial"/>
              </a:rPr>
              <a:t>	&gt;</a:t>
            </a:r>
            <a:r>
              <a:rPr lang="fi-FI" sz="1867" spc="-20" dirty="0" smtClean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lisäsel</a:t>
            </a:r>
            <a:r>
              <a:rPr lang="fi-FI" sz="1867" spc="-27" dirty="0">
                <a:latin typeface="Arial"/>
                <a:cs typeface="Arial"/>
              </a:rPr>
              <a:t>v</a:t>
            </a:r>
            <a:r>
              <a:rPr lang="fi-FI" sz="1867" dirty="0">
                <a:latin typeface="Arial"/>
                <a:cs typeface="Arial"/>
              </a:rPr>
              <a:t>it</a:t>
            </a:r>
            <a:r>
              <a:rPr lang="fi-FI" sz="1867" spc="-27" dirty="0">
                <a:latin typeface="Arial"/>
                <a:cs typeface="Arial"/>
              </a:rPr>
              <a:t>y</a:t>
            </a:r>
            <a:r>
              <a:rPr lang="fi-FI" sz="1867" dirty="0">
                <a:latin typeface="Arial"/>
                <a:cs typeface="Arial"/>
              </a:rPr>
              <a:t>sp</a:t>
            </a:r>
            <a:r>
              <a:rPr lang="fi-FI" sz="1867" spc="-33" dirty="0">
                <a:latin typeface="Arial"/>
                <a:cs typeface="Arial"/>
              </a:rPr>
              <a:t>y</a:t>
            </a:r>
            <a:r>
              <a:rPr lang="fi-FI" sz="1867" spc="-27" dirty="0">
                <a:latin typeface="Arial"/>
                <a:cs typeface="Arial"/>
              </a:rPr>
              <a:t>y</a:t>
            </a:r>
            <a:r>
              <a:rPr lang="fi-FI" sz="1867" dirty="0">
                <a:latin typeface="Arial"/>
                <a:cs typeface="Arial"/>
              </a:rPr>
              <a:t>ntöjen</a:t>
            </a:r>
            <a:r>
              <a:rPr lang="fi-FI" sz="1867" spc="-13" dirty="0">
                <a:latin typeface="Arial"/>
                <a:cs typeface="Arial"/>
              </a:rPr>
              <a:t> </a:t>
            </a:r>
            <a:r>
              <a:rPr lang="fi-FI" sz="1867" dirty="0">
                <a:latin typeface="Arial"/>
                <a:cs typeface="Arial"/>
              </a:rPr>
              <a:t>tar</a:t>
            </a:r>
            <a:r>
              <a:rPr lang="fi-FI" sz="1867" spc="-33" dirty="0">
                <a:latin typeface="Arial"/>
                <a:cs typeface="Arial"/>
              </a:rPr>
              <a:t>v</a:t>
            </a:r>
            <a:r>
              <a:rPr lang="fi-FI" sz="1867" dirty="0">
                <a:latin typeface="Arial"/>
                <a:cs typeface="Arial"/>
              </a:rPr>
              <a:t>e</a:t>
            </a:r>
            <a:r>
              <a:rPr lang="fi-FI" sz="1867" spc="-27" dirty="0">
                <a:latin typeface="Arial"/>
                <a:cs typeface="Arial"/>
              </a:rPr>
              <a:t> v</a:t>
            </a:r>
            <a:r>
              <a:rPr lang="fi-FI" sz="1867" dirty="0">
                <a:latin typeface="Arial"/>
                <a:cs typeface="Arial"/>
              </a:rPr>
              <a:t>äh</a:t>
            </a:r>
            <a:r>
              <a:rPr lang="fi-FI" sz="1867" spc="-13" dirty="0">
                <a:latin typeface="Arial"/>
                <a:cs typeface="Arial"/>
              </a:rPr>
              <a:t>e</a:t>
            </a:r>
            <a:r>
              <a:rPr lang="fi-FI" sz="1867" dirty="0">
                <a:latin typeface="Arial"/>
                <a:cs typeface="Arial"/>
              </a:rPr>
              <a:t>nee</a:t>
            </a:r>
          </a:p>
          <a:p>
            <a:pPr marL="778067" indent="-381837">
              <a:spcBef>
                <a:spcPts val="513"/>
              </a:spcBef>
              <a:buClr>
                <a:srgbClr val="006C3E"/>
              </a:buClr>
              <a:buFont typeface="Arial"/>
              <a:buChar char="•"/>
              <a:tabLst>
                <a:tab pos="778914" algn="l"/>
              </a:tabLst>
            </a:pPr>
            <a:r>
              <a:rPr lang="fi-FI" sz="2133" b="1" spc="-180" dirty="0">
                <a:latin typeface="Arial"/>
                <a:cs typeface="Arial"/>
              </a:rPr>
              <a:t>T</a:t>
            </a:r>
            <a:r>
              <a:rPr lang="fi-FI" sz="2133" b="1" spc="-13" dirty="0">
                <a:latin typeface="Arial"/>
                <a:cs typeface="Arial"/>
              </a:rPr>
              <a:t>ukea</a:t>
            </a:r>
            <a:r>
              <a:rPr lang="fi-FI" sz="2133" b="1" spc="7" dirty="0">
                <a:latin typeface="Arial"/>
                <a:cs typeface="Arial"/>
              </a:rPr>
              <a:t> </a:t>
            </a:r>
            <a:r>
              <a:rPr lang="fi-FI" sz="2133" b="1" spc="-13" dirty="0">
                <a:latin typeface="Arial"/>
                <a:cs typeface="Arial"/>
              </a:rPr>
              <a:t>au</a:t>
            </a:r>
            <a:r>
              <a:rPr lang="fi-FI" sz="2133" b="1" spc="-27" dirty="0">
                <a:latin typeface="Arial"/>
                <a:cs typeface="Arial"/>
              </a:rPr>
              <a:t>t</a:t>
            </a:r>
            <a:r>
              <a:rPr lang="fi-FI" sz="2133" b="1" spc="-13" dirty="0">
                <a:latin typeface="Arial"/>
                <a:cs typeface="Arial"/>
              </a:rPr>
              <a:t>o</a:t>
            </a:r>
            <a:r>
              <a:rPr lang="fi-FI" sz="2133" b="1" spc="-33" dirty="0">
                <a:latin typeface="Arial"/>
                <a:cs typeface="Arial"/>
              </a:rPr>
              <a:t>m</a:t>
            </a:r>
            <a:r>
              <a:rPr lang="fi-FI" sz="2133" b="1" spc="-13" dirty="0">
                <a:latin typeface="Arial"/>
                <a:cs typeface="Arial"/>
              </a:rPr>
              <a:t>aat</a:t>
            </a:r>
            <a:r>
              <a:rPr lang="fi-FI" sz="2133" b="1" spc="-27" dirty="0">
                <a:latin typeface="Arial"/>
                <a:cs typeface="Arial"/>
              </a:rPr>
              <a:t>t</a:t>
            </a:r>
            <a:r>
              <a:rPr lang="fi-FI" sz="2133" b="1" spc="-13" dirty="0">
                <a:latin typeface="Arial"/>
                <a:cs typeface="Arial"/>
              </a:rPr>
              <a:t>iratkais</a:t>
            </a:r>
            <a:r>
              <a:rPr lang="fi-FI" sz="2133" b="1" spc="-7" dirty="0">
                <a:latin typeface="Arial"/>
                <a:cs typeface="Arial"/>
              </a:rPr>
              <a:t>u</a:t>
            </a:r>
            <a:r>
              <a:rPr lang="fi-FI" sz="2133" b="1" spc="-13" dirty="0">
                <a:latin typeface="Arial"/>
                <a:cs typeface="Arial"/>
              </a:rPr>
              <a:t>ja</a:t>
            </a:r>
            <a:endParaRPr lang="fi-FI" sz="2133" dirty="0">
              <a:latin typeface="Arial"/>
              <a:cs typeface="Arial"/>
            </a:endParaRPr>
          </a:p>
          <a:p>
            <a:endParaRPr lang="fi-FI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/>
            <a:fld id="{81D60167-4931-47E6-BA6A-407CBD079E47}" type="slidenum">
              <a:rPr dirty="0"/>
              <a:pPr marL="33866"/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086">
              <a:lnSpc>
                <a:spcPct val="100000"/>
              </a:lnSpc>
            </a:pPr>
            <a:r>
              <a:rPr dirty="0"/>
              <a:t>Sähköisen</a:t>
            </a:r>
            <a:r>
              <a:rPr spc="-40" dirty="0"/>
              <a:t> </a:t>
            </a:r>
            <a:r>
              <a:rPr dirty="0"/>
              <a:t>todis</a:t>
            </a:r>
            <a:r>
              <a:rPr spc="7" dirty="0"/>
              <a:t>t</a:t>
            </a:r>
            <a:r>
              <a:rPr dirty="0"/>
              <a:t>uk</a:t>
            </a:r>
            <a:r>
              <a:rPr spc="7" dirty="0"/>
              <a:t>s</a:t>
            </a:r>
            <a:r>
              <a:rPr dirty="0"/>
              <a:t>en</a:t>
            </a:r>
            <a:r>
              <a:rPr spc="-53" dirty="0"/>
              <a:t> </a:t>
            </a:r>
            <a:r>
              <a:rPr dirty="0"/>
              <a:t>v</a:t>
            </a:r>
            <a:r>
              <a:rPr spc="-20" dirty="0"/>
              <a:t>ä</a:t>
            </a:r>
            <a:r>
              <a:rPr dirty="0"/>
              <a:t>li</a:t>
            </a:r>
            <a:r>
              <a:rPr spc="7" dirty="0"/>
              <a:t>t</a:t>
            </a:r>
            <a:r>
              <a:rPr dirty="0"/>
              <a:t>täminen</a:t>
            </a:r>
            <a:r>
              <a:rPr spc="-40" dirty="0"/>
              <a:t> </a:t>
            </a:r>
            <a:r>
              <a:rPr dirty="0"/>
              <a:t>Kelaan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13194" y="490157"/>
            <a:ext cx="3175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defRPr/>
            </a:pP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1/2</a:t>
            </a:r>
            <a:endParaRPr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546" y="1671413"/>
            <a:ext cx="469957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527" marR="6773" indent="-228594" defTabSz="1219170">
              <a:buFont typeface="Arial" panose="020B0604020202020204" pitchFamily="34" charset="0"/>
              <a:buChar char="•"/>
              <a:defRPr/>
            </a:pPr>
            <a:r>
              <a:rPr sz="1600" spc="-2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iakas</a:t>
            </a:r>
            <a:r>
              <a:rPr sz="16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antaa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lää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äri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sz="1600" spc="-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suo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tumu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sen,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että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hänen lää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ärintodistuksen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voidaan</a:t>
            </a:r>
            <a:r>
              <a:rPr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välittää</a:t>
            </a:r>
            <a:r>
              <a:rPr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 err="1">
                <a:solidFill>
                  <a:srgbClr val="000000"/>
                </a:solidFill>
                <a:latin typeface="Arial"/>
                <a:cs typeface="Arial"/>
              </a:rPr>
              <a:t>säh</a:t>
            </a:r>
            <a:r>
              <a:rPr sz="1600" spc="-7" dirty="0" err="1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600" spc="-13" dirty="0" err="1">
                <a:solidFill>
                  <a:srgbClr val="000000"/>
                </a:solidFill>
                <a:latin typeface="Arial"/>
                <a:cs typeface="Arial"/>
              </a:rPr>
              <a:t>öisesti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 err="1">
                <a:solidFill>
                  <a:srgbClr val="000000"/>
                </a:solidFill>
                <a:latin typeface="Arial"/>
                <a:cs typeface="Arial"/>
              </a:rPr>
              <a:t>Ke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600" spc="-13" dirty="0" err="1">
                <a:solidFill>
                  <a:srgbClr val="000000"/>
                </a:solidFill>
                <a:latin typeface="Arial"/>
                <a:cs typeface="Arial"/>
              </a:rPr>
              <a:t>aan</a:t>
            </a:r>
            <a:r>
              <a:rPr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etuu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käsittel</a:t>
            </a:r>
            <a:r>
              <a:rPr sz="1600" spc="-4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ä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varten.</a:t>
            </a: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703" y="2674193"/>
            <a:ext cx="8508595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527" indent="-228594" defTabSz="1219170">
              <a:buFont typeface="Arial" panose="020B0604020202020204" pitchFamily="34" charset="0"/>
              <a:buChar char="•"/>
              <a:defRPr/>
            </a:pP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Lää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äri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tä</a:t>
            </a:r>
            <a:r>
              <a:rPr sz="1600" spc="-33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ttää</a:t>
            </a:r>
            <a:r>
              <a:rPr sz="16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tod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stuksen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lastieto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j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ärje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telmä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600" spc="-33" dirty="0">
                <a:solidFill>
                  <a:srgbClr val="000000"/>
                </a:solidFill>
                <a:latin typeface="Arial"/>
                <a:cs typeface="Arial"/>
              </a:rPr>
              <a:t>ä</a:t>
            </a:r>
            <a:r>
              <a:rPr sz="1600" spc="-7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36582" defTabSz="1219170">
              <a:spcBef>
                <a:spcPts val="540"/>
              </a:spcBef>
              <a:defRPr/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Lääkäri</a:t>
            </a:r>
            <a:r>
              <a:rPr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kirjaa</a:t>
            </a:r>
            <a:r>
              <a:rPr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todistu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ks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ee</a:t>
            </a:r>
            <a:r>
              <a:rPr sz="1600" spc="-2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600" spc="-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itä</a:t>
            </a:r>
            <a:r>
              <a:rPr sz="16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etuut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27" dirty="0" err="1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arten</a:t>
            </a:r>
            <a:r>
              <a:rPr sz="16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todistus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kirjoitet</a:t>
            </a:r>
            <a:r>
              <a:rPr sz="1600" spc="-2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1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asiakka</a:t>
            </a:r>
            <a:r>
              <a:rPr sz="1600" spc="-27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lle.</a:t>
            </a:r>
          </a:p>
          <a:p>
            <a:pPr marL="736582" defTabSz="1219170">
              <a:spcBef>
                <a:spcPts val="527"/>
              </a:spcBef>
              <a:defRPr/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Lääkäri</a:t>
            </a:r>
            <a:r>
              <a:rPr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kirjaa</a:t>
            </a:r>
            <a:r>
              <a:rPr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li</a:t>
            </a:r>
            <a:r>
              <a:rPr sz="1600" spc="7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äksi</a:t>
            </a:r>
            <a:r>
              <a:rPr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todistu</a:t>
            </a:r>
            <a:r>
              <a:rPr sz="1600" spc="-13" dirty="0">
                <a:solidFill>
                  <a:srgbClr val="000000"/>
                </a:solidFill>
                <a:latin typeface="Arial"/>
                <a:cs typeface="Arial"/>
              </a:rPr>
              <a:t>ks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een</a:t>
            </a:r>
          </a:p>
          <a:p>
            <a:pPr marL="1095559" indent="-358978" defTabSz="1219170">
              <a:spcBef>
                <a:spcPts val="553"/>
              </a:spcBef>
              <a:buFont typeface="Arial"/>
              <a:buChar char="–"/>
              <a:tabLst>
                <a:tab pos="1096406" algn="l"/>
              </a:tabLst>
              <a:defRPr/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tiedon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asiakk</a:t>
            </a:r>
            <a:r>
              <a:rPr sz="1600" b="1" spc="7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6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ant</a:t>
            </a:r>
            <a:r>
              <a:rPr sz="1600" b="1" spc="7" dirty="0">
                <a:solidFill>
                  <a:srgbClr val="FF0000"/>
                </a:solidFill>
                <a:latin typeface="Arial"/>
                <a:cs typeface="Arial"/>
              </a:rPr>
              <a:t>am</a:t>
            </a:r>
            <a:r>
              <a:rPr sz="1600" b="1" spc="-13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sta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suost</a:t>
            </a:r>
            <a:r>
              <a:rPr sz="1600" b="1" spc="7" dirty="0">
                <a:solidFill>
                  <a:srgbClr val="FF0000"/>
                </a:solidFill>
                <a:latin typeface="Arial"/>
                <a:cs typeface="Arial"/>
              </a:rPr>
              <a:t>um</a:t>
            </a:r>
            <a:r>
              <a:rPr sz="1600" b="1" spc="-13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ks</a:t>
            </a:r>
            <a:r>
              <a:rPr sz="1600" b="1" spc="-13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sta</a:t>
            </a:r>
          </a:p>
          <a:p>
            <a:pPr marL="1095559" indent="-358978" defTabSz="1219170">
              <a:spcBef>
                <a:spcPts val="527"/>
              </a:spcBef>
              <a:buFont typeface="Arial"/>
              <a:buChar char="–"/>
              <a:tabLst>
                <a:tab pos="1096406" algn="l"/>
              </a:tabLst>
              <a:defRPr/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tiedon</a:t>
            </a:r>
            <a:r>
              <a:rPr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600" spc="7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distuksen</a:t>
            </a:r>
            <a:r>
              <a:rPr sz="1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20" dirty="0" err="1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ast</a:t>
            </a:r>
            <a:r>
              <a:rPr sz="1600" spc="7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anottaj</a:t>
            </a:r>
            <a:r>
              <a:rPr sz="1600" spc="-13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sta</a:t>
            </a:r>
            <a:r>
              <a:rPr sz="1600" spc="-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Kela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5519928" y="1569381"/>
            <a:ext cx="960120" cy="576579"/>
          </a:xfrm>
          <a:custGeom>
            <a:avLst/>
            <a:gdLst/>
            <a:ahLst/>
            <a:cxnLst/>
            <a:rect l="l" t="t" r="r" b="b"/>
            <a:pathLst>
              <a:path w="720089" h="432434">
                <a:moveTo>
                  <a:pt x="0" y="432053"/>
                </a:moveTo>
                <a:lnTo>
                  <a:pt x="720077" y="432053"/>
                </a:lnTo>
                <a:lnTo>
                  <a:pt x="720077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ln w="28575">
            <a:solidFill>
              <a:srgbClr val="6CCFF6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9928" y="1569382"/>
            <a:ext cx="960120" cy="615361"/>
          </a:xfrm>
          <a:prstGeom prst="rect">
            <a:avLst/>
          </a:prstGeom>
          <a:solidFill>
            <a:srgbClr val="6CCFF6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fi-FI" sz="1333" spc="-20" dirty="0">
                <a:solidFill>
                  <a:srgbClr val="FFFFFF"/>
                </a:solidFill>
                <a:latin typeface="Arial"/>
                <a:cs typeface="Arial"/>
              </a:rPr>
              <a:t>Lääkäri / 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endParaRPr lang="fi-FI" sz="1333" spc="-7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1219170">
              <a:defRPr/>
            </a:pPr>
            <a:endParaRPr sz="1333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48144" y="1569381"/>
            <a:ext cx="960120" cy="576579"/>
          </a:xfrm>
          <a:custGeom>
            <a:avLst/>
            <a:gdLst/>
            <a:ahLst/>
            <a:cxnLst/>
            <a:rect l="l" t="t" r="r" b="b"/>
            <a:pathLst>
              <a:path w="720089" h="432434">
                <a:moveTo>
                  <a:pt x="0" y="432053"/>
                </a:moveTo>
                <a:lnTo>
                  <a:pt x="720077" y="432053"/>
                </a:lnTo>
                <a:lnTo>
                  <a:pt x="720077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ln w="28575">
            <a:solidFill>
              <a:srgbClr val="6CCFF6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48144" y="1569382"/>
            <a:ext cx="960120" cy="410241"/>
          </a:xfrm>
          <a:prstGeom prst="rect">
            <a:avLst/>
          </a:prstGeom>
          <a:solidFill>
            <a:srgbClr val="6CCFF6"/>
          </a:solidFill>
        </p:spPr>
        <p:txBody>
          <a:bodyPr vert="horz" wrap="square" lIns="0" tIns="0" rIns="0" bIns="0" rtlCol="0">
            <a:spAutoFit/>
          </a:bodyPr>
          <a:lstStyle/>
          <a:p>
            <a:pPr marL="214201" marR="204042" indent="17780" defTabSz="1219170">
              <a:defRPr/>
            </a:pP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- p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333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52431" y="1569381"/>
            <a:ext cx="960120" cy="576579"/>
          </a:xfrm>
          <a:custGeom>
            <a:avLst/>
            <a:gdLst/>
            <a:ahLst/>
            <a:cxnLst/>
            <a:rect l="l" t="t" r="r" b="b"/>
            <a:pathLst>
              <a:path w="720090" h="432434">
                <a:moveTo>
                  <a:pt x="0" y="432053"/>
                </a:moveTo>
                <a:lnTo>
                  <a:pt x="720077" y="432053"/>
                </a:lnTo>
                <a:lnTo>
                  <a:pt x="720077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solidFill>
            <a:srgbClr val="6CCFF6"/>
          </a:solidFill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52431" y="1569381"/>
            <a:ext cx="960120" cy="576579"/>
          </a:xfrm>
          <a:custGeom>
            <a:avLst/>
            <a:gdLst/>
            <a:ahLst/>
            <a:cxnLst/>
            <a:rect l="l" t="t" r="r" b="b"/>
            <a:pathLst>
              <a:path w="720090" h="432434">
                <a:moveTo>
                  <a:pt x="0" y="432053"/>
                </a:moveTo>
                <a:lnTo>
                  <a:pt x="720077" y="432053"/>
                </a:lnTo>
                <a:lnTo>
                  <a:pt x="720077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ln w="28575">
            <a:solidFill>
              <a:srgbClr val="6CCFF6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01691" y="1767489"/>
            <a:ext cx="46397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defRPr/>
            </a:pP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333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84336" y="2616539"/>
            <a:ext cx="960120" cy="576579"/>
          </a:xfrm>
          <a:custGeom>
            <a:avLst/>
            <a:gdLst/>
            <a:ahLst/>
            <a:cxnLst/>
            <a:rect l="l" t="t" r="r" b="b"/>
            <a:pathLst>
              <a:path w="720090" h="432435">
                <a:moveTo>
                  <a:pt x="648080" y="0"/>
                </a:moveTo>
                <a:lnTo>
                  <a:pt x="71732" y="0"/>
                </a:lnTo>
                <a:lnTo>
                  <a:pt x="31622" y="12393"/>
                </a:lnTo>
                <a:lnTo>
                  <a:pt x="5635" y="44047"/>
                </a:lnTo>
                <a:lnTo>
                  <a:pt x="0" y="360321"/>
                </a:lnTo>
                <a:lnTo>
                  <a:pt x="1510" y="374780"/>
                </a:lnTo>
                <a:lnTo>
                  <a:pt x="21188" y="411046"/>
                </a:lnTo>
                <a:lnTo>
                  <a:pt x="57534" y="430596"/>
                </a:lnTo>
                <a:lnTo>
                  <a:pt x="72008" y="432053"/>
                </a:lnTo>
                <a:lnTo>
                  <a:pt x="648356" y="432053"/>
                </a:lnTo>
                <a:lnTo>
                  <a:pt x="688466" y="419660"/>
                </a:lnTo>
                <a:lnTo>
                  <a:pt x="714453" y="388006"/>
                </a:lnTo>
                <a:lnTo>
                  <a:pt x="720088" y="71732"/>
                </a:lnTo>
                <a:lnTo>
                  <a:pt x="718578" y="57273"/>
                </a:lnTo>
                <a:lnTo>
                  <a:pt x="698900" y="21007"/>
                </a:lnTo>
                <a:lnTo>
                  <a:pt x="662554" y="1457"/>
                </a:lnTo>
                <a:lnTo>
                  <a:pt x="648080" y="0"/>
                </a:lnTo>
                <a:close/>
              </a:path>
            </a:pathLst>
          </a:custGeom>
          <a:solidFill>
            <a:srgbClr val="6CCFF6"/>
          </a:solidFill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84336" y="2616539"/>
            <a:ext cx="960120" cy="576579"/>
          </a:xfrm>
          <a:custGeom>
            <a:avLst/>
            <a:gdLst/>
            <a:ahLst/>
            <a:cxnLst/>
            <a:rect l="l" t="t" r="r" b="b"/>
            <a:pathLst>
              <a:path w="720090" h="432435">
                <a:moveTo>
                  <a:pt x="0" y="72008"/>
                </a:moveTo>
                <a:lnTo>
                  <a:pt x="12248" y="31836"/>
                </a:lnTo>
                <a:lnTo>
                  <a:pt x="43808" y="5737"/>
                </a:lnTo>
                <a:lnTo>
                  <a:pt x="648080" y="0"/>
                </a:lnTo>
                <a:lnTo>
                  <a:pt x="662555" y="1457"/>
                </a:lnTo>
                <a:lnTo>
                  <a:pt x="698901" y="21007"/>
                </a:lnTo>
                <a:lnTo>
                  <a:pt x="718579" y="57273"/>
                </a:lnTo>
                <a:lnTo>
                  <a:pt x="720090" y="360044"/>
                </a:lnTo>
                <a:lnTo>
                  <a:pt x="718632" y="374519"/>
                </a:lnTo>
                <a:lnTo>
                  <a:pt x="699082" y="410865"/>
                </a:lnTo>
                <a:lnTo>
                  <a:pt x="662816" y="430543"/>
                </a:lnTo>
                <a:lnTo>
                  <a:pt x="72008" y="432053"/>
                </a:lnTo>
                <a:lnTo>
                  <a:pt x="57534" y="430596"/>
                </a:lnTo>
                <a:lnTo>
                  <a:pt x="21188" y="411046"/>
                </a:lnTo>
                <a:lnTo>
                  <a:pt x="1510" y="374780"/>
                </a:lnTo>
                <a:lnTo>
                  <a:pt x="0" y="72008"/>
                </a:lnTo>
                <a:close/>
              </a:path>
            </a:pathLst>
          </a:custGeom>
          <a:ln w="28575">
            <a:solidFill>
              <a:srgbClr val="6CCFF6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35288" y="2713215"/>
            <a:ext cx="460587" cy="410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9" marR="6773" indent="-6773" defTabSz="1219170">
              <a:defRPr/>
            </a:pP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33" spc="7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a- </a:t>
            </a:r>
            <a:r>
              <a:rPr sz="1333" spc="7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1333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848509" y="2616539"/>
            <a:ext cx="960120" cy="576579"/>
          </a:xfrm>
          <a:custGeom>
            <a:avLst/>
            <a:gdLst/>
            <a:ahLst/>
            <a:cxnLst/>
            <a:rect l="l" t="t" r="r" b="b"/>
            <a:pathLst>
              <a:path w="720090" h="432435">
                <a:moveTo>
                  <a:pt x="648080" y="0"/>
                </a:moveTo>
                <a:lnTo>
                  <a:pt x="71732" y="0"/>
                </a:lnTo>
                <a:lnTo>
                  <a:pt x="31622" y="12393"/>
                </a:lnTo>
                <a:lnTo>
                  <a:pt x="5635" y="44047"/>
                </a:lnTo>
                <a:lnTo>
                  <a:pt x="0" y="360321"/>
                </a:lnTo>
                <a:lnTo>
                  <a:pt x="1510" y="374780"/>
                </a:lnTo>
                <a:lnTo>
                  <a:pt x="21188" y="411046"/>
                </a:lnTo>
                <a:lnTo>
                  <a:pt x="57534" y="430596"/>
                </a:lnTo>
                <a:lnTo>
                  <a:pt x="72008" y="432053"/>
                </a:lnTo>
                <a:lnTo>
                  <a:pt x="648356" y="432053"/>
                </a:lnTo>
                <a:lnTo>
                  <a:pt x="688466" y="419660"/>
                </a:lnTo>
                <a:lnTo>
                  <a:pt x="714453" y="388006"/>
                </a:lnTo>
                <a:lnTo>
                  <a:pt x="720088" y="71732"/>
                </a:lnTo>
                <a:lnTo>
                  <a:pt x="718578" y="57273"/>
                </a:lnTo>
                <a:lnTo>
                  <a:pt x="698900" y="21007"/>
                </a:lnTo>
                <a:lnTo>
                  <a:pt x="662554" y="1457"/>
                </a:lnTo>
                <a:lnTo>
                  <a:pt x="648080" y="0"/>
                </a:lnTo>
                <a:close/>
              </a:path>
            </a:pathLst>
          </a:custGeom>
          <a:solidFill>
            <a:srgbClr val="6CCFF6"/>
          </a:solidFill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848508" y="2616539"/>
            <a:ext cx="960120" cy="576579"/>
          </a:xfrm>
          <a:custGeom>
            <a:avLst/>
            <a:gdLst/>
            <a:ahLst/>
            <a:cxnLst/>
            <a:rect l="l" t="t" r="r" b="b"/>
            <a:pathLst>
              <a:path w="720090" h="432435">
                <a:moveTo>
                  <a:pt x="0" y="72008"/>
                </a:moveTo>
                <a:lnTo>
                  <a:pt x="12248" y="31836"/>
                </a:lnTo>
                <a:lnTo>
                  <a:pt x="43808" y="5737"/>
                </a:lnTo>
                <a:lnTo>
                  <a:pt x="648081" y="0"/>
                </a:lnTo>
                <a:lnTo>
                  <a:pt x="662555" y="1457"/>
                </a:lnTo>
                <a:lnTo>
                  <a:pt x="698901" y="21007"/>
                </a:lnTo>
                <a:lnTo>
                  <a:pt x="718579" y="57273"/>
                </a:lnTo>
                <a:lnTo>
                  <a:pt x="720090" y="360044"/>
                </a:lnTo>
                <a:lnTo>
                  <a:pt x="718632" y="374519"/>
                </a:lnTo>
                <a:lnTo>
                  <a:pt x="699082" y="410865"/>
                </a:lnTo>
                <a:lnTo>
                  <a:pt x="662816" y="430543"/>
                </a:lnTo>
                <a:lnTo>
                  <a:pt x="72009" y="432053"/>
                </a:lnTo>
                <a:lnTo>
                  <a:pt x="57534" y="430596"/>
                </a:lnTo>
                <a:lnTo>
                  <a:pt x="21188" y="411046"/>
                </a:lnTo>
                <a:lnTo>
                  <a:pt x="1510" y="374780"/>
                </a:lnTo>
                <a:lnTo>
                  <a:pt x="0" y="72008"/>
                </a:lnTo>
                <a:close/>
              </a:path>
            </a:pathLst>
          </a:custGeom>
          <a:ln w="28575">
            <a:solidFill>
              <a:srgbClr val="6CCFF6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14457" y="2611615"/>
            <a:ext cx="630767" cy="615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6" marR="6773" indent="-847" algn="ctr" defTabSz="1219170">
              <a:defRPr/>
            </a:pP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33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33" spc="-7" dirty="0">
                <a:solidFill>
                  <a:srgbClr val="FFFFFF"/>
                </a:solidFill>
                <a:latin typeface="Arial"/>
                <a:cs typeface="Arial"/>
              </a:rPr>
              <a:t>- p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33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333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48353" y="2108083"/>
            <a:ext cx="384387" cy="287867"/>
          </a:xfrm>
          <a:custGeom>
            <a:avLst/>
            <a:gdLst/>
            <a:ahLst/>
            <a:cxnLst/>
            <a:rect l="l" t="t" r="r" b="b"/>
            <a:pathLst>
              <a:path w="288289" h="215900">
                <a:moveTo>
                  <a:pt x="130102" y="0"/>
                </a:moveTo>
                <a:lnTo>
                  <a:pt x="74767" y="4267"/>
                </a:lnTo>
                <a:lnTo>
                  <a:pt x="31531" y="13372"/>
                </a:lnTo>
                <a:lnTo>
                  <a:pt x="0" y="35901"/>
                </a:lnTo>
                <a:lnTo>
                  <a:pt x="669" y="183394"/>
                </a:lnTo>
                <a:lnTo>
                  <a:pt x="36125" y="203328"/>
                </a:lnTo>
                <a:lnTo>
                  <a:pt x="79681" y="211434"/>
                </a:lnTo>
                <a:lnTo>
                  <a:pt x="136490" y="215440"/>
                </a:lnTo>
                <a:lnTo>
                  <a:pt x="157907" y="215695"/>
                </a:lnTo>
                <a:lnTo>
                  <a:pt x="177413" y="214889"/>
                </a:lnTo>
                <a:lnTo>
                  <a:pt x="229305" y="208879"/>
                </a:lnTo>
                <a:lnTo>
                  <a:pt x="267381" y="198468"/>
                </a:lnTo>
                <a:lnTo>
                  <a:pt x="288036" y="179919"/>
                </a:lnTo>
                <a:lnTo>
                  <a:pt x="287360" y="32387"/>
                </a:lnTo>
                <a:lnTo>
                  <a:pt x="251923" y="12379"/>
                </a:lnTo>
                <a:lnTo>
                  <a:pt x="208401" y="4263"/>
                </a:lnTo>
                <a:lnTo>
                  <a:pt x="151543" y="255"/>
                </a:lnTo>
                <a:lnTo>
                  <a:pt x="130102" y="0"/>
                </a:lnTo>
                <a:close/>
              </a:path>
            </a:pathLst>
          </a:custGeom>
          <a:solidFill>
            <a:srgbClr val="9FA3D4"/>
          </a:solidFill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49247" y="2155951"/>
            <a:ext cx="383540" cy="48260"/>
          </a:xfrm>
          <a:custGeom>
            <a:avLst/>
            <a:gdLst/>
            <a:ahLst/>
            <a:cxnLst/>
            <a:rect l="l" t="t" r="r" b="b"/>
            <a:pathLst>
              <a:path w="287654" h="36194">
                <a:moveTo>
                  <a:pt x="287366" y="0"/>
                </a:moveTo>
                <a:lnTo>
                  <a:pt x="255862" y="22430"/>
                </a:lnTo>
                <a:lnTo>
                  <a:pt x="212627" y="31514"/>
                </a:lnTo>
                <a:lnTo>
                  <a:pt x="157237" y="35775"/>
                </a:lnTo>
                <a:lnTo>
                  <a:pt x="135820" y="35520"/>
                </a:lnTo>
                <a:lnTo>
                  <a:pt x="96593" y="33352"/>
                </a:lnTo>
                <a:lnTo>
                  <a:pt x="48317" y="26504"/>
                </a:lnTo>
                <a:lnTo>
                  <a:pt x="7998" y="12193"/>
                </a:lnTo>
                <a:lnTo>
                  <a:pt x="2899" y="7934"/>
                </a:lnTo>
                <a:lnTo>
                  <a:pt x="0" y="3474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48353" y="2108083"/>
            <a:ext cx="384387" cy="287867"/>
          </a:xfrm>
          <a:custGeom>
            <a:avLst/>
            <a:gdLst/>
            <a:ahLst/>
            <a:cxnLst/>
            <a:rect l="l" t="t" r="r" b="b"/>
            <a:pathLst>
              <a:path w="288289" h="215900">
                <a:moveTo>
                  <a:pt x="0" y="35901"/>
                </a:moveTo>
                <a:lnTo>
                  <a:pt x="31531" y="13372"/>
                </a:lnTo>
                <a:lnTo>
                  <a:pt x="74767" y="4267"/>
                </a:lnTo>
                <a:lnTo>
                  <a:pt x="130102" y="0"/>
                </a:lnTo>
                <a:lnTo>
                  <a:pt x="151543" y="255"/>
                </a:lnTo>
                <a:lnTo>
                  <a:pt x="190794" y="2423"/>
                </a:lnTo>
                <a:lnTo>
                  <a:pt x="239067" y="9278"/>
                </a:lnTo>
                <a:lnTo>
                  <a:pt x="279361" y="23628"/>
                </a:lnTo>
                <a:lnTo>
                  <a:pt x="288036" y="179919"/>
                </a:lnTo>
                <a:lnTo>
                  <a:pt x="286652" y="184916"/>
                </a:lnTo>
                <a:lnTo>
                  <a:pt x="243779" y="205836"/>
                </a:lnTo>
                <a:lnTo>
                  <a:pt x="195938" y="213453"/>
                </a:lnTo>
                <a:lnTo>
                  <a:pt x="157907" y="215695"/>
                </a:lnTo>
                <a:lnTo>
                  <a:pt x="136490" y="215440"/>
                </a:lnTo>
                <a:lnTo>
                  <a:pt x="97263" y="213272"/>
                </a:lnTo>
                <a:lnTo>
                  <a:pt x="48987" y="206424"/>
                </a:lnTo>
                <a:lnTo>
                  <a:pt x="8668" y="192113"/>
                </a:lnTo>
                <a:lnTo>
                  <a:pt x="0" y="3590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032491" y="2082171"/>
            <a:ext cx="384387" cy="287867"/>
          </a:xfrm>
          <a:custGeom>
            <a:avLst/>
            <a:gdLst/>
            <a:ahLst/>
            <a:cxnLst/>
            <a:rect l="l" t="t" r="r" b="b"/>
            <a:pathLst>
              <a:path w="288290" h="215900">
                <a:moveTo>
                  <a:pt x="130128" y="0"/>
                </a:moveTo>
                <a:lnTo>
                  <a:pt x="74725" y="4238"/>
                </a:lnTo>
                <a:lnTo>
                  <a:pt x="31503" y="13293"/>
                </a:lnTo>
                <a:lnTo>
                  <a:pt x="0" y="35777"/>
                </a:lnTo>
                <a:lnTo>
                  <a:pt x="666" y="183283"/>
                </a:lnTo>
                <a:lnTo>
                  <a:pt x="36070" y="203253"/>
                </a:lnTo>
                <a:lnTo>
                  <a:pt x="79619" y="211335"/>
                </a:lnTo>
                <a:lnTo>
                  <a:pt x="136447" y="215318"/>
                </a:lnTo>
                <a:lnTo>
                  <a:pt x="157887" y="215572"/>
                </a:lnTo>
                <a:lnTo>
                  <a:pt x="177373" y="214771"/>
                </a:lnTo>
                <a:lnTo>
                  <a:pt x="229250" y="208792"/>
                </a:lnTo>
                <a:lnTo>
                  <a:pt x="267351" y="198399"/>
                </a:lnTo>
                <a:lnTo>
                  <a:pt x="288035" y="179795"/>
                </a:lnTo>
                <a:lnTo>
                  <a:pt x="287366" y="32282"/>
                </a:lnTo>
                <a:lnTo>
                  <a:pt x="251910" y="12316"/>
                </a:lnTo>
                <a:lnTo>
                  <a:pt x="208355" y="4236"/>
                </a:lnTo>
                <a:lnTo>
                  <a:pt x="151545" y="253"/>
                </a:lnTo>
                <a:lnTo>
                  <a:pt x="130128" y="0"/>
                </a:lnTo>
                <a:close/>
              </a:path>
            </a:pathLst>
          </a:custGeom>
          <a:solidFill>
            <a:srgbClr val="9FA3D4"/>
          </a:solidFill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033393" y="2129874"/>
            <a:ext cx="383540" cy="48260"/>
          </a:xfrm>
          <a:custGeom>
            <a:avLst/>
            <a:gdLst/>
            <a:ahLst/>
            <a:cxnLst/>
            <a:rect l="l" t="t" r="r" b="b"/>
            <a:pathLst>
              <a:path w="287654" h="36194">
                <a:moveTo>
                  <a:pt x="287360" y="0"/>
                </a:moveTo>
                <a:lnTo>
                  <a:pt x="255829" y="22529"/>
                </a:lnTo>
                <a:lnTo>
                  <a:pt x="212592" y="31633"/>
                </a:lnTo>
                <a:lnTo>
                  <a:pt x="157257" y="35901"/>
                </a:lnTo>
                <a:lnTo>
                  <a:pt x="135816" y="35646"/>
                </a:lnTo>
                <a:lnTo>
                  <a:pt x="96565" y="33478"/>
                </a:lnTo>
                <a:lnTo>
                  <a:pt x="48292" y="26623"/>
                </a:lnTo>
                <a:lnTo>
                  <a:pt x="7999" y="12273"/>
                </a:lnTo>
                <a:lnTo>
                  <a:pt x="2902" y="7995"/>
                </a:lnTo>
                <a:lnTo>
                  <a:pt x="0" y="351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032491" y="2082171"/>
            <a:ext cx="384387" cy="287867"/>
          </a:xfrm>
          <a:custGeom>
            <a:avLst/>
            <a:gdLst/>
            <a:ahLst/>
            <a:cxnLst/>
            <a:rect l="l" t="t" r="r" b="b"/>
            <a:pathLst>
              <a:path w="288290" h="215900">
                <a:moveTo>
                  <a:pt x="0" y="35777"/>
                </a:moveTo>
                <a:lnTo>
                  <a:pt x="31503" y="13293"/>
                </a:lnTo>
                <a:lnTo>
                  <a:pt x="74738" y="4236"/>
                </a:lnTo>
                <a:lnTo>
                  <a:pt x="130128" y="0"/>
                </a:lnTo>
                <a:lnTo>
                  <a:pt x="151545" y="253"/>
                </a:lnTo>
                <a:lnTo>
                  <a:pt x="190772" y="2408"/>
                </a:lnTo>
                <a:lnTo>
                  <a:pt x="239048" y="9228"/>
                </a:lnTo>
                <a:lnTo>
                  <a:pt x="279367" y="23532"/>
                </a:lnTo>
                <a:lnTo>
                  <a:pt x="288035" y="179795"/>
                </a:lnTo>
                <a:lnTo>
                  <a:pt x="286650" y="184819"/>
                </a:lnTo>
                <a:lnTo>
                  <a:pt x="243730" y="205757"/>
                </a:lnTo>
                <a:lnTo>
                  <a:pt x="195886" y="213344"/>
                </a:lnTo>
                <a:lnTo>
                  <a:pt x="157887" y="215572"/>
                </a:lnTo>
                <a:lnTo>
                  <a:pt x="136447" y="215318"/>
                </a:lnTo>
                <a:lnTo>
                  <a:pt x="97195" y="213163"/>
                </a:lnTo>
                <a:lnTo>
                  <a:pt x="48924" y="206342"/>
                </a:lnTo>
                <a:lnTo>
                  <a:pt x="8646" y="192034"/>
                </a:lnTo>
                <a:lnTo>
                  <a:pt x="0" y="35777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80047" y="1791038"/>
            <a:ext cx="768773" cy="132927"/>
          </a:xfrm>
          <a:custGeom>
            <a:avLst/>
            <a:gdLst/>
            <a:ahLst/>
            <a:cxnLst/>
            <a:rect l="l" t="t" r="r" b="b"/>
            <a:pathLst>
              <a:path w="576579" h="99694">
                <a:moveTo>
                  <a:pt x="557185" y="49847"/>
                </a:moveTo>
                <a:lnTo>
                  <a:pt x="488061" y="90170"/>
                </a:lnTo>
                <a:lnTo>
                  <a:pt x="485775" y="91440"/>
                </a:lnTo>
                <a:lnTo>
                  <a:pt x="485013" y="94361"/>
                </a:lnTo>
                <a:lnTo>
                  <a:pt x="486283" y="96647"/>
                </a:lnTo>
                <a:lnTo>
                  <a:pt x="487679" y="98933"/>
                </a:lnTo>
                <a:lnTo>
                  <a:pt x="490600" y="99695"/>
                </a:lnTo>
                <a:lnTo>
                  <a:pt x="492887" y="98425"/>
                </a:lnTo>
                <a:lnTo>
                  <a:pt x="567818" y="54610"/>
                </a:lnTo>
                <a:lnTo>
                  <a:pt x="566674" y="54610"/>
                </a:lnTo>
                <a:lnTo>
                  <a:pt x="566674" y="53975"/>
                </a:lnTo>
                <a:lnTo>
                  <a:pt x="564261" y="53975"/>
                </a:lnTo>
                <a:lnTo>
                  <a:pt x="557185" y="49847"/>
                </a:lnTo>
                <a:close/>
              </a:path>
              <a:path w="576579" h="99694">
                <a:moveTo>
                  <a:pt x="549021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549021" y="54610"/>
                </a:lnTo>
                <a:lnTo>
                  <a:pt x="557185" y="49847"/>
                </a:lnTo>
                <a:lnTo>
                  <a:pt x="549021" y="45085"/>
                </a:lnTo>
                <a:close/>
              </a:path>
              <a:path w="576579" h="99694">
                <a:moveTo>
                  <a:pt x="568014" y="45085"/>
                </a:moveTo>
                <a:lnTo>
                  <a:pt x="566674" y="45085"/>
                </a:lnTo>
                <a:lnTo>
                  <a:pt x="566674" y="54610"/>
                </a:lnTo>
                <a:lnTo>
                  <a:pt x="567818" y="54610"/>
                </a:lnTo>
                <a:lnTo>
                  <a:pt x="576072" y="49784"/>
                </a:lnTo>
                <a:lnTo>
                  <a:pt x="568014" y="45085"/>
                </a:lnTo>
                <a:close/>
              </a:path>
              <a:path w="576579" h="99694">
                <a:moveTo>
                  <a:pt x="564261" y="45720"/>
                </a:moveTo>
                <a:lnTo>
                  <a:pt x="557185" y="49847"/>
                </a:lnTo>
                <a:lnTo>
                  <a:pt x="564261" y="53975"/>
                </a:lnTo>
                <a:lnTo>
                  <a:pt x="564261" y="45720"/>
                </a:lnTo>
                <a:close/>
              </a:path>
              <a:path w="576579" h="99694">
                <a:moveTo>
                  <a:pt x="566674" y="45720"/>
                </a:moveTo>
                <a:lnTo>
                  <a:pt x="564261" y="45720"/>
                </a:lnTo>
                <a:lnTo>
                  <a:pt x="564261" y="53975"/>
                </a:lnTo>
                <a:lnTo>
                  <a:pt x="566674" y="53975"/>
                </a:lnTo>
                <a:lnTo>
                  <a:pt x="566674" y="45720"/>
                </a:lnTo>
                <a:close/>
              </a:path>
              <a:path w="576579" h="99694">
                <a:moveTo>
                  <a:pt x="490600" y="0"/>
                </a:moveTo>
                <a:lnTo>
                  <a:pt x="487679" y="762"/>
                </a:lnTo>
                <a:lnTo>
                  <a:pt x="486283" y="3048"/>
                </a:lnTo>
                <a:lnTo>
                  <a:pt x="485013" y="5207"/>
                </a:lnTo>
                <a:lnTo>
                  <a:pt x="485775" y="8128"/>
                </a:lnTo>
                <a:lnTo>
                  <a:pt x="488061" y="9525"/>
                </a:lnTo>
                <a:lnTo>
                  <a:pt x="557185" y="49847"/>
                </a:lnTo>
                <a:lnTo>
                  <a:pt x="564261" y="45720"/>
                </a:lnTo>
                <a:lnTo>
                  <a:pt x="566674" y="45720"/>
                </a:lnTo>
                <a:lnTo>
                  <a:pt x="566674" y="45085"/>
                </a:lnTo>
                <a:lnTo>
                  <a:pt x="568014" y="45085"/>
                </a:lnTo>
                <a:lnTo>
                  <a:pt x="492887" y="1270"/>
                </a:lnTo>
                <a:lnTo>
                  <a:pt x="490600" y="0"/>
                </a:lnTo>
                <a:close/>
              </a:path>
            </a:pathLst>
          </a:custGeom>
          <a:solidFill>
            <a:srgbClr val="003380"/>
          </a:solidFill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08263" y="1791038"/>
            <a:ext cx="1344507" cy="132927"/>
          </a:xfrm>
          <a:custGeom>
            <a:avLst/>
            <a:gdLst/>
            <a:ahLst/>
            <a:cxnLst/>
            <a:rect l="l" t="t" r="r" b="b"/>
            <a:pathLst>
              <a:path w="1008379" h="99694">
                <a:moveTo>
                  <a:pt x="989239" y="49847"/>
                </a:moveTo>
                <a:lnTo>
                  <a:pt x="920115" y="90170"/>
                </a:lnTo>
                <a:lnTo>
                  <a:pt x="917828" y="91440"/>
                </a:lnTo>
                <a:lnTo>
                  <a:pt x="917067" y="94361"/>
                </a:lnTo>
                <a:lnTo>
                  <a:pt x="919606" y="98933"/>
                </a:lnTo>
                <a:lnTo>
                  <a:pt x="922527" y="99695"/>
                </a:lnTo>
                <a:lnTo>
                  <a:pt x="924813" y="98425"/>
                </a:lnTo>
                <a:lnTo>
                  <a:pt x="999860" y="54610"/>
                </a:lnTo>
                <a:lnTo>
                  <a:pt x="998727" y="54610"/>
                </a:lnTo>
                <a:lnTo>
                  <a:pt x="998727" y="53975"/>
                </a:lnTo>
                <a:lnTo>
                  <a:pt x="996315" y="53975"/>
                </a:lnTo>
                <a:lnTo>
                  <a:pt x="989239" y="49847"/>
                </a:lnTo>
                <a:close/>
              </a:path>
              <a:path w="1008379" h="99694">
                <a:moveTo>
                  <a:pt x="981075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981075" y="54610"/>
                </a:lnTo>
                <a:lnTo>
                  <a:pt x="989239" y="49847"/>
                </a:lnTo>
                <a:lnTo>
                  <a:pt x="981075" y="45085"/>
                </a:lnTo>
                <a:close/>
              </a:path>
              <a:path w="1008379" h="99694">
                <a:moveTo>
                  <a:pt x="1000056" y="45085"/>
                </a:moveTo>
                <a:lnTo>
                  <a:pt x="998727" y="45085"/>
                </a:lnTo>
                <a:lnTo>
                  <a:pt x="998727" y="54610"/>
                </a:lnTo>
                <a:lnTo>
                  <a:pt x="999860" y="54610"/>
                </a:lnTo>
                <a:lnTo>
                  <a:pt x="1008126" y="49784"/>
                </a:lnTo>
                <a:lnTo>
                  <a:pt x="1000056" y="45085"/>
                </a:lnTo>
                <a:close/>
              </a:path>
              <a:path w="1008379" h="99694">
                <a:moveTo>
                  <a:pt x="996315" y="45720"/>
                </a:moveTo>
                <a:lnTo>
                  <a:pt x="989239" y="49847"/>
                </a:lnTo>
                <a:lnTo>
                  <a:pt x="996315" y="53975"/>
                </a:lnTo>
                <a:lnTo>
                  <a:pt x="996315" y="45720"/>
                </a:lnTo>
                <a:close/>
              </a:path>
              <a:path w="1008379" h="99694">
                <a:moveTo>
                  <a:pt x="998727" y="45720"/>
                </a:moveTo>
                <a:lnTo>
                  <a:pt x="996315" y="45720"/>
                </a:lnTo>
                <a:lnTo>
                  <a:pt x="996315" y="53975"/>
                </a:lnTo>
                <a:lnTo>
                  <a:pt x="998727" y="53975"/>
                </a:lnTo>
                <a:lnTo>
                  <a:pt x="998727" y="45720"/>
                </a:lnTo>
                <a:close/>
              </a:path>
              <a:path w="1008379" h="99694">
                <a:moveTo>
                  <a:pt x="922527" y="0"/>
                </a:moveTo>
                <a:lnTo>
                  <a:pt x="919606" y="762"/>
                </a:lnTo>
                <a:lnTo>
                  <a:pt x="918336" y="3048"/>
                </a:lnTo>
                <a:lnTo>
                  <a:pt x="917067" y="5207"/>
                </a:lnTo>
                <a:lnTo>
                  <a:pt x="917828" y="8128"/>
                </a:lnTo>
                <a:lnTo>
                  <a:pt x="920115" y="9525"/>
                </a:lnTo>
                <a:lnTo>
                  <a:pt x="989239" y="49847"/>
                </a:lnTo>
                <a:lnTo>
                  <a:pt x="996315" y="45720"/>
                </a:lnTo>
                <a:lnTo>
                  <a:pt x="998727" y="45720"/>
                </a:lnTo>
                <a:lnTo>
                  <a:pt x="998727" y="45085"/>
                </a:lnTo>
                <a:lnTo>
                  <a:pt x="1000056" y="45085"/>
                </a:lnTo>
                <a:lnTo>
                  <a:pt x="924813" y="1270"/>
                </a:lnTo>
                <a:lnTo>
                  <a:pt x="922527" y="0"/>
                </a:lnTo>
                <a:close/>
              </a:path>
            </a:pathLst>
          </a:custGeom>
          <a:solidFill>
            <a:srgbClr val="003380"/>
          </a:solidFill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04537" y="1852337"/>
            <a:ext cx="1060027" cy="764540"/>
          </a:xfrm>
          <a:custGeom>
            <a:avLst/>
            <a:gdLst/>
            <a:ahLst/>
            <a:cxnLst/>
            <a:rect l="l" t="t" r="r" b="b"/>
            <a:pathLst>
              <a:path w="795020" h="573405">
                <a:moveTo>
                  <a:pt x="697229" y="554355"/>
                </a:moveTo>
                <a:lnTo>
                  <a:pt x="694944" y="556260"/>
                </a:lnTo>
                <a:lnTo>
                  <a:pt x="694436" y="561467"/>
                </a:lnTo>
                <a:lnTo>
                  <a:pt x="696341" y="563753"/>
                </a:lnTo>
                <a:lnTo>
                  <a:pt x="794893" y="573151"/>
                </a:lnTo>
                <a:lnTo>
                  <a:pt x="794156" y="571500"/>
                </a:lnTo>
                <a:lnTo>
                  <a:pt x="784478" y="571500"/>
                </a:lnTo>
                <a:lnTo>
                  <a:pt x="770337" y="561337"/>
                </a:lnTo>
                <a:lnTo>
                  <a:pt x="697229" y="554355"/>
                </a:lnTo>
                <a:close/>
              </a:path>
              <a:path w="795020" h="573405">
                <a:moveTo>
                  <a:pt x="770337" y="561337"/>
                </a:moveTo>
                <a:lnTo>
                  <a:pt x="784478" y="571500"/>
                </a:lnTo>
                <a:lnTo>
                  <a:pt x="785821" y="569595"/>
                </a:lnTo>
                <a:lnTo>
                  <a:pt x="782827" y="569595"/>
                </a:lnTo>
                <a:lnTo>
                  <a:pt x="779533" y="562215"/>
                </a:lnTo>
                <a:lnTo>
                  <a:pt x="770337" y="561337"/>
                </a:lnTo>
                <a:close/>
              </a:path>
              <a:path w="795020" h="573405">
                <a:moveTo>
                  <a:pt x="751713" y="481711"/>
                </a:moveTo>
                <a:lnTo>
                  <a:pt x="749300" y="482726"/>
                </a:lnTo>
                <a:lnTo>
                  <a:pt x="746887" y="483870"/>
                </a:lnTo>
                <a:lnTo>
                  <a:pt x="745871" y="486663"/>
                </a:lnTo>
                <a:lnTo>
                  <a:pt x="746887" y="489076"/>
                </a:lnTo>
                <a:lnTo>
                  <a:pt x="775628" y="553466"/>
                </a:lnTo>
                <a:lnTo>
                  <a:pt x="789940" y="563753"/>
                </a:lnTo>
                <a:lnTo>
                  <a:pt x="784478" y="571500"/>
                </a:lnTo>
                <a:lnTo>
                  <a:pt x="794156" y="571500"/>
                </a:lnTo>
                <a:lnTo>
                  <a:pt x="755650" y="485139"/>
                </a:lnTo>
                <a:lnTo>
                  <a:pt x="754506" y="482726"/>
                </a:lnTo>
                <a:lnTo>
                  <a:pt x="751713" y="481711"/>
                </a:lnTo>
                <a:close/>
              </a:path>
              <a:path w="795020" h="573405">
                <a:moveTo>
                  <a:pt x="779533" y="562215"/>
                </a:moveTo>
                <a:lnTo>
                  <a:pt x="782827" y="569595"/>
                </a:lnTo>
                <a:lnTo>
                  <a:pt x="787653" y="562991"/>
                </a:lnTo>
                <a:lnTo>
                  <a:pt x="779533" y="562215"/>
                </a:lnTo>
                <a:close/>
              </a:path>
              <a:path w="795020" h="573405">
                <a:moveTo>
                  <a:pt x="775628" y="553466"/>
                </a:moveTo>
                <a:lnTo>
                  <a:pt x="779533" y="562215"/>
                </a:lnTo>
                <a:lnTo>
                  <a:pt x="787653" y="562991"/>
                </a:lnTo>
                <a:lnTo>
                  <a:pt x="782827" y="569595"/>
                </a:lnTo>
                <a:lnTo>
                  <a:pt x="785821" y="569595"/>
                </a:lnTo>
                <a:lnTo>
                  <a:pt x="789940" y="563753"/>
                </a:lnTo>
                <a:lnTo>
                  <a:pt x="775628" y="553466"/>
                </a:lnTo>
                <a:close/>
              </a:path>
              <a:path w="795020" h="573405">
                <a:moveTo>
                  <a:pt x="5587" y="0"/>
                </a:moveTo>
                <a:lnTo>
                  <a:pt x="0" y="7747"/>
                </a:lnTo>
                <a:lnTo>
                  <a:pt x="770337" y="561337"/>
                </a:lnTo>
                <a:lnTo>
                  <a:pt x="779533" y="562215"/>
                </a:lnTo>
                <a:lnTo>
                  <a:pt x="775628" y="553466"/>
                </a:lnTo>
                <a:lnTo>
                  <a:pt x="5587" y="0"/>
                </a:lnTo>
                <a:close/>
              </a:path>
            </a:pathLst>
          </a:custGeom>
          <a:solidFill>
            <a:srgbClr val="003380"/>
          </a:solidFill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508149" y="1852844"/>
            <a:ext cx="820420" cy="763693"/>
          </a:xfrm>
          <a:custGeom>
            <a:avLst/>
            <a:gdLst/>
            <a:ahLst/>
            <a:cxnLst/>
            <a:rect l="l" t="t" r="r" b="b"/>
            <a:pathLst>
              <a:path w="615315" h="572769">
                <a:moveTo>
                  <a:pt x="520827" y="541782"/>
                </a:moveTo>
                <a:lnTo>
                  <a:pt x="518287" y="543432"/>
                </a:lnTo>
                <a:lnTo>
                  <a:pt x="517652" y="545972"/>
                </a:lnTo>
                <a:lnTo>
                  <a:pt x="517144" y="548513"/>
                </a:lnTo>
                <a:lnTo>
                  <a:pt x="518795" y="551052"/>
                </a:lnTo>
                <a:lnTo>
                  <a:pt x="521335" y="551688"/>
                </a:lnTo>
                <a:lnTo>
                  <a:pt x="615315" y="572769"/>
                </a:lnTo>
                <a:lnTo>
                  <a:pt x="614433" y="569848"/>
                </a:lnTo>
                <a:lnTo>
                  <a:pt x="605155" y="569848"/>
                </a:lnTo>
                <a:lnTo>
                  <a:pt x="592269" y="557864"/>
                </a:lnTo>
                <a:lnTo>
                  <a:pt x="523367" y="542416"/>
                </a:lnTo>
                <a:lnTo>
                  <a:pt x="520827" y="541782"/>
                </a:lnTo>
                <a:close/>
              </a:path>
              <a:path w="615315" h="572769">
                <a:moveTo>
                  <a:pt x="592269" y="557864"/>
                </a:moveTo>
                <a:lnTo>
                  <a:pt x="605155" y="569848"/>
                </a:lnTo>
                <a:lnTo>
                  <a:pt x="607156" y="567689"/>
                </a:lnTo>
                <a:lnTo>
                  <a:pt x="603885" y="567689"/>
                </a:lnTo>
                <a:lnTo>
                  <a:pt x="601540" y="559942"/>
                </a:lnTo>
                <a:lnTo>
                  <a:pt x="592269" y="557864"/>
                </a:lnTo>
                <a:close/>
              </a:path>
              <a:path w="615315" h="572769">
                <a:moveTo>
                  <a:pt x="584073" y="476630"/>
                </a:moveTo>
                <a:lnTo>
                  <a:pt x="578993" y="478154"/>
                </a:lnTo>
                <a:lnTo>
                  <a:pt x="577596" y="480821"/>
                </a:lnTo>
                <a:lnTo>
                  <a:pt x="598817" y="550944"/>
                </a:lnTo>
                <a:lnTo>
                  <a:pt x="611632" y="562863"/>
                </a:lnTo>
                <a:lnTo>
                  <a:pt x="605155" y="569848"/>
                </a:lnTo>
                <a:lnTo>
                  <a:pt x="614433" y="569848"/>
                </a:lnTo>
                <a:lnTo>
                  <a:pt x="586740" y="478027"/>
                </a:lnTo>
                <a:lnTo>
                  <a:pt x="584073" y="476630"/>
                </a:lnTo>
                <a:close/>
              </a:path>
              <a:path w="615315" h="572769">
                <a:moveTo>
                  <a:pt x="601540" y="559942"/>
                </a:moveTo>
                <a:lnTo>
                  <a:pt x="603885" y="567689"/>
                </a:lnTo>
                <a:lnTo>
                  <a:pt x="609473" y="561720"/>
                </a:lnTo>
                <a:lnTo>
                  <a:pt x="601540" y="559942"/>
                </a:lnTo>
                <a:close/>
              </a:path>
              <a:path w="615315" h="572769">
                <a:moveTo>
                  <a:pt x="598817" y="550944"/>
                </a:moveTo>
                <a:lnTo>
                  <a:pt x="601540" y="559942"/>
                </a:lnTo>
                <a:lnTo>
                  <a:pt x="609473" y="561720"/>
                </a:lnTo>
                <a:lnTo>
                  <a:pt x="603885" y="567689"/>
                </a:lnTo>
                <a:lnTo>
                  <a:pt x="607156" y="567689"/>
                </a:lnTo>
                <a:lnTo>
                  <a:pt x="611632" y="562863"/>
                </a:lnTo>
                <a:lnTo>
                  <a:pt x="598817" y="550944"/>
                </a:lnTo>
                <a:close/>
              </a:path>
              <a:path w="615315" h="572769">
                <a:moveTo>
                  <a:pt x="6477" y="0"/>
                </a:moveTo>
                <a:lnTo>
                  <a:pt x="0" y="6985"/>
                </a:lnTo>
                <a:lnTo>
                  <a:pt x="592269" y="557864"/>
                </a:lnTo>
                <a:lnTo>
                  <a:pt x="601540" y="559942"/>
                </a:lnTo>
                <a:lnTo>
                  <a:pt x="598817" y="550944"/>
                </a:lnTo>
                <a:lnTo>
                  <a:pt x="6477" y="0"/>
                </a:lnTo>
                <a:close/>
              </a:path>
            </a:pathLst>
          </a:custGeom>
          <a:solidFill>
            <a:srgbClr val="003380"/>
          </a:solidFill>
        </p:spPr>
        <p:txBody>
          <a:bodyPr wrap="square" lIns="0" tIns="0" rIns="0" bIns="0" rtlCol="0"/>
          <a:lstStyle/>
          <a:p>
            <a:pPr defTabSz="1219170">
              <a:defRPr/>
            </a:pPr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503703" y="4236197"/>
            <a:ext cx="11107972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527" marR="2120000" indent="-228594" defTabSz="1219170">
              <a:buFont typeface="Arial" panose="020B0604020202020204" pitchFamily="34" charset="0"/>
              <a:buChar char="•"/>
              <a:defRPr/>
            </a:pP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Todistus tallennetaan en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Potilastiedon</a:t>
            </a:r>
            <a:r>
              <a:rPr lang="fi-FI" sz="16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ark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stoon,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j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fi-FI"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jälkeen se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välitetään Ke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aan.</a:t>
            </a:r>
            <a:endParaRPr lang="fi-FI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35735" indent="-359824" defTabSz="1219170">
              <a:spcBef>
                <a:spcPts val="533"/>
              </a:spcBef>
              <a:buClr>
                <a:srgbClr val="006C3E"/>
              </a:buClr>
              <a:buFont typeface="Arial"/>
              <a:buChar char="•"/>
              <a:tabLst>
                <a:tab pos="736582" algn="l"/>
              </a:tabLst>
              <a:defRPr/>
            </a:pPr>
            <a:r>
              <a:rPr lang="fi-FI" sz="1600" spc="-22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odistus</a:t>
            </a:r>
            <a:r>
              <a:rPr lang="fi-FI" sz="1600" spc="-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lang="fi-FI" sz="16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asiakkaan</a:t>
            </a:r>
            <a:r>
              <a:rPr lang="fi-FI" sz="1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katsel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fi-FI" sz="1600" spc="-27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issa</a:t>
            </a:r>
            <a:r>
              <a:rPr lang="fi-FI" sz="16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akann</a:t>
            </a:r>
            <a:r>
              <a:rPr lang="fi-FI" sz="1600" spc="-2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735735" indent="-359824" defTabSz="1219170">
              <a:spcBef>
                <a:spcPts val="527"/>
              </a:spcBef>
              <a:buClr>
                <a:srgbClr val="006C3E"/>
              </a:buClr>
              <a:buFont typeface="Arial"/>
              <a:buChar char="•"/>
              <a:tabLst>
                <a:tab pos="736582" algn="l"/>
              </a:tabLst>
              <a:defRPr/>
            </a:pPr>
            <a:r>
              <a:rPr lang="fi-FI" sz="1600" spc="-73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ieto</a:t>
            </a:r>
            <a:r>
              <a:rPr lang="fi-FI"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todistu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fi-FI" sz="1600" spc="-2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fi-FI" sz="1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27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älittä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isestä</a:t>
            </a:r>
            <a:r>
              <a:rPr lang="fi-FI" sz="1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Kelaan</a:t>
            </a:r>
          </a:p>
          <a:p>
            <a:pPr defTabSz="1219170">
              <a:spcBef>
                <a:spcPts val="9"/>
              </a:spcBef>
              <a:buClr>
                <a:srgbClr val="006C3E"/>
              </a:buClr>
              <a:buFont typeface="Arial"/>
              <a:buChar char="•"/>
              <a:defRPr/>
            </a:pPr>
            <a:endParaRPr lang="fi-FI" sz="160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marL="245527" marR="1679745" indent="-228594" defTabSz="1219170">
              <a:buFont typeface="Arial" panose="020B0604020202020204" pitchFamily="34" charset="0"/>
              <a:buChar char="•"/>
              <a:defRPr/>
            </a:pP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Kun tod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stus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arkistoitu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Potilastiedon</a:t>
            </a:r>
            <a:r>
              <a:rPr lang="fi-FI" sz="16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ark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stoon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j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v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älitetty Ke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aan</a:t>
            </a:r>
            <a:r>
              <a:rPr lang="fi-FI"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etuu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käsittel</a:t>
            </a:r>
            <a:r>
              <a:rPr lang="fi-FI" sz="1600" spc="-4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ä</a:t>
            </a:r>
            <a:r>
              <a:rPr lang="fi-FI"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varten,</a:t>
            </a:r>
            <a:r>
              <a:rPr lang="fi-FI" sz="16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lää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äri</a:t>
            </a:r>
            <a:r>
              <a:rPr lang="fi-FI"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saa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v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iiveittä</a:t>
            </a:r>
            <a:r>
              <a:rPr lang="fi-FI" sz="16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tiedon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tod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stuksen onn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stunee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ta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ark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stoim</a:t>
            </a:r>
            <a:r>
              <a:rPr lang="fi-FI" sz="16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sesta</a:t>
            </a:r>
            <a:r>
              <a:rPr lang="fi-FI" sz="1600" spc="-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ja</a:t>
            </a:r>
            <a:r>
              <a:rPr lang="fi-FI" sz="1600" spc="-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välit</a:t>
            </a:r>
            <a:r>
              <a:rPr lang="fi-FI" sz="1600" spc="-4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fi-FI" sz="1600" spc="-13" dirty="0">
                <a:solidFill>
                  <a:srgbClr val="000000"/>
                </a:solidFill>
                <a:latin typeface="Arial"/>
                <a:cs typeface="Arial"/>
              </a:rPr>
              <a:t>ksestä.</a:t>
            </a:r>
          </a:p>
          <a:p>
            <a:pPr marL="16933" marR="1679745" defTabSz="1219170">
              <a:defRPr/>
            </a:pPr>
            <a:endParaRPr lang="fi-FI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9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Sähköinen B-lausunto potilastietojärjestelmässä &amp; aikataulu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5999" y="1501995"/>
            <a:ext cx="10332000" cy="417600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Kela valmis vastaanottamaan B-lausuntoja</a:t>
            </a:r>
          </a:p>
          <a:p>
            <a:pPr lvl="1"/>
            <a:r>
              <a:rPr lang="fi-FI" sz="1733" dirty="0"/>
              <a:t>Sähköisen B-lausunnon käyttöönottotestauksessa tällä hetkellä neljä potilastietojärjestelmää, kaksi lisää mukaan nyt keväällä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Milloin uusi sähköinen B-lausunto tulee käyttöön potilastietojärjestelmiin ja </a:t>
            </a:r>
            <a:br>
              <a:rPr lang="fi-FI" dirty="0" smtClean="0"/>
            </a:br>
            <a:r>
              <a:rPr lang="fi-FI" dirty="0" smtClean="0"/>
              <a:t>niitä aletaan välittää sähköisesti Kelaan?</a:t>
            </a:r>
          </a:p>
          <a:p>
            <a:pPr lvl="1"/>
            <a:r>
              <a:rPr lang="fi-FI" sz="1733" dirty="0"/>
              <a:t>Organisaatiokohtainen aikataulu riippuu ko. terveydenhuollon yksikön ja tietojärjestelmätoimittajan sopimista käyttöönottopäivistä </a:t>
            </a:r>
            <a:endParaRPr lang="fi-FI" sz="1733" dirty="0" smtClean="0"/>
          </a:p>
          <a:p>
            <a:pPr marL="0" indent="0">
              <a:buNone/>
            </a:pPr>
            <a:r>
              <a:rPr lang="fi-FI" spc="-13" dirty="0" smtClean="0">
                <a:cs typeface="Arial"/>
              </a:rPr>
              <a:t>Tällä </a:t>
            </a:r>
            <a:r>
              <a:rPr lang="fi-FI" spc="-13" dirty="0">
                <a:cs typeface="Arial"/>
              </a:rPr>
              <a:t>het</a:t>
            </a:r>
            <a:r>
              <a:rPr lang="fi-FI" spc="-7" dirty="0">
                <a:cs typeface="Arial"/>
              </a:rPr>
              <a:t>k</a:t>
            </a:r>
            <a:r>
              <a:rPr lang="fi-FI" spc="-13" dirty="0">
                <a:cs typeface="Arial"/>
              </a:rPr>
              <a:t>ellä</a:t>
            </a:r>
            <a:r>
              <a:rPr lang="fi-FI" spc="-20" dirty="0">
                <a:cs typeface="Arial"/>
              </a:rPr>
              <a:t> sähköisiä todistuksia välitetään Kelaan, 2018 määrä oli </a:t>
            </a:r>
            <a:r>
              <a:rPr lang="fi-FI" spc="-20" dirty="0">
                <a:solidFill>
                  <a:srgbClr val="002060"/>
                </a:solidFill>
                <a:cs typeface="Arial"/>
              </a:rPr>
              <a:t>13015 kpl </a:t>
            </a:r>
            <a:endParaRPr lang="fi-FI" dirty="0" smtClean="0">
              <a:solidFill>
                <a:srgbClr val="002060"/>
              </a:solidFill>
              <a:cs typeface="Arial"/>
            </a:endParaRPr>
          </a:p>
          <a:p>
            <a:pPr marL="735902" lvl="1" indent="-358978">
              <a:lnSpc>
                <a:spcPts val="1813"/>
              </a:lnSpc>
              <a:buClr>
                <a:srgbClr val="006C3E"/>
              </a:buClr>
              <a:buFont typeface="Arial"/>
              <a:buChar char="•"/>
              <a:tabLst>
                <a:tab pos="376757" algn="l"/>
              </a:tabLst>
            </a:pPr>
            <a:r>
              <a:rPr lang="fi-FI" sz="1733" spc="-13" dirty="0">
                <a:solidFill>
                  <a:srgbClr val="002060"/>
                </a:solidFill>
                <a:cs typeface="Arial"/>
              </a:rPr>
              <a:t>Pe</a:t>
            </a:r>
            <a:r>
              <a:rPr lang="fi-FI" sz="1733" spc="-20" dirty="0">
                <a:solidFill>
                  <a:srgbClr val="002060"/>
                </a:solidFill>
                <a:cs typeface="Arial"/>
              </a:rPr>
              <a:t>g</a:t>
            </a:r>
            <a:r>
              <a:rPr lang="fi-FI" sz="1733" spc="-13" dirty="0">
                <a:solidFill>
                  <a:srgbClr val="002060"/>
                </a:solidFill>
                <a:cs typeface="Arial"/>
              </a:rPr>
              <a:t>asos</a:t>
            </a:r>
            <a:r>
              <a:rPr lang="fi-FI" sz="1733" spc="40" dirty="0">
                <a:solidFill>
                  <a:srgbClr val="002060"/>
                </a:solidFill>
                <a:cs typeface="Arial"/>
              </a:rPr>
              <a:t> </a:t>
            </a:r>
            <a:r>
              <a:rPr lang="fi-FI" sz="1733" spc="-7" dirty="0">
                <a:solidFill>
                  <a:srgbClr val="002060"/>
                </a:solidFill>
                <a:cs typeface="Arial"/>
              </a:rPr>
              <a:t>-</a:t>
            </a:r>
            <a:r>
              <a:rPr lang="fi-FI" sz="1733" spc="-20" dirty="0">
                <a:solidFill>
                  <a:srgbClr val="002060"/>
                </a:solidFill>
                <a:cs typeface="Arial"/>
              </a:rPr>
              <a:t>potilastie</a:t>
            </a:r>
            <a:r>
              <a:rPr lang="fi-FI" sz="1733" spc="-7" dirty="0">
                <a:solidFill>
                  <a:srgbClr val="002060"/>
                </a:solidFill>
                <a:cs typeface="Arial"/>
              </a:rPr>
              <a:t>t</a:t>
            </a:r>
            <a:r>
              <a:rPr lang="fi-FI" sz="1733" spc="-20" dirty="0">
                <a:solidFill>
                  <a:srgbClr val="002060"/>
                </a:solidFill>
                <a:cs typeface="Arial"/>
              </a:rPr>
              <a:t>ojärjeste</a:t>
            </a:r>
            <a:r>
              <a:rPr lang="fi-FI" sz="1733" spc="7" dirty="0">
                <a:solidFill>
                  <a:srgbClr val="002060"/>
                </a:solidFill>
                <a:cs typeface="Arial"/>
              </a:rPr>
              <a:t>l</a:t>
            </a:r>
            <a:r>
              <a:rPr lang="fi-FI" sz="1733" spc="-27" dirty="0">
                <a:solidFill>
                  <a:srgbClr val="002060"/>
                </a:solidFill>
                <a:cs typeface="Arial"/>
              </a:rPr>
              <a:t>m</a:t>
            </a:r>
            <a:r>
              <a:rPr lang="fi-FI" sz="1733" dirty="0">
                <a:solidFill>
                  <a:srgbClr val="002060"/>
                </a:solidFill>
                <a:cs typeface="Arial"/>
              </a:rPr>
              <a:t>ä</a:t>
            </a:r>
            <a:r>
              <a:rPr lang="fi-FI" sz="1733" spc="-13" dirty="0">
                <a:solidFill>
                  <a:srgbClr val="002060"/>
                </a:solidFill>
                <a:cs typeface="Arial"/>
              </a:rPr>
              <a:t>n</a:t>
            </a:r>
            <a:r>
              <a:rPr lang="fi-FI" sz="1733" spc="73" dirty="0">
                <a:solidFill>
                  <a:srgbClr val="002060"/>
                </a:solidFill>
                <a:cs typeface="Arial"/>
              </a:rPr>
              <a:t> </a:t>
            </a:r>
            <a:r>
              <a:rPr lang="fi-FI" sz="1733" spc="-20" dirty="0">
                <a:solidFill>
                  <a:srgbClr val="002060"/>
                </a:solidFill>
                <a:cs typeface="Arial"/>
              </a:rPr>
              <a:t>kautt</a:t>
            </a:r>
            <a:r>
              <a:rPr lang="fi-FI" sz="1733" spc="-13" dirty="0">
                <a:solidFill>
                  <a:srgbClr val="002060"/>
                </a:solidFill>
                <a:cs typeface="Arial"/>
              </a:rPr>
              <a:t>a Kelaan on tullut A-todistuksia</a:t>
            </a:r>
            <a:r>
              <a:rPr lang="fi-FI" sz="1733" spc="27" dirty="0">
                <a:solidFill>
                  <a:srgbClr val="002060"/>
                </a:solidFill>
                <a:cs typeface="Arial"/>
              </a:rPr>
              <a:t> jo noin neljä vuotta</a:t>
            </a:r>
            <a:endParaRPr lang="fi-FI" sz="1733" spc="-20" dirty="0">
              <a:solidFill>
                <a:srgbClr val="002060"/>
              </a:solidFill>
              <a:cs typeface="Arial"/>
            </a:endParaRPr>
          </a:p>
          <a:p>
            <a:pPr marL="735902" lvl="1" indent="-358978">
              <a:lnSpc>
                <a:spcPts val="1813"/>
              </a:lnSpc>
              <a:buClr>
                <a:srgbClr val="006C3E"/>
              </a:buClr>
              <a:buFont typeface="Arial"/>
              <a:buChar char="•"/>
              <a:tabLst>
                <a:tab pos="376757" algn="l"/>
              </a:tabLst>
            </a:pPr>
            <a:r>
              <a:rPr lang="fi-FI" sz="1733" spc="-20" dirty="0" err="1">
                <a:cs typeface="Arial"/>
              </a:rPr>
              <a:t>Atostekin</a:t>
            </a:r>
            <a:r>
              <a:rPr lang="fi-FI" sz="1733" spc="-20" dirty="0">
                <a:cs typeface="Arial"/>
              </a:rPr>
              <a:t> kautta on ollut viime keväästä asti mahdollista välittää kaikki kuusi </a:t>
            </a:r>
            <a:r>
              <a:rPr lang="fi-FI" sz="1733" spc="-20" dirty="0" smtClean="0">
                <a:cs typeface="Arial"/>
              </a:rPr>
              <a:t>todistusta</a:t>
            </a:r>
            <a:endParaRPr lang="fi-FI" sz="1733" spc="-20" dirty="0">
              <a:cs typeface="Arial"/>
            </a:endParaRPr>
          </a:p>
          <a:p>
            <a:pPr marL="735902" lvl="1" indent="-358978">
              <a:lnSpc>
                <a:spcPts val="1813"/>
              </a:lnSpc>
              <a:buClr>
                <a:srgbClr val="006C3E"/>
              </a:buClr>
              <a:buFont typeface="Arial"/>
              <a:buChar char="•"/>
              <a:tabLst>
                <a:tab pos="376757" algn="l"/>
              </a:tabLst>
            </a:pPr>
            <a:r>
              <a:rPr lang="fi-FI" sz="1733" spc="-20" dirty="0" err="1">
                <a:cs typeface="Arial"/>
              </a:rPr>
              <a:t>Acuten</a:t>
            </a:r>
            <a:r>
              <a:rPr lang="fi-FI" sz="1733" spc="-20" dirty="0">
                <a:cs typeface="Arial"/>
              </a:rPr>
              <a:t> kautta on ollut mahdollista välittää elokuun lopusta alkaen Kelan todistusta, myöhemmin mukaan B-lausunto</a:t>
            </a:r>
          </a:p>
          <a:p>
            <a:pPr marL="735902" lvl="1" indent="-358978">
              <a:lnSpc>
                <a:spcPts val="1813"/>
              </a:lnSpc>
              <a:buClr>
                <a:srgbClr val="006C3E"/>
              </a:buClr>
              <a:buFont typeface="Arial"/>
              <a:buChar char="•"/>
              <a:tabLst>
                <a:tab pos="376757" algn="l"/>
              </a:tabLst>
            </a:pPr>
            <a:r>
              <a:rPr lang="fi-FI" sz="1733" spc="-20" dirty="0" err="1">
                <a:cs typeface="Arial"/>
              </a:rPr>
              <a:t>UNAn</a:t>
            </a:r>
            <a:r>
              <a:rPr lang="fi-FI" sz="1733" spc="-20" dirty="0">
                <a:cs typeface="Arial"/>
              </a:rPr>
              <a:t> kautta olisi mahdollista välittää kaikki viisi todistusta lukuun ottamatta B-lausuntoa, mutta käyttö ei ole alkanut </a:t>
            </a:r>
            <a:endParaRPr lang="fi-FI" sz="1733" dirty="0">
              <a:cs typeface="Arial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1219170">
              <a:defRPr/>
            </a:pPr>
            <a:fld id="{CC07B106-8CFE-4494-B9D0-3B9BF9DE43EF}" type="slidenum">
              <a:rPr lang="fi-FI" sz="1067">
                <a:solidFill>
                  <a:srgbClr val="003580"/>
                </a:solidFill>
                <a:latin typeface="Arial"/>
              </a:rPr>
              <a:pPr algn="l" defTabSz="1219170">
                <a:defRPr/>
              </a:pPr>
              <a:t>33</a:t>
            </a:fld>
            <a:endParaRPr lang="fi-FI" sz="1067" dirty="0">
              <a:solidFill>
                <a:srgbClr val="003580"/>
              </a:solidFill>
              <a:latin typeface="Arial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270659" y="6044540"/>
            <a:ext cx="612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Lisätietoja : </a:t>
            </a:r>
            <a:r>
              <a:rPr lang="fi-FI" dirty="0" smtClean="0">
                <a:hlinkClick r:id="rId2"/>
              </a:rPr>
              <a:t>kaisa.timonen@kela.fi</a:t>
            </a:r>
            <a:r>
              <a:rPr lang="fi-FI" dirty="0" smtClean="0"/>
              <a:t>  TAI pia.alava@kela.fi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28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Etuuspäätös on juridinen päätös, ei hoitotoimenpide - yhteenvetoa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Suomen kansalaisilla on oikeus hakea etuutta, jolloin hänen hakemusprosessinsa käynnistyy (Hallintolaki)</a:t>
            </a:r>
          </a:p>
          <a:p>
            <a:r>
              <a:rPr lang="fi-FI" dirty="0" smtClean="0"/>
              <a:t>Vakuutetun etuusasian käsittelyssä tehdään päätös, joka annetaan tiedoksi hänelle itselleen</a:t>
            </a:r>
          </a:p>
          <a:p>
            <a:r>
              <a:rPr lang="fi-FI" dirty="0" smtClean="0"/>
              <a:t>Asiakkaan/potilaan luvalla tietoa voidaan luovuttaa hoitavalle lääkärille- tietosuoja estää toimimisen ilman lupaa</a:t>
            </a:r>
          </a:p>
          <a:p>
            <a:r>
              <a:rPr lang="fi-FI" b="1" dirty="0" smtClean="0">
                <a:solidFill>
                  <a:srgbClr val="FF0000"/>
                </a:solidFill>
              </a:rPr>
              <a:t>Tästä johtuen Kelan päätöksistä ei lähetetä tietoa hoitavalle lääkärille suoraan</a:t>
            </a:r>
          </a:p>
          <a:p>
            <a:r>
              <a:rPr lang="fi-FI" dirty="0" smtClean="0"/>
              <a:t>Jatkossa Kelan asiakirjat (päätöskirjeet) siirtyvät Kanta- arkistoon, josta ne on katseltavissa potilaan luvalla lääkärin vastaanotolla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B106-8CFE-4494-B9D0-3B9BF9DE43EF}" type="slidenum">
              <a:rPr lang="fi-FI" smtClean="0"/>
              <a:pPr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2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2783632" y="3360742"/>
            <a:ext cx="6624736" cy="1224000"/>
          </a:xfrm>
        </p:spPr>
        <p:txBody>
          <a:bodyPr/>
          <a:lstStyle/>
          <a:p>
            <a:r>
              <a:rPr lang="fi-FI" dirty="0" smtClean="0"/>
              <a:t>Kiitos!</a:t>
            </a:r>
            <a:br>
              <a:rPr lang="fi-FI" dirty="0" smtClean="0"/>
            </a:br>
            <a:r>
              <a:rPr lang="fi-FI" sz="3200" dirty="0" smtClean="0"/>
              <a:t>lisätietoa uudelta</a:t>
            </a:r>
            <a:br>
              <a:rPr lang="fi-FI" sz="3200" dirty="0" smtClean="0"/>
            </a:br>
            <a:r>
              <a:rPr lang="fi-FI" sz="3200" dirty="0" smtClean="0"/>
              <a:t>TTH VYO itseopiskelu- verkkokurssilta </a:t>
            </a:r>
            <a:br>
              <a:rPr lang="fi-FI" sz="3200" dirty="0" smtClean="0"/>
            </a:br>
            <a:r>
              <a:rPr lang="fi-FI" sz="3200" dirty="0" smtClean="0"/>
              <a:t>Työkyky ja sosiaalivakuutus</a:t>
            </a:r>
            <a:endParaRPr lang="fi-FI" sz="3200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3287688" y="1353377"/>
            <a:ext cx="5616624" cy="1224000"/>
          </a:xfrm>
        </p:spPr>
        <p:txBody>
          <a:bodyPr/>
          <a:lstStyle/>
          <a:p>
            <a:r>
              <a:rPr lang="fi-FI" dirty="0" smtClean="0">
                <a:hlinkClick r:id="rId2"/>
              </a:rPr>
              <a:t>riitta.luoto@kela.fi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6B8-A670-41B8-90F9-2FC6FC877FA2}" type="datetime1">
              <a:rPr lang="fi-FI" smtClean="0"/>
              <a:t>24.1.2020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Yksikkö/Projekti/Esittäjä | Esityksen otsikko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8271-015E-4BD9-B1A3-A057F5E8F4AB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4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Kela vastaanottaa Tiinan A-todistuksen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Sairauspäivärahojen käsittelijä arvioi Tiinan tietoja, kysyy neuvoa Kelan asiantuntijalääkäriltä. Yhdessä todetaan, että tarvitaan lisätietoja työkyvyttömyydestä</a:t>
            </a:r>
          </a:p>
          <a:p>
            <a:r>
              <a:rPr lang="fi-FI" dirty="0" smtClean="0"/>
              <a:t>Käsittelijä soittaa </a:t>
            </a:r>
            <a:r>
              <a:rPr lang="fi-FI" dirty="0" smtClean="0"/>
              <a:t>Tiinalle ja kertoo, että hakemukseen tarvitaan lisätietoja, koska työkyvyttömyyttä ei voi A-todistuksen perusteella arvioida.</a:t>
            </a:r>
          </a:p>
          <a:p>
            <a:r>
              <a:rPr lang="fi-FI" dirty="0" smtClean="0"/>
              <a:t>Tiina ihmettelee, mistä on kyse? Työterveyslääkärin vastaanotolle on pitkä jono, Tiina tulostaa käyntitiedot Kanta-arkistosta ja toimittaa ne Kelaan sähköisesti</a:t>
            </a:r>
          </a:p>
          <a:p>
            <a:r>
              <a:rPr lang="fi-FI" dirty="0" smtClean="0"/>
              <a:t>Hoitokertomuksissa lyhyet tekstit, jotka tulevat Kelan asiantuntijalääkärin arvioitavaksi</a:t>
            </a:r>
          </a:p>
          <a:p>
            <a:r>
              <a:rPr lang="fi-FI" dirty="0" smtClean="0"/>
              <a:t>Asiantuntijalääkärin arvion mukaan toimintakyky on laskenut, mutta tietojen perusteella ei voida arvioida täysin työkyvyttömäksi tavalliseen myyjän työhönsä</a:t>
            </a:r>
          </a:p>
          <a:p>
            <a:pPr lvl="1"/>
            <a:r>
              <a:rPr lang="fi-FI" dirty="0" smtClean="0"/>
              <a:t>Tiinalle tulee kotiin Kelan kirje, jossa todetaan, ettei sairauspäivärahaa voida maksaa, koska Tiina on todettu työkykyiseksi</a:t>
            </a:r>
          </a:p>
          <a:p>
            <a:pPr lvl="1"/>
            <a:r>
              <a:rPr lang="fi-FI" dirty="0" smtClean="0"/>
              <a:t>Tiina pääsee työterveyslääkärin vastaanotolle vasta odottelun jälkeen, työterveyslääkäri kuulee vastaanotolla että Kela ei hyväksynyt hakemusta.</a:t>
            </a:r>
          </a:p>
          <a:p>
            <a:pPr lvl="1"/>
            <a:r>
              <a:rPr lang="fi-FI" dirty="0" smtClean="0"/>
              <a:t>Tiina ihmettelee, miksi hänelle tuli hylkypäätös kun hänen tuntemansa äiti liikuntakerhosta, on saanut samalla diagnoosilla pitkän sairasloman, osasairauspäivärahaa ja vielä ammatillista kuntoutustakin</a:t>
            </a:r>
          </a:p>
        </p:txBody>
      </p:sp>
    </p:spTree>
    <p:extLst>
      <p:ext uri="{BB962C8B-B14F-4D97-AF65-F5344CB8AC3E}">
        <p14:creationId xmlns:p14="http://schemas.microsoft.com/office/powerpoint/2010/main" val="33004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8140" y="140305"/>
            <a:ext cx="10709858" cy="1008000"/>
          </a:xfrm>
        </p:spPr>
        <p:txBody>
          <a:bodyPr/>
          <a:lstStyle/>
          <a:p>
            <a:r>
              <a:rPr lang="fi-FI" dirty="0" smtClean="0"/>
              <a:t>Miksi sairauspäivärahahakemus hylätään?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8140" y="1311990"/>
            <a:ext cx="11257808" cy="417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dirty="0" smtClean="0"/>
              <a:t>Tiinan tapauksessa syyt ovat</a:t>
            </a:r>
            <a:r>
              <a:rPr lang="fi-FI" sz="1800" dirty="0" smtClean="0"/>
              <a:t>:</a:t>
            </a:r>
          </a:p>
          <a:p>
            <a:r>
              <a:rPr lang="fi-FI" sz="1800" dirty="0" smtClean="0"/>
              <a:t>Ei todettavissa olevaa sairautta (Tiinalla oireilua, masennuksen </a:t>
            </a:r>
            <a:r>
              <a:rPr lang="fi-FI" sz="1800" dirty="0" err="1" smtClean="0"/>
              <a:t>dg</a:t>
            </a:r>
            <a:r>
              <a:rPr lang="fi-FI" sz="1800" dirty="0" smtClean="0"/>
              <a:t>- kriteereitä ei kuvattu)</a:t>
            </a:r>
          </a:p>
          <a:p>
            <a:r>
              <a:rPr lang="fi-FI" sz="1800" dirty="0" smtClean="0"/>
              <a:t>Toimintakyky parannettavissa työpaikalla tehtävillä järjestelyillä (Tiinan tapauksessa ei ollut käytettävissä tietoja siitä, mitä oli jo tehty)</a:t>
            </a:r>
          </a:p>
          <a:p>
            <a:r>
              <a:rPr lang="fi-FI" sz="1800" dirty="0" smtClean="0"/>
              <a:t>Ristiriita hakijan oman toimintakykyarvion ja objektiivisten löydösten välillä (Tiinalla psykiatrinen toimintakykyarvio oli vähäinen)</a:t>
            </a:r>
          </a:p>
          <a:p>
            <a:r>
              <a:rPr lang="fi-FI" sz="1800" dirty="0" smtClean="0"/>
              <a:t>Toimintakyvyn kuvaus puuttuu osittain tai kokonaan (A-todistus, suppeat hoitokertomustiedot) </a:t>
            </a:r>
          </a:p>
          <a:p>
            <a:pPr marL="0" indent="0">
              <a:buNone/>
            </a:pPr>
            <a:r>
              <a:rPr lang="fi-FI" sz="1800" b="1" dirty="0" smtClean="0"/>
              <a:t>Muita yleisiä hylkyperusteita:</a:t>
            </a:r>
          </a:p>
          <a:p>
            <a:r>
              <a:rPr lang="fi-FI" sz="1800" dirty="0" smtClean="0"/>
              <a:t>Sairautta </a:t>
            </a:r>
            <a:r>
              <a:rPr lang="fi-FI" sz="1800" dirty="0"/>
              <a:t>ei hoideta </a:t>
            </a:r>
            <a:r>
              <a:rPr lang="fi-FI" sz="1800" dirty="0" smtClean="0"/>
              <a:t>lainkaan, </a:t>
            </a:r>
            <a:r>
              <a:rPr lang="fi-FI" sz="1800" dirty="0"/>
              <a:t>ei hoideta hyvän hoitokäytännön mukaisesti tai asiakkaan </a:t>
            </a:r>
            <a:r>
              <a:rPr lang="fi-FI" sz="1800" dirty="0" smtClean="0"/>
              <a:t>hoitomyöntyvyys </a:t>
            </a:r>
            <a:r>
              <a:rPr lang="fi-FI" sz="1800" dirty="0"/>
              <a:t>puuttuu</a:t>
            </a:r>
          </a:p>
          <a:p>
            <a:r>
              <a:rPr lang="fi-FI" sz="1800" dirty="0" smtClean="0"/>
              <a:t>Sairauksia/diagnooseja esitetään runsaasti </a:t>
            </a:r>
            <a:r>
              <a:rPr lang="fi-FI" sz="1800" dirty="0"/>
              <a:t>ilman, että </a:t>
            </a:r>
            <a:r>
              <a:rPr lang="fi-FI" sz="1800" dirty="0" smtClean="0"/>
              <a:t>niillä on </a:t>
            </a:r>
            <a:r>
              <a:rPr lang="fi-FI" sz="1800" dirty="0"/>
              <a:t>mitään vaikutusta etuuden perusteiden </a:t>
            </a:r>
            <a:r>
              <a:rPr lang="fi-FI" sz="1800" dirty="0" smtClean="0"/>
              <a:t>kannalta</a:t>
            </a:r>
          </a:p>
          <a:p>
            <a:pPr lvl="1"/>
            <a:r>
              <a:rPr lang="fi-FI" sz="1400" dirty="0" smtClean="0"/>
              <a:t>Esimerkiksi korkea verenpaine, astma, nivelkipu, osteoporoosi tai vaativa persoonallisuus – diagnoosit eivät sellaisenaan tee ketään työkyvyttömäksi, vaikka voivat hoitamattomana johtaa työkyvyttömyyteen</a:t>
            </a:r>
          </a:p>
          <a:p>
            <a:r>
              <a:rPr lang="fi-FI" sz="1800" dirty="0"/>
              <a:t>Hoitavan lääkärin ehdottama sairauspoissaolo </a:t>
            </a:r>
            <a:r>
              <a:rPr lang="fi-FI" sz="1800" dirty="0" smtClean="0"/>
              <a:t>pitkä (6 </a:t>
            </a:r>
            <a:r>
              <a:rPr lang="fi-FI" sz="1800" dirty="0"/>
              <a:t>kk- 1 vuosi) ilman hoito- ja kuntoutussuunnitelmaa</a:t>
            </a:r>
          </a:p>
          <a:p>
            <a:endParaRPr lang="fi-FI" sz="1200" dirty="0"/>
          </a:p>
          <a:p>
            <a:pPr marL="0" indent="0">
              <a:buNone/>
            </a:pPr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B106-8CFE-4494-B9D0-3B9BF9DE43EF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709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Kela soittaa Tiinalle, eikä hoitavalle lääkärille, kun lisätietoa kaivataan?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Kun </a:t>
            </a:r>
            <a:r>
              <a:rPr lang="fi-FI" dirty="0"/>
              <a:t>etuusasiassa tehdään asiakkaan oikeuksia, etuja ja velvollisuuksia ratkaisuja, kyse on julkisen vallan käyttämisestä. On siis noudatettava lakia</a:t>
            </a:r>
            <a:r>
              <a:rPr lang="fi-FI" dirty="0" smtClean="0"/>
              <a:t>! Tässä tapauksessa </a:t>
            </a:r>
            <a:r>
              <a:rPr lang="fi-FI" sz="3200" b="1" dirty="0" smtClean="0"/>
              <a:t>Hallintolakia</a:t>
            </a:r>
            <a:endParaRPr lang="fi-FI" altLang="fi-FI" sz="3200" b="1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altLang="fi-FI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Jos hoitokertomukset pyydetään suoraan </a:t>
            </a:r>
            <a:r>
              <a:rPr lang="fi-FI" altLang="fi-FI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hoitolaitoksesta ja päivärahahakemus hylättäisiin, </a:t>
            </a:r>
            <a:r>
              <a:rPr lang="fi-FI" altLang="fi-FI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hallintolain </a:t>
            </a:r>
            <a:r>
              <a:rPr lang="fi-FI" altLang="fi-FI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mukaisesti </a:t>
            </a:r>
            <a:r>
              <a:rPr lang="fi-FI" altLang="fi-FI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kuultava </a:t>
            </a:r>
            <a:r>
              <a:rPr lang="fi-FI" altLang="fi-FI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asiakasta ennen päätöksen antamista. </a:t>
            </a:r>
            <a:endParaRPr lang="fi-FI" altLang="fi-FI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altLang="fi-FI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fi-FI" altLang="fi-FI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siakkaalle </a:t>
            </a:r>
            <a:r>
              <a:rPr lang="fi-FI" altLang="fi-FI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lähtee kuulemiskirje ja liitteenä pyydetyt sairauskertomukset. P</a:t>
            </a:r>
            <a:r>
              <a:rPr lang="fi-FI" altLang="fi-FI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äätös </a:t>
            </a:r>
            <a:r>
              <a:rPr lang="fi-FI" altLang="fi-FI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 voi perustua sellaiseen tietoon, jota asiakkaalla ei </a:t>
            </a:r>
            <a:r>
              <a:rPr lang="fi-FI" altLang="fi-FI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ole.</a:t>
            </a:r>
          </a:p>
          <a:p>
            <a:r>
              <a:rPr lang="fi-FI" altLang="fi-FI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Prosessi hidastuu, päätös viivästyy, kaikki osapuolet hermostuvat.</a:t>
            </a:r>
            <a:endParaRPr lang="fi-FI" altLang="fi-FI" sz="5400" dirty="0"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0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Kela on julkista valtaa käyttävä viranomainen, </a:t>
            </a:r>
            <a:r>
              <a:rPr lang="fi-FI" sz="3200" b="1" dirty="0" smtClean="0"/>
              <a:t>Hallintolaki </a:t>
            </a:r>
            <a:r>
              <a:rPr lang="fi-FI" sz="3200" dirty="0" smtClean="0"/>
              <a:t>ohjaa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60958" indent="0">
              <a:buNone/>
            </a:pPr>
            <a:endParaRPr lang="fi-FI" sz="6400" b="1" dirty="0" smtClean="0"/>
          </a:p>
          <a:p>
            <a:pPr marL="60958" indent="0">
              <a:buNone/>
            </a:pPr>
            <a:r>
              <a:rPr lang="fi-FI" sz="6400" b="1" dirty="0" smtClean="0"/>
              <a:t>Kelalla </a:t>
            </a:r>
            <a:r>
              <a:rPr lang="fi-FI" sz="6400" b="1" dirty="0"/>
              <a:t>on selvittämisvelvollisuus , 31§</a:t>
            </a:r>
          </a:p>
          <a:p>
            <a:pPr>
              <a:buFontTx/>
              <a:buChar char="-"/>
            </a:pPr>
            <a:r>
              <a:rPr lang="fi-FI" sz="6400" dirty="0"/>
              <a:t>hankkii tiedot ja selvitykset itse tai pyytää asiakasta hankkimaan (voidaan sopia). Kela vastaa siitä, että asia tulee lopullisesti selvitetyksi. </a:t>
            </a:r>
            <a:endParaRPr lang="fi-FI" sz="6400" b="1" dirty="0"/>
          </a:p>
          <a:p>
            <a:pPr marL="60958" indent="0">
              <a:buNone/>
            </a:pPr>
            <a:r>
              <a:rPr lang="fi-FI" sz="6400" b="1" dirty="0"/>
              <a:t>Suullisten tietojen kirjaaminen </a:t>
            </a:r>
            <a:r>
              <a:rPr lang="fi-FI" sz="6400" dirty="0"/>
              <a:t>– selvitys on kirjattava asiakirjoihin tai Oiwaan. </a:t>
            </a:r>
          </a:p>
          <a:p>
            <a:pPr marL="60958" indent="0">
              <a:buNone/>
            </a:pPr>
            <a:r>
              <a:rPr lang="fi-FI" sz="6400" b="1" dirty="0"/>
              <a:t>Kuuleminen, 34§</a:t>
            </a:r>
          </a:p>
          <a:p>
            <a:pPr>
              <a:buFontTx/>
              <a:buChar char="-"/>
            </a:pPr>
            <a:r>
              <a:rPr lang="fi-FI" sz="6400" dirty="0"/>
              <a:t>Asiakasta on kehotettava täydentämään ratkaisun kannalta puutteellista asiakirjaa ja siihen asetetaan määräaika. </a:t>
            </a:r>
          </a:p>
          <a:p>
            <a:pPr>
              <a:buFontTx/>
              <a:buChar char="-"/>
            </a:pPr>
            <a:r>
              <a:rPr lang="fi-FI" sz="6400" dirty="0"/>
              <a:t>Periaatteessa Kelalla ei voi olla enempää tietoa asiakkaan asioista kuin asiakkaalla itsellään. Tämän vuoksi asiakasta on kuultava Kelaan tulleista, häntä koskevista tiedoista ja selvityksistä, joista hänellä itsellään ei ole tietoa</a:t>
            </a:r>
            <a:r>
              <a:rPr lang="fi-FI" sz="6400" dirty="0" smtClean="0"/>
              <a:t>. Jos hoitotietoja pyydetään muualta, on saatava asiakkaan hyväksyntä </a:t>
            </a:r>
            <a:endParaRPr lang="fi-FI" sz="6400" dirty="0"/>
          </a:p>
          <a:p>
            <a:pPr marL="60958" indent="0">
              <a:buNone/>
            </a:pPr>
            <a:r>
              <a:rPr lang="fi-FI" sz="6400" b="1" dirty="0" smtClean="0"/>
              <a:t>Päätös</a:t>
            </a:r>
            <a:r>
              <a:rPr lang="fi-FI" sz="6400" b="1" dirty="0"/>
              <a:t>, hallintopäätös on annettava kirjallisesti, 43§</a:t>
            </a:r>
          </a:p>
          <a:p>
            <a:pPr marL="60958" indent="0">
              <a:buNone/>
            </a:pPr>
            <a:r>
              <a:rPr lang="fi-FI" sz="6400" b="1" dirty="0" smtClean="0"/>
              <a:t>Oikaisu </a:t>
            </a:r>
            <a:r>
              <a:rPr lang="fi-FI" sz="6400" b="1" dirty="0"/>
              <a:t>ja virheiden korjaaminen (49§-53§)</a:t>
            </a:r>
          </a:p>
          <a:p>
            <a:pPr>
              <a:buFontTx/>
              <a:buChar char="-"/>
            </a:pPr>
            <a:r>
              <a:rPr lang="fi-FI" sz="6400" dirty="0"/>
              <a:t>Oikaisuvaatimus on tehtävä kirjallisesti sille viranomaiselle tai muulle julkista hallintotehtävää hoitavalle, joka on tehnyt päätöksen. </a:t>
            </a:r>
            <a:endParaRPr lang="fi-FI" sz="6400" dirty="0" smtClean="0"/>
          </a:p>
          <a:p>
            <a:pPr marL="0" indent="0">
              <a:buNone/>
            </a:pPr>
            <a:r>
              <a:rPr lang="fi-FI" sz="6400" b="1" dirty="0" smtClean="0"/>
              <a:t>Valitusoikeus </a:t>
            </a:r>
            <a:r>
              <a:rPr lang="fi-FI" sz="6400" b="1" dirty="0"/>
              <a:t>( 47§-49§)  – </a:t>
            </a:r>
            <a:r>
              <a:rPr lang="fi-FI" sz="6400" dirty="0"/>
              <a:t>Päätökseen, johon saa hakea muutosta valittamalla, on liitettävä valitusosoitus. </a:t>
            </a:r>
          </a:p>
          <a:p>
            <a:pPr marL="60958" indent="0">
              <a:buNone/>
            </a:pPr>
            <a:endParaRPr lang="fi-FI" sz="3867" dirty="0"/>
          </a:p>
          <a:p>
            <a:pPr marL="60958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55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 smtClean="0"/>
              <a:t>Miksi asiantuntijalääkärin arvio ja hoitavan lääkärin johtopäätökset eroavat?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9991" lvl="1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Asiantuntijalääkäri arvioi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etuuden tai korvauksen myöntämisen </a:t>
            </a:r>
            <a:r>
              <a:rPr lang="fi-FI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edellytyksiä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pelkästään terveydenhuollon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tuottamien tietojen pohjalta</a:t>
            </a:r>
          </a:p>
          <a:p>
            <a:pPr marL="359991" lvl="1" indent="0">
              <a:buNone/>
            </a:pPr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9991" lvl="1" indent="0">
              <a:buNone/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-  B-lausunto voi painottua hakijan kertomaan tietoon, vaikka sairauden vaikeusasteesta ja/tai toimintakykyrajoitteista ei ole OBJEKTIIVISTA näyttöä</a:t>
            </a:r>
          </a:p>
          <a:p>
            <a:pPr marL="359991" lvl="1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akijalla voi olla tarve tai henkilökohtaiset perusteet etuuden saamiselle  </a:t>
            </a:r>
          </a:p>
          <a:p>
            <a:pPr marL="359991" lvl="1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tuuden </a:t>
            </a:r>
            <a:r>
              <a:rPr lang="fi-F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sairaudesta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johtuva peruste ei täyty, jos tieto </a:t>
            </a:r>
            <a:r>
              <a:rPr lang="fi-F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dg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kriteerien 	täyttymisestä, saaduista hoidoista tai kuntoutuksista puuttuu</a:t>
            </a:r>
          </a:p>
          <a:p>
            <a:pPr marL="359991" lvl="1" indent="0">
              <a:buNone/>
            </a:pPr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9991" lvl="1" indent="0">
              <a:buNone/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- Kaksi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saman diagnoosin saanutta henkilöä voi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saada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erilaisen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(etuus)päätöksen, </a:t>
            </a:r>
            <a:r>
              <a:rPr lang="fi-FI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koska henkilöillä on esimerkiksi erilainen ammatti/työtehtävä tai aiempi sairaushistoria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17D0-BA01-4CC0-9408-FAF7B5A248A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6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Yhteenveto: kysymyksiä ja vastauksia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5998" y="1692000"/>
            <a:ext cx="10800890" cy="4176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fi-FI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Uupuminen</a:t>
            </a:r>
            <a:r>
              <a:rPr lang="fi-FI" sz="2400" dirty="0">
                <a:solidFill>
                  <a:srgbClr val="000000"/>
                </a:solidFill>
                <a:ea typeface="Calibri" panose="020F0502020204030204" pitchFamily="34" charset="0"/>
              </a:rPr>
              <a:t> + masennus: vaaditaanko kuinka tarkkoja selvityksiä siitä mitä työpaikalla yritetty tehdä</a:t>
            </a:r>
            <a:r>
              <a:rPr lang="fi-FI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?</a:t>
            </a:r>
          </a:p>
          <a:p>
            <a:pPr lvl="1"/>
            <a:r>
              <a:rPr lang="fi-FI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Kaikki toteutetut toimenpiteet sekä niiden seuraukset tarpeen kuvata</a:t>
            </a:r>
            <a:endParaRPr lang="fi-FI" sz="20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2400" dirty="0">
                <a:ea typeface="Calibri" panose="020F0502020204030204" pitchFamily="34" charset="0"/>
              </a:rPr>
              <a:t>Kela pyytänyt B lausuntoa jo lyhyissäkin sairaslomissa kun kyseessä masennus</a:t>
            </a:r>
            <a:r>
              <a:rPr lang="fi-FI" sz="2400" dirty="0" smtClean="0"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fi-FI" sz="2000" dirty="0" smtClean="0">
                <a:ea typeface="Calibri" panose="020F0502020204030204" pitchFamily="34" charset="0"/>
              </a:rPr>
              <a:t>Sairauspäivärahan edellytyksenä on sairaus, vika tai vamma, </a:t>
            </a:r>
            <a:r>
              <a:rPr lang="fi-FI" sz="2000" dirty="0" err="1" smtClean="0">
                <a:ea typeface="Calibri" panose="020F0502020204030204" pitchFamily="34" charset="0"/>
              </a:rPr>
              <a:t>oiredg</a:t>
            </a:r>
            <a:r>
              <a:rPr lang="fi-FI" sz="2000" dirty="0" smtClean="0">
                <a:ea typeface="Calibri" panose="020F0502020204030204" pitchFamily="34" charset="0"/>
              </a:rPr>
              <a:t> ei riitä, sairauden diagnoosikriteerien tulisi täyttyä</a:t>
            </a:r>
            <a:endParaRPr lang="fi-FI" sz="20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2400" dirty="0" smtClean="0">
                <a:ea typeface="Calibri" panose="020F0502020204030204" pitchFamily="34" charset="0"/>
              </a:rPr>
              <a:t>Myös </a:t>
            </a:r>
            <a:r>
              <a:rPr lang="fi-FI" sz="2400" dirty="0">
                <a:ea typeface="Calibri" panose="020F0502020204030204" pitchFamily="34" charset="0"/>
              </a:rPr>
              <a:t>kipu + masennuspotilailla hylky tullut vaikka toimintakyky on hyvin kuvattu lausuntoon</a:t>
            </a:r>
            <a:r>
              <a:rPr lang="fi-FI" sz="2400" dirty="0" smtClean="0"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fi-FI" sz="2000" dirty="0" smtClean="0">
                <a:ea typeface="Calibri" panose="020F0502020204030204" pitchFamily="34" charset="0"/>
              </a:rPr>
              <a:t>Kokonaisuuteen vaikuttaa olennaisesti se, miten suoriutuu tavallisesta työstään, pelkkä kipu tai masennusoireet eivät tee työkyvyttömäksi sairausvakuutuslain näkökulmasta</a:t>
            </a:r>
            <a:endParaRPr lang="fi-FI" sz="20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2400" dirty="0" smtClean="0">
                <a:ea typeface="Calibri" panose="020F0502020204030204" pitchFamily="34" charset="0"/>
              </a:rPr>
              <a:t>Useita </a:t>
            </a:r>
            <a:r>
              <a:rPr lang="fi-FI" sz="2400" dirty="0">
                <a:ea typeface="Calibri" panose="020F0502020204030204" pitchFamily="34" charset="0"/>
              </a:rPr>
              <a:t>hylkyjä tullut työuupumus/masennus tilanteissa kun mukana ollut selvä työkuormitus. Masennus joko työkuormituksesta tai kokonaiskuormituksesta. Osassa tapauksia ollut ihan selvästi myös muita kuormitustekijöitä</a:t>
            </a:r>
            <a:r>
              <a:rPr lang="fi-FI" sz="2400" dirty="0" smtClean="0"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fi-FI" sz="2000" dirty="0" err="1" smtClean="0">
                <a:ea typeface="Calibri" panose="020F0502020204030204" pitchFamily="34" charset="0"/>
              </a:rPr>
              <a:t>Ks</a:t>
            </a:r>
            <a:r>
              <a:rPr lang="fi-FI" sz="2000" dirty="0" smtClean="0">
                <a:ea typeface="Calibri" panose="020F0502020204030204" pitchFamily="34" charset="0"/>
              </a:rPr>
              <a:t> edellinen kohta- onko masennuksen diagnoosikriteerit kuvattu? Työtehtävä vaikuttaa olennaisesti asiaan.</a:t>
            </a:r>
            <a:endParaRPr lang="fi-FI" sz="20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2400" dirty="0" smtClean="0">
                <a:ea typeface="Calibri" panose="020F0502020204030204" pitchFamily="34" charset="0"/>
              </a:rPr>
              <a:t>Toisaalta </a:t>
            </a:r>
            <a:r>
              <a:rPr lang="fi-FI" sz="2400" dirty="0">
                <a:ea typeface="Calibri" panose="020F0502020204030204" pitchFamily="34" charset="0"/>
              </a:rPr>
              <a:t>taas jossain lausunnossa selvästi mainittu, että toimintakyvyn lasku on pääasiassa motivaation puutetta, ja silti myönnetty sairauslomaa useaksi kuukaudeksi</a:t>
            </a:r>
            <a:r>
              <a:rPr lang="fi-FI" sz="2400" dirty="0" smtClean="0"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fi-FI" sz="2000" dirty="0" err="1" smtClean="0">
                <a:ea typeface="Calibri" panose="020F0502020204030204" pitchFamily="34" charset="0"/>
              </a:rPr>
              <a:t>Ks</a:t>
            </a:r>
            <a:r>
              <a:rPr lang="fi-FI" sz="2000" dirty="0" smtClean="0">
                <a:ea typeface="Calibri" panose="020F0502020204030204" pitchFamily="34" charset="0"/>
              </a:rPr>
              <a:t> edellinen kohta. Jos toimintakyky ei ole puutteellinen, miksi hoitava lääkäri on ylipäänsä myöntänyt sairauspoissaolon? </a:t>
            </a:r>
            <a:endParaRPr lang="fi-FI" sz="2000" dirty="0">
              <a:ea typeface="Calibri" panose="020F0502020204030204" pitchFamily="34" charset="0"/>
            </a:endParaRP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3112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ela sininen">
  <a:themeElements>
    <a:clrScheme name="Kela_update">
      <a:dk1>
        <a:srgbClr val="000000"/>
      </a:dk1>
      <a:lt1>
        <a:srgbClr val="FFFFFF"/>
      </a:lt1>
      <a:dk2>
        <a:srgbClr val="003580"/>
      </a:dk2>
      <a:lt2>
        <a:srgbClr val="8C8B8D"/>
      </a:lt2>
      <a:accent1>
        <a:srgbClr val="0EB24C"/>
      </a:accent1>
      <a:accent2>
        <a:srgbClr val="009CDB"/>
      </a:accent2>
      <a:accent3>
        <a:srgbClr val="F15B23"/>
      </a:accent3>
      <a:accent4>
        <a:srgbClr val="EE145B"/>
      </a:accent4>
      <a:accent5>
        <a:srgbClr val="003580"/>
      </a:accent5>
      <a:accent6>
        <a:srgbClr val="FDB916"/>
      </a:accent6>
      <a:hlink>
        <a:srgbClr val="009CDB"/>
      </a:hlink>
      <a:folHlink>
        <a:srgbClr val="662584"/>
      </a:folHlink>
    </a:clrScheme>
    <a:fontScheme name="Kela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CDB"/>
        </a:solidFill>
        <a:ln>
          <a:solidFill>
            <a:srgbClr val="009CDB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ela PowerPoint sini-harmaa.potx [Vain luku]" id="{CCBB8C84-1B70-467A-994F-811238B8AC9C}" vid="{88260DE3-6728-4F5E-98F6-C4B9B502197D}"/>
    </a:ext>
  </a:extLst>
</a:theme>
</file>

<file path=ppt/theme/theme2.xml><?xml version="1.0" encoding="utf-8"?>
<a:theme xmlns:a="http://schemas.openxmlformats.org/drawingml/2006/main" name="3_Kela sininen">
  <a:themeElements>
    <a:clrScheme name="Kela_update">
      <a:dk1>
        <a:srgbClr val="000000"/>
      </a:dk1>
      <a:lt1>
        <a:srgbClr val="FFFFFF"/>
      </a:lt1>
      <a:dk2>
        <a:srgbClr val="003580"/>
      </a:dk2>
      <a:lt2>
        <a:srgbClr val="8C8B8D"/>
      </a:lt2>
      <a:accent1>
        <a:srgbClr val="0EB24C"/>
      </a:accent1>
      <a:accent2>
        <a:srgbClr val="009CDB"/>
      </a:accent2>
      <a:accent3>
        <a:srgbClr val="F15B23"/>
      </a:accent3>
      <a:accent4>
        <a:srgbClr val="EE145B"/>
      </a:accent4>
      <a:accent5>
        <a:srgbClr val="003580"/>
      </a:accent5>
      <a:accent6>
        <a:srgbClr val="FDB916"/>
      </a:accent6>
      <a:hlink>
        <a:srgbClr val="009CDB"/>
      </a:hlink>
      <a:folHlink>
        <a:srgbClr val="662584"/>
      </a:folHlink>
    </a:clrScheme>
    <a:fontScheme name="Kela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CDB"/>
        </a:solidFill>
        <a:ln>
          <a:solidFill>
            <a:srgbClr val="009CDB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ela PowerPoint sini-harmaa.potx [Vain luku]" id="{CCBB8C84-1B70-467A-994F-811238B8AC9C}" vid="{88260DE3-6728-4F5E-98F6-C4B9B502197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2193</Words>
  <Application>Microsoft Office PowerPoint</Application>
  <PresentationFormat>Laajakuva</PresentationFormat>
  <Paragraphs>370</Paragraphs>
  <Slides>35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35</vt:i4>
      </vt:variant>
    </vt:vector>
  </HeadingPairs>
  <TitlesOfParts>
    <vt:vector size="43" baseType="lpstr">
      <vt:lpstr>Arial</vt:lpstr>
      <vt:lpstr>Calibri</vt:lpstr>
      <vt:lpstr>Segoe UI</vt:lpstr>
      <vt:lpstr>Segoe UI Semilight</vt:lpstr>
      <vt:lpstr>Times New Roman</vt:lpstr>
      <vt:lpstr>Wingdings</vt:lpstr>
      <vt:lpstr>1_Kela sininen</vt:lpstr>
      <vt:lpstr>3_Kela sininen</vt:lpstr>
      <vt:lpstr>Kela:n etuuksia- kenelle, miksi ja miten?  Vastauksia kysymyksiin</vt:lpstr>
      <vt:lpstr>Kelan etuuksia- kenelle, miksi ja miten?</vt:lpstr>
      <vt:lpstr>Tiina, 37 v, myyjä</vt:lpstr>
      <vt:lpstr>Kela vastaanottaa Tiinan A-todistuksen</vt:lpstr>
      <vt:lpstr>Miksi sairauspäivärahahakemus hylätään?</vt:lpstr>
      <vt:lpstr>Miksi Kela soittaa Tiinalle, eikä hoitavalle lääkärille, kun lisätietoa kaivataan?</vt:lpstr>
      <vt:lpstr>Kela on julkista valtaa käyttävä viranomainen, Hallintolaki ohjaa</vt:lpstr>
      <vt:lpstr>Miksi asiantuntijalääkärin arvio ja hoitavan lääkärin johtopäätökset eroavat?</vt:lpstr>
      <vt:lpstr>Yhteenveto: kysymyksiä ja vastauksia</vt:lpstr>
      <vt:lpstr>Yleisiä puutteita B-lausunnossa</vt:lpstr>
      <vt:lpstr>Työkyvyn edistäminen KELASSA sairauspäivärahakaudella  </vt:lpstr>
      <vt:lpstr>Tiinan työkyvyttömyys jatkuu, miten tuet työhön paluuta? </vt:lpstr>
      <vt:lpstr>Työhön paluun tukimuotoja</vt:lpstr>
      <vt:lpstr>Työterveyshuoltolain tukema (varhais)kuntoutus –kriteerit ja käytännön toteutus</vt:lpstr>
      <vt:lpstr>Tapaus Eila, 43 v, kokki</vt:lpstr>
      <vt:lpstr>Eila- ratkaisu</vt:lpstr>
      <vt:lpstr>Kipua tai ylipainoa- millaiseen kuntoutukseen?</vt:lpstr>
      <vt:lpstr>Tauno, 52 v, kirvesmies</vt:lpstr>
      <vt:lpstr>Kipupotilaan kuntoutusvaihtoehdot</vt:lpstr>
      <vt:lpstr>Sirpa-Leena, 43 v, lähihoitaja</vt:lpstr>
      <vt:lpstr>Ylipainoisten kuntoutus</vt:lpstr>
      <vt:lpstr>   </vt:lpstr>
      <vt:lpstr>   Mitä korvataan?</vt:lpstr>
      <vt:lpstr>Tth korvausuudistus 1.1.2020 alkaen</vt:lpstr>
      <vt:lpstr>Työterveyshuollon asiantuntijoiden käyttö ja korvaamisen edellytykset korvausluokassa II</vt:lpstr>
      <vt:lpstr>Mitä uutta 2020?</vt:lpstr>
      <vt:lpstr>Työterveyshuollon puhelujen korvaamiseen muutos </vt:lpstr>
      <vt:lpstr>Etäpalvelujen korvaaminen</vt:lpstr>
      <vt:lpstr>Kysymyksiä työterveyshuollon kustannusten korvaamiseen liittyen voi lähettää osoitteeseen: tyoterveyshuolto@kela.fi</vt:lpstr>
      <vt:lpstr>KELA:n toivomuksena: sähköiset lausunnot käyttöön</vt:lpstr>
      <vt:lpstr>Miksi sähköinen lausunto? Kelan tavoitteet:</vt:lpstr>
      <vt:lpstr>Sähköisen todistuksen välittäminen Kelaan</vt:lpstr>
      <vt:lpstr>Sähköinen B-lausunto potilastietojärjestelmässä &amp; aikataulu</vt:lpstr>
      <vt:lpstr>Etuuspäätös on juridinen päätös, ei hoitotoimenpide - yhteenvetoa</vt:lpstr>
      <vt:lpstr>Kiitos! lisätietoa uudelta TTH VYO itseopiskelu- verkkokurssilta  Työkyky ja sosiaalivakuutus</vt:lpstr>
    </vt:vector>
  </TitlesOfParts>
  <Company>Kela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Luoto Riitta</dc:creator>
  <cp:lastModifiedBy>Luoto Riitta</cp:lastModifiedBy>
  <cp:revision>75</cp:revision>
  <dcterms:created xsi:type="dcterms:W3CDTF">2020-01-20T11:38:13Z</dcterms:created>
  <dcterms:modified xsi:type="dcterms:W3CDTF">2020-01-24T11:08:25Z</dcterms:modified>
</cp:coreProperties>
</file>