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9" r:id="rId3"/>
    <p:sldId id="293" r:id="rId4"/>
    <p:sldId id="258" r:id="rId5"/>
    <p:sldId id="259" r:id="rId6"/>
    <p:sldId id="277" r:id="rId7"/>
    <p:sldId id="278" r:id="rId8"/>
    <p:sldId id="285" r:id="rId9"/>
    <p:sldId id="275" r:id="rId10"/>
    <p:sldId id="261" r:id="rId11"/>
    <p:sldId id="264" r:id="rId12"/>
    <p:sldId id="280" r:id="rId13"/>
    <p:sldId id="262" r:id="rId14"/>
    <p:sldId id="263" r:id="rId15"/>
    <p:sldId id="322" r:id="rId16"/>
    <p:sldId id="321" r:id="rId17"/>
    <p:sldId id="334" r:id="rId18"/>
    <p:sldId id="323" r:id="rId19"/>
    <p:sldId id="324" r:id="rId20"/>
    <p:sldId id="325" r:id="rId21"/>
    <p:sldId id="292" r:id="rId22"/>
    <p:sldId id="326" r:id="rId23"/>
    <p:sldId id="295" r:id="rId24"/>
    <p:sldId id="329" r:id="rId25"/>
    <p:sldId id="333" r:id="rId26"/>
    <p:sldId id="282" r:id="rId27"/>
    <p:sldId id="330" r:id="rId28"/>
    <p:sldId id="294" r:id="rId29"/>
    <p:sldId id="296" r:id="rId30"/>
    <p:sldId id="331" r:id="rId31"/>
    <p:sldId id="332" r:id="rId32"/>
    <p:sldId id="272" r:id="rId33"/>
    <p:sldId id="339" r:id="rId34"/>
    <p:sldId id="298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C4B42-274B-4685-8C52-A40CA1A6B186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7566EA-7E6C-40D1-A707-DC7BC113E979}">
      <dgm:prSet custT="1"/>
      <dgm:spPr/>
      <dgm:t>
        <a:bodyPr/>
        <a:lstStyle/>
        <a:p>
          <a:r>
            <a:rPr lang="fi-FI" sz="2000" dirty="0"/>
            <a:t>Rintasyöpä</a:t>
          </a:r>
        </a:p>
        <a:p>
          <a:r>
            <a:rPr lang="fi-FI" sz="1800" dirty="0"/>
            <a:t>+ muut ER riippuvaiset syövät</a:t>
          </a:r>
          <a:endParaRPr lang="en-US" sz="1800" dirty="0"/>
        </a:p>
      </dgm:t>
    </dgm:pt>
    <dgm:pt modelId="{7699616D-37A8-43FA-84A3-CA700E674C4C}" type="parTrans" cxnId="{8D61F6E6-D2A6-48A4-96A6-8CCC5D1BACC5}">
      <dgm:prSet/>
      <dgm:spPr/>
      <dgm:t>
        <a:bodyPr/>
        <a:lstStyle/>
        <a:p>
          <a:endParaRPr lang="en-US"/>
        </a:p>
      </dgm:t>
    </dgm:pt>
    <dgm:pt modelId="{E50BFE12-E8C2-4E59-AFC7-D5615DB3271C}" type="sibTrans" cxnId="{8D61F6E6-D2A6-48A4-96A6-8CCC5D1BACC5}">
      <dgm:prSet/>
      <dgm:spPr/>
      <dgm:t>
        <a:bodyPr/>
        <a:lstStyle/>
        <a:p>
          <a:endParaRPr lang="en-US"/>
        </a:p>
      </dgm:t>
    </dgm:pt>
    <dgm:pt modelId="{65A4F127-A649-4AA8-98F4-50C587F68B9C}">
      <dgm:prSet/>
      <dgm:spPr/>
      <dgm:t>
        <a:bodyPr/>
        <a:lstStyle/>
        <a:p>
          <a:r>
            <a:rPr lang="fi-FI"/>
            <a:t>Sairastettu SLT</a:t>
          </a:r>
          <a:endParaRPr lang="en-US"/>
        </a:p>
      </dgm:t>
    </dgm:pt>
    <dgm:pt modelId="{60889191-B636-4F03-ABAA-EECD6D99378D}" type="parTrans" cxnId="{E20EE98E-C393-47D8-8974-78B57F60A801}">
      <dgm:prSet/>
      <dgm:spPr/>
      <dgm:t>
        <a:bodyPr/>
        <a:lstStyle/>
        <a:p>
          <a:endParaRPr lang="en-US"/>
        </a:p>
      </dgm:t>
    </dgm:pt>
    <dgm:pt modelId="{11C131F1-799C-42E8-B7EA-90B0953FC69F}" type="sibTrans" cxnId="{E20EE98E-C393-47D8-8974-78B57F60A801}">
      <dgm:prSet/>
      <dgm:spPr/>
      <dgm:t>
        <a:bodyPr/>
        <a:lstStyle/>
        <a:p>
          <a:endParaRPr lang="en-US"/>
        </a:p>
      </dgm:t>
    </dgm:pt>
    <dgm:pt modelId="{023FFE1A-070F-4DF5-89FA-A0BABA79234F}">
      <dgm:prSet/>
      <dgm:spPr/>
      <dgm:t>
        <a:bodyPr/>
        <a:lstStyle/>
        <a:p>
          <a:r>
            <a:rPr lang="fi-FI"/>
            <a:t>Vaikeahoitoinen sydämen vajaatoiminta</a:t>
          </a:r>
          <a:endParaRPr lang="en-US"/>
        </a:p>
      </dgm:t>
    </dgm:pt>
    <dgm:pt modelId="{6F56F156-8A86-4517-9E0E-9A8E71FAFB95}" type="parTrans" cxnId="{54C630BE-557E-48A4-998C-0DBABA2A3FDD}">
      <dgm:prSet/>
      <dgm:spPr/>
      <dgm:t>
        <a:bodyPr/>
        <a:lstStyle/>
        <a:p>
          <a:endParaRPr lang="en-US"/>
        </a:p>
      </dgm:t>
    </dgm:pt>
    <dgm:pt modelId="{5DAB1DA1-0A07-4372-8CBC-937C7A2CC847}" type="sibTrans" cxnId="{54C630BE-557E-48A4-998C-0DBABA2A3FDD}">
      <dgm:prSet/>
      <dgm:spPr/>
      <dgm:t>
        <a:bodyPr/>
        <a:lstStyle/>
        <a:p>
          <a:endParaRPr lang="en-US"/>
        </a:p>
      </dgm:t>
    </dgm:pt>
    <dgm:pt modelId="{E9368731-38C1-48AC-9A9A-815B1BB73769}">
      <dgm:prSet/>
      <dgm:spPr/>
      <dgm:t>
        <a:bodyPr/>
        <a:lstStyle/>
        <a:p>
          <a:r>
            <a:rPr lang="fi-FI"/>
            <a:t>Hoitoresistentti verenpainetauti</a:t>
          </a:r>
          <a:endParaRPr lang="en-US"/>
        </a:p>
      </dgm:t>
    </dgm:pt>
    <dgm:pt modelId="{F46CD6F0-8171-4022-983B-E372AB809017}" type="parTrans" cxnId="{8F09C20D-D452-4BE3-ADD3-C850E5A96EC2}">
      <dgm:prSet/>
      <dgm:spPr/>
      <dgm:t>
        <a:bodyPr/>
        <a:lstStyle/>
        <a:p>
          <a:endParaRPr lang="en-US"/>
        </a:p>
      </dgm:t>
    </dgm:pt>
    <dgm:pt modelId="{DE14EF0A-1BDA-435B-A8E3-A613A5C60519}" type="sibTrans" cxnId="{8F09C20D-D452-4BE3-ADD3-C850E5A96EC2}">
      <dgm:prSet/>
      <dgm:spPr/>
      <dgm:t>
        <a:bodyPr/>
        <a:lstStyle/>
        <a:p>
          <a:endParaRPr lang="en-US"/>
        </a:p>
      </dgm:t>
    </dgm:pt>
    <dgm:pt modelId="{000CF09A-1937-44A6-8DF3-A01D97CBC2DF}">
      <dgm:prSet/>
      <dgm:spPr/>
      <dgm:t>
        <a:bodyPr/>
        <a:lstStyle/>
        <a:p>
          <a:r>
            <a:rPr lang="fi-FI"/>
            <a:t>Vaikea maksasairaus</a:t>
          </a:r>
          <a:endParaRPr lang="en-US"/>
        </a:p>
      </dgm:t>
    </dgm:pt>
    <dgm:pt modelId="{AF0AE311-95D6-4B0A-ABC0-5F2140B00C37}" type="parTrans" cxnId="{4276D691-7198-4D71-ABC9-9763E7F9692F}">
      <dgm:prSet/>
      <dgm:spPr/>
      <dgm:t>
        <a:bodyPr/>
        <a:lstStyle/>
        <a:p>
          <a:endParaRPr lang="en-US"/>
        </a:p>
      </dgm:t>
    </dgm:pt>
    <dgm:pt modelId="{AB15A93B-1094-47B0-ADB6-1E707BDB31CC}" type="sibTrans" cxnId="{4276D691-7198-4D71-ABC9-9763E7F9692F}">
      <dgm:prSet/>
      <dgm:spPr/>
      <dgm:t>
        <a:bodyPr/>
        <a:lstStyle/>
        <a:p>
          <a:endParaRPr lang="en-US"/>
        </a:p>
      </dgm:t>
    </dgm:pt>
    <dgm:pt modelId="{11EC748C-D08C-4A21-A566-CB1392EC552E}">
      <dgm:prSet/>
      <dgm:spPr/>
      <dgm:t>
        <a:bodyPr/>
        <a:lstStyle/>
        <a:p>
          <a:r>
            <a:rPr lang="fi-FI"/>
            <a:t>Selittämätön emätinverenvuoto</a:t>
          </a:r>
          <a:endParaRPr lang="en-US"/>
        </a:p>
      </dgm:t>
    </dgm:pt>
    <dgm:pt modelId="{125AD1A0-2C85-47BB-B8D7-12733B8F853F}" type="parTrans" cxnId="{F537963D-FF0F-427E-92DE-C1C02DFEA07F}">
      <dgm:prSet/>
      <dgm:spPr/>
      <dgm:t>
        <a:bodyPr/>
        <a:lstStyle/>
        <a:p>
          <a:endParaRPr lang="en-US"/>
        </a:p>
      </dgm:t>
    </dgm:pt>
    <dgm:pt modelId="{DE819C86-04B9-4ECB-AF11-48E527FA76B0}" type="sibTrans" cxnId="{F537963D-FF0F-427E-92DE-C1C02DFEA07F}">
      <dgm:prSet/>
      <dgm:spPr/>
      <dgm:t>
        <a:bodyPr/>
        <a:lstStyle/>
        <a:p>
          <a:endParaRPr lang="en-US"/>
        </a:p>
      </dgm:t>
    </dgm:pt>
    <dgm:pt modelId="{7F958D89-634B-4346-A0B3-84A21EC48972}">
      <dgm:prSet/>
      <dgm:spPr/>
      <dgm:t>
        <a:bodyPr/>
        <a:lstStyle/>
        <a:p>
          <a:r>
            <a:rPr lang="fi-FI"/>
            <a:t>Sairastettu aivoinfarkti tai TIA</a:t>
          </a:r>
          <a:endParaRPr lang="en-US"/>
        </a:p>
      </dgm:t>
    </dgm:pt>
    <dgm:pt modelId="{A29EBAEC-A3F8-447C-A011-196BA3478FFB}" type="parTrans" cxnId="{24F51E77-D0B2-4259-AE04-958443E9E127}">
      <dgm:prSet/>
      <dgm:spPr/>
      <dgm:t>
        <a:bodyPr/>
        <a:lstStyle/>
        <a:p>
          <a:endParaRPr lang="en-US"/>
        </a:p>
      </dgm:t>
    </dgm:pt>
    <dgm:pt modelId="{0C523D11-AE7E-4FB4-AB0B-A2D94435720C}" type="sibTrans" cxnId="{24F51E77-D0B2-4259-AE04-958443E9E127}">
      <dgm:prSet/>
      <dgm:spPr/>
      <dgm:t>
        <a:bodyPr/>
        <a:lstStyle/>
        <a:p>
          <a:endParaRPr lang="en-US"/>
        </a:p>
      </dgm:t>
    </dgm:pt>
    <dgm:pt modelId="{944735AB-5280-4FFE-A802-6290A692CE7D}">
      <dgm:prSet/>
      <dgm:spPr/>
      <dgm:t>
        <a:bodyPr/>
        <a:lstStyle/>
        <a:p>
          <a:r>
            <a:rPr lang="fi-FI"/>
            <a:t>Sepelvaltimotauti</a:t>
          </a:r>
          <a:endParaRPr lang="en-US"/>
        </a:p>
      </dgm:t>
    </dgm:pt>
    <dgm:pt modelId="{3180BDE7-96EC-407E-BBB2-B5ECB94D13CC}" type="parTrans" cxnId="{0C58686B-2043-489C-AE0C-716AE9E192F4}">
      <dgm:prSet/>
      <dgm:spPr/>
      <dgm:t>
        <a:bodyPr/>
        <a:lstStyle/>
        <a:p>
          <a:endParaRPr lang="en-US"/>
        </a:p>
      </dgm:t>
    </dgm:pt>
    <dgm:pt modelId="{32C7481E-6327-4627-BBDF-5EB34AF914E6}" type="sibTrans" cxnId="{0C58686B-2043-489C-AE0C-716AE9E192F4}">
      <dgm:prSet/>
      <dgm:spPr/>
      <dgm:t>
        <a:bodyPr/>
        <a:lstStyle/>
        <a:p>
          <a:endParaRPr lang="en-US"/>
        </a:p>
      </dgm:t>
    </dgm:pt>
    <dgm:pt modelId="{8B5414DC-1DA2-4FD2-98C6-90A4570E39F0}">
      <dgm:prSet/>
      <dgm:spPr/>
      <dgm:t>
        <a:bodyPr/>
        <a:lstStyle/>
        <a:p>
          <a:r>
            <a:rPr lang="fi-FI"/>
            <a:t>Yleistynyt ASO-tauti</a:t>
          </a:r>
          <a:endParaRPr lang="en-US"/>
        </a:p>
      </dgm:t>
    </dgm:pt>
    <dgm:pt modelId="{188E244A-8360-4DD7-BE28-8155863FF6A5}" type="parTrans" cxnId="{28F66F6D-ECFD-47C6-9AC8-3E109A061687}">
      <dgm:prSet/>
      <dgm:spPr/>
      <dgm:t>
        <a:bodyPr/>
        <a:lstStyle/>
        <a:p>
          <a:endParaRPr lang="en-US"/>
        </a:p>
      </dgm:t>
    </dgm:pt>
    <dgm:pt modelId="{CF6D4246-F6F3-4ED1-B29D-BCA58069FA30}" type="sibTrans" cxnId="{28F66F6D-ECFD-47C6-9AC8-3E109A061687}">
      <dgm:prSet/>
      <dgm:spPr/>
      <dgm:t>
        <a:bodyPr/>
        <a:lstStyle/>
        <a:p>
          <a:endParaRPr lang="en-US"/>
        </a:p>
      </dgm:t>
    </dgm:pt>
    <dgm:pt modelId="{74CE8AAB-564B-47C9-BDFD-6F6C95287755}">
      <dgm:prSet/>
      <dgm:spPr/>
      <dgm:t>
        <a:bodyPr/>
        <a:lstStyle/>
        <a:p>
          <a:r>
            <a:rPr lang="fi-FI"/>
            <a:t>SLE, jossa fosfolipidivasta-aineet+</a:t>
          </a:r>
          <a:endParaRPr lang="en-US"/>
        </a:p>
      </dgm:t>
    </dgm:pt>
    <dgm:pt modelId="{E55792CA-97A0-4A5D-BAB6-7DDC2948FDCC}" type="parTrans" cxnId="{5C4161CD-8EBE-4A2F-B3A1-49206F7987EF}">
      <dgm:prSet/>
      <dgm:spPr/>
      <dgm:t>
        <a:bodyPr/>
        <a:lstStyle/>
        <a:p>
          <a:endParaRPr lang="en-US"/>
        </a:p>
      </dgm:t>
    </dgm:pt>
    <dgm:pt modelId="{BD41D968-E5A2-4319-B450-53DAD08B6C67}" type="sibTrans" cxnId="{5C4161CD-8EBE-4A2F-B3A1-49206F7987EF}">
      <dgm:prSet/>
      <dgm:spPr/>
      <dgm:t>
        <a:bodyPr/>
        <a:lstStyle/>
        <a:p>
          <a:endParaRPr lang="en-US"/>
        </a:p>
      </dgm:t>
    </dgm:pt>
    <dgm:pt modelId="{F69FF294-B4DC-4F4D-8819-F126F2828E8B}" type="pres">
      <dgm:prSet presAssocID="{764C4B42-274B-4685-8C52-A40CA1A6B186}" presName="diagram" presStyleCnt="0">
        <dgm:presLayoutVars>
          <dgm:dir/>
          <dgm:resizeHandles val="exact"/>
        </dgm:presLayoutVars>
      </dgm:prSet>
      <dgm:spPr/>
    </dgm:pt>
    <dgm:pt modelId="{8003F623-8559-4B31-A125-8D5C1C401913}" type="pres">
      <dgm:prSet presAssocID="{227566EA-7E6C-40D1-A707-DC7BC113E979}" presName="node" presStyleLbl="node1" presStyleIdx="0" presStyleCnt="10">
        <dgm:presLayoutVars>
          <dgm:bulletEnabled val="1"/>
        </dgm:presLayoutVars>
      </dgm:prSet>
      <dgm:spPr/>
    </dgm:pt>
    <dgm:pt modelId="{DD5D7CF8-2058-47F9-97F5-0CF74A43F167}" type="pres">
      <dgm:prSet presAssocID="{E50BFE12-E8C2-4E59-AFC7-D5615DB3271C}" presName="sibTrans" presStyleCnt="0"/>
      <dgm:spPr/>
    </dgm:pt>
    <dgm:pt modelId="{C1FA0F92-6083-4FF1-B5A5-CEE1A47E29B4}" type="pres">
      <dgm:prSet presAssocID="{65A4F127-A649-4AA8-98F4-50C587F68B9C}" presName="node" presStyleLbl="node1" presStyleIdx="1" presStyleCnt="10">
        <dgm:presLayoutVars>
          <dgm:bulletEnabled val="1"/>
        </dgm:presLayoutVars>
      </dgm:prSet>
      <dgm:spPr/>
    </dgm:pt>
    <dgm:pt modelId="{504F28A9-DD8D-4622-829B-F26FBC82B1A6}" type="pres">
      <dgm:prSet presAssocID="{11C131F1-799C-42E8-B7EA-90B0953FC69F}" presName="sibTrans" presStyleCnt="0"/>
      <dgm:spPr/>
    </dgm:pt>
    <dgm:pt modelId="{6DF35485-D67F-424A-B16D-FD2D67620508}" type="pres">
      <dgm:prSet presAssocID="{023FFE1A-070F-4DF5-89FA-A0BABA79234F}" presName="node" presStyleLbl="node1" presStyleIdx="2" presStyleCnt="10">
        <dgm:presLayoutVars>
          <dgm:bulletEnabled val="1"/>
        </dgm:presLayoutVars>
      </dgm:prSet>
      <dgm:spPr/>
    </dgm:pt>
    <dgm:pt modelId="{F09BC1E4-A5D5-4041-834D-E55BD0676342}" type="pres">
      <dgm:prSet presAssocID="{5DAB1DA1-0A07-4372-8CBC-937C7A2CC847}" presName="sibTrans" presStyleCnt="0"/>
      <dgm:spPr/>
    </dgm:pt>
    <dgm:pt modelId="{5E5078AE-5EEC-4431-8E73-336218722964}" type="pres">
      <dgm:prSet presAssocID="{E9368731-38C1-48AC-9A9A-815B1BB73769}" presName="node" presStyleLbl="node1" presStyleIdx="3" presStyleCnt="10">
        <dgm:presLayoutVars>
          <dgm:bulletEnabled val="1"/>
        </dgm:presLayoutVars>
      </dgm:prSet>
      <dgm:spPr/>
    </dgm:pt>
    <dgm:pt modelId="{4C7DAC03-6413-4EDF-A5DB-A19758B96FDF}" type="pres">
      <dgm:prSet presAssocID="{DE14EF0A-1BDA-435B-A8E3-A613A5C60519}" presName="sibTrans" presStyleCnt="0"/>
      <dgm:spPr/>
    </dgm:pt>
    <dgm:pt modelId="{B77906EA-F836-4B17-BDC3-8016343710E9}" type="pres">
      <dgm:prSet presAssocID="{000CF09A-1937-44A6-8DF3-A01D97CBC2DF}" presName="node" presStyleLbl="node1" presStyleIdx="4" presStyleCnt="10">
        <dgm:presLayoutVars>
          <dgm:bulletEnabled val="1"/>
        </dgm:presLayoutVars>
      </dgm:prSet>
      <dgm:spPr/>
    </dgm:pt>
    <dgm:pt modelId="{D77E0EA1-810C-4A63-9100-92A4D031B0C1}" type="pres">
      <dgm:prSet presAssocID="{AB15A93B-1094-47B0-ADB6-1E707BDB31CC}" presName="sibTrans" presStyleCnt="0"/>
      <dgm:spPr/>
    </dgm:pt>
    <dgm:pt modelId="{B5DB693D-9E96-4679-AC48-C846996EA913}" type="pres">
      <dgm:prSet presAssocID="{11EC748C-D08C-4A21-A566-CB1392EC552E}" presName="node" presStyleLbl="node1" presStyleIdx="5" presStyleCnt="10">
        <dgm:presLayoutVars>
          <dgm:bulletEnabled val="1"/>
        </dgm:presLayoutVars>
      </dgm:prSet>
      <dgm:spPr/>
    </dgm:pt>
    <dgm:pt modelId="{702C06DE-4272-42D1-9120-7EF85D7CAC42}" type="pres">
      <dgm:prSet presAssocID="{DE819C86-04B9-4ECB-AF11-48E527FA76B0}" presName="sibTrans" presStyleCnt="0"/>
      <dgm:spPr/>
    </dgm:pt>
    <dgm:pt modelId="{53410764-CCDB-46FB-96CB-1605F40F04DE}" type="pres">
      <dgm:prSet presAssocID="{7F958D89-634B-4346-A0B3-84A21EC48972}" presName="node" presStyleLbl="node1" presStyleIdx="6" presStyleCnt="10">
        <dgm:presLayoutVars>
          <dgm:bulletEnabled val="1"/>
        </dgm:presLayoutVars>
      </dgm:prSet>
      <dgm:spPr/>
    </dgm:pt>
    <dgm:pt modelId="{0D827D23-ECDB-4419-9BEC-6B0A9EADDB1A}" type="pres">
      <dgm:prSet presAssocID="{0C523D11-AE7E-4FB4-AB0B-A2D94435720C}" presName="sibTrans" presStyleCnt="0"/>
      <dgm:spPr/>
    </dgm:pt>
    <dgm:pt modelId="{7256CE92-7E3A-4D9E-867D-51A4CFED250A}" type="pres">
      <dgm:prSet presAssocID="{944735AB-5280-4FFE-A802-6290A692CE7D}" presName="node" presStyleLbl="node1" presStyleIdx="7" presStyleCnt="10">
        <dgm:presLayoutVars>
          <dgm:bulletEnabled val="1"/>
        </dgm:presLayoutVars>
      </dgm:prSet>
      <dgm:spPr/>
    </dgm:pt>
    <dgm:pt modelId="{05FBCE93-A64A-4F72-A70A-F0D31FA90398}" type="pres">
      <dgm:prSet presAssocID="{32C7481E-6327-4627-BBDF-5EB34AF914E6}" presName="sibTrans" presStyleCnt="0"/>
      <dgm:spPr/>
    </dgm:pt>
    <dgm:pt modelId="{8F2CAA4C-618E-4CC6-ABD9-2F0FA79E83FF}" type="pres">
      <dgm:prSet presAssocID="{8B5414DC-1DA2-4FD2-98C6-90A4570E39F0}" presName="node" presStyleLbl="node1" presStyleIdx="8" presStyleCnt="10">
        <dgm:presLayoutVars>
          <dgm:bulletEnabled val="1"/>
        </dgm:presLayoutVars>
      </dgm:prSet>
      <dgm:spPr/>
    </dgm:pt>
    <dgm:pt modelId="{7A94BFAA-D599-4D11-B3EE-77C696C5FA74}" type="pres">
      <dgm:prSet presAssocID="{CF6D4246-F6F3-4ED1-B29D-BCA58069FA30}" presName="sibTrans" presStyleCnt="0"/>
      <dgm:spPr/>
    </dgm:pt>
    <dgm:pt modelId="{DD6703F6-1F27-4FCE-9FA6-A97EC5C7EE7D}" type="pres">
      <dgm:prSet presAssocID="{74CE8AAB-564B-47C9-BDFD-6F6C95287755}" presName="node" presStyleLbl="node1" presStyleIdx="9" presStyleCnt="10">
        <dgm:presLayoutVars>
          <dgm:bulletEnabled val="1"/>
        </dgm:presLayoutVars>
      </dgm:prSet>
      <dgm:spPr/>
    </dgm:pt>
  </dgm:ptLst>
  <dgm:cxnLst>
    <dgm:cxn modelId="{8F09C20D-D452-4BE3-ADD3-C850E5A96EC2}" srcId="{764C4B42-274B-4685-8C52-A40CA1A6B186}" destId="{E9368731-38C1-48AC-9A9A-815B1BB73769}" srcOrd="3" destOrd="0" parTransId="{F46CD6F0-8171-4022-983B-E372AB809017}" sibTransId="{DE14EF0A-1BDA-435B-A8E3-A613A5C60519}"/>
    <dgm:cxn modelId="{BF64B611-E69A-4213-8355-D2D934B659F0}" type="presOf" srcId="{74CE8AAB-564B-47C9-BDFD-6F6C95287755}" destId="{DD6703F6-1F27-4FCE-9FA6-A97EC5C7EE7D}" srcOrd="0" destOrd="0" presId="urn:microsoft.com/office/officeart/2005/8/layout/default"/>
    <dgm:cxn modelId="{A0B23427-A398-49E8-AE42-03E9DDAF8CAE}" type="presOf" srcId="{764C4B42-274B-4685-8C52-A40CA1A6B186}" destId="{F69FF294-B4DC-4F4D-8819-F126F2828E8B}" srcOrd="0" destOrd="0" presId="urn:microsoft.com/office/officeart/2005/8/layout/default"/>
    <dgm:cxn modelId="{F537963D-FF0F-427E-92DE-C1C02DFEA07F}" srcId="{764C4B42-274B-4685-8C52-A40CA1A6B186}" destId="{11EC748C-D08C-4A21-A566-CB1392EC552E}" srcOrd="5" destOrd="0" parTransId="{125AD1A0-2C85-47BB-B8D7-12733B8F853F}" sibTransId="{DE819C86-04B9-4ECB-AF11-48E527FA76B0}"/>
    <dgm:cxn modelId="{9395C73D-63EC-4118-A600-76C073935D50}" type="presOf" srcId="{944735AB-5280-4FFE-A802-6290A692CE7D}" destId="{7256CE92-7E3A-4D9E-867D-51A4CFED250A}" srcOrd="0" destOrd="0" presId="urn:microsoft.com/office/officeart/2005/8/layout/default"/>
    <dgm:cxn modelId="{C3DC4E61-A7B8-4DE5-BDBD-DCD6C6D326B5}" type="presOf" srcId="{E9368731-38C1-48AC-9A9A-815B1BB73769}" destId="{5E5078AE-5EEC-4431-8E73-336218722964}" srcOrd="0" destOrd="0" presId="urn:microsoft.com/office/officeart/2005/8/layout/default"/>
    <dgm:cxn modelId="{01A5E863-ED6D-46BD-A641-F4AC1C6C1E0C}" type="presOf" srcId="{000CF09A-1937-44A6-8DF3-A01D97CBC2DF}" destId="{B77906EA-F836-4B17-BDC3-8016343710E9}" srcOrd="0" destOrd="0" presId="urn:microsoft.com/office/officeart/2005/8/layout/default"/>
    <dgm:cxn modelId="{3BBE3544-3018-458E-BCE5-FD2E0060BDA9}" type="presOf" srcId="{227566EA-7E6C-40D1-A707-DC7BC113E979}" destId="{8003F623-8559-4B31-A125-8D5C1C401913}" srcOrd="0" destOrd="0" presId="urn:microsoft.com/office/officeart/2005/8/layout/default"/>
    <dgm:cxn modelId="{0C58686B-2043-489C-AE0C-716AE9E192F4}" srcId="{764C4B42-274B-4685-8C52-A40CA1A6B186}" destId="{944735AB-5280-4FFE-A802-6290A692CE7D}" srcOrd="7" destOrd="0" parTransId="{3180BDE7-96EC-407E-BBB2-B5ECB94D13CC}" sibTransId="{32C7481E-6327-4627-BBDF-5EB34AF914E6}"/>
    <dgm:cxn modelId="{28F66F6D-ECFD-47C6-9AC8-3E109A061687}" srcId="{764C4B42-274B-4685-8C52-A40CA1A6B186}" destId="{8B5414DC-1DA2-4FD2-98C6-90A4570E39F0}" srcOrd="8" destOrd="0" parTransId="{188E244A-8360-4DD7-BE28-8155863FF6A5}" sibTransId="{CF6D4246-F6F3-4ED1-B29D-BCA58069FA30}"/>
    <dgm:cxn modelId="{24F51E77-D0B2-4259-AE04-958443E9E127}" srcId="{764C4B42-274B-4685-8C52-A40CA1A6B186}" destId="{7F958D89-634B-4346-A0B3-84A21EC48972}" srcOrd="6" destOrd="0" parTransId="{A29EBAEC-A3F8-447C-A011-196BA3478FFB}" sibTransId="{0C523D11-AE7E-4FB4-AB0B-A2D94435720C}"/>
    <dgm:cxn modelId="{38255C86-8965-43F9-B430-6FBCB031A4EC}" type="presOf" srcId="{8B5414DC-1DA2-4FD2-98C6-90A4570E39F0}" destId="{8F2CAA4C-618E-4CC6-ABD9-2F0FA79E83FF}" srcOrd="0" destOrd="0" presId="urn:microsoft.com/office/officeart/2005/8/layout/default"/>
    <dgm:cxn modelId="{E20EE98E-C393-47D8-8974-78B57F60A801}" srcId="{764C4B42-274B-4685-8C52-A40CA1A6B186}" destId="{65A4F127-A649-4AA8-98F4-50C587F68B9C}" srcOrd="1" destOrd="0" parTransId="{60889191-B636-4F03-ABAA-EECD6D99378D}" sibTransId="{11C131F1-799C-42E8-B7EA-90B0953FC69F}"/>
    <dgm:cxn modelId="{4276D691-7198-4D71-ABC9-9763E7F9692F}" srcId="{764C4B42-274B-4685-8C52-A40CA1A6B186}" destId="{000CF09A-1937-44A6-8DF3-A01D97CBC2DF}" srcOrd="4" destOrd="0" parTransId="{AF0AE311-95D6-4B0A-ABC0-5F2140B00C37}" sibTransId="{AB15A93B-1094-47B0-ADB6-1E707BDB31CC}"/>
    <dgm:cxn modelId="{AB45F694-14C3-4FD8-97D4-ED32EFCC6023}" type="presOf" srcId="{023FFE1A-070F-4DF5-89FA-A0BABA79234F}" destId="{6DF35485-D67F-424A-B16D-FD2D67620508}" srcOrd="0" destOrd="0" presId="urn:microsoft.com/office/officeart/2005/8/layout/default"/>
    <dgm:cxn modelId="{5E1728AA-22BA-4F5D-8216-6434F960C6DB}" type="presOf" srcId="{11EC748C-D08C-4A21-A566-CB1392EC552E}" destId="{B5DB693D-9E96-4679-AC48-C846996EA913}" srcOrd="0" destOrd="0" presId="urn:microsoft.com/office/officeart/2005/8/layout/default"/>
    <dgm:cxn modelId="{54C630BE-557E-48A4-998C-0DBABA2A3FDD}" srcId="{764C4B42-274B-4685-8C52-A40CA1A6B186}" destId="{023FFE1A-070F-4DF5-89FA-A0BABA79234F}" srcOrd="2" destOrd="0" parTransId="{6F56F156-8A86-4517-9E0E-9A8E71FAFB95}" sibTransId="{5DAB1DA1-0A07-4372-8CBC-937C7A2CC847}"/>
    <dgm:cxn modelId="{74058DBF-403B-4C85-B0B4-280F64233E3B}" type="presOf" srcId="{7F958D89-634B-4346-A0B3-84A21EC48972}" destId="{53410764-CCDB-46FB-96CB-1605F40F04DE}" srcOrd="0" destOrd="0" presId="urn:microsoft.com/office/officeart/2005/8/layout/default"/>
    <dgm:cxn modelId="{9BE0FCC0-8972-4FC2-9F60-51835D837175}" type="presOf" srcId="{65A4F127-A649-4AA8-98F4-50C587F68B9C}" destId="{C1FA0F92-6083-4FF1-B5A5-CEE1A47E29B4}" srcOrd="0" destOrd="0" presId="urn:microsoft.com/office/officeart/2005/8/layout/default"/>
    <dgm:cxn modelId="{5C4161CD-8EBE-4A2F-B3A1-49206F7987EF}" srcId="{764C4B42-274B-4685-8C52-A40CA1A6B186}" destId="{74CE8AAB-564B-47C9-BDFD-6F6C95287755}" srcOrd="9" destOrd="0" parTransId="{E55792CA-97A0-4A5D-BAB6-7DDC2948FDCC}" sibTransId="{BD41D968-E5A2-4319-B450-53DAD08B6C67}"/>
    <dgm:cxn modelId="{8D61F6E6-D2A6-48A4-96A6-8CCC5D1BACC5}" srcId="{764C4B42-274B-4685-8C52-A40CA1A6B186}" destId="{227566EA-7E6C-40D1-A707-DC7BC113E979}" srcOrd="0" destOrd="0" parTransId="{7699616D-37A8-43FA-84A3-CA700E674C4C}" sibTransId="{E50BFE12-E8C2-4E59-AFC7-D5615DB3271C}"/>
    <dgm:cxn modelId="{37A0BFE9-2FED-4569-B672-A801701B8DF4}" type="presParOf" srcId="{F69FF294-B4DC-4F4D-8819-F126F2828E8B}" destId="{8003F623-8559-4B31-A125-8D5C1C401913}" srcOrd="0" destOrd="0" presId="urn:microsoft.com/office/officeart/2005/8/layout/default"/>
    <dgm:cxn modelId="{25C681BA-96C6-409D-BEAE-D7515E675DA7}" type="presParOf" srcId="{F69FF294-B4DC-4F4D-8819-F126F2828E8B}" destId="{DD5D7CF8-2058-47F9-97F5-0CF74A43F167}" srcOrd="1" destOrd="0" presId="urn:microsoft.com/office/officeart/2005/8/layout/default"/>
    <dgm:cxn modelId="{7DE69860-94C2-4045-8B52-F86877120D60}" type="presParOf" srcId="{F69FF294-B4DC-4F4D-8819-F126F2828E8B}" destId="{C1FA0F92-6083-4FF1-B5A5-CEE1A47E29B4}" srcOrd="2" destOrd="0" presId="urn:microsoft.com/office/officeart/2005/8/layout/default"/>
    <dgm:cxn modelId="{8FF0AC7F-B1A2-42A9-ABEC-A39BF06A2949}" type="presParOf" srcId="{F69FF294-B4DC-4F4D-8819-F126F2828E8B}" destId="{504F28A9-DD8D-4622-829B-F26FBC82B1A6}" srcOrd="3" destOrd="0" presId="urn:microsoft.com/office/officeart/2005/8/layout/default"/>
    <dgm:cxn modelId="{69A6D9AE-5D47-480F-ADEA-FD7BAC79DB2F}" type="presParOf" srcId="{F69FF294-B4DC-4F4D-8819-F126F2828E8B}" destId="{6DF35485-D67F-424A-B16D-FD2D67620508}" srcOrd="4" destOrd="0" presId="urn:microsoft.com/office/officeart/2005/8/layout/default"/>
    <dgm:cxn modelId="{56FA4A4C-FD42-40DF-83C1-F8DB18EA7524}" type="presParOf" srcId="{F69FF294-B4DC-4F4D-8819-F126F2828E8B}" destId="{F09BC1E4-A5D5-4041-834D-E55BD0676342}" srcOrd="5" destOrd="0" presId="urn:microsoft.com/office/officeart/2005/8/layout/default"/>
    <dgm:cxn modelId="{7F576DA3-EB34-41DB-917E-CAB3C9D4E99A}" type="presParOf" srcId="{F69FF294-B4DC-4F4D-8819-F126F2828E8B}" destId="{5E5078AE-5EEC-4431-8E73-336218722964}" srcOrd="6" destOrd="0" presId="urn:microsoft.com/office/officeart/2005/8/layout/default"/>
    <dgm:cxn modelId="{898370B4-4B5B-42A0-8EBD-44CC0BD4209C}" type="presParOf" srcId="{F69FF294-B4DC-4F4D-8819-F126F2828E8B}" destId="{4C7DAC03-6413-4EDF-A5DB-A19758B96FDF}" srcOrd="7" destOrd="0" presId="urn:microsoft.com/office/officeart/2005/8/layout/default"/>
    <dgm:cxn modelId="{E713C5A6-DCB0-4974-A4F4-22A33C526ECF}" type="presParOf" srcId="{F69FF294-B4DC-4F4D-8819-F126F2828E8B}" destId="{B77906EA-F836-4B17-BDC3-8016343710E9}" srcOrd="8" destOrd="0" presId="urn:microsoft.com/office/officeart/2005/8/layout/default"/>
    <dgm:cxn modelId="{72929299-D0F9-450F-BA65-FE95C27E906F}" type="presParOf" srcId="{F69FF294-B4DC-4F4D-8819-F126F2828E8B}" destId="{D77E0EA1-810C-4A63-9100-92A4D031B0C1}" srcOrd="9" destOrd="0" presId="urn:microsoft.com/office/officeart/2005/8/layout/default"/>
    <dgm:cxn modelId="{AE33F2D9-4F89-4F9B-85B7-548A2A7A8002}" type="presParOf" srcId="{F69FF294-B4DC-4F4D-8819-F126F2828E8B}" destId="{B5DB693D-9E96-4679-AC48-C846996EA913}" srcOrd="10" destOrd="0" presId="urn:microsoft.com/office/officeart/2005/8/layout/default"/>
    <dgm:cxn modelId="{A626DFD9-8612-4D25-BB16-ACBBE717E7B1}" type="presParOf" srcId="{F69FF294-B4DC-4F4D-8819-F126F2828E8B}" destId="{702C06DE-4272-42D1-9120-7EF85D7CAC42}" srcOrd="11" destOrd="0" presId="urn:microsoft.com/office/officeart/2005/8/layout/default"/>
    <dgm:cxn modelId="{C56453CA-4380-4EFC-AD6D-5D7499EEA7CD}" type="presParOf" srcId="{F69FF294-B4DC-4F4D-8819-F126F2828E8B}" destId="{53410764-CCDB-46FB-96CB-1605F40F04DE}" srcOrd="12" destOrd="0" presId="urn:microsoft.com/office/officeart/2005/8/layout/default"/>
    <dgm:cxn modelId="{73C7336F-B4B2-4254-8412-4D813598B724}" type="presParOf" srcId="{F69FF294-B4DC-4F4D-8819-F126F2828E8B}" destId="{0D827D23-ECDB-4419-9BEC-6B0A9EADDB1A}" srcOrd="13" destOrd="0" presId="urn:microsoft.com/office/officeart/2005/8/layout/default"/>
    <dgm:cxn modelId="{C878C5F8-87A7-4E0E-ACD8-65E2E3D64251}" type="presParOf" srcId="{F69FF294-B4DC-4F4D-8819-F126F2828E8B}" destId="{7256CE92-7E3A-4D9E-867D-51A4CFED250A}" srcOrd="14" destOrd="0" presId="urn:microsoft.com/office/officeart/2005/8/layout/default"/>
    <dgm:cxn modelId="{4F3E69D8-9DB3-40AC-9530-41F4EDAE694F}" type="presParOf" srcId="{F69FF294-B4DC-4F4D-8819-F126F2828E8B}" destId="{05FBCE93-A64A-4F72-A70A-F0D31FA90398}" srcOrd="15" destOrd="0" presId="urn:microsoft.com/office/officeart/2005/8/layout/default"/>
    <dgm:cxn modelId="{8B7674E1-064D-4319-BB9E-00ED10E5AF63}" type="presParOf" srcId="{F69FF294-B4DC-4F4D-8819-F126F2828E8B}" destId="{8F2CAA4C-618E-4CC6-ABD9-2F0FA79E83FF}" srcOrd="16" destOrd="0" presId="urn:microsoft.com/office/officeart/2005/8/layout/default"/>
    <dgm:cxn modelId="{A0BD7CA9-340D-4E7C-8CCC-273DE44C10EB}" type="presParOf" srcId="{F69FF294-B4DC-4F4D-8819-F126F2828E8B}" destId="{7A94BFAA-D599-4D11-B3EE-77C696C5FA74}" srcOrd="17" destOrd="0" presId="urn:microsoft.com/office/officeart/2005/8/layout/default"/>
    <dgm:cxn modelId="{9E2BD781-D157-4FB5-95CF-82C1A3C58359}" type="presParOf" srcId="{F69FF294-B4DC-4F4D-8819-F126F2828E8B}" destId="{DD6703F6-1F27-4FCE-9FA6-A97EC5C7EE7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55AD7C-329A-4019-AA4A-972548F6CC3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E3737E-DB7F-4A44-8A8A-E705BD8641C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/>
            <a:t>Epäsäännöllinen vuoto?</a:t>
          </a:r>
          <a:endParaRPr lang="en-US"/>
        </a:p>
      </dgm:t>
    </dgm:pt>
    <dgm:pt modelId="{B2F94DF0-DF6D-44A8-B3F1-83C36F0BFA51}" type="parTrans" cxnId="{404AA425-E80D-4331-8768-1313CF8A43DC}">
      <dgm:prSet/>
      <dgm:spPr/>
      <dgm:t>
        <a:bodyPr/>
        <a:lstStyle/>
        <a:p>
          <a:endParaRPr lang="en-US"/>
        </a:p>
      </dgm:t>
    </dgm:pt>
    <dgm:pt modelId="{2F74D9A9-133D-4036-AEBD-8738C639C683}" type="sibTrans" cxnId="{404AA425-E80D-4331-8768-1313CF8A43DC}">
      <dgm:prSet/>
      <dgm:spPr/>
      <dgm:t>
        <a:bodyPr/>
        <a:lstStyle/>
        <a:p>
          <a:endParaRPr lang="en-US"/>
        </a:p>
      </dgm:t>
    </dgm:pt>
    <dgm:pt modelId="{C98529DE-8E92-4033-92D0-1818DF64D5FB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Syklisessä valmisteessa vuotojen tulisi olla normaalit ja säännölliset - hoidon pitkittyessä voivat jäädä pois</a:t>
          </a:r>
          <a:endParaRPr lang="en-US" dirty="0"/>
        </a:p>
      </dgm:t>
    </dgm:pt>
    <dgm:pt modelId="{5832F0AA-6514-414F-B932-6438A10EED03}" type="parTrans" cxnId="{1952C709-EA0B-4035-B673-B13CA0ACE765}">
      <dgm:prSet/>
      <dgm:spPr/>
      <dgm:t>
        <a:bodyPr/>
        <a:lstStyle/>
        <a:p>
          <a:endParaRPr lang="en-US"/>
        </a:p>
      </dgm:t>
    </dgm:pt>
    <dgm:pt modelId="{CFC7C446-9399-43A1-B9C7-24BC6DF96657}" type="sibTrans" cxnId="{1952C709-EA0B-4035-B673-B13CA0ACE765}">
      <dgm:prSet/>
      <dgm:spPr/>
      <dgm:t>
        <a:bodyPr/>
        <a:lstStyle/>
        <a:p>
          <a:endParaRPr lang="en-US"/>
        </a:p>
      </dgm:t>
    </dgm:pt>
    <dgm:pt modelId="{60077DDC-70F7-4EC1-8564-434EC83D252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Jatkuvassa yhdistelmävalmisteessa vuotojen pitäisi loppua 4-6 kk:n kuluessa</a:t>
          </a:r>
          <a:endParaRPr lang="en-US" dirty="0"/>
        </a:p>
      </dgm:t>
    </dgm:pt>
    <dgm:pt modelId="{66EFA013-BF8A-4D85-8DDF-C486C88C3B9A}" type="parTrans" cxnId="{5F54D423-3400-42D2-87F7-826EACF7FDCA}">
      <dgm:prSet/>
      <dgm:spPr/>
      <dgm:t>
        <a:bodyPr/>
        <a:lstStyle/>
        <a:p>
          <a:endParaRPr lang="en-US"/>
        </a:p>
      </dgm:t>
    </dgm:pt>
    <dgm:pt modelId="{E83D89BA-A54B-4748-9B6C-B79782461273}" type="sibTrans" cxnId="{5F54D423-3400-42D2-87F7-826EACF7FDCA}">
      <dgm:prSet/>
      <dgm:spPr/>
      <dgm:t>
        <a:bodyPr/>
        <a:lstStyle/>
        <a:p>
          <a:endParaRPr lang="en-US"/>
        </a:p>
      </dgm:t>
    </dgm:pt>
    <dgm:pt modelId="{B083C59C-5D83-4153-AAA8-C8B18F36BB1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herkästi UÄ, pipelle, papa</a:t>
          </a:r>
          <a:endParaRPr lang="en-US"/>
        </a:p>
      </dgm:t>
    </dgm:pt>
    <dgm:pt modelId="{1ADC8853-2298-42EB-A70A-EBE71FFFEDBD}" type="parTrans" cxnId="{A42E19D1-E67A-48A3-B16A-BB82C76524C2}">
      <dgm:prSet/>
      <dgm:spPr/>
      <dgm:t>
        <a:bodyPr/>
        <a:lstStyle/>
        <a:p>
          <a:endParaRPr lang="en-US"/>
        </a:p>
      </dgm:t>
    </dgm:pt>
    <dgm:pt modelId="{447B2EC4-AE53-44BB-9ED9-BCB19C483958}" type="sibTrans" cxnId="{A42E19D1-E67A-48A3-B16A-BB82C76524C2}">
      <dgm:prSet/>
      <dgm:spPr/>
      <dgm:t>
        <a:bodyPr/>
        <a:lstStyle/>
        <a:p>
          <a:endParaRPr lang="en-US"/>
        </a:p>
      </dgm:t>
    </dgm:pt>
    <dgm:pt modelId="{372D0E12-D49A-4CF4-BFF5-85FE182400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/>
            <a:t>Hormonihoidon pituudella on tärkeä merkitys, mikäli halutaan minimoida hoidon haitalliset vaikutukset</a:t>
          </a:r>
          <a:endParaRPr lang="en-US"/>
        </a:p>
      </dgm:t>
    </dgm:pt>
    <dgm:pt modelId="{6F55C6CB-9A7B-4351-88F3-619D2D292D68}" type="parTrans" cxnId="{6FB6DEED-5BBE-499F-A4DC-721DC8F3E203}">
      <dgm:prSet/>
      <dgm:spPr/>
      <dgm:t>
        <a:bodyPr/>
        <a:lstStyle/>
        <a:p>
          <a:endParaRPr lang="en-US"/>
        </a:p>
      </dgm:t>
    </dgm:pt>
    <dgm:pt modelId="{ABB6AB47-66B3-4936-B879-B90F57146422}" type="sibTrans" cxnId="{6FB6DEED-5BBE-499F-A4DC-721DC8F3E203}">
      <dgm:prSet/>
      <dgm:spPr/>
      <dgm:t>
        <a:bodyPr/>
        <a:lstStyle/>
        <a:p>
          <a:endParaRPr lang="en-US"/>
        </a:p>
      </dgm:t>
    </dgm:pt>
    <dgm:pt modelId="{8E21A952-CE43-43DF-A923-82CAF0A7E09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2 v välein arvio hyödyistä ja haitoista</a:t>
          </a:r>
          <a:endParaRPr lang="en-US" dirty="0"/>
        </a:p>
      </dgm:t>
    </dgm:pt>
    <dgm:pt modelId="{313246DB-DD79-4476-A741-7B7ABE69DE4D}" type="parTrans" cxnId="{ECFBB28F-234A-44AA-97E3-725E1DE9029B}">
      <dgm:prSet/>
      <dgm:spPr/>
      <dgm:t>
        <a:bodyPr/>
        <a:lstStyle/>
        <a:p>
          <a:endParaRPr lang="en-US"/>
        </a:p>
      </dgm:t>
    </dgm:pt>
    <dgm:pt modelId="{A59DF440-7404-423F-A4FF-C7E17A8535FB}" type="sibTrans" cxnId="{ECFBB28F-234A-44AA-97E3-725E1DE9029B}">
      <dgm:prSet/>
      <dgm:spPr/>
      <dgm:t>
        <a:bodyPr/>
        <a:lstStyle/>
        <a:p>
          <a:endParaRPr lang="en-US"/>
        </a:p>
      </dgm:t>
    </dgm:pt>
    <dgm:pt modelId="{D4283175-D626-4F32-8F98-17084CE6357B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Pienin tehokas annos</a:t>
          </a:r>
          <a:endParaRPr lang="en-US" dirty="0"/>
        </a:p>
      </dgm:t>
    </dgm:pt>
    <dgm:pt modelId="{03A986B4-664B-44EF-A61D-543F66638E2B}" type="parTrans" cxnId="{7912C773-83C6-4331-BBE2-DDEAD8029A29}">
      <dgm:prSet/>
      <dgm:spPr/>
      <dgm:t>
        <a:bodyPr/>
        <a:lstStyle/>
        <a:p>
          <a:endParaRPr lang="en-US"/>
        </a:p>
      </dgm:t>
    </dgm:pt>
    <dgm:pt modelId="{6398CB23-EFFA-4943-AAFF-C4825806492C}" type="sibTrans" cxnId="{7912C773-83C6-4331-BBE2-DDEAD8029A29}">
      <dgm:prSet/>
      <dgm:spPr/>
      <dgm:t>
        <a:bodyPr/>
        <a:lstStyle/>
        <a:p>
          <a:endParaRPr lang="en-US"/>
        </a:p>
      </dgm:t>
    </dgm:pt>
    <dgm:pt modelId="{2029AF99-CA57-4AC5-BE02-96F5D7F9DD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Onko </a:t>
          </a:r>
          <a:r>
            <a:rPr lang="en-US" dirty="0" err="1"/>
            <a:t>ilmaantunut</a:t>
          </a:r>
          <a:r>
            <a:rPr lang="en-US" dirty="0"/>
            <a:t> </a:t>
          </a:r>
          <a:r>
            <a:rPr lang="en-US" dirty="0" err="1"/>
            <a:t>kontraindikaatioita</a:t>
          </a:r>
          <a:r>
            <a:rPr lang="en-US" dirty="0"/>
            <a:t>?</a:t>
          </a:r>
        </a:p>
      </dgm:t>
    </dgm:pt>
    <dgm:pt modelId="{B0B50574-1601-4776-9CDA-F76E6E44871E}" type="parTrans" cxnId="{C355E05F-C884-4572-943A-6C09A708FE5B}">
      <dgm:prSet/>
      <dgm:spPr/>
      <dgm:t>
        <a:bodyPr/>
        <a:lstStyle/>
        <a:p>
          <a:endParaRPr lang="fi-FI"/>
        </a:p>
      </dgm:t>
    </dgm:pt>
    <dgm:pt modelId="{E31F2309-E41F-48CF-905D-0F8C612C78A6}" type="sibTrans" cxnId="{C355E05F-C884-4572-943A-6C09A708FE5B}">
      <dgm:prSet/>
      <dgm:spPr/>
      <dgm:t>
        <a:bodyPr/>
        <a:lstStyle/>
        <a:p>
          <a:endParaRPr lang="fi-FI"/>
        </a:p>
      </dgm:t>
    </dgm:pt>
    <dgm:pt modelId="{2F25EB6A-8373-447B-A7AB-980BC6A617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Mgr</a:t>
          </a:r>
          <a:r>
            <a:rPr lang="en-US" dirty="0"/>
            <a:t> </a:t>
          </a:r>
          <a:r>
            <a:rPr lang="en-US" dirty="0" err="1"/>
            <a:t>toteutuneet</a:t>
          </a:r>
          <a:r>
            <a:rPr lang="en-US" dirty="0"/>
            <a:t>?</a:t>
          </a:r>
        </a:p>
      </dgm:t>
    </dgm:pt>
    <dgm:pt modelId="{D1E840FF-3568-427B-B854-4EC28926EE74}" type="parTrans" cxnId="{38755519-8B2F-43AE-9F94-8B3D56F1DA3F}">
      <dgm:prSet/>
      <dgm:spPr/>
      <dgm:t>
        <a:bodyPr/>
        <a:lstStyle/>
        <a:p>
          <a:endParaRPr lang="fi-FI"/>
        </a:p>
      </dgm:t>
    </dgm:pt>
    <dgm:pt modelId="{01D2763F-1162-4308-8AEA-F912DDFA3A4F}" type="sibTrans" cxnId="{38755519-8B2F-43AE-9F94-8B3D56F1DA3F}">
      <dgm:prSet/>
      <dgm:spPr/>
      <dgm:t>
        <a:bodyPr/>
        <a:lstStyle/>
        <a:p>
          <a:endParaRPr lang="fi-FI"/>
        </a:p>
      </dgm:t>
    </dgm:pt>
    <dgm:pt modelId="{D167CBD1-BE02-4CC7-9B9A-B844C57593A9}" type="pres">
      <dgm:prSet presAssocID="{3955AD7C-329A-4019-AA4A-972548F6CC31}" presName="root" presStyleCnt="0">
        <dgm:presLayoutVars>
          <dgm:dir/>
          <dgm:resizeHandles val="exact"/>
        </dgm:presLayoutVars>
      </dgm:prSet>
      <dgm:spPr/>
    </dgm:pt>
    <dgm:pt modelId="{7E6E9259-EFAB-4BE1-99AC-DEB368D1D9C4}" type="pres">
      <dgm:prSet presAssocID="{D4E3737E-DB7F-4A44-8A8A-E705BD8641C3}" presName="compNode" presStyleCnt="0"/>
      <dgm:spPr/>
    </dgm:pt>
    <dgm:pt modelId="{7AC1B35C-A01A-4622-8F87-F7337DC315BB}" type="pres">
      <dgm:prSet presAssocID="{D4E3737E-DB7F-4A44-8A8A-E705BD8641C3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äkäri"/>
        </a:ext>
      </dgm:extLst>
    </dgm:pt>
    <dgm:pt modelId="{5F227487-6D14-45C1-B0F4-5DE5E1739A84}" type="pres">
      <dgm:prSet presAssocID="{D4E3737E-DB7F-4A44-8A8A-E705BD8641C3}" presName="iconSpace" presStyleCnt="0"/>
      <dgm:spPr/>
    </dgm:pt>
    <dgm:pt modelId="{07605B60-F225-49CA-A584-48EDAFFBEFC9}" type="pres">
      <dgm:prSet presAssocID="{D4E3737E-DB7F-4A44-8A8A-E705BD8641C3}" presName="parTx" presStyleLbl="revTx" presStyleIdx="0" presStyleCnt="4">
        <dgm:presLayoutVars>
          <dgm:chMax val="0"/>
          <dgm:chPref val="0"/>
        </dgm:presLayoutVars>
      </dgm:prSet>
      <dgm:spPr/>
    </dgm:pt>
    <dgm:pt modelId="{0E5C4460-C6A4-40AD-B6AC-C077BA0946AC}" type="pres">
      <dgm:prSet presAssocID="{D4E3737E-DB7F-4A44-8A8A-E705BD8641C3}" presName="txSpace" presStyleCnt="0"/>
      <dgm:spPr/>
    </dgm:pt>
    <dgm:pt modelId="{B85B850E-8F85-41EA-ACC0-FCEDB435906B}" type="pres">
      <dgm:prSet presAssocID="{D4E3737E-DB7F-4A44-8A8A-E705BD8641C3}" presName="desTx" presStyleLbl="revTx" presStyleIdx="1" presStyleCnt="4">
        <dgm:presLayoutVars/>
      </dgm:prSet>
      <dgm:spPr/>
    </dgm:pt>
    <dgm:pt modelId="{B32E1AAA-B319-4B74-A0B7-4FB74F370212}" type="pres">
      <dgm:prSet presAssocID="{2F74D9A9-133D-4036-AEBD-8738C639C683}" presName="sibTrans" presStyleCnt="0"/>
      <dgm:spPr/>
    </dgm:pt>
    <dgm:pt modelId="{ABEF4639-EBC6-4137-B4B4-B646687C8C7C}" type="pres">
      <dgm:prSet presAssocID="{372D0E12-D49A-4CF4-BFF5-85FE182400D9}" presName="compNode" presStyleCnt="0"/>
      <dgm:spPr/>
    </dgm:pt>
    <dgm:pt modelId="{C55BDEB0-03B9-4A1E-81A4-1617A8917663}" type="pres">
      <dgm:prSet presAssocID="{372D0E12-D49A-4CF4-BFF5-85FE182400D9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CDFBBAA3-5B7D-49B4-8ABD-B8275BBC5084}" type="pres">
      <dgm:prSet presAssocID="{372D0E12-D49A-4CF4-BFF5-85FE182400D9}" presName="iconSpace" presStyleCnt="0"/>
      <dgm:spPr/>
    </dgm:pt>
    <dgm:pt modelId="{ED2475E4-F136-451A-A593-AD98937DF65F}" type="pres">
      <dgm:prSet presAssocID="{372D0E12-D49A-4CF4-BFF5-85FE182400D9}" presName="parTx" presStyleLbl="revTx" presStyleIdx="2" presStyleCnt="4">
        <dgm:presLayoutVars>
          <dgm:chMax val="0"/>
          <dgm:chPref val="0"/>
        </dgm:presLayoutVars>
      </dgm:prSet>
      <dgm:spPr/>
    </dgm:pt>
    <dgm:pt modelId="{4D9E2938-5E8D-421C-8D9C-E8B9B1373D67}" type="pres">
      <dgm:prSet presAssocID="{372D0E12-D49A-4CF4-BFF5-85FE182400D9}" presName="txSpace" presStyleCnt="0"/>
      <dgm:spPr/>
    </dgm:pt>
    <dgm:pt modelId="{AD314781-A169-4548-AC3E-658E851AF217}" type="pres">
      <dgm:prSet presAssocID="{372D0E12-D49A-4CF4-BFF5-85FE182400D9}" presName="desTx" presStyleLbl="revTx" presStyleIdx="3" presStyleCnt="4">
        <dgm:presLayoutVars/>
      </dgm:prSet>
      <dgm:spPr/>
    </dgm:pt>
  </dgm:ptLst>
  <dgm:cxnLst>
    <dgm:cxn modelId="{2EEFE808-1693-4D91-BB55-759E890D8C71}" type="presOf" srcId="{C98529DE-8E92-4033-92D0-1818DF64D5FB}" destId="{B85B850E-8F85-41EA-ACC0-FCEDB435906B}" srcOrd="0" destOrd="0" presId="urn:microsoft.com/office/officeart/2018/5/layout/CenteredIconLabelDescriptionList"/>
    <dgm:cxn modelId="{1952C709-EA0B-4035-B673-B13CA0ACE765}" srcId="{D4E3737E-DB7F-4A44-8A8A-E705BD8641C3}" destId="{C98529DE-8E92-4033-92D0-1818DF64D5FB}" srcOrd="0" destOrd="0" parTransId="{5832F0AA-6514-414F-B932-6438A10EED03}" sibTransId="{CFC7C446-9399-43A1-B9C7-24BC6DF96657}"/>
    <dgm:cxn modelId="{38755519-8B2F-43AE-9F94-8B3D56F1DA3F}" srcId="{372D0E12-D49A-4CF4-BFF5-85FE182400D9}" destId="{2F25EB6A-8373-447B-A7AB-980BC6A617C6}" srcOrd="3" destOrd="0" parTransId="{D1E840FF-3568-427B-B854-4EC28926EE74}" sibTransId="{01D2763F-1162-4308-8AEA-F912DDFA3A4F}"/>
    <dgm:cxn modelId="{58D7601A-2E01-4E42-97B8-8206F75976DF}" type="presOf" srcId="{60077DDC-70F7-4EC1-8564-434EC83D252F}" destId="{B85B850E-8F85-41EA-ACC0-FCEDB435906B}" srcOrd="0" destOrd="1" presId="urn:microsoft.com/office/officeart/2018/5/layout/CenteredIconLabelDescriptionList"/>
    <dgm:cxn modelId="{334A761B-8FDC-4E2A-93F9-144A752E050E}" type="presOf" srcId="{D4E3737E-DB7F-4A44-8A8A-E705BD8641C3}" destId="{07605B60-F225-49CA-A584-48EDAFFBEFC9}" srcOrd="0" destOrd="0" presId="urn:microsoft.com/office/officeart/2018/5/layout/CenteredIconLabelDescriptionList"/>
    <dgm:cxn modelId="{5F54D423-3400-42D2-87F7-826EACF7FDCA}" srcId="{D4E3737E-DB7F-4A44-8A8A-E705BD8641C3}" destId="{60077DDC-70F7-4EC1-8564-434EC83D252F}" srcOrd="1" destOrd="0" parTransId="{66EFA013-BF8A-4D85-8DDF-C486C88C3B9A}" sibTransId="{E83D89BA-A54B-4748-9B6C-B79782461273}"/>
    <dgm:cxn modelId="{404AA425-E80D-4331-8768-1313CF8A43DC}" srcId="{3955AD7C-329A-4019-AA4A-972548F6CC31}" destId="{D4E3737E-DB7F-4A44-8A8A-E705BD8641C3}" srcOrd="0" destOrd="0" parTransId="{B2F94DF0-DF6D-44A8-B3F1-83C36F0BFA51}" sibTransId="{2F74D9A9-133D-4036-AEBD-8738C639C683}"/>
    <dgm:cxn modelId="{C355E05F-C884-4572-943A-6C09A708FE5B}" srcId="{372D0E12-D49A-4CF4-BFF5-85FE182400D9}" destId="{2029AF99-CA57-4AC5-BE02-96F5D7F9DD83}" srcOrd="2" destOrd="0" parTransId="{B0B50574-1601-4776-9CDA-F76E6E44871E}" sibTransId="{E31F2309-E41F-48CF-905D-0F8C612C78A6}"/>
    <dgm:cxn modelId="{40CA806E-7842-4C66-B420-275494B68CBE}" type="presOf" srcId="{2F25EB6A-8373-447B-A7AB-980BC6A617C6}" destId="{AD314781-A169-4548-AC3E-658E851AF217}" srcOrd="0" destOrd="3" presId="urn:microsoft.com/office/officeart/2018/5/layout/CenteredIconLabelDescriptionList"/>
    <dgm:cxn modelId="{7912C773-83C6-4331-BBE2-DDEAD8029A29}" srcId="{372D0E12-D49A-4CF4-BFF5-85FE182400D9}" destId="{D4283175-D626-4F32-8F98-17084CE6357B}" srcOrd="1" destOrd="0" parTransId="{03A986B4-664B-44EF-A61D-543F66638E2B}" sibTransId="{6398CB23-EFFA-4943-AAFF-C4825806492C}"/>
    <dgm:cxn modelId="{E2895F77-ECD0-4C79-8019-444513BA8F16}" type="presOf" srcId="{2029AF99-CA57-4AC5-BE02-96F5D7F9DD83}" destId="{AD314781-A169-4548-AC3E-658E851AF217}" srcOrd="0" destOrd="2" presId="urn:microsoft.com/office/officeart/2018/5/layout/CenteredIconLabelDescriptionList"/>
    <dgm:cxn modelId="{ECFBB28F-234A-44AA-97E3-725E1DE9029B}" srcId="{372D0E12-D49A-4CF4-BFF5-85FE182400D9}" destId="{8E21A952-CE43-43DF-A923-82CAF0A7E09E}" srcOrd="0" destOrd="0" parTransId="{313246DB-DD79-4476-A741-7B7ABE69DE4D}" sibTransId="{A59DF440-7404-423F-A4FF-C7E17A8535FB}"/>
    <dgm:cxn modelId="{7F39DE8F-834B-4888-AA27-1FE32CB8A4F4}" type="presOf" srcId="{D4283175-D626-4F32-8F98-17084CE6357B}" destId="{AD314781-A169-4548-AC3E-658E851AF217}" srcOrd="0" destOrd="1" presId="urn:microsoft.com/office/officeart/2018/5/layout/CenteredIconLabelDescriptionList"/>
    <dgm:cxn modelId="{5AB59B95-F4BB-4CC3-A840-7BAFE500F1D5}" type="presOf" srcId="{3955AD7C-329A-4019-AA4A-972548F6CC31}" destId="{D167CBD1-BE02-4CC7-9B9A-B844C57593A9}" srcOrd="0" destOrd="0" presId="urn:microsoft.com/office/officeart/2018/5/layout/CenteredIconLabelDescriptionList"/>
    <dgm:cxn modelId="{49C702A5-0B72-4454-AA0D-628AC8DC3D33}" type="presOf" srcId="{8E21A952-CE43-43DF-A923-82CAF0A7E09E}" destId="{AD314781-A169-4548-AC3E-658E851AF217}" srcOrd="0" destOrd="0" presId="urn:microsoft.com/office/officeart/2018/5/layout/CenteredIconLabelDescriptionList"/>
    <dgm:cxn modelId="{A42E19D1-E67A-48A3-B16A-BB82C76524C2}" srcId="{D4E3737E-DB7F-4A44-8A8A-E705BD8641C3}" destId="{B083C59C-5D83-4153-AAA8-C8B18F36BB19}" srcOrd="2" destOrd="0" parTransId="{1ADC8853-2298-42EB-A70A-EBE71FFFEDBD}" sibTransId="{447B2EC4-AE53-44BB-9ED9-BCB19C483958}"/>
    <dgm:cxn modelId="{543851E0-F6DB-4F34-BD73-5C9B79F853FF}" type="presOf" srcId="{B083C59C-5D83-4153-AAA8-C8B18F36BB19}" destId="{B85B850E-8F85-41EA-ACC0-FCEDB435906B}" srcOrd="0" destOrd="2" presId="urn:microsoft.com/office/officeart/2018/5/layout/CenteredIconLabelDescriptionList"/>
    <dgm:cxn modelId="{6FB6DEED-5BBE-499F-A4DC-721DC8F3E203}" srcId="{3955AD7C-329A-4019-AA4A-972548F6CC31}" destId="{372D0E12-D49A-4CF4-BFF5-85FE182400D9}" srcOrd="1" destOrd="0" parTransId="{6F55C6CB-9A7B-4351-88F3-619D2D292D68}" sibTransId="{ABB6AB47-66B3-4936-B879-B90F57146422}"/>
    <dgm:cxn modelId="{2A92EEF5-A9A7-4BB4-B4EC-0F2EED530970}" type="presOf" srcId="{372D0E12-D49A-4CF4-BFF5-85FE182400D9}" destId="{ED2475E4-F136-451A-A593-AD98937DF65F}" srcOrd="0" destOrd="0" presId="urn:microsoft.com/office/officeart/2018/5/layout/CenteredIconLabelDescriptionList"/>
    <dgm:cxn modelId="{25BCD746-3E7B-4EA4-84CD-6A32A68954D7}" type="presParOf" srcId="{D167CBD1-BE02-4CC7-9B9A-B844C57593A9}" destId="{7E6E9259-EFAB-4BE1-99AC-DEB368D1D9C4}" srcOrd="0" destOrd="0" presId="urn:microsoft.com/office/officeart/2018/5/layout/CenteredIconLabelDescriptionList"/>
    <dgm:cxn modelId="{5584457E-9E46-4535-8CBD-E47DAF9C81DB}" type="presParOf" srcId="{7E6E9259-EFAB-4BE1-99AC-DEB368D1D9C4}" destId="{7AC1B35C-A01A-4622-8F87-F7337DC315BB}" srcOrd="0" destOrd="0" presId="urn:microsoft.com/office/officeart/2018/5/layout/CenteredIconLabelDescriptionList"/>
    <dgm:cxn modelId="{843013B4-58FC-43CF-B70F-0B9074EC8FBE}" type="presParOf" srcId="{7E6E9259-EFAB-4BE1-99AC-DEB368D1D9C4}" destId="{5F227487-6D14-45C1-B0F4-5DE5E1739A84}" srcOrd="1" destOrd="0" presId="urn:microsoft.com/office/officeart/2018/5/layout/CenteredIconLabelDescriptionList"/>
    <dgm:cxn modelId="{857BCD0B-2060-4D9E-864D-AC553A0B0810}" type="presParOf" srcId="{7E6E9259-EFAB-4BE1-99AC-DEB368D1D9C4}" destId="{07605B60-F225-49CA-A584-48EDAFFBEFC9}" srcOrd="2" destOrd="0" presId="urn:microsoft.com/office/officeart/2018/5/layout/CenteredIconLabelDescriptionList"/>
    <dgm:cxn modelId="{448C1045-CDFD-4FE4-B058-BBF47F321053}" type="presParOf" srcId="{7E6E9259-EFAB-4BE1-99AC-DEB368D1D9C4}" destId="{0E5C4460-C6A4-40AD-B6AC-C077BA0946AC}" srcOrd="3" destOrd="0" presId="urn:microsoft.com/office/officeart/2018/5/layout/CenteredIconLabelDescriptionList"/>
    <dgm:cxn modelId="{A7B9CECE-BFB8-4E70-9165-71554E6FA0DA}" type="presParOf" srcId="{7E6E9259-EFAB-4BE1-99AC-DEB368D1D9C4}" destId="{B85B850E-8F85-41EA-ACC0-FCEDB435906B}" srcOrd="4" destOrd="0" presId="urn:microsoft.com/office/officeart/2018/5/layout/CenteredIconLabelDescriptionList"/>
    <dgm:cxn modelId="{7583B618-685E-4A76-BA7A-02C43FDE3C40}" type="presParOf" srcId="{D167CBD1-BE02-4CC7-9B9A-B844C57593A9}" destId="{B32E1AAA-B319-4B74-A0B7-4FB74F370212}" srcOrd="1" destOrd="0" presId="urn:microsoft.com/office/officeart/2018/5/layout/CenteredIconLabelDescriptionList"/>
    <dgm:cxn modelId="{339CD87F-EC89-43E3-AF92-8A8D6F25B136}" type="presParOf" srcId="{D167CBD1-BE02-4CC7-9B9A-B844C57593A9}" destId="{ABEF4639-EBC6-4137-B4B4-B646687C8C7C}" srcOrd="2" destOrd="0" presId="urn:microsoft.com/office/officeart/2018/5/layout/CenteredIconLabelDescriptionList"/>
    <dgm:cxn modelId="{CE046282-8E32-4BAC-99B4-9FB97D14AB1E}" type="presParOf" srcId="{ABEF4639-EBC6-4137-B4B4-B646687C8C7C}" destId="{C55BDEB0-03B9-4A1E-81A4-1617A8917663}" srcOrd="0" destOrd="0" presId="urn:microsoft.com/office/officeart/2018/5/layout/CenteredIconLabelDescriptionList"/>
    <dgm:cxn modelId="{5DA5B1F7-AD8D-4431-9E3F-AA55630791BD}" type="presParOf" srcId="{ABEF4639-EBC6-4137-B4B4-B646687C8C7C}" destId="{CDFBBAA3-5B7D-49B4-8ABD-B8275BBC5084}" srcOrd="1" destOrd="0" presId="urn:microsoft.com/office/officeart/2018/5/layout/CenteredIconLabelDescriptionList"/>
    <dgm:cxn modelId="{06AFF50F-03E6-48B8-87E7-B3FCB273115C}" type="presParOf" srcId="{ABEF4639-EBC6-4137-B4B4-B646687C8C7C}" destId="{ED2475E4-F136-451A-A593-AD98937DF65F}" srcOrd="2" destOrd="0" presId="urn:microsoft.com/office/officeart/2018/5/layout/CenteredIconLabelDescriptionList"/>
    <dgm:cxn modelId="{0714DFC6-2719-4877-9166-B207B069677C}" type="presParOf" srcId="{ABEF4639-EBC6-4137-B4B4-B646687C8C7C}" destId="{4D9E2938-5E8D-421C-8D9C-E8B9B1373D67}" srcOrd="3" destOrd="0" presId="urn:microsoft.com/office/officeart/2018/5/layout/CenteredIconLabelDescriptionList"/>
    <dgm:cxn modelId="{5F51ED41-8272-4450-9C34-B9EFC6ED7E34}" type="presParOf" srcId="{ABEF4639-EBC6-4137-B4B4-B646687C8C7C}" destId="{AD314781-A169-4548-AC3E-658E851AF21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F05865-8680-44F7-B894-6DC9D1AD375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8325A8-33FB-4250-B2B0-5D22C2190F80}">
      <dgm:prSet/>
      <dgm:spPr/>
      <dgm:t>
        <a:bodyPr/>
        <a:lstStyle/>
        <a:p>
          <a:r>
            <a:rPr lang="fi-FI" dirty="0"/>
            <a:t>Systeemisen hormonihoidon kestolle ei ole ehdotonta ylärajaa</a:t>
          </a:r>
          <a:endParaRPr lang="en-US" dirty="0"/>
        </a:p>
      </dgm:t>
    </dgm:pt>
    <dgm:pt modelId="{CE2CA0DF-FED7-42A2-B68D-749E7FDF06AE}" type="parTrans" cxnId="{0193059A-CAF0-4FE2-8590-9EA35570424C}">
      <dgm:prSet/>
      <dgm:spPr/>
      <dgm:t>
        <a:bodyPr/>
        <a:lstStyle/>
        <a:p>
          <a:endParaRPr lang="en-US"/>
        </a:p>
      </dgm:t>
    </dgm:pt>
    <dgm:pt modelId="{779579A2-2F0B-4A7E-8566-81508E967922}" type="sibTrans" cxnId="{0193059A-CAF0-4FE2-8590-9EA35570424C}">
      <dgm:prSet/>
      <dgm:spPr/>
      <dgm:t>
        <a:bodyPr/>
        <a:lstStyle/>
        <a:p>
          <a:endParaRPr lang="en-US"/>
        </a:p>
      </dgm:t>
    </dgm:pt>
    <dgm:pt modelId="{1BE06A9D-AD87-44EF-9B8C-B4A8AB56F91A}">
      <dgm:prSet/>
      <dgm:spPr/>
      <dgm:t>
        <a:bodyPr/>
        <a:lstStyle/>
        <a:p>
          <a:r>
            <a:rPr lang="fi-FI" dirty="0"/>
            <a:t>Pyritään rajalliseen kestoon (viimeistään, kun ikä &gt; 60 v ?)</a:t>
          </a:r>
          <a:endParaRPr lang="en-US" dirty="0"/>
        </a:p>
      </dgm:t>
    </dgm:pt>
    <dgm:pt modelId="{AB7E606B-E7E3-401A-9A65-071FBB3F8DD8}" type="parTrans" cxnId="{7A5FEF48-FCBB-44B0-9AB6-64452FB78347}">
      <dgm:prSet/>
      <dgm:spPr/>
      <dgm:t>
        <a:bodyPr/>
        <a:lstStyle/>
        <a:p>
          <a:endParaRPr lang="en-US"/>
        </a:p>
      </dgm:t>
    </dgm:pt>
    <dgm:pt modelId="{5DF4B1AF-1538-4B92-AB9F-BDF37A8F1684}" type="sibTrans" cxnId="{7A5FEF48-FCBB-44B0-9AB6-64452FB78347}">
      <dgm:prSet/>
      <dgm:spPr/>
      <dgm:t>
        <a:bodyPr/>
        <a:lstStyle/>
        <a:p>
          <a:endParaRPr lang="en-US"/>
        </a:p>
      </dgm:t>
    </dgm:pt>
    <dgm:pt modelId="{89ADA265-D3CC-4058-A6EB-DF48AA40A639}">
      <dgm:prSet/>
      <dgm:spPr/>
      <dgm:t>
        <a:bodyPr/>
        <a:lstStyle/>
        <a:p>
          <a:r>
            <a:rPr lang="fi-FI"/>
            <a:t>Hoito voidaan lopettaa milloin tahansa, syklisessä hoidossa kuitenkin keltarauhashormonijakson jälkeen</a:t>
          </a:r>
          <a:endParaRPr lang="en-US"/>
        </a:p>
      </dgm:t>
    </dgm:pt>
    <dgm:pt modelId="{23DB389C-CC1C-4084-BC19-EC084E42DF7E}" type="parTrans" cxnId="{F85C5B34-53FB-4B55-8141-0ED1EC5C0FC7}">
      <dgm:prSet/>
      <dgm:spPr/>
      <dgm:t>
        <a:bodyPr/>
        <a:lstStyle/>
        <a:p>
          <a:endParaRPr lang="en-US"/>
        </a:p>
      </dgm:t>
    </dgm:pt>
    <dgm:pt modelId="{9CC2BBFE-D7D5-4B57-9512-C2E2F351D857}" type="sibTrans" cxnId="{F85C5B34-53FB-4B55-8141-0ED1EC5C0FC7}">
      <dgm:prSet/>
      <dgm:spPr/>
      <dgm:t>
        <a:bodyPr/>
        <a:lstStyle/>
        <a:p>
          <a:endParaRPr lang="en-US"/>
        </a:p>
      </dgm:t>
    </dgm:pt>
    <dgm:pt modelId="{518EEC37-B962-4507-A9AB-B25B48DDD878}">
      <dgm:prSet/>
      <dgm:spPr/>
      <dgm:t>
        <a:bodyPr/>
        <a:lstStyle/>
        <a:p>
          <a:r>
            <a:rPr lang="fi-FI"/>
            <a:t>Toistuvia lopettamisyrityksiä pyritään välttämään</a:t>
          </a:r>
          <a:endParaRPr lang="en-US"/>
        </a:p>
      </dgm:t>
    </dgm:pt>
    <dgm:pt modelId="{04B65197-F61D-4839-870F-75389786C8CF}" type="parTrans" cxnId="{02658150-24CF-43B3-9FA3-41BFB6E53F7C}">
      <dgm:prSet/>
      <dgm:spPr/>
      <dgm:t>
        <a:bodyPr/>
        <a:lstStyle/>
        <a:p>
          <a:endParaRPr lang="en-US"/>
        </a:p>
      </dgm:t>
    </dgm:pt>
    <dgm:pt modelId="{B2BC3104-1E90-478F-95DB-0C151CD1D088}" type="sibTrans" cxnId="{02658150-24CF-43B3-9FA3-41BFB6E53F7C}">
      <dgm:prSet/>
      <dgm:spPr/>
      <dgm:t>
        <a:bodyPr/>
        <a:lstStyle/>
        <a:p>
          <a:endParaRPr lang="en-US"/>
        </a:p>
      </dgm:t>
    </dgm:pt>
    <dgm:pt modelId="{D1EC7700-9070-4251-93CA-24E9A828E946}">
      <dgm:prSet/>
      <dgm:spPr/>
      <dgm:t>
        <a:bodyPr/>
        <a:lstStyle/>
        <a:p>
          <a:r>
            <a:rPr lang="fi-FI"/>
            <a:t>purkuyritys toteutetaan asteittain, usein pitkän ajan (6-12 kuukautta) kuluessa</a:t>
          </a:r>
          <a:endParaRPr lang="en-US"/>
        </a:p>
      </dgm:t>
    </dgm:pt>
    <dgm:pt modelId="{59797CFF-EE06-407D-811B-C858F4C2C59C}" type="parTrans" cxnId="{53C5E69B-5C5B-42B2-8DF1-E609E350179B}">
      <dgm:prSet/>
      <dgm:spPr/>
      <dgm:t>
        <a:bodyPr/>
        <a:lstStyle/>
        <a:p>
          <a:endParaRPr lang="en-US"/>
        </a:p>
      </dgm:t>
    </dgm:pt>
    <dgm:pt modelId="{C64A751E-69D2-409B-804C-A2D2C3FBEFAD}" type="sibTrans" cxnId="{53C5E69B-5C5B-42B2-8DF1-E609E350179B}">
      <dgm:prSet/>
      <dgm:spPr/>
      <dgm:t>
        <a:bodyPr/>
        <a:lstStyle/>
        <a:p>
          <a:endParaRPr lang="en-US"/>
        </a:p>
      </dgm:t>
    </dgm:pt>
    <dgm:pt modelId="{D2383954-BB04-4C47-B387-E9F2E0938F8C}" type="pres">
      <dgm:prSet presAssocID="{D8F05865-8680-44F7-B894-6DC9D1AD375C}" presName="outerComposite" presStyleCnt="0">
        <dgm:presLayoutVars>
          <dgm:chMax val="5"/>
          <dgm:dir/>
          <dgm:resizeHandles val="exact"/>
        </dgm:presLayoutVars>
      </dgm:prSet>
      <dgm:spPr/>
    </dgm:pt>
    <dgm:pt modelId="{7F872671-6FE4-4A9C-B7CF-5EEFD2544C66}" type="pres">
      <dgm:prSet presAssocID="{D8F05865-8680-44F7-B894-6DC9D1AD375C}" presName="dummyMaxCanvas" presStyleCnt="0">
        <dgm:presLayoutVars/>
      </dgm:prSet>
      <dgm:spPr/>
    </dgm:pt>
    <dgm:pt modelId="{FE6F957D-C1BA-41D5-AE5C-302332658F45}" type="pres">
      <dgm:prSet presAssocID="{D8F05865-8680-44F7-B894-6DC9D1AD375C}" presName="ThreeNodes_1" presStyleLbl="node1" presStyleIdx="0" presStyleCnt="3">
        <dgm:presLayoutVars>
          <dgm:bulletEnabled val="1"/>
        </dgm:presLayoutVars>
      </dgm:prSet>
      <dgm:spPr/>
    </dgm:pt>
    <dgm:pt modelId="{A90893AD-FFED-409A-A728-9AFA8F5C62D4}" type="pres">
      <dgm:prSet presAssocID="{D8F05865-8680-44F7-B894-6DC9D1AD375C}" presName="ThreeNodes_2" presStyleLbl="node1" presStyleIdx="1" presStyleCnt="3">
        <dgm:presLayoutVars>
          <dgm:bulletEnabled val="1"/>
        </dgm:presLayoutVars>
      </dgm:prSet>
      <dgm:spPr/>
    </dgm:pt>
    <dgm:pt modelId="{7B257968-E8FA-4AA9-9BF0-6E17594BCDA5}" type="pres">
      <dgm:prSet presAssocID="{D8F05865-8680-44F7-B894-6DC9D1AD375C}" presName="ThreeNodes_3" presStyleLbl="node1" presStyleIdx="2" presStyleCnt="3">
        <dgm:presLayoutVars>
          <dgm:bulletEnabled val="1"/>
        </dgm:presLayoutVars>
      </dgm:prSet>
      <dgm:spPr/>
    </dgm:pt>
    <dgm:pt modelId="{29AA52CD-4639-4AC8-ADED-8694C92C4EBC}" type="pres">
      <dgm:prSet presAssocID="{D8F05865-8680-44F7-B894-6DC9D1AD375C}" presName="ThreeConn_1-2" presStyleLbl="fgAccFollowNode1" presStyleIdx="0" presStyleCnt="2">
        <dgm:presLayoutVars>
          <dgm:bulletEnabled val="1"/>
        </dgm:presLayoutVars>
      </dgm:prSet>
      <dgm:spPr/>
    </dgm:pt>
    <dgm:pt modelId="{4CD99893-80D1-4CD1-8ABB-BA1B71531F38}" type="pres">
      <dgm:prSet presAssocID="{D8F05865-8680-44F7-B894-6DC9D1AD375C}" presName="ThreeConn_2-3" presStyleLbl="fgAccFollowNode1" presStyleIdx="1" presStyleCnt="2">
        <dgm:presLayoutVars>
          <dgm:bulletEnabled val="1"/>
        </dgm:presLayoutVars>
      </dgm:prSet>
      <dgm:spPr/>
    </dgm:pt>
    <dgm:pt modelId="{632C6830-A854-4184-8DDD-0FE49FC78D8E}" type="pres">
      <dgm:prSet presAssocID="{D8F05865-8680-44F7-B894-6DC9D1AD375C}" presName="ThreeNodes_1_text" presStyleLbl="node1" presStyleIdx="2" presStyleCnt="3">
        <dgm:presLayoutVars>
          <dgm:bulletEnabled val="1"/>
        </dgm:presLayoutVars>
      </dgm:prSet>
      <dgm:spPr/>
    </dgm:pt>
    <dgm:pt modelId="{C6ACBE9F-F728-419F-9C90-79D16ED18EA2}" type="pres">
      <dgm:prSet presAssocID="{D8F05865-8680-44F7-B894-6DC9D1AD375C}" presName="ThreeNodes_2_text" presStyleLbl="node1" presStyleIdx="2" presStyleCnt="3">
        <dgm:presLayoutVars>
          <dgm:bulletEnabled val="1"/>
        </dgm:presLayoutVars>
      </dgm:prSet>
      <dgm:spPr/>
    </dgm:pt>
    <dgm:pt modelId="{42461FBA-F245-4585-B2DC-B39311F2C369}" type="pres">
      <dgm:prSet presAssocID="{D8F05865-8680-44F7-B894-6DC9D1AD37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7B70E1E-1B65-4671-869B-C41F8A1F0237}" type="presOf" srcId="{D1EC7700-9070-4251-93CA-24E9A828E946}" destId="{7B257968-E8FA-4AA9-9BF0-6E17594BCDA5}" srcOrd="0" destOrd="1" presId="urn:microsoft.com/office/officeart/2005/8/layout/vProcess5"/>
    <dgm:cxn modelId="{F85C5B34-53FB-4B55-8141-0ED1EC5C0FC7}" srcId="{D8F05865-8680-44F7-B894-6DC9D1AD375C}" destId="{89ADA265-D3CC-4058-A6EB-DF48AA40A639}" srcOrd="1" destOrd="0" parTransId="{23DB389C-CC1C-4084-BC19-EC084E42DF7E}" sibTransId="{9CC2BBFE-D7D5-4B57-9512-C2E2F351D857}"/>
    <dgm:cxn modelId="{0C433E63-2EDA-44A6-A9DD-AB41CDAD0056}" type="presOf" srcId="{518EEC37-B962-4507-A9AB-B25B48DDD878}" destId="{42461FBA-F245-4585-B2DC-B39311F2C369}" srcOrd="1" destOrd="0" presId="urn:microsoft.com/office/officeart/2005/8/layout/vProcess5"/>
    <dgm:cxn modelId="{7A5FEF48-FCBB-44B0-9AB6-64452FB78347}" srcId="{8C8325A8-33FB-4250-B2B0-5D22C2190F80}" destId="{1BE06A9D-AD87-44EF-9B8C-B4A8AB56F91A}" srcOrd="0" destOrd="0" parTransId="{AB7E606B-E7E3-401A-9A65-071FBB3F8DD8}" sibTransId="{5DF4B1AF-1538-4B92-AB9F-BDF37A8F1684}"/>
    <dgm:cxn modelId="{AECBCE69-D8EC-4BC7-AA1B-3739332FE68B}" type="presOf" srcId="{8C8325A8-33FB-4250-B2B0-5D22C2190F80}" destId="{632C6830-A854-4184-8DDD-0FE49FC78D8E}" srcOrd="1" destOrd="0" presId="urn:microsoft.com/office/officeart/2005/8/layout/vProcess5"/>
    <dgm:cxn modelId="{7BD05D70-46F1-4551-953C-774C52DBF013}" type="presOf" srcId="{1BE06A9D-AD87-44EF-9B8C-B4A8AB56F91A}" destId="{FE6F957D-C1BA-41D5-AE5C-302332658F45}" srcOrd="0" destOrd="1" presId="urn:microsoft.com/office/officeart/2005/8/layout/vProcess5"/>
    <dgm:cxn modelId="{02658150-24CF-43B3-9FA3-41BFB6E53F7C}" srcId="{D8F05865-8680-44F7-B894-6DC9D1AD375C}" destId="{518EEC37-B962-4507-A9AB-B25B48DDD878}" srcOrd="2" destOrd="0" parTransId="{04B65197-F61D-4839-870F-75389786C8CF}" sibTransId="{B2BC3104-1E90-478F-95DB-0C151CD1D088}"/>
    <dgm:cxn modelId="{7A8AD282-E562-4247-A561-B1CB7F75925E}" type="presOf" srcId="{D1EC7700-9070-4251-93CA-24E9A828E946}" destId="{42461FBA-F245-4585-B2DC-B39311F2C369}" srcOrd="1" destOrd="1" presId="urn:microsoft.com/office/officeart/2005/8/layout/vProcess5"/>
    <dgm:cxn modelId="{49823D87-98C8-43E5-B4F8-69CAFD23F227}" type="presOf" srcId="{8C8325A8-33FB-4250-B2B0-5D22C2190F80}" destId="{FE6F957D-C1BA-41D5-AE5C-302332658F45}" srcOrd="0" destOrd="0" presId="urn:microsoft.com/office/officeart/2005/8/layout/vProcess5"/>
    <dgm:cxn modelId="{0193059A-CAF0-4FE2-8590-9EA35570424C}" srcId="{D8F05865-8680-44F7-B894-6DC9D1AD375C}" destId="{8C8325A8-33FB-4250-B2B0-5D22C2190F80}" srcOrd="0" destOrd="0" parTransId="{CE2CA0DF-FED7-42A2-B68D-749E7FDF06AE}" sibTransId="{779579A2-2F0B-4A7E-8566-81508E967922}"/>
    <dgm:cxn modelId="{53C5E69B-5C5B-42B2-8DF1-E609E350179B}" srcId="{518EEC37-B962-4507-A9AB-B25B48DDD878}" destId="{D1EC7700-9070-4251-93CA-24E9A828E946}" srcOrd="0" destOrd="0" parTransId="{59797CFF-EE06-407D-811B-C858F4C2C59C}" sibTransId="{C64A751E-69D2-409B-804C-A2D2C3FBEFAD}"/>
    <dgm:cxn modelId="{CE4395BA-8FF0-4834-BDE2-4AB2E0B335E9}" type="presOf" srcId="{779579A2-2F0B-4A7E-8566-81508E967922}" destId="{29AA52CD-4639-4AC8-ADED-8694C92C4EBC}" srcOrd="0" destOrd="0" presId="urn:microsoft.com/office/officeart/2005/8/layout/vProcess5"/>
    <dgm:cxn modelId="{01A2D4C8-14D2-42A2-85A6-A83380DF8405}" type="presOf" srcId="{D8F05865-8680-44F7-B894-6DC9D1AD375C}" destId="{D2383954-BB04-4C47-B387-E9F2E0938F8C}" srcOrd="0" destOrd="0" presId="urn:microsoft.com/office/officeart/2005/8/layout/vProcess5"/>
    <dgm:cxn modelId="{CD34FACC-E1A4-4C7A-8B69-6E021D3B111A}" type="presOf" srcId="{1BE06A9D-AD87-44EF-9B8C-B4A8AB56F91A}" destId="{632C6830-A854-4184-8DDD-0FE49FC78D8E}" srcOrd="1" destOrd="1" presId="urn:microsoft.com/office/officeart/2005/8/layout/vProcess5"/>
    <dgm:cxn modelId="{4B5CADD5-3AE0-4722-9F71-0B524EA92E9B}" type="presOf" srcId="{9CC2BBFE-D7D5-4B57-9512-C2E2F351D857}" destId="{4CD99893-80D1-4CD1-8ABB-BA1B71531F38}" srcOrd="0" destOrd="0" presId="urn:microsoft.com/office/officeart/2005/8/layout/vProcess5"/>
    <dgm:cxn modelId="{0AF3C5ED-78BD-4AE3-AFB9-2EDA58AECBC9}" type="presOf" srcId="{89ADA265-D3CC-4058-A6EB-DF48AA40A639}" destId="{A90893AD-FFED-409A-A728-9AFA8F5C62D4}" srcOrd="0" destOrd="0" presId="urn:microsoft.com/office/officeart/2005/8/layout/vProcess5"/>
    <dgm:cxn modelId="{24EB2AFC-D42B-456C-B58F-A23AB8F4A3CA}" type="presOf" srcId="{518EEC37-B962-4507-A9AB-B25B48DDD878}" destId="{7B257968-E8FA-4AA9-9BF0-6E17594BCDA5}" srcOrd="0" destOrd="0" presId="urn:microsoft.com/office/officeart/2005/8/layout/vProcess5"/>
    <dgm:cxn modelId="{76A9A3FE-0B4A-4E68-BF5B-4AC8E939D4ED}" type="presOf" srcId="{89ADA265-D3CC-4058-A6EB-DF48AA40A639}" destId="{C6ACBE9F-F728-419F-9C90-79D16ED18EA2}" srcOrd="1" destOrd="0" presId="urn:microsoft.com/office/officeart/2005/8/layout/vProcess5"/>
    <dgm:cxn modelId="{92C4AB22-655D-4F5D-8C58-24B63A52B0F8}" type="presParOf" srcId="{D2383954-BB04-4C47-B387-E9F2E0938F8C}" destId="{7F872671-6FE4-4A9C-B7CF-5EEFD2544C66}" srcOrd="0" destOrd="0" presId="urn:microsoft.com/office/officeart/2005/8/layout/vProcess5"/>
    <dgm:cxn modelId="{CE3735D7-6C25-4F11-91B1-6A351D1FE11B}" type="presParOf" srcId="{D2383954-BB04-4C47-B387-E9F2E0938F8C}" destId="{FE6F957D-C1BA-41D5-AE5C-302332658F45}" srcOrd="1" destOrd="0" presId="urn:microsoft.com/office/officeart/2005/8/layout/vProcess5"/>
    <dgm:cxn modelId="{56FE4BDD-F6AF-4954-8E4E-43B3F06FD062}" type="presParOf" srcId="{D2383954-BB04-4C47-B387-E9F2E0938F8C}" destId="{A90893AD-FFED-409A-A728-9AFA8F5C62D4}" srcOrd="2" destOrd="0" presId="urn:microsoft.com/office/officeart/2005/8/layout/vProcess5"/>
    <dgm:cxn modelId="{064D3C3C-A12A-4C59-984B-267001584A68}" type="presParOf" srcId="{D2383954-BB04-4C47-B387-E9F2E0938F8C}" destId="{7B257968-E8FA-4AA9-9BF0-6E17594BCDA5}" srcOrd="3" destOrd="0" presId="urn:microsoft.com/office/officeart/2005/8/layout/vProcess5"/>
    <dgm:cxn modelId="{816104AE-1B85-4020-9573-92EE602A91EC}" type="presParOf" srcId="{D2383954-BB04-4C47-B387-E9F2E0938F8C}" destId="{29AA52CD-4639-4AC8-ADED-8694C92C4EBC}" srcOrd="4" destOrd="0" presId="urn:microsoft.com/office/officeart/2005/8/layout/vProcess5"/>
    <dgm:cxn modelId="{7B7AAA9E-C915-44F6-A853-9AF6BE201A9D}" type="presParOf" srcId="{D2383954-BB04-4C47-B387-E9F2E0938F8C}" destId="{4CD99893-80D1-4CD1-8ABB-BA1B71531F38}" srcOrd="5" destOrd="0" presId="urn:microsoft.com/office/officeart/2005/8/layout/vProcess5"/>
    <dgm:cxn modelId="{DCE46279-0596-4F51-B1C2-C73A5F568438}" type="presParOf" srcId="{D2383954-BB04-4C47-B387-E9F2E0938F8C}" destId="{632C6830-A854-4184-8DDD-0FE49FC78D8E}" srcOrd="6" destOrd="0" presId="urn:microsoft.com/office/officeart/2005/8/layout/vProcess5"/>
    <dgm:cxn modelId="{ABE4219A-7E03-424F-A6A4-D448D8737F56}" type="presParOf" srcId="{D2383954-BB04-4C47-B387-E9F2E0938F8C}" destId="{C6ACBE9F-F728-419F-9C90-79D16ED18EA2}" srcOrd="7" destOrd="0" presId="urn:microsoft.com/office/officeart/2005/8/layout/vProcess5"/>
    <dgm:cxn modelId="{8DD023C5-B305-4D98-A893-188861F2E202}" type="presParOf" srcId="{D2383954-BB04-4C47-B387-E9F2E0938F8C}" destId="{42461FBA-F245-4585-B2DC-B39311F2C36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27D67-22DA-4309-A316-D799DD82C1E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98BEDD-8C25-4415-8296-1772EB79261C}">
      <dgm:prSet/>
      <dgm:spPr/>
      <dgm:t>
        <a:bodyPr/>
        <a:lstStyle/>
        <a:p>
          <a:r>
            <a:rPr lang="fi-FI"/>
            <a:t>Vähäinen kuukautiskiertojen määrä suojaa </a:t>
          </a:r>
          <a:endParaRPr lang="en-US"/>
        </a:p>
      </dgm:t>
    </dgm:pt>
    <dgm:pt modelId="{74272F2D-792C-49A6-9F31-5DAC24F20E9D}" type="parTrans" cxnId="{2CD83960-DB8F-48B5-A5A1-D5535E5788BE}">
      <dgm:prSet/>
      <dgm:spPr/>
      <dgm:t>
        <a:bodyPr/>
        <a:lstStyle/>
        <a:p>
          <a:endParaRPr lang="en-US"/>
        </a:p>
      </dgm:t>
    </dgm:pt>
    <dgm:pt modelId="{1FC39DF7-B3E9-41B5-BBC9-F45B8621CB48}" type="sibTrans" cxnId="{2CD83960-DB8F-48B5-A5A1-D5535E5788BE}">
      <dgm:prSet/>
      <dgm:spPr/>
      <dgm:t>
        <a:bodyPr/>
        <a:lstStyle/>
        <a:p>
          <a:endParaRPr lang="en-US"/>
        </a:p>
      </dgm:t>
    </dgm:pt>
    <dgm:pt modelId="{5FF711E5-A4BE-4507-A313-15BB52947C3E}">
      <dgm:prSet/>
      <dgm:spPr/>
      <dgm:t>
        <a:bodyPr/>
        <a:lstStyle/>
        <a:p>
          <a:r>
            <a:rPr lang="fi-FI"/>
            <a:t>myöhäinen puberteetti, varhaiset vaihdevuodet</a:t>
          </a:r>
          <a:endParaRPr lang="en-US"/>
        </a:p>
      </dgm:t>
    </dgm:pt>
    <dgm:pt modelId="{F0E11A0A-C5F0-4E6E-B850-CF3DFA79AB0A}" type="parTrans" cxnId="{8BC80729-8BA6-4606-A956-7321F8F5A1DE}">
      <dgm:prSet/>
      <dgm:spPr/>
      <dgm:t>
        <a:bodyPr/>
        <a:lstStyle/>
        <a:p>
          <a:endParaRPr lang="en-US"/>
        </a:p>
      </dgm:t>
    </dgm:pt>
    <dgm:pt modelId="{32596AC0-9FF6-4A78-86E1-71BECBFEB75E}" type="sibTrans" cxnId="{8BC80729-8BA6-4606-A956-7321F8F5A1DE}">
      <dgm:prSet/>
      <dgm:spPr/>
      <dgm:t>
        <a:bodyPr/>
        <a:lstStyle/>
        <a:p>
          <a:endParaRPr lang="en-US"/>
        </a:p>
      </dgm:t>
    </dgm:pt>
    <dgm:pt modelId="{8D246DA8-C0F8-45DB-AA74-6C173500147D}">
      <dgm:prSet/>
      <dgm:spPr/>
      <dgm:t>
        <a:bodyPr/>
        <a:lstStyle/>
        <a:p>
          <a:r>
            <a:rPr lang="fi-FI"/>
            <a:t>varhainen synnytys, täysiaikaisten raskauksien suuri määrä, pitkä imetysaika </a:t>
          </a:r>
          <a:endParaRPr lang="en-US"/>
        </a:p>
      </dgm:t>
    </dgm:pt>
    <dgm:pt modelId="{A749211D-7346-4ABE-9478-89A11900C235}" type="parTrans" cxnId="{400F33DA-4447-470B-9FC1-57247A1EE8DE}">
      <dgm:prSet/>
      <dgm:spPr/>
      <dgm:t>
        <a:bodyPr/>
        <a:lstStyle/>
        <a:p>
          <a:endParaRPr lang="en-US"/>
        </a:p>
      </dgm:t>
    </dgm:pt>
    <dgm:pt modelId="{4DAC50CD-B69F-4B47-B2D5-B45DF06A0A23}" type="sibTrans" cxnId="{400F33DA-4447-470B-9FC1-57247A1EE8DE}">
      <dgm:prSet/>
      <dgm:spPr/>
      <dgm:t>
        <a:bodyPr/>
        <a:lstStyle/>
        <a:p>
          <a:endParaRPr lang="en-US"/>
        </a:p>
      </dgm:t>
    </dgm:pt>
    <dgm:pt modelId="{DE40F737-05D3-4920-89B9-9E87E7D06024}">
      <dgm:prSet/>
      <dgm:spPr/>
      <dgm:t>
        <a:bodyPr/>
        <a:lstStyle/>
        <a:p>
          <a:r>
            <a:rPr lang="fi-FI" dirty="0"/>
            <a:t>Riskiä lisäävät ikä, varhainen </a:t>
          </a:r>
          <a:r>
            <a:rPr lang="fi-FI" dirty="0" err="1"/>
            <a:t>menarkeikä</a:t>
          </a:r>
          <a:r>
            <a:rPr lang="fi-FI" dirty="0"/>
            <a:t>, lapsettomuus, ensisynnytys myöhäisellä iällä, korkea vaihdevuosi-ikä ja mammografiassa todettu tiivis rintakudos</a:t>
          </a:r>
          <a:endParaRPr lang="en-US" dirty="0"/>
        </a:p>
      </dgm:t>
    </dgm:pt>
    <dgm:pt modelId="{3D63EAA6-5B16-4482-9C89-97DAF5CD2119}" type="parTrans" cxnId="{5C29903B-2667-4AA7-A97A-6E14351BC227}">
      <dgm:prSet/>
      <dgm:spPr/>
      <dgm:t>
        <a:bodyPr/>
        <a:lstStyle/>
        <a:p>
          <a:endParaRPr lang="en-US"/>
        </a:p>
      </dgm:t>
    </dgm:pt>
    <dgm:pt modelId="{F3713987-FED8-4A84-92FF-2F800D7D4014}" type="sibTrans" cxnId="{5C29903B-2667-4AA7-A97A-6E14351BC227}">
      <dgm:prSet/>
      <dgm:spPr/>
      <dgm:t>
        <a:bodyPr/>
        <a:lstStyle/>
        <a:p>
          <a:endParaRPr lang="en-US"/>
        </a:p>
      </dgm:t>
    </dgm:pt>
    <dgm:pt modelId="{1DB6D589-8128-4C2F-BB55-4FCD0837493C}">
      <dgm:prSet/>
      <dgm:spPr/>
      <dgm:t>
        <a:bodyPr/>
        <a:lstStyle/>
        <a:p>
          <a:r>
            <a:rPr lang="fi-FI" dirty="0"/>
            <a:t>Perinnöllinen alttius liittyy n. 5-10 %:iin rintasyövistä</a:t>
          </a:r>
          <a:endParaRPr lang="en-US" dirty="0"/>
        </a:p>
      </dgm:t>
    </dgm:pt>
    <dgm:pt modelId="{ED1E20B4-9277-4628-8A8C-E434953EC3DC}" type="parTrans" cxnId="{9DEB3235-1E31-4379-B991-CEB3CCBA6501}">
      <dgm:prSet/>
      <dgm:spPr/>
      <dgm:t>
        <a:bodyPr/>
        <a:lstStyle/>
        <a:p>
          <a:endParaRPr lang="en-US"/>
        </a:p>
      </dgm:t>
    </dgm:pt>
    <dgm:pt modelId="{4B4AD7F2-54C7-42C4-8187-B756918C470F}" type="sibTrans" cxnId="{9DEB3235-1E31-4379-B991-CEB3CCBA6501}">
      <dgm:prSet/>
      <dgm:spPr/>
      <dgm:t>
        <a:bodyPr/>
        <a:lstStyle/>
        <a:p>
          <a:endParaRPr lang="en-US"/>
        </a:p>
      </dgm:t>
    </dgm:pt>
    <dgm:pt modelId="{97548BCD-F88F-4B02-8042-9D2C6A5B300A}">
      <dgm:prSet/>
      <dgm:spPr/>
      <dgm:t>
        <a:bodyPr/>
        <a:lstStyle/>
        <a:p>
          <a:r>
            <a:rPr lang="fi-FI"/>
            <a:t>Suurella osalla sairastuneista ei ole tunnettuja rintasyövän riskitekijöitä</a:t>
          </a:r>
          <a:endParaRPr lang="en-US"/>
        </a:p>
      </dgm:t>
    </dgm:pt>
    <dgm:pt modelId="{704EE9B0-E543-4267-9690-59EFFAE9C02E}" type="parTrans" cxnId="{19E680EB-3E06-454D-A1A1-CE65918F3D3F}">
      <dgm:prSet/>
      <dgm:spPr/>
      <dgm:t>
        <a:bodyPr/>
        <a:lstStyle/>
        <a:p>
          <a:endParaRPr lang="en-US"/>
        </a:p>
      </dgm:t>
    </dgm:pt>
    <dgm:pt modelId="{3602E00D-D241-4BE4-B65D-9FF2B0258A88}" type="sibTrans" cxnId="{19E680EB-3E06-454D-A1A1-CE65918F3D3F}">
      <dgm:prSet/>
      <dgm:spPr/>
      <dgm:t>
        <a:bodyPr/>
        <a:lstStyle/>
        <a:p>
          <a:endParaRPr lang="en-US"/>
        </a:p>
      </dgm:t>
    </dgm:pt>
    <dgm:pt modelId="{512D4EE6-FA5B-452B-A1E6-542AE7C2D25A}" type="pres">
      <dgm:prSet presAssocID="{D4327D67-22DA-4309-A316-D799DD82C1ED}" presName="diagram" presStyleCnt="0">
        <dgm:presLayoutVars>
          <dgm:dir/>
          <dgm:resizeHandles val="exact"/>
        </dgm:presLayoutVars>
      </dgm:prSet>
      <dgm:spPr/>
    </dgm:pt>
    <dgm:pt modelId="{87F8917A-A881-48AC-B7CE-F691483172E1}" type="pres">
      <dgm:prSet presAssocID="{0398BEDD-8C25-4415-8296-1772EB79261C}" presName="node" presStyleLbl="node1" presStyleIdx="0" presStyleCnt="4">
        <dgm:presLayoutVars>
          <dgm:bulletEnabled val="1"/>
        </dgm:presLayoutVars>
      </dgm:prSet>
      <dgm:spPr/>
    </dgm:pt>
    <dgm:pt modelId="{7C5CA7A2-340D-428D-B666-B894D5D74E1C}" type="pres">
      <dgm:prSet presAssocID="{1FC39DF7-B3E9-41B5-BBC9-F45B8621CB48}" presName="sibTrans" presStyleCnt="0"/>
      <dgm:spPr/>
    </dgm:pt>
    <dgm:pt modelId="{4742C2F7-0924-431F-85FB-444CC6CA12A0}" type="pres">
      <dgm:prSet presAssocID="{DE40F737-05D3-4920-89B9-9E87E7D06024}" presName="node" presStyleLbl="node1" presStyleIdx="1" presStyleCnt="4">
        <dgm:presLayoutVars>
          <dgm:bulletEnabled val="1"/>
        </dgm:presLayoutVars>
      </dgm:prSet>
      <dgm:spPr/>
    </dgm:pt>
    <dgm:pt modelId="{7FBF3E10-73D0-4501-BC31-EF3B2B75F219}" type="pres">
      <dgm:prSet presAssocID="{F3713987-FED8-4A84-92FF-2F800D7D4014}" presName="sibTrans" presStyleCnt="0"/>
      <dgm:spPr/>
    </dgm:pt>
    <dgm:pt modelId="{36C32F95-DACC-4C48-8B5C-700732796F28}" type="pres">
      <dgm:prSet presAssocID="{1DB6D589-8128-4C2F-BB55-4FCD0837493C}" presName="node" presStyleLbl="node1" presStyleIdx="2" presStyleCnt="4">
        <dgm:presLayoutVars>
          <dgm:bulletEnabled val="1"/>
        </dgm:presLayoutVars>
      </dgm:prSet>
      <dgm:spPr/>
    </dgm:pt>
    <dgm:pt modelId="{5A5AC076-98F5-441F-AFF5-6BE6BE8619CA}" type="pres">
      <dgm:prSet presAssocID="{4B4AD7F2-54C7-42C4-8187-B756918C470F}" presName="sibTrans" presStyleCnt="0"/>
      <dgm:spPr/>
    </dgm:pt>
    <dgm:pt modelId="{CA585F77-9503-4C1C-B6B7-60DDA0D0C8B0}" type="pres">
      <dgm:prSet presAssocID="{97548BCD-F88F-4B02-8042-9D2C6A5B300A}" presName="node" presStyleLbl="node1" presStyleIdx="3" presStyleCnt="4">
        <dgm:presLayoutVars>
          <dgm:bulletEnabled val="1"/>
        </dgm:presLayoutVars>
      </dgm:prSet>
      <dgm:spPr/>
    </dgm:pt>
  </dgm:ptLst>
  <dgm:cxnLst>
    <dgm:cxn modelId="{474FBC02-AE32-400A-A6A9-1B36DDCA6EDA}" type="presOf" srcId="{0398BEDD-8C25-4415-8296-1772EB79261C}" destId="{87F8917A-A881-48AC-B7CE-F691483172E1}" srcOrd="0" destOrd="0" presId="urn:microsoft.com/office/officeart/2005/8/layout/default"/>
    <dgm:cxn modelId="{81F4AE25-9C19-47F9-9BD3-F01C4775C24D}" type="presOf" srcId="{DE40F737-05D3-4920-89B9-9E87E7D06024}" destId="{4742C2F7-0924-431F-85FB-444CC6CA12A0}" srcOrd="0" destOrd="0" presId="urn:microsoft.com/office/officeart/2005/8/layout/default"/>
    <dgm:cxn modelId="{8BC80729-8BA6-4606-A956-7321F8F5A1DE}" srcId="{0398BEDD-8C25-4415-8296-1772EB79261C}" destId="{5FF711E5-A4BE-4507-A313-15BB52947C3E}" srcOrd="0" destOrd="0" parTransId="{F0E11A0A-C5F0-4E6E-B850-CF3DFA79AB0A}" sibTransId="{32596AC0-9FF6-4A78-86E1-71BECBFEB75E}"/>
    <dgm:cxn modelId="{E9145D2A-9AE0-4E5E-96D5-224F1B79E0BB}" type="presOf" srcId="{D4327D67-22DA-4309-A316-D799DD82C1ED}" destId="{512D4EE6-FA5B-452B-A1E6-542AE7C2D25A}" srcOrd="0" destOrd="0" presId="urn:microsoft.com/office/officeart/2005/8/layout/default"/>
    <dgm:cxn modelId="{9DEB3235-1E31-4379-B991-CEB3CCBA6501}" srcId="{D4327D67-22DA-4309-A316-D799DD82C1ED}" destId="{1DB6D589-8128-4C2F-BB55-4FCD0837493C}" srcOrd="2" destOrd="0" parTransId="{ED1E20B4-9277-4628-8A8C-E434953EC3DC}" sibTransId="{4B4AD7F2-54C7-42C4-8187-B756918C470F}"/>
    <dgm:cxn modelId="{503D5239-9619-463C-A09A-C74A68CEABD7}" type="presOf" srcId="{8D246DA8-C0F8-45DB-AA74-6C173500147D}" destId="{87F8917A-A881-48AC-B7CE-F691483172E1}" srcOrd="0" destOrd="2" presId="urn:microsoft.com/office/officeart/2005/8/layout/default"/>
    <dgm:cxn modelId="{5C29903B-2667-4AA7-A97A-6E14351BC227}" srcId="{D4327D67-22DA-4309-A316-D799DD82C1ED}" destId="{DE40F737-05D3-4920-89B9-9E87E7D06024}" srcOrd="1" destOrd="0" parTransId="{3D63EAA6-5B16-4482-9C89-97DAF5CD2119}" sibTransId="{F3713987-FED8-4A84-92FF-2F800D7D4014}"/>
    <dgm:cxn modelId="{2CD83960-DB8F-48B5-A5A1-D5535E5788BE}" srcId="{D4327D67-22DA-4309-A316-D799DD82C1ED}" destId="{0398BEDD-8C25-4415-8296-1772EB79261C}" srcOrd="0" destOrd="0" parTransId="{74272F2D-792C-49A6-9F31-5DAC24F20E9D}" sibTransId="{1FC39DF7-B3E9-41B5-BBC9-F45B8621CB48}"/>
    <dgm:cxn modelId="{1FD93441-2AF7-4EC1-B484-B06AF92B96DC}" type="presOf" srcId="{5FF711E5-A4BE-4507-A313-15BB52947C3E}" destId="{87F8917A-A881-48AC-B7CE-F691483172E1}" srcOrd="0" destOrd="1" presId="urn:microsoft.com/office/officeart/2005/8/layout/default"/>
    <dgm:cxn modelId="{8B2BA850-A306-405E-99D9-A8D3CC1A0463}" type="presOf" srcId="{1DB6D589-8128-4C2F-BB55-4FCD0837493C}" destId="{36C32F95-DACC-4C48-8B5C-700732796F28}" srcOrd="0" destOrd="0" presId="urn:microsoft.com/office/officeart/2005/8/layout/default"/>
    <dgm:cxn modelId="{E0087852-54D6-432A-B1EC-DC179BE2003E}" type="presOf" srcId="{97548BCD-F88F-4B02-8042-9D2C6A5B300A}" destId="{CA585F77-9503-4C1C-B6B7-60DDA0D0C8B0}" srcOrd="0" destOrd="0" presId="urn:microsoft.com/office/officeart/2005/8/layout/default"/>
    <dgm:cxn modelId="{400F33DA-4447-470B-9FC1-57247A1EE8DE}" srcId="{0398BEDD-8C25-4415-8296-1772EB79261C}" destId="{8D246DA8-C0F8-45DB-AA74-6C173500147D}" srcOrd="1" destOrd="0" parTransId="{A749211D-7346-4ABE-9478-89A11900C235}" sibTransId="{4DAC50CD-B69F-4B47-B2D5-B45DF06A0A23}"/>
    <dgm:cxn modelId="{19E680EB-3E06-454D-A1A1-CE65918F3D3F}" srcId="{D4327D67-22DA-4309-A316-D799DD82C1ED}" destId="{97548BCD-F88F-4B02-8042-9D2C6A5B300A}" srcOrd="3" destOrd="0" parTransId="{704EE9B0-E543-4267-9690-59EFFAE9C02E}" sibTransId="{3602E00D-D241-4BE4-B65D-9FF2B0258A88}"/>
    <dgm:cxn modelId="{D7396EC4-99B3-4CB8-A9D4-DEBF5656EF25}" type="presParOf" srcId="{512D4EE6-FA5B-452B-A1E6-542AE7C2D25A}" destId="{87F8917A-A881-48AC-B7CE-F691483172E1}" srcOrd="0" destOrd="0" presId="urn:microsoft.com/office/officeart/2005/8/layout/default"/>
    <dgm:cxn modelId="{DDE8F316-1BDD-4B4C-A1F8-F1024CF0EC26}" type="presParOf" srcId="{512D4EE6-FA5B-452B-A1E6-542AE7C2D25A}" destId="{7C5CA7A2-340D-428D-B666-B894D5D74E1C}" srcOrd="1" destOrd="0" presId="urn:microsoft.com/office/officeart/2005/8/layout/default"/>
    <dgm:cxn modelId="{9DC220FA-FFD7-41BC-86A5-EDB35B1FB58F}" type="presParOf" srcId="{512D4EE6-FA5B-452B-A1E6-542AE7C2D25A}" destId="{4742C2F7-0924-431F-85FB-444CC6CA12A0}" srcOrd="2" destOrd="0" presId="urn:microsoft.com/office/officeart/2005/8/layout/default"/>
    <dgm:cxn modelId="{016FED98-783A-448A-A094-18C3ED9D8FF5}" type="presParOf" srcId="{512D4EE6-FA5B-452B-A1E6-542AE7C2D25A}" destId="{7FBF3E10-73D0-4501-BC31-EF3B2B75F219}" srcOrd="3" destOrd="0" presId="urn:microsoft.com/office/officeart/2005/8/layout/default"/>
    <dgm:cxn modelId="{D86D33CD-B087-4AAA-A6DC-66B78966A091}" type="presParOf" srcId="{512D4EE6-FA5B-452B-A1E6-542AE7C2D25A}" destId="{36C32F95-DACC-4C48-8B5C-700732796F28}" srcOrd="4" destOrd="0" presId="urn:microsoft.com/office/officeart/2005/8/layout/default"/>
    <dgm:cxn modelId="{BC50BD08-1DD1-42B6-B2B2-0658D27938C6}" type="presParOf" srcId="{512D4EE6-FA5B-452B-A1E6-542AE7C2D25A}" destId="{5A5AC076-98F5-441F-AFF5-6BE6BE8619CA}" srcOrd="5" destOrd="0" presId="urn:microsoft.com/office/officeart/2005/8/layout/default"/>
    <dgm:cxn modelId="{AB988691-C5C5-44DC-A2ED-320287D4A520}" type="presParOf" srcId="{512D4EE6-FA5B-452B-A1E6-542AE7C2D25A}" destId="{CA585F77-9503-4C1C-B6B7-60DDA0D0C8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2A791-1ADF-41F1-A58D-608A1746537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F6D6C-6FA7-443F-9C30-9220050CF25A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Elintavoilla huomattava merkitys rintasyöpäriskiin </a:t>
          </a:r>
          <a:endParaRPr lang="en-US"/>
        </a:p>
      </dgm:t>
    </dgm:pt>
    <dgm:pt modelId="{13302AE6-2684-4A27-9668-3BA8D15480C6}" type="parTrans" cxnId="{8D8DAD37-4EF4-4DAC-8B93-0D68CE2A38B9}">
      <dgm:prSet/>
      <dgm:spPr/>
      <dgm:t>
        <a:bodyPr/>
        <a:lstStyle/>
        <a:p>
          <a:endParaRPr lang="en-US"/>
        </a:p>
      </dgm:t>
    </dgm:pt>
    <dgm:pt modelId="{A34E8684-1701-4F66-8997-2ADBBB3756E1}" type="sibTrans" cxnId="{8D8DAD37-4EF4-4DAC-8B93-0D68CE2A38B9}">
      <dgm:prSet/>
      <dgm:spPr/>
      <dgm:t>
        <a:bodyPr/>
        <a:lstStyle/>
        <a:p>
          <a:endParaRPr lang="en-US"/>
        </a:p>
      </dgm:t>
    </dgm:pt>
    <dgm:pt modelId="{D8EB0307-757B-40D1-8727-6F72B441BBE5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Lihavuus</a:t>
          </a:r>
          <a:endParaRPr lang="en-US"/>
        </a:p>
      </dgm:t>
    </dgm:pt>
    <dgm:pt modelId="{A307F616-7B21-444D-8143-3064604A87D2}" type="parTrans" cxnId="{BAB87D73-C136-43C7-B063-BA48903094A8}">
      <dgm:prSet/>
      <dgm:spPr/>
      <dgm:t>
        <a:bodyPr/>
        <a:lstStyle/>
        <a:p>
          <a:endParaRPr lang="en-US"/>
        </a:p>
      </dgm:t>
    </dgm:pt>
    <dgm:pt modelId="{5A9986BF-9BC5-4797-BBF3-A509090503BB}" type="sibTrans" cxnId="{BAB87D73-C136-43C7-B063-BA48903094A8}">
      <dgm:prSet/>
      <dgm:spPr/>
      <dgm:t>
        <a:bodyPr/>
        <a:lstStyle/>
        <a:p>
          <a:endParaRPr lang="en-US"/>
        </a:p>
      </dgm:t>
    </dgm:pt>
    <dgm:pt modelId="{08297E89-C280-4D0A-9A9D-66F597889D8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korreloi myös huonompaan ennusteeseen</a:t>
          </a:r>
          <a:endParaRPr lang="en-US"/>
        </a:p>
      </dgm:t>
    </dgm:pt>
    <dgm:pt modelId="{88E2B029-A18D-4758-AAC7-843E04C7061B}" type="parTrans" cxnId="{2FFF4852-C2AE-4178-B50E-731E36C09E6D}">
      <dgm:prSet/>
      <dgm:spPr/>
      <dgm:t>
        <a:bodyPr/>
        <a:lstStyle/>
        <a:p>
          <a:endParaRPr lang="en-US"/>
        </a:p>
      </dgm:t>
    </dgm:pt>
    <dgm:pt modelId="{B40FE08A-4B57-4D61-B41B-1DC6F15F3FE3}" type="sibTrans" cxnId="{2FFF4852-C2AE-4178-B50E-731E36C09E6D}">
      <dgm:prSet/>
      <dgm:spPr/>
      <dgm:t>
        <a:bodyPr/>
        <a:lstStyle/>
        <a:p>
          <a:endParaRPr lang="en-US"/>
        </a:p>
      </dgm:t>
    </dgm:pt>
    <dgm:pt modelId="{149CECC8-B902-4690-858C-98C75699FBA8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postmenopausaalisilla naisilla rasvakudos on merkittävä estrogeenin tuottaja</a:t>
          </a:r>
          <a:endParaRPr lang="en-US"/>
        </a:p>
      </dgm:t>
    </dgm:pt>
    <dgm:pt modelId="{3584A5CD-632C-43F9-B843-A118567141AA}" type="parTrans" cxnId="{540C4463-18D5-4861-AA26-139EE97C49EF}">
      <dgm:prSet/>
      <dgm:spPr/>
      <dgm:t>
        <a:bodyPr/>
        <a:lstStyle/>
        <a:p>
          <a:endParaRPr lang="en-US"/>
        </a:p>
      </dgm:t>
    </dgm:pt>
    <dgm:pt modelId="{40B70D1C-5B7D-4836-A202-642950D40211}" type="sibTrans" cxnId="{540C4463-18D5-4861-AA26-139EE97C49EF}">
      <dgm:prSet/>
      <dgm:spPr/>
      <dgm:t>
        <a:bodyPr/>
        <a:lstStyle/>
        <a:p>
          <a:endParaRPr lang="en-US"/>
        </a:p>
      </dgm:t>
    </dgm:pt>
    <dgm:pt modelId="{B2DF2B7B-E13A-484E-92D2-6AA382AB210D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rasvakudoksen krooninen inflammaatio luo suotuisat olosuhteet rintasyövän kasvulle ja etenemiselle</a:t>
          </a:r>
          <a:endParaRPr lang="en-US" dirty="0"/>
        </a:p>
      </dgm:t>
    </dgm:pt>
    <dgm:pt modelId="{5D7ED653-27E1-4EBE-B520-8E7026671927}" type="parTrans" cxnId="{731563D9-47FA-4729-9FD5-6782148AEEF9}">
      <dgm:prSet/>
      <dgm:spPr/>
      <dgm:t>
        <a:bodyPr/>
        <a:lstStyle/>
        <a:p>
          <a:endParaRPr lang="en-US"/>
        </a:p>
      </dgm:t>
    </dgm:pt>
    <dgm:pt modelId="{9A61D48D-E7C1-40EB-86B9-38A578213710}" type="sibTrans" cxnId="{731563D9-47FA-4729-9FD5-6782148AEEF9}">
      <dgm:prSet/>
      <dgm:spPr/>
      <dgm:t>
        <a:bodyPr/>
        <a:lstStyle/>
        <a:p>
          <a:endParaRPr lang="en-US"/>
        </a:p>
      </dgm:t>
    </dgm:pt>
    <dgm:pt modelId="{57B1BC75-4515-4DD5-A219-1E9CE9917E4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Alkoholi </a:t>
          </a:r>
          <a:endParaRPr lang="en-US"/>
        </a:p>
      </dgm:t>
    </dgm:pt>
    <dgm:pt modelId="{E2ECBDC9-1FC1-4530-AB7A-0B7FC28731ED}" type="parTrans" cxnId="{4A5273F5-DFC7-458D-A38A-06438BA49D90}">
      <dgm:prSet/>
      <dgm:spPr/>
      <dgm:t>
        <a:bodyPr/>
        <a:lstStyle/>
        <a:p>
          <a:endParaRPr lang="en-US"/>
        </a:p>
      </dgm:t>
    </dgm:pt>
    <dgm:pt modelId="{E742BEAA-F1B6-474E-818A-EA1A831CA0F1}" type="sibTrans" cxnId="{4A5273F5-DFC7-458D-A38A-06438BA49D90}">
      <dgm:prSet/>
      <dgm:spPr/>
      <dgm:t>
        <a:bodyPr/>
        <a:lstStyle/>
        <a:p>
          <a:endParaRPr lang="en-US"/>
        </a:p>
      </dgm:t>
    </dgm:pt>
    <dgm:pt modelId="{4F9716EA-4490-4BD5-8ACB-5A3009FB5EA0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erityisesti er+ / pr+ syöpien määrä lisääntyy</a:t>
          </a:r>
          <a:endParaRPr lang="en-US"/>
        </a:p>
      </dgm:t>
    </dgm:pt>
    <dgm:pt modelId="{BCB3434C-B0AD-4538-A4D6-71B05E79386A}" type="parTrans" cxnId="{EAC15AC4-DD0C-470F-A624-AAF9672C0A59}">
      <dgm:prSet/>
      <dgm:spPr/>
      <dgm:t>
        <a:bodyPr/>
        <a:lstStyle/>
        <a:p>
          <a:endParaRPr lang="en-US"/>
        </a:p>
      </dgm:t>
    </dgm:pt>
    <dgm:pt modelId="{ACFAE6C0-66C2-403C-BAF7-DB5A3CE8795B}" type="sibTrans" cxnId="{EAC15AC4-DD0C-470F-A624-AAF9672C0A59}">
      <dgm:prSet/>
      <dgm:spPr/>
      <dgm:t>
        <a:bodyPr/>
        <a:lstStyle/>
        <a:p>
          <a:endParaRPr lang="en-US"/>
        </a:p>
      </dgm:t>
    </dgm:pt>
    <dgm:pt modelId="{F92D5E0A-265F-4AD2-8114-DB33A4FD42C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alkoholi nostaa elimistön estrogeenitasoja</a:t>
          </a:r>
          <a:endParaRPr lang="en-US"/>
        </a:p>
      </dgm:t>
    </dgm:pt>
    <dgm:pt modelId="{C57540DC-3551-4C17-9B6D-AAE29ABD5A65}" type="parTrans" cxnId="{AE3F66CD-7F93-48B7-B7F4-563FBC91DCEF}">
      <dgm:prSet/>
      <dgm:spPr/>
      <dgm:t>
        <a:bodyPr/>
        <a:lstStyle/>
        <a:p>
          <a:endParaRPr lang="en-US"/>
        </a:p>
      </dgm:t>
    </dgm:pt>
    <dgm:pt modelId="{D9DA579F-33D8-4C9B-BEAB-73A8BFB66D95}" type="sibTrans" cxnId="{AE3F66CD-7F93-48B7-B7F4-563FBC91DCEF}">
      <dgm:prSet/>
      <dgm:spPr/>
      <dgm:t>
        <a:bodyPr/>
        <a:lstStyle/>
        <a:p>
          <a:endParaRPr lang="en-US"/>
        </a:p>
      </dgm:t>
    </dgm:pt>
    <dgm:pt modelId="{F5BA9C37-CB37-4591-B0E7-4568AC63E8E1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alkoholin aineenvaihduntatuotteet asetaldehydi ja vapaat radikaalit ovat karsinogeenisia </a:t>
          </a:r>
          <a:endParaRPr lang="en-US"/>
        </a:p>
      </dgm:t>
    </dgm:pt>
    <dgm:pt modelId="{451BDEB2-CFDF-4C35-A29A-19E4FE8B8B2B}" type="parTrans" cxnId="{C3CBC857-D8C9-4067-8FBC-F6B2300F87FF}">
      <dgm:prSet/>
      <dgm:spPr/>
      <dgm:t>
        <a:bodyPr/>
        <a:lstStyle/>
        <a:p>
          <a:endParaRPr lang="en-US"/>
        </a:p>
      </dgm:t>
    </dgm:pt>
    <dgm:pt modelId="{D8B5746F-DF82-4C3B-BBA2-8952C7F1E922}" type="sibTrans" cxnId="{C3CBC857-D8C9-4067-8FBC-F6B2300F87FF}">
      <dgm:prSet/>
      <dgm:spPr/>
      <dgm:t>
        <a:bodyPr/>
        <a:lstStyle/>
        <a:p>
          <a:endParaRPr lang="en-US"/>
        </a:p>
      </dgm:t>
    </dgm:pt>
    <dgm:pt modelId="{3D3045B5-6B04-4219-B832-66A347961FB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riskisuhde on annosriippuvainen</a:t>
          </a:r>
          <a:endParaRPr lang="en-US"/>
        </a:p>
      </dgm:t>
    </dgm:pt>
    <dgm:pt modelId="{FE5DB9EC-8FAC-4639-B55C-F0B98940C240}" type="parTrans" cxnId="{6DE0EFC6-959A-4B22-B31B-01E9CD2E8576}">
      <dgm:prSet/>
      <dgm:spPr/>
      <dgm:t>
        <a:bodyPr/>
        <a:lstStyle/>
        <a:p>
          <a:endParaRPr lang="en-US"/>
        </a:p>
      </dgm:t>
    </dgm:pt>
    <dgm:pt modelId="{CFEAE19D-63CE-488A-B791-9F64E5E60A6F}" type="sibTrans" cxnId="{6DE0EFC6-959A-4B22-B31B-01E9CD2E8576}">
      <dgm:prSet/>
      <dgm:spPr/>
      <dgm:t>
        <a:bodyPr/>
        <a:lstStyle/>
        <a:p>
          <a:endParaRPr lang="en-US"/>
        </a:p>
      </dgm:t>
    </dgm:pt>
    <dgm:pt modelId="{A5498E64-B5C9-40DB-99D9-192134FF49E5}" type="pres">
      <dgm:prSet presAssocID="{C482A791-1ADF-41F1-A58D-608A1746537B}" presName="root" presStyleCnt="0">
        <dgm:presLayoutVars>
          <dgm:dir/>
          <dgm:resizeHandles val="exact"/>
        </dgm:presLayoutVars>
      </dgm:prSet>
      <dgm:spPr/>
    </dgm:pt>
    <dgm:pt modelId="{992542D1-6B47-4302-84E3-D2AF36688577}" type="pres">
      <dgm:prSet presAssocID="{2F5F6D6C-6FA7-443F-9C30-9220050CF25A}" presName="compNode" presStyleCnt="0"/>
      <dgm:spPr/>
    </dgm:pt>
    <dgm:pt modelId="{E024691B-55F9-492D-B526-9B5FCA904D75}" type="pres">
      <dgm:prSet presAssocID="{2F5F6D6C-6FA7-443F-9C30-9220050CF25A}" presName="bgRect" presStyleLbl="bgShp" presStyleIdx="0" presStyleCnt="3"/>
      <dgm:spPr/>
    </dgm:pt>
    <dgm:pt modelId="{520CCDA8-F02E-42E5-8FFF-E0767EA9B90C}" type="pres">
      <dgm:prSet presAssocID="{2F5F6D6C-6FA7-443F-9C30-9220050CF25A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9DC48258-ADA1-4805-9729-C493F216362B}" type="pres">
      <dgm:prSet presAssocID="{2F5F6D6C-6FA7-443F-9C30-9220050CF25A}" presName="spaceRect" presStyleCnt="0"/>
      <dgm:spPr/>
    </dgm:pt>
    <dgm:pt modelId="{01F3C810-54D6-4B6E-A8D4-169BD53A2E99}" type="pres">
      <dgm:prSet presAssocID="{2F5F6D6C-6FA7-443F-9C30-9220050CF25A}" presName="parTx" presStyleLbl="revTx" presStyleIdx="0" presStyleCnt="5">
        <dgm:presLayoutVars>
          <dgm:chMax val="0"/>
          <dgm:chPref val="0"/>
        </dgm:presLayoutVars>
      </dgm:prSet>
      <dgm:spPr/>
    </dgm:pt>
    <dgm:pt modelId="{218AB1D7-25E8-4F1D-9901-58D3A5854310}" type="pres">
      <dgm:prSet presAssocID="{A34E8684-1701-4F66-8997-2ADBBB3756E1}" presName="sibTrans" presStyleCnt="0"/>
      <dgm:spPr/>
    </dgm:pt>
    <dgm:pt modelId="{4EE833EF-958B-4ABF-92B2-348A3625CCDE}" type="pres">
      <dgm:prSet presAssocID="{D8EB0307-757B-40D1-8727-6F72B441BBE5}" presName="compNode" presStyleCnt="0"/>
      <dgm:spPr/>
    </dgm:pt>
    <dgm:pt modelId="{097C33B0-61AB-4AAC-82E9-B8DEC10808BE}" type="pres">
      <dgm:prSet presAssocID="{D8EB0307-757B-40D1-8727-6F72B441BBE5}" presName="bgRect" presStyleLbl="bgShp" presStyleIdx="1" presStyleCnt="3"/>
      <dgm:spPr/>
    </dgm:pt>
    <dgm:pt modelId="{912B0A99-84F2-4D55-8CB9-0EA39F33CCBF}" type="pres">
      <dgm:prSet presAssocID="{D8EB0307-757B-40D1-8727-6F72B441BBE5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Ärsyttävä aine"/>
        </a:ext>
      </dgm:extLst>
    </dgm:pt>
    <dgm:pt modelId="{53D65B6E-3FE5-48A3-8C5A-D0071122987D}" type="pres">
      <dgm:prSet presAssocID="{D8EB0307-757B-40D1-8727-6F72B441BBE5}" presName="spaceRect" presStyleCnt="0"/>
      <dgm:spPr/>
    </dgm:pt>
    <dgm:pt modelId="{F2CAB402-F112-42AF-876B-FA1512EA593D}" type="pres">
      <dgm:prSet presAssocID="{D8EB0307-757B-40D1-8727-6F72B441BBE5}" presName="parTx" presStyleLbl="revTx" presStyleIdx="1" presStyleCnt="5">
        <dgm:presLayoutVars>
          <dgm:chMax val="0"/>
          <dgm:chPref val="0"/>
        </dgm:presLayoutVars>
      </dgm:prSet>
      <dgm:spPr/>
    </dgm:pt>
    <dgm:pt modelId="{6D5F1AA4-E994-42EE-A901-E58A31D29791}" type="pres">
      <dgm:prSet presAssocID="{D8EB0307-757B-40D1-8727-6F72B441BBE5}" presName="desTx" presStyleLbl="revTx" presStyleIdx="2" presStyleCnt="5">
        <dgm:presLayoutVars/>
      </dgm:prSet>
      <dgm:spPr/>
    </dgm:pt>
    <dgm:pt modelId="{0DAE87E8-F8B3-4E16-9D64-9DBCA79A832D}" type="pres">
      <dgm:prSet presAssocID="{5A9986BF-9BC5-4797-BBF3-A509090503BB}" presName="sibTrans" presStyleCnt="0"/>
      <dgm:spPr/>
    </dgm:pt>
    <dgm:pt modelId="{92FA6DDF-E12B-4A31-B8FE-C3CAB6F83FF3}" type="pres">
      <dgm:prSet presAssocID="{57B1BC75-4515-4DD5-A219-1E9CE9917E46}" presName="compNode" presStyleCnt="0"/>
      <dgm:spPr/>
    </dgm:pt>
    <dgm:pt modelId="{2983E7E9-B734-4ED6-A798-B3C6699303F4}" type="pres">
      <dgm:prSet presAssocID="{57B1BC75-4515-4DD5-A219-1E9CE9917E46}" presName="bgRect" presStyleLbl="bgShp" presStyleIdx="2" presStyleCnt="3"/>
      <dgm:spPr/>
    </dgm:pt>
    <dgm:pt modelId="{A56E915C-E7D1-417A-8DC5-56E4AD50C665}" type="pres">
      <dgm:prSet presAssocID="{57B1BC75-4515-4DD5-A219-1E9CE9917E46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7A75BD19-0A26-4501-A962-6F96A9B9C9E4}" type="pres">
      <dgm:prSet presAssocID="{57B1BC75-4515-4DD5-A219-1E9CE9917E46}" presName="spaceRect" presStyleCnt="0"/>
      <dgm:spPr/>
    </dgm:pt>
    <dgm:pt modelId="{6D01FDB5-6CDC-4EF1-92DE-989FDB3EB63E}" type="pres">
      <dgm:prSet presAssocID="{57B1BC75-4515-4DD5-A219-1E9CE9917E46}" presName="parTx" presStyleLbl="revTx" presStyleIdx="3" presStyleCnt="5">
        <dgm:presLayoutVars>
          <dgm:chMax val="0"/>
          <dgm:chPref val="0"/>
        </dgm:presLayoutVars>
      </dgm:prSet>
      <dgm:spPr/>
    </dgm:pt>
    <dgm:pt modelId="{CD771835-278A-47A2-B372-C763E9B81C2B}" type="pres">
      <dgm:prSet presAssocID="{57B1BC75-4515-4DD5-A219-1E9CE9917E46}" presName="desTx" presStyleLbl="revTx" presStyleIdx="4" presStyleCnt="5">
        <dgm:presLayoutVars/>
      </dgm:prSet>
      <dgm:spPr/>
    </dgm:pt>
  </dgm:ptLst>
  <dgm:cxnLst>
    <dgm:cxn modelId="{521F4B05-A834-4FF3-B033-514EDA5CD34D}" type="presOf" srcId="{B2DF2B7B-E13A-484E-92D2-6AA382AB210D}" destId="{6D5F1AA4-E994-42EE-A901-E58A31D29791}" srcOrd="0" destOrd="2" presId="urn:microsoft.com/office/officeart/2018/2/layout/IconVerticalSolidList"/>
    <dgm:cxn modelId="{4605BF25-07BD-49B3-952C-093FF05129E0}" type="presOf" srcId="{D8EB0307-757B-40D1-8727-6F72B441BBE5}" destId="{F2CAB402-F112-42AF-876B-FA1512EA593D}" srcOrd="0" destOrd="0" presId="urn:microsoft.com/office/officeart/2018/2/layout/IconVerticalSolidList"/>
    <dgm:cxn modelId="{8D8DAD37-4EF4-4DAC-8B93-0D68CE2A38B9}" srcId="{C482A791-1ADF-41F1-A58D-608A1746537B}" destId="{2F5F6D6C-6FA7-443F-9C30-9220050CF25A}" srcOrd="0" destOrd="0" parTransId="{13302AE6-2684-4A27-9668-3BA8D15480C6}" sibTransId="{A34E8684-1701-4F66-8997-2ADBBB3756E1}"/>
    <dgm:cxn modelId="{540C4463-18D5-4861-AA26-139EE97C49EF}" srcId="{D8EB0307-757B-40D1-8727-6F72B441BBE5}" destId="{149CECC8-B902-4690-858C-98C75699FBA8}" srcOrd="1" destOrd="0" parTransId="{3584A5CD-632C-43F9-B843-A118567141AA}" sibTransId="{40B70D1C-5B7D-4836-A202-642950D40211}"/>
    <dgm:cxn modelId="{F12A6645-8D77-4FD6-99A9-9532B41CE11B}" type="presOf" srcId="{149CECC8-B902-4690-858C-98C75699FBA8}" destId="{6D5F1AA4-E994-42EE-A901-E58A31D29791}" srcOrd="0" destOrd="1" presId="urn:microsoft.com/office/officeart/2018/2/layout/IconVerticalSolidList"/>
    <dgm:cxn modelId="{0646D74C-A0DC-4B3F-850D-9DCB53C04D22}" type="presOf" srcId="{F5BA9C37-CB37-4591-B0E7-4568AC63E8E1}" destId="{CD771835-278A-47A2-B372-C763E9B81C2B}" srcOrd="0" destOrd="2" presId="urn:microsoft.com/office/officeart/2018/2/layout/IconVerticalSolidList"/>
    <dgm:cxn modelId="{4D506172-A289-48A4-AFEE-439F32E596BE}" type="presOf" srcId="{3D3045B5-6B04-4219-B832-66A347961FB6}" destId="{CD771835-278A-47A2-B372-C763E9B81C2B}" srcOrd="0" destOrd="3" presId="urn:microsoft.com/office/officeart/2018/2/layout/IconVerticalSolidList"/>
    <dgm:cxn modelId="{2FFF4852-C2AE-4178-B50E-731E36C09E6D}" srcId="{D8EB0307-757B-40D1-8727-6F72B441BBE5}" destId="{08297E89-C280-4D0A-9A9D-66F597889D89}" srcOrd="0" destOrd="0" parTransId="{88E2B029-A18D-4758-AAC7-843E04C7061B}" sibTransId="{B40FE08A-4B57-4D61-B41B-1DC6F15F3FE3}"/>
    <dgm:cxn modelId="{BAB87D73-C136-43C7-B063-BA48903094A8}" srcId="{C482A791-1ADF-41F1-A58D-608A1746537B}" destId="{D8EB0307-757B-40D1-8727-6F72B441BBE5}" srcOrd="1" destOrd="0" parTransId="{A307F616-7B21-444D-8143-3064604A87D2}" sibTransId="{5A9986BF-9BC5-4797-BBF3-A509090503BB}"/>
    <dgm:cxn modelId="{C3CBC857-D8C9-4067-8FBC-F6B2300F87FF}" srcId="{57B1BC75-4515-4DD5-A219-1E9CE9917E46}" destId="{F5BA9C37-CB37-4591-B0E7-4568AC63E8E1}" srcOrd="2" destOrd="0" parTransId="{451BDEB2-CFDF-4C35-A29A-19E4FE8B8B2B}" sibTransId="{D8B5746F-DF82-4C3B-BBA2-8952C7F1E922}"/>
    <dgm:cxn modelId="{3BE7C996-F43D-4AE4-87C1-E5F14B2888A4}" type="presOf" srcId="{C482A791-1ADF-41F1-A58D-608A1746537B}" destId="{A5498E64-B5C9-40DB-99D9-192134FF49E5}" srcOrd="0" destOrd="0" presId="urn:microsoft.com/office/officeart/2018/2/layout/IconVerticalSolidList"/>
    <dgm:cxn modelId="{7031EEA7-BB9E-4E2A-A02F-501F7C46845E}" type="presOf" srcId="{2F5F6D6C-6FA7-443F-9C30-9220050CF25A}" destId="{01F3C810-54D6-4B6E-A8D4-169BD53A2E99}" srcOrd="0" destOrd="0" presId="urn:microsoft.com/office/officeart/2018/2/layout/IconVerticalSolidList"/>
    <dgm:cxn modelId="{A71C1EB1-40AC-42B8-8D5F-57D07488158E}" type="presOf" srcId="{08297E89-C280-4D0A-9A9D-66F597889D89}" destId="{6D5F1AA4-E994-42EE-A901-E58A31D29791}" srcOrd="0" destOrd="0" presId="urn:microsoft.com/office/officeart/2018/2/layout/IconVerticalSolidList"/>
    <dgm:cxn modelId="{C88A48BB-633E-4204-B3D9-B06B46D61C69}" type="presOf" srcId="{4F9716EA-4490-4BD5-8ACB-5A3009FB5EA0}" destId="{CD771835-278A-47A2-B372-C763E9B81C2B}" srcOrd="0" destOrd="0" presId="urn:microsoft.com/office/officeart/2018/2/layout/IconVerticalSolidList"/>
    <dgm:cxn modelId="{EAC15AC4-DD0C-470F-A624-AAF9672C0A59}" srcId="{57B1BC75-4515-4DD5-A219-1E9CE9917E46}" destId="{4F9716EA-4490-4BD5-8ACB-5A3009FB5EA0}" srcOrd="0" destOrd="0" parTransId="{BCB3434C-B0AD-4538-A4D6-71B05E79386A}" sibTransId="{ACFAE6C0-66C2-403C-BAF7-DB5A3CE8795B}"/>
    <dgm:cxn modelId="{6DE0EFC6-959A-4B22-B31B-01E9CD2E8576}" srcId="{57B1BC75-4515-4DD5-A219-1E9CE9917E46}" destId="{3D3045B5-6B04-4219-B832-66A347961FB6}" srcOrd="3" destOrd="0" parTransId="{FE5DB9EC-8FAC-4639-B55C-F0B98940C240}" sibTransId="{CFEAE19D-63CE-488A-B791-9F64E5E60A6F}"/>
    <dgm:cxn modelId="{AE3F66CD-7F93-48B7-B7F4-563FBC91DCEF}" srcId="{57B1BC75-4515-4DD5-A219-1E9CE9917E46}" destId="{F92D5E0A-265F-4AD2-8114-DB33A4FD42C2}" srcOrd="1" destOrd="0" parTransId="{C57540DC-3551-4C17-9B6D-AAE29ABD5A65}" sibTransId="{D9DA579F-33D8-4C9B-BEAB-73A8BFB66D95}"/>
    <dgm:cxn modelId="{5513C8CE-0B7C-49A0-80EA-A644E12A5E25}" type="presOf" srcId="{F92D5E0A-265F-4AD2-8114-DB33A4FD42C2}" destId="{CD771835-278A-47A2-B372-C763E9B81C2B}" srcOrd="0" destOrd="1" presId="urn:microsoft.com/office/officeart/2018/2/layout/IconVerticalSolidList"/>
    <dgm:cxn modelId="{731563D9-47FA-4729-9FD5-6782148AEEF9}" srcId="{D8EB0307-757B-40D1-8727-6F72B441BBE5}" destId="{B2DF2B7B-E13A-484E-92D2-6AA382AB210D}" srcOrd="2" destOrd="0" parTransId="{5D7ED653-27E1-4EBE-B520-8E7026671927}" sibTransId="{9A61D48D-E7C1-40EB-86B9-38A578213710}"/>
    <dgm:cxn modelId="{7E2770F3-D21D-45D5-874E-C929085312B1}" type="presOf" srcId="{57B1BC75-4515-4DD5-A219-1E9CE9917E46}" destId="{6D01FDB5-6CDC-4EF1-92DE-989FDB3EB63E}" srcOrd="0" destOrd="0" presId="urn:microsoft.com/office/officeart/2018/2/layout/IconVerticalSolidList"/>
    <dgm:cxn modelId="{4A5273F5-DFC7-458D-A38A-06438BA49D90}" srcId="{C482A791-1ADF-41F1-A58D-608A1746537B}" destId="{57B1BC75-4515-4DD5-A219-1E9CE9917E46}" srcOrd="2" destOrd="0" parTransId="{E2ECBDC9-1FC1-4530-AB7A-0B7FC28731ED}" sibTransId="{E742BEAA-F1B6-474E-818A-EA1A831CA0F1}"/>
    <dgm:cxn modelId="{6F684F7C-017F-4DE6-8BF5-378F99143D40}" type="presParOf" srcId="{A5498E64-B5C9-40DB-99D9-192134FF49E5}" destId="{992542D1-6B47-4302-84E3-D2AF36688577}" srcOrd="0" destOrd="0" presId="urn:microsoft.com/office/officeart/2018/2/layout/IconVerticalSolidList"/>
    <dgm:cxn modelId="{9D151720-F889-4D7B-A63A-9F9BFAB418CF}" type="presParOf" srcId="{992542D1-6B47-4302-84E3-D2AF36688577}" destId="{E024691B-55F9-492D-B526-9B5FCA904D75}" srcOrd="0" destOrd="0" presId="urn:microsoft.com/office/officeart/2018/2/layout/IconVerticalSolidList"/>
    <dgm:cxn modelId="{97A923A6-FBBC-44D1-9570-E41D7045ACE3}" type="presParOf" srcId="{992542D1-6B47-4302-84E3-D2AF36688577}" destId="{520CCDA8-F02E-42E5-8FFF-E0767EA9B90C}" srcOrd="1" destOrd="0" presId="urn:microsoft.com/office/officeart/2018/2/layout/IconVerticalSolidList"/>
    <dgm:cxn modelId="{3F927FD6-A76A-447D-8CC2-1B1EF9398A86}" type="presParOf" srcId="{992542D1-6B47-4302-84E3-D2AF36688577}" destId="{9DC48258-ADA1-4805-9729-C493F216362B}" srcOrd="2" destOrd="0" presId="urn:microsoft.com/office/officeart/2018/2/layout/IconVerticalSolidList"/>
    <dgm:cxn modelId="{5B40FED1-B82A-4679-A6B7-5C4371C069A0}" type="presParOf" srcId="{992542D1-6B47-4302-84E3-D2AF36688577}" destId="{01F3C810-54D6-4B6E-A8D4-169BD53A2E99}" srcOrd="3" destOrd="0" presId="urn:microsoft.com/office/officeart/2018/2/layout/IconVerticalSolidList"/>
    <dgm:cxn modelId="{2C486DFE-DF7D-4B4F-A4CD-89D3BA78615E}" type="presParOf" srcId="{A5498E64-B5C9-40DB-99D9-192134FF49E5}" destId="{218AB1D7-25E8-4F1D-9901-58D3A5854310}" srcOrd="1" destOrd="0" presId="urn:microsoft.com/office/officeart/2018/2/layout/IconVerticalSolidList"/>
    <dgm:cxn modelId="{15067A41-A600-4C79-B800-8301C44CF477}" type="presParOf" srcId="{A5498E64-B5C9-40DB-99D9-192134FF49E5}" destId="{4EE833EF-958B-4ABF-92B2-348A3625CCDE}" srcOrd="2" destOrd="0" presId="urn:microsoft.com/office/officeart/2018/2/layout/IconVerticalSolidList"/>
    <dgm:cxn modelId="{7705958A-6A7B-4737-AE15-40B4E388B075}" type="presParOf" srcId="{4EE833EF-958B-4ABF-92B2-348A3625CCDE}" destId="{097C33B0-61AB-4AAC-82E9-B8DEC10808BE}" srcOrd="0" destOrd="0" presId="urn:microsoft.com/office/officeart/2018/2/layout/IconVerticalSolidList"/>
    <dgm:cxn modelId="{B24928F5-CF92-4EED-B3BA-D141F29F31CD}" type="presParOf" srcId="{4EE833EF-958B-4ABF-92B2-348A3625CCDE}" destId="{912B0A99-84F2-4D55-8CB9-0EA39F33CCBF}" srcOrd="1" destOrd="0" presId="urn:microsoft.com/office/officeart/2018/2/layout/IconVerticalSolidList"/>
    <dgm:cxn modelId="{50ACB3C4-89AB-466D-A2E4-A0A27A0F51F3}" type="presParOf" srcId="{4EE833EF-958B-4ABF-92B2-348A3625CCDE}" destId="{53D65B6E-3FE5-48A3-8C5A-D0071122987D}" srcOrd="2" destOrd="0" presId="urn:microsoft.com/office/officeart/2018/2/layout/IconVerticalSolidList"/>
    <dgm:cxn modelId="{331E947B-62E6-4F87-922A-E96ED3D32BDD}" type="presParOf" srcId="{4EE833EF-958B-4ABF-92B2-348A3625CCDE}" destId="{F2CAB402-F112-42AF-876B-FA1512EA593D}" srcOrd="3" destOrd="0" presId="urn:microsoft.com/office/officeart/2018/2/layout/IconVerticalSolidList"/>
    <dgm:cxn modelId="{4FB00D43-B663-4F8D-8619-E66581922B42}" type="presParOf" srcId="{4EE833EF-958B-4ABF-92B2-348A3625CCDE}" destId="{6D5F1AA4-E994-42EE-A901-E58A31D29791}" srcOrd="4" destOrd="0" presId="urn:microsoft.com/office/officeart/2018/2/layout/IconVerticalSolidList"/>
    <dgm:cxn modelId="{FB60FDD7-DB85-4CC9-A7C7-3C361C2A0E51}" type="presParOf" srcId="{A5498E64-B5C9-40DB-99D9-192134FF49E5}" destId="{0DAE87E8-F8B3-4E16-9D64-9DBCA79A832D}" srcOrd="3" destOrd="0" presId="urn:microsoft.com/office/officeart/2018/2/layout/IconVerticalSolidList"/>
    <dgm:cxn modelId="{3AB7A5DF-A7E7-46D1-B663-52437C526926}" type="presParOf" srcId="{A5498E64-B5C9-40DB-99D9-192134FF49E5}" destId="{92FA6DDF-E12B-4A31-B8FE-C3CAB6F83FF3}" srcOrd="4" destOrd="0" presId="urn:microsoft.com/office/officeart/2018/2/layout/IconVerticalSolidList"/>
    <dgm:cxn modelId="{3689A0FF-F7D7-47A1-98C5-9B185608090E}" type="presParOf" srcId="{92FA6DDF-E12B-4A31-B8FE-C3CAB6F83FF3}" destId="{2983E7E9-B734-4ED6-A798-B3C6699303F4}" srcOrd="0" destOrd="0" presId="urn:microsoft.com/office/officeart/2018/2/layout/IconVerticalSolidList"/>
    <dgm:cxn modelId="{5BF30290-6648-4320-A932-11127CC7ADAA}" type="presParOf" srcId="{92FA6DDF-E12B-4A31-B8FE-C3CAB6F83FF3}" destId="{A56E915C-E7D1-417A-8DC5-56E4AD50C665}" srcOrd="1" destOrd="0" presId="urn:microsoft.com/office/officeart/2018/2/layout/IconVerticalSolidList"/>
    <dgm:cxn modelId="{D869C153-33C1-48CA-82EB-45BCFBE4A724}" type="presParOf" srcId="{92FA6DDF-E12B-4A31-B8FE-C3CAB6F83FF3}" destId="{7A75BD19-0A26-4501-A962-6F96A9B9C9E4}" srcOrd="2" destOrd="0" presId="urn:microsoft.com/office/officeart/2018/2/layout/IconVerticalSolidList"/>
    <dgm:cxn modelId="{611C487A-F575-4030-BBFA-7FC047D4FB45}" type="presParOf" srcId="{92FA6DDF-E12B-4A31-B8FE-C3CAB6F83FF3}" destId="{6D01FDB5-6CDC-4EF1-92DE-989FDB3EB63E}" srcOrd="3" destOrd="0" presId="urn:microsoft.com/office/officeart/2018/2/layout/IconVerticalSolidList"/>
    <dgm:cxn modelId="{C9940E7F-79C0-4DC0-8B02-2146D58BC122}" type="presParOf" srcId="{92FA6DDF-E12B-4A31-B8FE-C3CAB6F83FF3}" destId="{CD771835-278A-47A2-B372-C763E9B81C2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147F65-66C4-4CEF-9635-19AC244FD2D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09F7E-2557-49C9-AC38-2D2EBE59BB08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HRT lisää rintasyövän riskiä</a:t>
          </a:r>
          <a:endParaRPr lang="en-US" dirty="0"/>
        </a:p>
      </dgm:t>
    </dgm:pt>
    <dgm:pt modelId="{5DB5D4F9-AA60-4774-8F7F-CE19C91A9004}" type="parTrans" cxnId="{088184DE-95E8-4359-87B2-79F027BA1AEE}">
      <dgm:prSet/>
      <dgm:spPr/>
      <dgm:t>
        <a:bodyPr/>
        <a:lstStyle/>
        <a:p>
          <a:endParaRPr lang="en-US"/>
        </a:p>
      </dgm:t>
    </dgm:pt>
    <dgm:pt modelId="{6C566769-FB7A-4FE0-97DE-798E45E7BCF0}" type="sibTrans" cxnId="{088184DE-95E8-4359-87B2-79F027BA1AEE}">
      <dgm:prSet/>
      <dgm:spPr/>
      <dgm:t>
        <a:bodyPr/>
        <a:lstStyle/>
        <a:p>
          <a:endParaRPr lang="en-US"/>
        </a:p>
      </dgm:t>
    </dgm:pt>
    <dgm:pt modelId="{01D17D13-AE72-43E9-A6DE-3A7FEF838BD5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mutta kuolleisuus ei ole lisääntynyt, vaan on jopa alhaisempi </a:t>
          </a:r>
          <a:r>
            <a:rPr lang="fi-FI" dirty="0" err="1"/>
            <a:t>HRT:n</a:t>
          </a:r>
          <a:r>
            <a:rPr lang="fi-FI" dirty="0"/>
            <a:t> käyttäjillä</a:t>
          </a:r>
          <a:endParaRPr lang="en-US" dirty="0"/>
        </a:p>
      </dgm:t>
    </dgm:pt>
    <dgm:pt modelId="{B664130D-F136-48E8-BBD8-7A138DC68D11}" type="parTrans" cxnId="{5E97E410-127F-49CC-8006-9BE0BCBB0958}">
      <dgm:prSet/>
      <dgm:spPr/>
      <dgm:t>
        <a:bodyPr/>
        <a:lstStyle/>
        <a:p>
          <a:endParaRPr lang="en-US"/>
        </a:p>
      </dgm:t>
    </dgm:pt>
    <dgm:pt modelId="{70885EBA-33F5-41A8-B048-433F7E9C736A}" type="sibTrans" cxnId="{5E97E410-127F-49CC-8006-9BE0BCBB0958}">
      <dgm:prSet/>
      <dgm:spPr/>
      <dgm:t>
        <a:bodyPr/>
        <a:lstStyle/>
        <a:p>
          <a:endParaRPr lang="en-US"/>
        </a:p>
      </dgm:t>
    </dgm:pt>
    <dgm:pt modelId="{0EC307CB-05DF-4B28-A1C4-6737F831AA88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Pelkkä estrogeenihoito, ei riskiä</a:t>
          </a:r>
          <a:endParaRPr lang="en-US"/>
        </a:p>
      </dgm:t>
    </dgm:pt>
    <dgm:pt modelId="{D7D927C1-1DF7-49D1-8533-573AE43852CC}" type="parTrans" cxnId="{58E7D095-D25A-4452-986D-D77D2297D7E8}">
      <dgm:prSet/>
      <dgm:spPr/>
      <dgm:t>
        <a:bodyPr/>
        <a:lstStyle/>
        <a:p>
          <a:endParaRPr lang="en-US"/>
        </a:p>
      </dgm:t>
    </dgm:pt>
    <dgm:pt modelId="{EEED2F88-0682-4E9C-9F07-10CC54091398}" type="sibTrans" cxnId="{58E7D095-D25A-4452-986D-D77D2297D7E8}">
      <dgm:prSet/>
      <dgm:spPr/>
      <dgm:t>
        <a:bodyPr/>
        <a:lstStyle/>
        <a:p>
          <a:endParaRPr lang="en-US"/>
        </a:p>
      </dgm:t>
    </dgm:pt>
    <dgm:pt modelId="{828D1D4F-C644-487F-9034-E69E4D31A41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Eri progestiinit sitoutuvat eri tavoin progesteroni- ja muihin reseptoreihin mm. rintarauhasessa </a:t>
          </a:r>
          <a:endParaRPr lang="en-US"/>
        </a:p>
      </dgm:t>
    </dgm:pt>
    <dgm:pt modelId="{386A78E3-9660-4BE5-990C-C14C70F10D1F}" type="parTrans" cxnId="{ADC16362-442F-4867-A40E-158260A9D540}">
      <dgm:prSet/>
      <dgm:spPr/>
      <dgm:t>
        <a:bodyPr/>
        <a:lstStyle/>
        <a:p>
          <a:endParaRPr lang="en-US"/>
        </a:p>
      </dgm:t>
    </dgm:pt>
    <dgm:pt modelId="{4CDB8111-B182-48FF-A39D-65D8C1A9F8A2}" type="sibTrans" cxnId="{ADC16362-442F-4867-A40E-158260A9D540}">
      <dgm:prSet/>
      <dgm:spPr/>
      <dgm:t>
        <a:bodyPr/>
        <a:lstStyle/>
        <a:p>
          <a:endParaRPr lang="en-US"/>
        </a:p>
      </dgm:t>
    </dgm:pt>
    <dgm:pt modelId="{37D8DA64-0020-4FBB-BEC0-C35798712297}" type="pres">
      <dgm:prSet presAssocID="{76147F65-66C4-4CEF-9635-19AC244FD2D9}" presName="root" presStyleCnt="0">
        <dgm:presLayoutVars>
          <dgm:dir/>
          <dgm:resizeHandles val="exact"/>
        </dgm:presLayoutVars>
      </dgm:prSet>
      <dgm:spPr/>
    </dgm:pt>
    <dgm:pt modelId="{11B7A9AA-9CAE-437C-9781-256A288922CF}" type="pres">
      <dgm:prSet presAssocID="{99C09F7E-2557-49C9-AC38-2D2EBE59BB08}" presName="compNode" presStyleCnt="0"/>
      <dgm:spPr/>
    </dgm:pt>
    <dgm:pt modelId="{78EF8049-4365-462D-B2D7-E760E2A5577C}" type="pres">
      <dgm:prSet presAssocID="{99C09F7E-2557-49C9-AC38-2D2EBE59BB08}" presName="bgRect" presStyleLbl="bgShp" presStyleIdx="0" presStyleCnt="3"/>
      <dgm:spPr/>
    </dgm:pt>
    <dgm:pt modelId="{D8AC42BF-5370-4725-9B76-DD93641A7BF2}" type="pres">
      <dgm:prSet presAssocID="{99C09F7E-2557-49C9-AC38-2D2EBE59BB08}" presName="iconRect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bi tasaisella täytöllä"/>
        </a:ext>
      </dgm:extLst>
    </dgm:pt>
    <dgm:pt modelId="{74FBF44D-E349-48E1-893D-31405935F750}" type="pres">
      <dgm:prSet presAssocID="{99C09F7E-2557-49C9-AC38-2D2EBE59BB08}" presName="spaceRect" presStyleCnt="0"/>
      <dgm:spPr/>
    </dgm:pt>
    <dgm:pt modelId="{37D984CF-D5E1-4585-8BEB-8E7B12B93FF4}" type="pres">
      <dgm:prSet presAssocID="{99C09F7E-2557-49C9-AC38-2D2EBE59BB08}" presName="parTx" presStyleLbl="revTx" presStyleIdx="0" presStyleCnt="4">
        <dgm:presLayoutVars>
          <dgm:chMax val="0"/>
          <dgm:chPref val="0"/>
        </dgm:presLayoutVars>
      </dgm:prSet>
      <dgm:spPr/>
    </dgm:pt>
    <dgm:pt modelId="{34ED15DF-8AF9-425F-839B-4C0FA99BF9DE}" type="pres">
      <dgm:prSet presAssocID="{99C09F7E-2557-49C9-AC38-2D2EBE59BB08}" presName="desTx" presStyleLbl="revTx" presStyleIdx="1" presStyleCnt="4">
        <dgm:presLayoutVars/>
      </dgm:prSet>
      <dgm:spPr/>
    </dgm:pt>
    <dgm:pt modelId="{48924CC0-CF42-4C49-92B0-8227489DE7DE}" type="pres">
      <dgm:prSet presAssocID="{6C566769-FB7A-4FE0-97DE-798E45E7BCF0}" presName="sibTrans" presStyleCnt="0"/>
      <dgm:spPr/>
    </dgm:pt>
    <dgm:pt modelId="{B829CF89-9539-4653-9BE4-3B24F7B6CCF7}" type="pres">
      <dgm:prSet presAssocID="{0EC307CB-05DF-4B28-A1C4-6737F831AA88}" presName="compNode" presStyleCnt="0"/>
      <dgm:spPr/>
    </dgm:pt>
    <dgm:pt modelId="{D6F9986C-97D7-4BD0-8774-BF016EB666AD}" type="pres">
      <dgm:prSet presAssocID="{0EC307CB-05DF-4B28-A1C4-6737F831AA88}" presName="bgRect" presStyleLbl="bgShp" presStyleIdx="1" presStyleCnt="3"/>
      <dgm:spPr/>
    </dgm:pt>
    <dgm:pt modelId="{7B920216-57B9-4EB3-B291-2FF74C61513E}" type="pres">
      <dgm:prSet presAssocID="{0EC307CB-05DF-4B28-A1C4-6737F831AA8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roitus"/>
        </a:ext>
      </dgm:extLst>
    </dgm:pt>
    <dgm:pt modelId="{DA511632-E72A-4A91-868A-713552C42BA6}" type="pres">
      <dgm:prSet presAssocID="{0EC307CB-05DF-4B28-A1C4-6737F831AA88}" presName="spaceRect" presStyleCnt="0"/>
      <dgm:spPr/>
    </dgm:pt>
    <dgm:pt modelId="{C766FE02-4D14-4241-A2C8-2980936DFD87}" type="pres">
      <dgm:prSet presAssocID="{0EC307CB-05DF-4B28-A1C4-6737F831AA88}" presName="parTx" presStyleLbl="revTx" presStyleIdx="2" presStyleCnt="4">
        <dgm:presLayoutVars>
          <dgm:chMax val="0"/>
          <dgm:chPref val="0"/>
        </dgm:presLayoutVars>
      </dgm:prSet>
      <dgm:spPr/>
    </dgm:pt>
    <dgm:pt modelId="{69AAF382-2509-42D2-82D5-AADA54A62244}" type="pres">
      <dgm:prSet presAssocID="{EEED2F88-0682-4E9C-9F07-10CC54091398}" presName="sibTrans" presStyleCnt="0"/>
      <dgm:spPr/>
    </dgm:pt>
    <dgm:pt modelId="{C566017A-1625-4411-A9FE-2DCC954BBD9E}" type="pres">
      <dgm:prSet presAssocID="{828D1D4F-C644-487F-9034-E69E4D31A41E}" presName="compNode" presStyleCnt="0"/>
      <dgm:spPr/>
    </dgm:pt>
    <dgm:pt modelId="{9FB841CC-C4C5-46B0-A461-174CE7C80915}" type="pres">
      <dgm:prSet presAssocID="{828D1D4F-C644-487F-9034-E69E4D31A41E}" presName="bgRect" presStyleLbl="bgShp" presStyleIdx="2" presStyleCnt="3"/>
      <dgm:spPr/>
    </dgm:pt>
    <dgm:pt modelId="{398B0FC4-B7D7-4BF1-8571-C45F4ECF81BF}" type="pres">
      <dgm:prSet presAssocID="{828D1D4F-C644-487F-9034-E69E4D31A41E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56F47F43-DB4D-430A-9350-04160641D042}" type="pres">
      <dgm:prSet presAssocID="{828D1D4F-C644-487F-9034-E69E4D31A41E}" presName="spaceRect" presStyleCnt="0"/>
      <dgm:spPr/>
    </dgm:pt>
    <dgm:pt modelId="{27359BD1-DFFA-46CB-8655-E84AF920C2A0}" type="pres">
      <dgm:prSet presAssocID="{828D1D4F-C644-487F-9034-E69E4D31A4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E97E410-127F-49CC-8006-9BE0BCBB0958}" srcId="{99C09F7E-2557-49C9-AC38-2D2EBE59BB08}" destId="{01D17D13-AE72-43E9-A6DE-3A7FEF838BD5}" srcOrd="0" destOrd="0" parTransId="{B664130D-F136-48E8-BBD8-7A138DC68D11}" sibTransId="{70885EBA-33F5-41A8-B048-433F7E9C736A}"/>
    <dgm:cxn modelId="{C175521C-7085-4E56-9C53-CDAE48EDE83A}" type="presOf" srcId="{99C09F7E-2557-49C9-AC38-2D2EBE59BB08}" destId="{37D984CF-D5E1-4585-8BEB-8E7B12B93FF4}" srcOrd="0" destOrd="0" presId="urn:microsoft.com/office/officeart/2018/2/layout/IconVerticalSolidList"/>
    <dgm:cxn modelId="{815FED61-08BE-4C40-B0E5-804520FC0676}" type="presOf" srcId="{828D1D4F-C644-487F-9034-E69E4D31A41E}" destId="{27359BD1-DFFA-46CB-8655-E84AF920C2A0}" srcOrd="0" destOrd="0" presId="urn:microsoft.com/office/officeart/2018/2/layout/IconVerticalSolidList"/>
    <dgm:cxn modelId="{ADC16362-442F-4867-A40E-158260A9D540}" srcId="{76147F65-66C4-4CEF-9635-19AC244FD2D9}" destId="{828D1D4F-C644-487F-9034-E69E4D31A41E}" srcOrd="2" destOrd="0" parTransId="{386A78E3-9660-4BE5-990C-C14C70F10D1F}" sibTransId="{4CDB8111-B182-48FF-A39D-65D8C1A9F8A2}"/>
    <dgm:cxn modelId="{D604A745-E251-4443-93CD-1C4693817026}" type="presOf" srcId="{0EC307CB-05DF-4B28-A1C4-6737F831AA88}" destId="{C766FE02-4D14-4241-A2C8-2980936DFD87}" srcOrd="0" destOrd="0" presId="urn:microsoft.com/office/officeart/2018/2/layout/IconVerticalSolidList"/>
    <dgm:cxn modelId="{58E7D095-D25A-4452-986D-D77D2297D7E8}" srcId="{76147F65-66C4-4CEF-9635-19AC244FD2D9}" destId="{0EC307CB-05DF-4B28-A1C4-6737F831AA88}" srcOrd="1" destOrd="0" parTransId="{D7D927C1-1DF7-49D1-8533-573AE43852CC}" sibTransId="{EEED2F88-0682-4E9C-9F07-10CC54091398}"/>
    <dgm:cxn modelId="{8C1841B5-E054-442F-BEDD-C9DB42F521A7}" type="presOf" srcId="{76147F65-66C4-4CEF-9635-19AC244FD2D9}" destId="{37D8DA64-0020-4FBB-BEC0-C35798712297}" srcOrd="0" destOrd="0" presId="urn:microsoft.com/office/officeart/2018/2/layout/IconVerticalSolidList"/>
    <dgm:cxn modelId="{727C8CC5-4C78-4C54-B9DF-18431343D32D}" type="presOf" srcId="{01D17D13-AE72-43E9-A6DE-3A7FEF838BD5}" destId="{34ED15DF-8AF9-425F-839B-4C0FA99BF9DE}" srcOrd="0" destOrd="0" presId="urn:microsoft.com/office/officeart/2018/2/layout/IconVerticalSolidList"/>
    <dgm:cxn modelId="{088184DE-95E8-4359-87B2-79F027BA1AEE}" srcId="{76147F65-66C4-4CEF-9635-19AC244FD2D9}" destId="{99C09F7E-2557-49C9-AC38-2D2EBE59BB08}" srcOrd="0" destOrd="0" parTransId="{5DB5D4F9-AA60-4774-8F7F-CE19C91A9004}" sibTransId="{6C566769-FB7A-4FE0-97DE-798E45E7BCF0}"/>
    <dgm:cxn modelId="{1B22C2CE-1F6F-498D-B494-10189755F621}" type="presParOf" srcId="{37D8DA64-0020-4FBB-BEC0-C35798712297}" destId="{11B7A9AA-9CAE-437C-9781-256A288922CF}" srcOrd="0" destOrd="0" presId="urn:microsoft.com/office/officeart/2018/2/layout/IconVerticalSolidList"/>
    <dgm:cxn modelId="{E91DB38A-0FCC-4BDB-B336-DC20E309B523}" type="presParOf" srcId="{11B7A9AA-9CAE-437C-9781-256A288922CF}" destId="{78EF8049-4365-462D-B2D7-E760E2A5577C}" srcOrd="0" destOrd="0" presId="urn:microsoft.com/office/officeart/2018/2/layout/IconVerticalSolidList"/>
    <dgm:cxn modelId="{5BF7FD86-32A2-4983-854B-F5923B59D302}" type="presParOf" srcId="{11B7A9AA-9CAE-437C-9781-256A288922CF}" destId="{D8AC42BF-5370-4725-9B76-DD93641A7BF2}" srcOrd="1" destOrd="0" presId="urn:microsoft.com/office/officeart/2018/2/layout/IconVerticalSolidList"/>
    <dgm:cxn modelId="{21F503A7-94D3-4538-8A89-395E227E9739}" type="presParOf" srcId="{11B7A9AA-9CAE-437C-9781-256A288922CF}" destId="{74FBF44D-E349-48E1-893D-31405935F750}" srcOrd="2" destOrd="0" presId="urn:microsoft.com/office/officeart/2018/2/layout/IconVerticalSolidList"/>
    <dgm:cxn modelId="{22E81639-FBB8-4707-A600-B98558122F62}" type="presParOf" srcId="{11B7A9AA-9CAE-437C-9781-256A288922CF}" destId="{37D984CF-D5E1-4585-8BEB-8E7B12B93FF4}" srcOrd="3" destOrd="0" presId="urn:microsoft.com/office/officeart/2018/2/layout/IconVerticalSolidList"/>
    <dgm:cxn modelId="{8F607384-D0A7-458A-A174-6B25E1E31556}" type="presParOf" srcId="{11B7A9AA-9CAE-437C-9781-256A288922CF}" destId="{34ED15DF-8AF9-425F-839B-4C0FA99BF9DE}" srcOrd="4" destOrd="0" presId="urn:microsoft.com/office/officeart/2018/2/layout/IconVerticalSolidList"/>
    <dgm:cxn modelId="{A309596E-999A-44C5-8B35-5E9680BB6970}" type="presParOf" srcId="{37D8DA64-0020-4FBB-BEC0-C35798712297}" destId="{48924CC0-CF42-4C49-92B0-8227489DE7DE}" srcOrd="1" destOrd="0" presId="urn:microsoft.com/office/officeart/2018/2/layout/IconVerticalSolidList"/>
    <dgm:cxn modelId="{A23264C5-E533-4822-8DC1-B7F2748C010C}" type="presParOf" srcId="{37D8DA64-0020-4FBB-BEC0-C35798712297}" destId="{B829CF89-9539-4653-9BE4-3B24F7B6CCF7}" srcOrd="2" destOrd="0" presId="urn:microsoft.com/office/officeart/2018/2/layout/IconVerticalSolidList"/>
    <dgm:cxn modelId="{F30227A6-87DC-4D09-B6C6-77177AFEFFF6}" type="presParOf" srcId="{B829CF89-9539-4653-9BE4-3B24F7B6CCF7}" destId="{D6F9986C-97D7-4BD0-8774-BF016EB666AD}" srcOrd="0" destOrd="0" presId="urn:microsoft.com/office/officeart/2018/2/layout/IconVerticalSolidList"/>
    <dgm:cxn modelId="{00EC7D54-4126-4C43-9AA7-530BAFC40EF2}" type="presParOf" srcId="{B829CF89-9539-4653-9BE4-3B24F7B6CCF7}" destId="{7B920216-57B9-4EB3-B291-2FF74C61513E}" srcOrd="1" destOrd="0" presId="urn:microsoft.com/office/officeart/2018/2/layout/IconVerticalSolidList"/>
    <dgm:cxn modelId="{87F4B2B5-BB61-4D57-9114-C563E7E592E7}" type="presParOf" srcId="{B829CF89-9539-4653-9BE4-3B24F7B6CCF7}" destId="{DA511632-E72A-4A91-868A-713552C42BA6}" srcOrd="2" destOrd="0" presId="urn:microsoft.com/office/officeart/2018/2/layout/IconVerticalSolidList"/>
    <dgm:cxn modelId="{070C9F85-0F52-4457-A47E-43AA9A560937}" type="presParOf" srcId="{B829CF89-9539-4653-9BE4-3B24F7B6CCF7}" destId="{C766FE02-4D14-4241-A2C8-2980936DFD87}" srcOrd="3" destOrd="0" presId="urn:microsoft.com/office/officeart/2018/2/layout/IconVerticalSolidList"/>
    <dgm:cxn modelId="{65C94E1B-D3BA-4606-817B-A3289F614B3E}" type="presParOf" srcId="{37D8DA64-0020-4FBB-BEC0-C35798712297}" destId="{69AAF382-2509-42D2-82D5-AADA54A62244}" srcOrd="3" destOrd="0" presId="urn:microsoft.com/office/officeart/2018/2/layout/IconVerticalSolidList"/>
    <dgm:cxn modelId="{8753281B-C973-4C5C-875F-B942B4E738C9}" type="presParOf" srcId="{37D8DA64-0020-4FBB-BEC0-C35798712297}" destId="{C566017A-1625-4411-A9FE-2DCC954BBD9E}" srcOrd="4" destOrd="0" presId="urn:microsoft.com/office/officeart/2018/2/layout/IconVerticalSolidList"/>
    <dgm:cxn modelId="{6841CB45-10B6-4CFE-902B-EABDDAEBA495}" type="presParOf" srcId="{C566017A-1625-4411-A9FE-2DCC954BBD9E}" destId="{9FB841CC-C4C5-46B0-A461-174CE7C80915}" srcOrd="0" destOrd="0" presId="urn:microsoft.com/office/officeart/2018/2/layout/IconVerticalSolidList"/>
    <dgm:cxn modelId="{C5185736-0923-4303-B7B3-D96FE807288F}" type="presParOf" srcId="{C566017A-1625-4411-A9FE-2DCC954BBD9E}" destId="{398B0FC4-B7D7-4BF1-8571-C45F4ECF81BF}" srcOrd="1" destOrd="0" presId="urn:microsoft.com/office/officeart/2018/2/layout/IconVerticalSolidList"/>
    <dgm:cxn modelId="{0DB3FF18-CAEA-4DB8-8D6D-F58B9DC03C4F}" type="presParOf" srcId="{C566017A-1625-4411-A9FE-2DCC954BBD9E}" destId="{56F47F43-DB4D-430A-9350-04160641D042}" srcOrd="2" destOrd="0" presId="urn:microsoft.com/office/officeart/2018/2/layout/IconVerticalSolidList"/>
    <dgm:cxn modelId="{F34E3A00-C9A6-403A-BF92-3549D614B6D6}" type="presParOf" srcId="{C566017A-1625-4411-A9FE-2DCC954BBD9E}" destId="{27359BD1-DFFA-46CB-8655-E84AF920C2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DF29B5-9374-4C45-82FF-FC63B278156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48AF06-D727-478C-9232-FB3037AF6850}">
      <dgm:prSet/>
      <dgm:spPr/>
      <dgm:t>
        <a:bodyPr/>
        <a:lstStyle/>
        <a:p>
          <a:r>
            <a:rPr lang="fi-FI"/>
            <a:t>Hormonihoidon aloitus lisää laskimotukoksen riskiä 2-4-kertaiseksi</a:t>
          </a:r>
          <a:endParaRPr lang="en-US"/>
        </a:p>
      </dgm:t>
    </dgm:pt>
    <dgm:pt modelId="{8EFDADBF-114D-46EE-97CB-1DDCEFD60FF0}" type="parTrans" cxnId="{3C11AD93-5B64-47D0-8281-EDC455DEAEF5}">
      <dgm:prSet/>
      <dgm:spPr/>
      <dgm:t>
        <a:bodyPr/>
        <a:lstStyle/>
        <a:p>
          <a:endParaRPr lang="en-US"/>
        </a:p>
      </dgm:t>
    </dgm:pt>
    <dgm:pt modelId="{B705E52D-EE3C-41DA-96B8-3A6091BBCCA2}" type="sibTrans" cxnId="{3C11AD93-5B64-47D0-8281-EDC455DEAEF5}">
      <dgm:prSet/>
      <dgm:spPr/>
      <dgm:t>
        <a:bodyPr/>
        <a:lstStyle/>
        <a:p>
          <a:endParaRPr lang="en-US"/>
        </a:p>
      </dgm:t>
    </dgm:pt>
    <dgm:pt modelId="{D2B85F80-0F9D-4054-B5EF-8BB4D40B74FB}">
      <dgm:prSet/>
      <dgm:spPr/>
      <dgm:t>
        <a:bodyPr/>
        <a:lstStyle/>
        <a:p>
          <a:r>
            <a:rPr lang="fi-FI"/>
            <a:t>50-vuotiaista naisista tulpan saa vuoden aikana 1 / 1000, estrogeenihoidolla 2-3 / 1000</a:t>
          </a:r>
          <a:endParaRPr lang="en-US"/>
        </a:p>
      </dgm:t>
    </dgm:pt>
    <dgm:pt modelId="{A87A6F63-3045-4A49-8D63-1845B094C2A7}" type="parTrans" cxnId="{D7D0DB25-C318-4BAB-9C3F-E3115B4D5485}">
      <dgm:prSet/>
      <dgm:spPr/>
      <dgm:t>
        <a:bodyPr/>
        <a:lstStyle/>
        <a:p>
          <a:endParaRPr lang="en-US"/>
        </a:p>
      </dgm:t>
    </dgm:pt>
    <dgm:pt modelId="{E622A852-7E28-4328-8762-9B890A10258F}" type="sibTrans" cxnId="{D7D0DB25-C318-4BAB-9C3F-E3115B4D5485}">
      <dgm:prSet/>
      <dgm:spPr/>
      <dgm:t>
        <a:bodyPr/>
        <a:lstStyle/>
        <a:p>
          <a:endParaRPr lang="en-US"/>
        </a:p>
      </dgm:t>
    </dgm:pt>
    <dgm:pt modelId="{E59EBBAD-7A5C-4BAB-9CA4-4B4C9F40E3E4}">
      <dgm:prSet/>
      <dgm:spPr/>
      <dgm:t>
        <a:bodyPr/>
        <a:lstStyle/>
        <a:p>
          <a:r>
            <a:rPr lang="fi-FI"/>
            <a:t>Riski suurin hoidon alussa</a:t>
          </a:r>
          <a:endParaRPr lang="en-US"/>
        </a:p>
      </dgm:t>
    </dgm:pt>
    <dgm:pt modelId="{912986A9-00AE-4F97-8D7A-EB55C7E1962C}" type="parTrans" cxnId="{7FC1C029-F402-4A9C-8F00-CC95B94529C2}">
      <dgm:prSet/>
      <dgm:spPr/>
      <dgm:t>
        <a:bodyPr/>
        <a:lstStyle/>
        <a:p>
          <a:endParaRPr lang="en-US"/>
        </a:p>
      </dgm:t>
    </dgm:pt>
    <dgm:pt modelId="{8A6D6C17-2958-4A3A-A16B-E30EBDDFEEE2}" type="sibTrans" cxnId="{7FC1C029-F402-4A9C-8F00-CC95B94529C2}">
      <dgm:prSet/>
      <dgm:spPr/>
      <dgm:t>
        <a:bodyPr/>
        <a:lstStyle/>
        <a:p>
          <a:endParaRPr lang="en-US"/>
        </a:p>
      </dgm:t>
    </dgm:pt>
    <dgm:pt modelId="{8314274A-D7D1-406A-8D9F-B01F0C320707}">
      <dgm:prSet/>
      <dgm:spPr/>
      <dgm:t>
        <a:bodyPr/>
        <a:lstStyle/>
        <a:p>
          <a:r>
            <a:rPr lang="fi-FI"/>
            <a:t>Peroraalinen estrogeenihoito aktivoi veren hyytymisjärjestelmää  -&gt; syvien laskimotukosten riski kasvaa</a:t>
          </a:r>
          <a:endParaRPr lang="en-US"/>
        </a:p>
      </dgm:t>
    </dgm:pt>
    <dgm:pt modelId="{1EC5AE90-DF65-49AE-B730-DF8BEF6105E8}" type="parTrans" cxnId="{2E6EFB8A-7BB2-4D0A-B8B2-FF1FCAD4268E}">
      <dgm:prSet/>
      <dgm:spPr/>
      <dgm:t>
        <a:bodyPr/>
        <a:lstStyle/>
        <a:p>
          <a:endParaRPr lang="en-US"/>
        </a:p>
      </dgm:t>
    </dgm:pt>
    <dgm:pt modelId="{4B014B95-15A3-44CC-9FA3-4826677C1050}" type="sibTrans" cxnId="{2E6EFB8A-7BB2-4D0A-B8B2-FF1FCAD4268E}">
      <dgm:prSet/>
      <dgm:spPr/>
      <dgm:t>
        <a:bodyPr/>
        <a:lstStyle/>
        <a:p>
          <a:endParaRPr lang="en-US"/>
        </a:p>
      </dgm:t>
    </dgm:pt>
    <dgm:pt modelId="{361F25CA-89F9-45AD-909E-0C7B086320AA}">
      <dgm:prSet/>
      <dgm:spPr/>
      <dgm:t>
        <a:bodyPr/>
        <a:lstStyle/>
        <a:p>
          <a:r>
            <a:rPr lang="fi-FI"/>
            <a:t>Transdermaalinen estrogeeni–maksavaikutus puuttuu                     -&gt; Suosi, jos BMI ˃ 30 kg/m2</a:t>
          </a:r>
          <a:endParaRPr lang="en-US"/>
        </a:p>
      </dgm:t>
    </dgm:pt>
    <dgm:pt modelId="{98DFB331-E166-469E-9484-B7B1E77A9768}" type="parTrans" cxnId="{C57A16E1-69AE-4024-B9D8-5EDBCC62BCCC}">
      <dgm:prSet/>
      <dgm:spPr/>
      <dgm:t>
        <a:bodyPr/>
        <a:lstStyle/>
        <a:p>
          <a:endParaRPr lang="en-US"/>
        </a:p>
      </dgm:t>
    </dgm:pt>
    <dgm:pt modelId="{DC1C6B70-55E5-40F4-9ACC-FF22BDF3385E}" type="sibTrans" cxnId="{C57A16E1-69AE-4024-B9D8-5EDBCC62BCCC}">
      <dgm:prSet/>
      <dgm:spPr/>
      <dgm:t>
        <a:bodyPr/>
        <a:lstStyle/>
        <a:p>
          <a:endParaRPr lang="en-US"/>
        </a:p>
      </dgm:t>
    </dgm:pt>
    <dgm:pt modelId="{3012DAB8-4423-4652-9FE7-415EC9308980}">
      <dgm:prSet/>
      <dgm:spPr/>
      <dgm:t>
        <a:bodyPr/>
        <a:lstStyle/>
        <a:p>
          <a:r>
            <a:rPr lang="fi-FI"/>
            <a:t>Progesteronilla on merkitystä</a:t>
          </a:r>
          <a:endParaRPr lang="en-US"/>
        </a:p>
      </dgm:t>
    </dgm:pt>
    <dgm:pt modelId="{360A7FF0-5775-4511-B749-0A35DADCA83F}" type="parTrans" cxnId="{CE3A95FF-5466-4E1E-A603-BA380C2EF4FB}">
      <dgm:prSet/>
      <dgm:spPr/>
      <dgm:t>
        <a:bodyPr/>
        <a:lstStyle/>
        <a:p>
          <a:endParaRPr lang="en-US"/>
        </a:p>
      </dgm:t>
    </dgm:pt>
    <dgm:pt modelId="{91A36ED7-BF66-48F5-B815-1D2721DEDD40}" type="sibTrans" cxnId="{CE3A95FF-5466-4E1E-A603-BA380C2EF4FB}">
      <dgm:prSet/>
      <dgm:spPr/>
      <dgm:t>
        <a:bodyPr/>
        <a:lstStyle/>
        <a:p>
          <a:endParaRPr lang="en-US"/>
        </a:p>
      </dgm:t>
    </dgm:pt>
    <dgm:pt modelId="{BC0F7E11-7A3A-4FA1-A02D-4467ED7A6D7D}">
      <dgm:prSet/>
      <dgm:spPr/>
      <dgm:t>
        <a:bodyPr/>
        <a:lstStyle/>
        <a:p>
          <a:r>
            <a:rPr lang="fi-FI"/>
            <a:t>Ikä lisää tukosriskiä!</a:t>
          </a:r>
          <a:endParaRPr lang="en-US"/>
        </a:p>
      </dgm:t>
    </dgm:pt>
    <dgm:pt modelId="{13A898D4-DD37-40C8-86B7-017200B0AA0B}" type="parTrans" cxnId="{3487CC1E-F073-4518-AD26-247634534E49}">
      <dgm:prSet/>
      <dgm:spPr/>
      <dgm:t>
        <a:bodyPr/>
        <a:lstStyle/>
        <a:p>
          <a:endParaRPr lang="en-US"/>
        </a:p>
      </dgm:t>
    </dgm:pt>
    <dgm:pt modelId="{68F1EE36-195E-4FEC-AA3F-BD6320D3A15F}" type="sibTrans" cxnId="{3487CC1E-F073-4518-AD26-247634534E49}">
      <dgm:prSet/>
      <dgm:spPr/>
      <dgm:t>
        <a:bodyPr/>
        <a:lstStyle/>
        <a:p>
          <a:endParaRPr lang="en-US"/>
        </a:p>
      </dgm:t>
    </dgm:pt>
    <dgm:pt modelId="{B2897A60-2D2D-4D8E-BDCF-12DEE28BB47C}">
      <dgm:prSet/>
      <dgm:spPr/>
      <dgm:t>
        <a:bodyPr/>
        <a:lstStyle/>
        <a:p>
          <a:r>
            <a:rPr lang="fi-FI" dirty="0"/>
            <a:t>40 vs. 60 vuotias nainen –tukosvaara lisääntyy 10 x</a:t>
          </a:r>
          <a:endParaRPr lang="en-US" dirty="0"/>
        </a:p>
      </dgm:t>
    </dgm:pt>
    <dgm:pt modelId="{2B3C3486-90BB-41C3-8065-4D7F2D01C5B5}" type="parTrans" cxnId="{2A65750B-2194-410D-A513-D1861ABF5E95}">
      <dgm:prSet/>
      <dgm:spPr/>
      <dgm:t>
        <a:bodyPr/>
        <a:lstStyle/>
        <a:p>
          <a:endParaRPr lang="en-US"/>
        </a:p>
      </dgm:t>
    </dgm:pt>
    <dgm:pt modelId="{DE387C07-B791-4ABC-8CBA-D9E3F5FC518A}" type="sibTrans" cxnId="{2A65750B-2194-410D-A513-D1861ABF5E95}">
      <dgm:prSet/>
      <dgm:spPr/>
      <dgm:t>
        <a:bodyPr/>
        <a:lstStyle/>
        <a:p>
          <a:endParaRPr lang="en-US"/>
        </a:p>
      </dgm:t>
    </dgm:pt>
    <dgm:pt modelId="{B3A3C432-A77C-46AC-A210-0FF8B1ED0833}" type="pres">
      <dgm:prSet presAssocID="{5ADF29B5-9374-4C45-82FF-FC63B2781560}" presName="Name0" presStyleCnt="0">
        <dgm:presLayoutVars>
          <dgm:dir/>
          <dgm:animLvl val="lvl"/>
          <dgm:resizeHandles val="exact"/>
        </dgm:presLayoutVars>
      </dgm:prSet>
      <dgm:spPr/>
    </dgm:pt>
    <dgm:pt modelId="{2189A929-89EF-4532-B2F8-AC1F381C6C22}" type="pres">
      <dgm:prSet presAssocID="{8648AF06-D727-478C-9232-FB3037AF6850}" presName="linNode" presStyleCnt="0"/>
      <dgm:spPr/>
    </dgm:pt>
    <dgm:pt modelId="{C4751BB3-1C55-44AE-9B42-246B7929E82F}" type="pres">
      <dgm:prSet presAssocID="{8648AF06-D727-478C-9232-FB3037AF685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803C638-8640-40C9-B09D-AF0C937B481D}" type="pres">
      <dgm:prSet presAssocID="{8648AF06-D727-478C-9232-FB3037AF6850}" presName="descendantText" presStyleLbl="alignAccFollowNode1" presStyleIdx="0" presStyleCnt="3">
        <dgm:presLayoutVars>
          <dgm:bulletEnabled val="1"/>
        </dgm:presLayoutVars>
      </dgm:prSet>
      <dgm:spPr/>
    </dgm:pt>
    <dgm:pt modelId="{0EAB8794-7C74-4B59-8241-4DC839BEFFD0}" type="pres">
      <dgm:prSet presAssocID="{B705E52D-EE3C-41DA-96B8-3A6091BBCCA2}" presName="sp" presStyleCnt="0"/>
      <dgm:spPr/>
    </dgm:pt>
    <dgm:pt modelId="{642DE732-2F79-4548-8D30-94A87CA3DE1B}" type="pres">
      <dgm:prSet presAssocID="{E59EBBAD-7A5C-4BAB-9CA4-4B4C9F40E3E4}" presName="linNode" presStyleCnt="0"/>
      <dgm:spPr/>
    </dgm:pt>
    <dgm:pt modelId="{60C91846-8D3C-41C9-B867-110787336E6F}" type="pres">
      <dgm:prSet presAssocID="{E59EBBAD-7A5C-4BAB-9CA4-4B4C9F40E3E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606BED4-D5E1-4741-9D61-E89CCF43DEA6}" type="pres">
      <dgm:prSet presAssocID="{E59EBBAD-7A5C-4BAB-9CA4-4B4C9F40E3E4}" presName="descendantText" presStyleLbl="alignAccFollowNode1" presStyleIdx="1" presStyleCnt="3">
        <dgm:presLayoutVars>
          <dgm:bulletEnabled val="1"/>
        </dgm:presLayoutVars>
      </dgm:prSet>
      <dgm:spPr/>
    </dgm:pt>
    <dgm:pt modelId="{FF3EC924-295E-4F01-851D-607474C07C28}" type="pres">
      <dgm:prSet presAssocID="{8A6D6C17-2958-4A3A-A16B-E30EBDDFEEE2}" presName="sp" presStyleCnt="0"/>
      <dgm:spPr/>
    </dgm:pt>
    <dgm:pt modelId="{46D7E9EA-10AD-4049-99F3-84C96463F885}" type="pres">
      <dgm:prSet presAssocID="{BC0F7E11-7A3A-4FA1-A02D-4467ED7A6D7D}" presName="linNode" presStyleCnt="0"/>
      <dgm:spPr/>
    </dgm:pt>
    <dgm:pt modelId="{E1B426BA-5DC8-45C4-9BE9-D558B86EDD54}" type="pres">
      <dgm:prSet presAssocID="{BC0F7E11-7A3A-4FA1-A02D-4467ED7A6D7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6B73EE3-0E60-424F-9D59-79575AA86876}" type="pres">
      <dgm:prSet presAssocID="{BC0F7E11-7A3A-4FA1-A02D-4467ED7A6D7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A65750B-2194-410D-A513-D1861ABF5E95}" srcId="{BC0F7E11-7A3A-4FA1-A02D-4467ED7A6D7D}" destId="{B2897A60-2D2D-4D8E-BDCF-12DEE28BB47C}" srcOrd="0" destOrd="0" parTransId="{2B3C3486-90BB-41C3-8065-4D7F2D01C5B5}" sibTransId="{DE387C07-B791-4ABC-8CBA-D9E3F5FC518A}"/>
    <dgm:cxn modelId="{1014551A-7116-4033-866B-F523D42D77C0}" type="presOf" srcId="{B2897A60-2D2D-4D8E-BDCF-12DEE28BB47C}" destId="{B6B73EE3-0E60-424F-9D59-79575AA86876}" srcOrd="0" destOrd="0" presId="urn:microsoft.com/office/officeart/2005/8/layout/vList5"/>
    <dgm:cxn modelId="{3487CC1E-F073-4518-AD26-247634534E49}" srcId="{5ADF29B5-9374-4C45-82FF-FC63B2781560}" destId="{BC0F7E11-7A3A-4FA1-A02D-4467ED7A6D7D}" srcOrd="2" destOrd="0" parTransId="{13A898D4-DD37-40C8-86B7-017200B0AA0B}" sibTransId="{68F1EE36-195E-4FEC-AA3F-BD6320D3A15F}"/>
    <dgm:cxn modelId="{D7D0DB25-C318-4BAB-9C3F-E3115B4D5485}" srcId="{8648AF06-D727-478C-9232-FB3037AF6850}" destId="{D2B85F80-0F9D-4054-B5EF-8BB4D40B74FB}" srcOrd="0" destOrd="0" parTransId="{A87A6F63-3045-4A49-8D63-1845B094C2A7}" sibTransId="{E622A852-7E28-4328-8762-9B890A10258F}"/>
    <dgm:cxn modelId="{7FC1C029-F402-4A9C-8F00-CC95B94529C2}" srcId="{5ADF29B5-9374-4C45-82FF-FC63B2781560}" destId="{E59EBBAD-7A5C-4BAB-9CA4-4B4C9F40E3E4}" srcOrd="1" destOrd="0" parTransId="{912986A9-00AE-4F97-8D7A-EB55C7E1962C}" sibTransId="{8A6D6C17-2958-4A3A-A16B-E30EBDDFEEE2}"/>
    <dgm:cxn modelId="{97C0D030-7202-4568-9EF1-1AEFE198409A}" type="presOf" srcId="{BC0F7E11-7A3A-4FA1-A02D-4467ED7A6D7D}" destId="{E1B426BA-5DC8-45C4-9BE9-D558B86EDD54}" srcOrd="0" destOrd="0" presId="urn:microsoft.com/office/officeart/2005/8/layout/vList5"/>
    <dgm:cxn modelId="{8AF4C53F-D749-40D7-B7B0-E2FC72658B13}" type="presOf" srcId="{E59EBBAD-7A5C-4BAB-9CA4-4B4C9F40E3E4}" destId="{60C91846-8D3C-41C9-B867-110787336E6F}" srcOrd="0" destOrd="0" presId="urn:microsoft.com/office/officeart/2005/8/layout/vList5"/>
    <dgm:cxn modelId="{74886453-EAB3-49E5-BA3D-17702D6A08A6}" type="presOf" srcId="{3012DAB8-4423-4652-9FE7-415EC9308980}" destId="{9606BED4-D5E1-4741-9D61-E89CCF43DEA6}" srcOrd="0" destOrd="2" presId="urn:microsoft.com/office/officeart/2005/8/layout/vList5"/>
    <dgm:cxn modelId="{2E6EFB8A-7BB2-4D0A-B8B2-FF1FCAD4268E}" srcId="{E59EBBAD-7A5C-4BAB-9CA4-4B4C9F40E3E4}" destId="{8314274A-D7D1-406A-8D9F-B01F0C320707}" srcOrd="0" destOrd="0" parTransId="{1EC5AE90-DF65-49AE-B730-DF8BEF6105E8}" sibTransId="{4B014B95-15A3-44CC-9FA3-4826677C1050}"/>
    <dgm:cxn modelId="{A1A0468B-DA7A-4569-BC40-9FC742DE78A8}" type="presOf" srcId="{D2B85F80-0F9D-4054-B5EF-8BB4D40B74FB}" destId="{9803C638-8640-40C9-B09D-AF0C937B481D}" srcOrd="0" destOrd="0" presId="urn:microsoft.com/office/officeart/2005/8/layout/vList5"/>
    <dgm:cxn modelId="{3C11AD93-5B64-47D0-8281-EDC455DEAEF5}" srcId="{5ADF29B5-9374-4C45-82FF-FC63B2781560}" destId="{8648AF06-D727-478C-9232-FB3037AF6850}" srcOrd="0" destOrd="0" parTransId="{8EFDADBF-114D-46EE-97CB-1DDCEFD60FF0}" sibTransId="{B705E52D-EE3C-41DA-96B8-3A6091BBCCA2}"/>
    <dgm:cxn modelId="{5D260697-0C91-47D8-8D93-98AB02888718}" type="presOf" srcId="{361F25CA-89F9-45AD-909E-0C7B086320AA}" destId="{9606BED4-D5E1-4741-9D61-E89CCF43DEA6}" srcOrd="0" destOrd="1" presId="urn:microsoft.com/office/officeart/2005/8/layout/vList5"/>
    <dgm:cxn modelId="{5B02BDCA-29ED-4DC7-B841-F1D962866116}" type="presOf" srcId="{8648AF06-D727-478C-9232-FB3037AF6850}" destId="{C4751BB3-1C55-44AE-9B42-246B7929E82F}" srcOrd="0" destOrd="0" presId="urn:microsoft.com/office/officeart/2005/8/layout/vList5"/>
    <dgm:cxn modelId="{C57A16E1-69AE-4024-B9D8-5EDBCC62BCCC}" srcId="{E59EBBAD-7A5C-4BAB-9CA4-4B4C9F40E3E4}" destId="{361F25CA-89F9-45AD-909E-0C7B086320AA}" srcOrd="1" destOrd="0" parTransId="{98DFB331-E166-469E-9484-B7B1E77A9768}" sibTransId="{DC1C6B70-55E5-40F4-9ACC-FF22BDF3385E}"/>
    <dgm:cxn modelId="{636946E8-1E2C-4FB9-83ED-D76E34B31E1F}" type="presOf" srcId="{8314274A-D7D1-406A-8D9F-B01F0C320707}" destId="{9606BED4-D5E1-4741-9D61-E89CCF43DEA6}" srcOrd="0" destOrd="0" presId="urn:microsoft.com/office/officeart/2005/8/layout/vList5"/>
    <dgm:cxn modelId="{D439ECF7-A1A8-43A2-8FEE-98742F0B1088}" type="presOf" srcId="{5ADF29B5-9374-4C45-82FF-FC63B2781560}" destId="{B3A3C432-A77C-46AC-A210-0FF8B1ED0833}" srcOrd="0" destOrd="0" presId="urn:microsoft.com/office/officeart/2005/8/layout/vList5"/>
    <dgm:cxn modelId="{CE3A95FF-5466-4E1E-A603-BA380C2EF4FB}" srcId="{E59EBBAD-7A5C-4BAB-9CA4-4B4C9F40E3E4}" destId="{3012DAB8-4423-4652-9FE7-415EC9308980}" srcOrd="2" destOrd="0" parTransId="{360A7FF0-5775-4511-B749-0A35DADCA83F}" sibTransId="{91A36ED7-BF66-48F5-B815-1D2721DEDD40}"/>
    <dgm:cxn modelId="{E3ABDFC4-C27E-4865-9A4B-E6B6F8D1FAB7}" type="presParOf" srcId="{B3A3C432-A77C-46AC-A210-0FF8B1ED0833}" destId="{2189A929-89EF-4532-B2F8-AC1F381C6C22}" srcOrd="0" destOrd="0" presId="urn:microsoft.com/office/officeart/2005/8/layout/vList5"/>
    <dgm:cxn modelId="{F29263BF-0AB4-4604-BCD3-321DC40A6AA3}" type="presParOf" srcId="{2189A929-89EF-4532-B2F8-AC1F381C6C22}" destId="{C4751BB3-1C55-44AE-9B42-246B7929E82F}" srcOrd="0" destOrd="0" presId="urn:microsoft.com/office/officeart/2005/8/layout/vList5"/>
    <dgm:cxn modelId="{F3EBACEB-6914-467A-9C16-4D343D3C126E}" type="presParOf" srcId="{2189A929-89EF-4532-B2F8-AC1F381C6C22}" destId="{9803C638-8640-40C9-B09D-AF0C937B481D}" srcOrd="1" destOrd="0" presId="urn:microsoft.com/office/officeart/2005/8/layout/vList5"/>
    <dgm:cxn modelId="{E07EBA6C-3479-46F0-8E19-F5C2429F3EED}" type="presParOf" srcId="{B3A3C432-A77C-46AC-A210-0FF8B1ED0833}" destId="{0EAB8794-7C74-4B59-8241-4DC839BEFFD0}" srcOrd="1" destOrd="0" presId="urn:microsoft.com/office/officeart/2005/8/layout/vList5"/>
    <dgm:cxn modelId="{EC1ECADB-0F76-4BCA-BBA2-5C193A36B69F}" type="presParOf" srcId="{B3A3C432-A77C-46AC-A210-0FF8B1ED0833}" destId="{642DE732-2F79-4548-8D30-94A87CA3DE1B}" srcOrd="2" destOrd="0" presId="urn:microsoft.com/office/officeart/2005/8/layout/vList5"/>
    <dgm:cxn modelId="{A5968FEF-DA32-4244-AFBA-1D7DDEA7C225}" type="presParOf" srcId="{642DE732-2F79-4548-8D30-94A87CA3DE1B}" destId="{60C91846-8D3C-41C9-B867-110787336E6F}" srcOrd="0" destOrd="0" presId="urn:microsoft.com/office/officeart/2005/8/layout/vList5"/>
    <dgm:cxn modelId="{F00998C5-2169-48EB-8585-3E326F635E88}" type="presParOf" srcId="{642DE732-2F79-4548-8D30-94A87CA3DE1B}" destId="{9606BED4-D5E1-4741-9D61-E89CCF43DEA6}" srcOrd="1" destOrd="0" presId="urn:microsoft.com/office/officeart/2005/8/layout/vList5"/>
    <dgm:cxn modelId="{E8C86C3F-46E5-4CE0-A605-A3B35E03165C}" type="presParOf" srcId="{B3A3C432-A77C-46AC-A210-0FF8B1ED0833}" destId="{FF3EC924-295E-4F01-851D-607474C07C28}" srcOrd="3" destOrd="0" presId="urn:microsoft.com/office/officeart/2005/8/layout/vList5"/>
    <dgm:cxn modelId="{0E1CF9DF-8F41-4FDF-A11C-13ECDB8E2040}" type="presParOf" srcId="{B3A3C432-A77C-46AC-A210-0FF8B1ED0833}" destId="{46D7E9EA-10AD-4049-99F3-84C96463F885}" srcOrd="4" destOrd="0" presId="urn:microsoft.com/office/officeart/2005/8/layout/vList5"/>
    <dgm:cxn modelId="{1E70EEE3-1A13-4F87-8196-5DC99801669D}" type="presParOf" srcId="{46D7E9EA-10AD-4049-99F3-84C96463F885}" destId="{E1B426BA-5DC8-45C4-9BE9-D558B86EDD54}" srcOrd="0" destOrd="0" presId="urn:microsoft.com/office/officeart/2005/8/layout/vList5"/>
    <dgm:cxn modelId="{0F431AD8-593C-4FEB-BDEC-F72D40126FA1}" type="presParOf" srcId="{46D7E9EA-10AD-4049-99F3-84C96463F885}" destId="{B6B73EE3-0E60-424F-9D59-79575AA868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727932-34BB-431C-BFEE-72D67312ECD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C115FB-B4D9-4FBA-AAD3-B16CE8FB6C89}">
      <dgm:prSet/>
      <dgm:spPr/>
      <dgm:t>
        <a:bodyPr/>
        <a:lstStyle/>
        <a:p>
          <a:r>
            <a:rPr lang="fi-FI" dirty="0"/>
            <a:t>Antoreitillä voi olla merkitystä</a:t>
          </a:r>
          <a:endParaRPr lang="en-US" dirty="0"/>
        </a:p>
      </dgm:t>
    </dgm:pt>
    <dgm:pt modelId="{7316D8A0-F4A2-4DCB-A02A-B34AA42E1B09}" type="parTrans" cxnId="{94D7E3E2-8404-4D14-8E19-EBAB74C551C3}">
      <dgm:prSet/>
      <dgm:spPr/>
      <dgm:t>
        <a:bodyPr/>
        <a:lstStyle/>
        <a:p>
          <a:endParaRPr lang="en-US"/>
        </a:p>
      </dgm:t>
    </dgm:pt>
    <dgm:pt modelId="{4C5311EA-EBF8-4AC3-ABB7-52C3873759A4}" type="sibTrans" cxnId="{94D7E3E2-8404-4D14-8E19-EBAB74C551C3}">
      <dgm:prSet/>
      <dgm:spPr/>
      <dgm:t>
        <a:bodyPr/>
        <a:lstStyle/>
        <a:p>
          <a:endParaRPr lang="en-US"/>
        </a:p>
      </dgm:t>
    </dgm:pt>
    <dgm:pt modelId="{61AC1F3F-F4E1-4CA4-BDAA-86A9142077B6}">
      <dgm:prSet/>
      <dgm:spPr/>
      <dgm:t>
        <a:bodyPr/>
        <a:lstStyle/>
        <a:p>
          <a:r>
            <a:rPr lang="fi-FI" dirty="0"/>
            <a:t>Käyttömukavuus</a:t>
          </a:r>
          <a:endParaRPr lang="en-US" dirty="0"/>
        </a:p>
      </dgm:t>
    </dgm:pt>
    <dgm:pt modelId="{E8E8AC9C-2171-4FB7-BDBD-11E80C5A5CF0}" type="parTrans" cxnId="{61DF2BED-99E3-4753-A91F-0A058F90EC95}">
      <dgm:prSet/>
      <dgm:spPr/>
      <dgm:t>
        <a:bodyPr/>
        <a:lstStyle/>
        <a:p>
          <a:endParaRPr lang="en-US"/>
        </a:p>
      </dgm:t>
    </dgm:pt>
    <dgm:pt modelId="{EFFEE53B-EFE5-47CA-8E87-A3A851A16903}" type="sibTrans" cxnId="{61DF2BED-99E3-4753-A91F-0A058F90EC95}">
      <dgm:prSet/>
      <dgm:spPr/>
      <dgm:t>
        <a:bodyPr/>
        <a:lstStyle/>
        <a:p>
          <a:endParaRPr lang="en-US"/>
        </a:p>
      </dgm:t>
    </dgm:pt>
    <dgm:pt modelId="{6722E464-C47F-4475-972D-D10872415600}">
      <dgm:prSet/>
      <dgm:spPr/>
      <dgm:t>
        <a:bodyPr/>
        <a:lstStyle/>
        <a:p>
          <a:r>
            <a:rPr lang="fi-FI"/>
            <a:t>Systeeminen estradioli</a:t>
          </a:r>
          <a:endParaRPr lang="en-US"/>
        </a:p>
      </dgm:t>
    </dgm:pt>
    <dgm:pt modelId="{0655E5B2-CA7B-432D-BC83-88D17B9E22BB}" type="parTrans" cxnId="{9CE6D65B-787B-428C-A29E-746616C7928E}">
      <dgm:prSet/>
      <dgm:spPr/>
      <dgm:t>
        <a:bodyPr/>
        <a:lstStyle/>
        <a:p>
          <a:endParaRPr lang="en-US"/>
        </a:p>
      </dgm:t>
    </dgm:pt>
    <dgm:pt modelId="{0E79D5F2-AC49-4D59-BB09-346F22BD4F26}" type="sibTrans" cxnId="{9CE6D65B-787B-428C-A29E-746616C7928E}">
      <dgm:prSet/>
      <dgm:spPr/>
      <dgm:t>
        <a:bodyPr/>
        <a:lstStyle/>
        <a:p>
          <a:endParaRPr lang="en-US"/>
        </a:p>
      </dgm:t>
    </dgm:pt>
    <dgm:pt modelId="{F22368FA-A623-40BA-9495-CCCDB95733D3}">
      <dgm:prSet/>
      <dgm:spPr/>
      <dgm:t>
        <a:bodyPr/>
        <a:lstStyle/>
        <a:p>
          <a:r>
            <a:rPr lang="fi-FI" dirty="0" err="1"/>
            <a:t>tabl</a:t>
          </a:r>
          <a:r>
            <a:rPr lang="fi-FI" dirty="0"/>
            <a:t> 1 mg ja 2 mg</a:t>
          </a:r>
          <a:endParaRPr lang="en-US" dirty="0"/>
        </a:p>
      </dgm:t>
    </dgm:pt>
    <dgm:pt modelId="{6BE3E6D0-95E7-4CD1-A6E3-220F3E629968}" type="parTrans" cxnId="{1C509CBB-DEA6-40F4-9F81-E166650B140A}">
      <dgm:prSet/>
      <dgm:spPr/>
      <dgm:t>
        <a:bodyPr/>
        <a:lstStyle/>
        <a:p>
          <a:endParaRPr lang="en-US"/>
        </a:p>
      </dgm:t>
    </dgm:pt>
    <dgm:pt modelId="{9D66E3DD-D06F-4575-8DB5-D6898D8FEEF9}" type="sibTrans" cxnId="{1C509CBB-DEA6-40F4-9F81-E166650B140A}">
      <dgm:prSet/>
      <dgm:spPr/>
      <dgm:t>
        <a:bodyPr/>
        <a:lstStyle/>
        <a:p>
          <a:endParaRPr lang="en-US"/>
        </a:p>
      </dgm:t>
    </dgm:pt>
    <dgm:pt modelId="{B567AB79-8E55-4C63-9F59-37C7DC1232F6}">
      <dgm:prSet/>
      <dgm:spPr/>
      <dgm:t>
        <a:bodyPr/>
        <a:lstStyle/>
        <a:p>
          <a:r>
            <a:rPr lang="fi-FI" dirty="0"/>
            <a:t>laastari 25</a:t>
          </a:r>
          <a:r>
            <a:rPr lang="el-GR" dirty="0"/>
            <a:t>μ</a:t>
          </a:r>
          <a:r>
            <a:rPr lang="fi-FI" dirty="0"/>
            <a:t>g-100</a:t>
          </a:r>
          <a:r>
            <a:rPr lang="el-GR" dirty="0"/>
            <a:t>μ</a:t>
          </a:r>
          <a:r>
            <a:rPr lang="fi-FI" dirty="0"/>
            <a:t>g (1-2x/vko) SIC! Saatavuushäiriö</a:t>
          </a:r>
          <a:endParaRPr lang="en-US" dirty="0"/>
        </a:p>
      </dgm:t>
    </dgm:pt>
    <dgm:pt modelId="{F0DC11F1-AF32-4EE7-9FBA-9BEC6419FD2D}" type="parTrans" cxnId="{B96552EB-8FDB-4FA5-AD38-F0B8F0CF64B3}">
      <dgm:prSet/>
      <dgm:spPr/>
      <dgm:t>
        <a:bodyPr/>
        <a:lstStyle/>
        <a:p>
          <a:endParaRPr lang="en-US"/>
        </a:p>
      </dgm:t>
    </dgm:pt>
    <dgm:pt modelId="{9FDF2A2E-012E-4790-8530-EDFC19EF3BE9}" type="sibTrans" cxnId="{B96552EB-8FDB-4FA5-AD38-F0B8F0CF64B3}">
      <dgm:prSet/>
      <dgm:spPr/>
      <dgm:t>
        <a:bodyPr/>
        <a:lstStyle/>
        <a:p>
          <a:endParaRPr lang="en-US"/>
        </a:p>
      </dgm:t>
    </dgm:pt>
    <dgm:pt modelId="{B8EF5981-1C3D-4A0E-8BA9-F606E2436573}">
      <dgm:prSet/>
      <dgm:spPr/>
      <dgm:t>
        <a:bodyPr/>
        <a:lstStyle/>
        <a:p>
          <a:r>
            <a:rPr lang="fi-FI"/>
            <a:t>Geeli: tuubi, valmiit annospussit (0.5/1mg), pumppupullot 1 painallus 0.5-0.75mg</a:t>
          </a:r>
          <a:endParaRPr lang="en-US"/>
        </a:p>
      </dgm:t>
    </dgm:pt>
    <dgm:pt modelId="{DB9D3FF4-A4B5-4A1F-B045-2CC2E9117778}" type="parTrans" cxnId="{B8B37E03-A83B-4102-80AB-70B3837264EC}">
      <dgm:prSet/>
      <dgm:spPr/>
      <dgm:t>
        <a:bodyPr/>
        <a:lstStyle/>
        <a:p>
          <a:endParaRPr lang="en-US"/>
        </a:p>
      </dgm:t>
    </dgm:pt>
    <dgm:pt modelId="{35B61E74-3226-434D-9B08-A3857A1AE90A}" type="sibTrans" cxnId="{B8B37E03-A83B-4102-80AB-70B3837264EC}">
      <dgm:prSet/>
      <dgm:spPr/>
      <dgm:t>
        <a:bodyPr/>
        <a:lstStyle/>
        <a:p>
          <a:endParaRPr lang="en-US"/>
        </a:p>
      </dgm:t>
    </dgm:pt>
    <dgm:pt modelId="{772A01E2-D72E-4C18-9FA6-118009E53219}">
      <dgm:prSet/>
      <dgm:spPr/>
      <dgm:t>
        <a:bodyPr/>
        <a:lstStyle/>
        <a:p>
          <a:r>
            <a:rPr lang="fi-FI"/>
            <a:t>Transdermaalisumute 1,53 mg/suihke</a:t>
          </a:r>
          <a:endParaRPr lang="en-US"/>
        </a:p>
      </dgm:t>
    </dgm:pt>
    <dgm:pt modelId="{3996D21A-AF4E-4E6A-B23E-151BF5E80018}" type="parTrans" cxnId="{CDDF44D0-81C1-4EE6-800D-DEAB281BFC33}">
      <dgm:prSet/>
      <dgm:spPr/>
      <dgm:t>
        <a:bodyPr/>
        <a:lstStyle/>
        <a:p>
          <a:endParaRPr lang="en-US"/>
        </a:p>
      </dgm:t>
    </dgm:pt>
    <dgm:pt modelId="{BAFAE97C-68D7-461B-8119-DA2C5AE6C353}" type="sibTrans" cxnId="{CDDF44D0-81C1-4EE6-800D-DEAB281BFC33}">
      <dgm:prSet/>
      <dgm:spPr/>
      <dgm:t>
        <a:bodyPr/>
        <a:lstStyle/>
        <a:p>
          <a:endParaRPr lang="en-US"/>
        </a:p>
      </dgm:t>
    </dgm:pt>
    <dgm:pt modelId="{8B7104D2-5EF5-45CA-BEDC-96803175844D}">
      <dgm:prSet/>
      <dgm:spPr/>
      <dgm:t>
        <a:bodyPr/>
        <a:lstStyle/>
        <a:p>
          <a:r>
            <a:rPr lang="fi-FI"/>
            <a:t>Ihon kautta annostelulla tiettyjä etuja</a:t>
          </a:r>
          <a:endParaRPr lang="en-US"/>
        </a:p>
      </dgm:t>
    </dgm:pt>
    <dgm:pt modelId="{C8FBF566-C834-495F-99C3-87B4615E9112}" type="parTrans" cxnId="{E76C5B02-BB4B-42D5-94F7-96D35A032684}">
      <dgm:prSet/>
      <dgm:spPr/>
      <dgm:t>
        <a:bodyPr/>
        <a:lstStyle/>
        <a:p>
          <a:endParaRPr lang="en-US"/>
        </a:p>
      </dgm:t>
    </dgm:pt>
    <dgm:pt modelId="{708A6B46-88DD-4017-AA3E-5C1C65532B3C}" type="sibTrans" cxnId="{E76C5B02-BB4B-42D5-94F7-96D35A032684}">
      <dgm:prSet/>
      <dgm:spPr/>
      <dgm:t>
        <a:bodyPr/>
        <a:lstStyle/>
        <a:p>
          <a:endParaRPr lang="en-US"/>
        </a:p>
      </dgm:t>
    </dgm:pt>
    <dgm:pt modelId="{259EB988-CF15-40A9-892C-330D71992D9B}">
      <dgm:prSet/>
      <dgm:spPr/>
      <dgm:t>
        <a:bodyPr/>
        <a:lstStyle/>
        <a:p>
          <a:r>
            <a:rPr lang="fi-FI"/>
            <a:t>matalampi SLT riski</a:t>
          </a:r>
          <a:endParaRPr lang="en-US"/>
        </a:p>
      </dgm:t>
    </dgm:pt>
    <dgm:pt modelId="{038C2098-5243-4900-A679-13222EC195E1}" type="parTrans" cxnId="{6F41CE3B-ABA4-4057-A542-2F3EDDA99224}">
      <dgm:prSet/>
      <dgm:spPr/>
      <dgm:t>
        <a:bodyPr/>
        <a:lstStyle/>
        <a:p>
          <a:endParaRPr lang="en-US"/>
        </a:p>
      </dgm:t>
    </dgm:pt>
    <dgm:pt modelId="{B86A9CB1-1A8A-4515-B9C5-17AA9EA0D8BC}" type="sibTrans" cxnId="{6F41CE3B-ABA4-4057-A542-2F3EDDA99224}">
      <dgm:prSet/>
      <dgm:spPr/>
      <dgm:t>
        <a:bodyPr/>
        <a:lstStyle/>
        <a:p>
          <a:endParaRPr lang="en-US"/>
        </a:p>
      </dgm:t>
    </dgm:pt>
    <dgm:pt modelId="{15EF7A6A-9BA9-4CC0-877B-6E0674A22B0C}">
      <dgm:prSet/>
      <dgm:spPr/>
      <dgm:t>
        <a:bodyPr/>
        <a:lstStyle/>
        <a:p>
          <a:r>
            <a:rPr lang="fi-FI"/>
            <a:t>tasaiset pitoisuudet</a:t>
          </a:r>
          <a:endParaRPr lang="en-US"/>
        </a:p>
      </dgm:t>
    </dgm:pt>
    <dgm:pt modelId="{52997412-F0E2-47F2-913F-750F6C07BD84}" type="parTrans" cxnId="{68956171-BB61-4032-9E18-A9831DC8BF84}">
      <dgm:prSet/>
      <dgm:spPr/>
      <dgm:t>
        <a:bodyPr/>
        <a:lstStyle/>
        <a:p>
          <a:endParaRPr lang="en-US"/>
        </a:p>
      </dgm:t>
    </dgm:pt>
    <dgm:pt modelId="{FB878656-6918-4513-9DDF-F388906FC961}" type="sibTrans" cxnId="{68956171-BB61-4032-9E18-A9831DC8BF84}">
      <dgm:prSet/>
      <dgm:spPr/>
      <dgm:t>
        <a:bodyPr/>
        <a:lstStyle/>
        <a:p>
          <a:endParaRPr lang="en-US"/>
        </a:p>
      </dgm:t>
    </dgm:pt>
    <dgm:pt modelId="{58675118-CC25-4189-9D77-980C3008B15F}">
      <dgm:prSet/>
      <dgm:spPr/>
      <dgm:t>
        <a:bodyPr/>
        <a:lstStyle/>
        <a:p>
          <a:r>
            <a:rPr lang="fi-FI"/>
            <a:t>geelillä/suihkeella portaaton annostelu</a:t>
          </a:r>
          <a:endParaRPr lang="en-US"/>
        </a:p>
      </dgm:t>
    </dgm:pt>
    <dgm:pt modelId="{4FBE345F-DE6B-41B1-AF0F-9EC5316CEDB1}" type="parTrans" cxnId="{A222E758-81F7-4E6A-9E61-230ADD6059CF}">
      <dgm:prSet/>
      <dgm:spPr/>
      <dgm:t>
        <a:bodyPr/>
        <a:lstStyle/>
        <a:p>
          <a:endParaRPr lang="en-US"/>
        </a:p>
      </dgm:t>
    </dgm:pt>
    <dgm:pt modelId="{49B21E4E-3BBE-4E6C-93B6-DF3C4790194F}" type="sibTrans" cxnId="{A222E758-81F7-4E6A-9E61-230ADD6059CF}">
      <dgm:prSet/>
      <dgm:spPr/>
      <dgm:t>
        <a:bodyPr/>
        <a:lstStyle/>
        <a:p>
          <a:endParaRPr lang="en-US"/>
        </a:p>
      </dgm:t>
    </dgm:pt>
    <dgm:pt modelId="{615EB8D8-903C-4848-8C7D-1781B7B1ACD1}">
      <dgm:prSet/>
      <dgm:spPr/>
      <dgm:t>
        <a:bodyPr/>
        <a:lstStyle/>
        <a:p>
          <a:r>
            <a:rPr lang="fi-FI"/>
            <a:t>Oraalinen annostelu</a:t>
          </a:r>
          <a:endParaRPr lang="en-US"/>
        </a:p>
      </dgm:t>
    </dgm:pt>
    <dgm:pt modelId="{249EDA62-6920-4720-ADA4-6252B47733F1}" type="parTrans" cxnId="{5D140E18-FDA6-42D1-937F-C119E9BF3583}">
      <dgm:prSet/>
      <dgm:spPr/>
      <dgm:t>
        <a:bodyPr/>
        <a:lstStyle/>
        <a:p>
          <a:endParaRPr lang="en-US"/>
        </a:p>
      </dgm:t>
    </dgm:pt>
    <dgm:pt modelId="{82128E2D-7D6C-47DE-B9DF-2ABDEEDF7652}" type="sibTrans" cxnId="{5D140E18-FDA6-42D1-937F-C119E9BF3583}">
      <dgm:prSet/>
      <dgm:spPr/>
      <dgm:t>
        <a:bodyPr/>
        <a:lstStyle/>
        <a:p>
          <a:endParaRPr lang="en-US"/>
        </a:p>
      </dgm:t>
    </dgm:pt>
    <dgm:pt modelId="{60A48590-F504-4A74-B1C1-AD4832E35F5A}">
      <dgm:prSet/>
      <dgm:spPr/>
      <dgm:t>
        <a:bodyPr/>
        <a:lstStyle/>
        <a:p>
          <a:r>
            <a:rPr lang="fi-FI"/>
            <a:t>laskee LDL tasoa (nostaa HDL tasoa)</a:t>
          </a:r>
          <a:endParaRPr lang="en-US"/>
        </a:p>
      </dgm:t>
    </dgm:pt>
    <dgm:pt modelId="{F8906CDC-0A0D-470B-9E56-C78C3FD7E6DC}" type="parTrans" cxnId="{505D0D86-C6B4-481A-9DB9-848A60762D55}">
      <dgm:prSet/>
      <dgm:spPr/>
      <dgm:t>
        <a:bodyPr/>
        <a:lstStyle/>
        <a:p>
          <a:endParaRPr lang="en-US"/>
        </a:p>
      </dgm:t>
    </dgm:pt>
    <dgm:pt modelId="{353B950C-3CEE-4BA1-85B6-637EA9C790E4}" type="sibTrans" cxnId="{505D0D86-C6B4-481A-9DB9-848A60762D55}">
      <dgm:prSet/>
      <dgm:spPr/>
      <dgm:t>
        <a:bodyPr/>
        <a:lstStyle/>
        <a:p>
          <a:endParaRPr lang="en-US"/>
        </a:p>
      </dgm:t>
    </dgm:pt>
    <dgm:pt modelId="{1CE913A2-15CD-47F2-BF19-7801361BB16A}">
      <dgm:prSet/>
      <dgm:spPr/>
      <dgm:t>
        <a:bodyPr/>
        <a:lstStyle/>
        <a:p>
          <a:r>
            <a:rPr lang="en-US" dirty="0" err="1"/>
            <a:t>Jatkossa</a:t>
          </a:r>
          <a:r>
            <a:rPr lang="en-US" dirty="0"/>
            <a:t> E4-valmiste </a:t>
          </a:r>
          <a:r>
            <a:rPr lang="en-US" dirty="0" err="1"/>
            <a:t>p.o.</a:t>
          </a:r>
          <a:r>
            <a:rPr lang="en-US" dirty="0"/>
            <a:t> – </a:t>
          </a:r>
          <a:r>
            <a:rPr lang="en-US" dirty="0" err="1"/>
            <a:t>ei</a:t>
          </a:r>
          <a:r>
            <a:rPr lang="en-US" dirty="0"/>
            <a:t> </a:t>
          </a:r>
          <a:r>
            <a:rPr lang="en-US" dirty="0" err="1"/>
            <a:t>metaboloidu</a:t>
          </a:r>
          <a:r>
            <a:rPr lang="en-US" dirty="0"/>
            <a:t> CYP/</a:t>
          </a:r>
          <a:r>
            <a:rPr lang="en-US" dirty="0" err="1"/>
            <a:t>maksan</a:t>
          </a:r>
          <a:r>
            <a:rPr lang="en-US" dirty="0"/>
            <a:t> </a:t>
          </a:r>
          <a:r>
            <a:rPr lang="en-US" dirty="0" err="1"/>
            <a:t>kautta</a:t>
          </a:r>
          <a:endParaRPr lang="en-US" dirty="0"/>
        </a:p>
      </dgm:t>
    </dgm:pt>
    <dgm:pt modelId="{80773605-91F2-42C4-8815-E680523AF7F8}" type="parTrans" cxnId="{82BA14F2-B2AC-4400-AA11-43ABAC7CA682}">
      <dgm:prSet/>
      <dgm:spPr/>
    </dgm:pt>
    <dgm:pt modelId="{A26EC404-5B37-481F-96E9-BB6413285B30}" type="sibTrans" cxnId="{82BA14F2-B2AC-4400-AA11-43ABAC7CA682}">
      <dgm:prSet/>
      <dgm:spPr/>
    </dgm:pt>
    <dgm:pt modelId="{24BA91AD-18FE-4819-926F-B56CDDCF918E}" type="pres">
      <dgm:prSet presAssocID="{2E727932-34BB-431C-BFEE-72D67312ECD0}" presName="Name0" presStyleCnt="0">
        <dgm:presLayoutVars>
          <dgm:dir/>
          <dgm:animLvl val="lvl"/>
          <dgm:resizeHandles val="exact"/>
        </dgm:presLayoutVars>
      </dgm:prSet>
      <dgm:spPr/>
    </dgm:pt>
    <dgm:pt modelId="{D1D98B32-C0BF-489E-B8F9-7807BFAE4870}" type="pres">
      <dgm:prSet presAssocID="{24C115FB-B4D9-4FBA-AAD3-B16CE8FB6C89}" presName="composite" presStyleCnt="0"/>
      <dgm:spPr/>
    </dgm:pt>
    <dgm:pt modelId="{744A7845-5CC0-4C14-A71F-7A6D6249E803}" type="pres">
      <dgm:prSet presAssocID="{24C115FB-B4D9-4FBA-AAD3-B16CE8FB6C8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48FA08C-172C-42ED-82AD-984817092496}" type="pres">
      <dgm:prSet presAssocID="{24C115FB-B4D9-4FBA-AAD3-B16CE8FB6C89}" presName="desTx" presStyleLbl="alignAccFollowNode1" presStyleIdx="0" presStyleCnt="4">
        <dgm:presLayoutVars>
          <dgm:bulletEnabled val="1"/>
        </dgm:presLayoutVars>
      </dgm:prSet>
      <dgm:spPr/>
    </dgm:pt>
    <dgm:pt modelId="{3F8F98A8-4058-4991-B0C5-DCC10B190F75}" type="pres">
      <dgm:prSet presAssocID="{4C5311EA-EBF8-4AC3-ABB7-52C3873759A4}" presName="space" presStyleCnt="0"/>
      <dgm:spPr/>
    </dgm:pt>
    <dgm:pt modelId="{78BC1BE7-85EF-47A9-9605-9C1E005BF98A}" type="pres">
      <dgm:prSet presAssocID="{6722E464-C47F-4475-972D-D10872415600}" presName="composite" presStyleCnt="0"/>
      <dgm:spPr/>
    </dgm:pt>
    <dgm:pt modelId="{3912C3E2-DACF-49D3-A261-F87AD7F61EFA}" type="pres">
      <dgm:prSet presAssocID="{6722E464-C47F-4475-972D-D1087241560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9FA2780-75CC-4595-AF65-997DEA34EB80}" type="pres">
      <dgm:prSet presAssocID="{6722E464-C47F-4475-972D-D10872415600}" presName="desTx" presStyleLbl="alignAccFollowNode1" presStyleIdx="1" presStyleCnt="4">
        <dgm:presLayoutVars>
          <dgm:bulletEnabled val="1"/>
        </dgm:presLayoutVars>
      </dgm:prSet>
      <dgm:spPr/>
    </dgm:pt>
    <dgm:pt modelId="{7C2943F0-2E45-41D2-A828-6709BA02B22C}" type="pres">
      <dgm:prSet presAssocID="{0E79D5F2-AC49-4D59-BB09-346F22BD4F26}" presName="space" presStyleCnt="0"/>
      <dgm:spPr/>
    </dgm:pt>
    <dgm:pt modelId="{9CEAF6DC-6236-45E0-9304-484401073FDE}" type="pres">
      <dgm:prSet presAssocID="{8B7104D2-5EF5-45CA-BEDC-96803175844D}" presName="composite" presStyleCnt="0"/>
      <dgm:spPr/>
    </dgm:pt>
    <dgm:pt modelId="{0F44D1B5-0767-40D4-B02D-ACCEA2DC8664}" type="pres">
      <dgm:prSet presAssocID="{8B7104D2-5EF5-45CA-BEDC-96803175844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31FDC83-827D-4033-A15F-FE67AB0AEDC1}" type="pres">
      <dgm:prSet presAssocID="{8B7104D2-5EF5-45CA-BEDC-96803175844D}" presName="desTx" presStyleLbl="alignAccFollowNode1" presStyleIdx="2" presStyleCnt="4">
        <dgm:presLayoutVars>
          <dgm:bulletEnabled val="1"/>
        </dgm:presLayoutVars>
      </dgm:prSet>
      <dgm:spPr/>
    </dgm:pt>
    <dgm:pt modelId="{35DFE727-E7F0-41B7-98B4-4B8818255AF1}" type="pres">
      <dgm:prSet presAssocID="{708A6B46-88DD-4017-AA3E-5C1C65532B3C}" presName="space" presStyleCnt="0"/>
      <dgm:spPr/>
    </dgm:pt>
    <dgm:pt modelId="{39A3FF7F-7344-4F9A-A7EA-4F459B99ACB5}" type="pres">
      <dgm:prSet presAssocID="{615EB8D8-903C-4848-8C7D-1781B7B1ACD1}" presName="composite" presStyleCnt="0"/>
      <dgm:spPr/>
    </dgm:pt>
    <dgm:pt modelId="{131A856C-CA82-4785-ADCB-94251F9DC385}" type="pres">
      <dgm:prSet presAssocID="{615EB8D8-903C-4848-8C7D-1781B7B1ACD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F701752-C2D1-4455-BB21-EC9E76E4F09D}" type="pres">
      <dgm:prSet presAssocID="{615EB8D8-903C-4848-8C7D-1781B7B1ACD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76C5B02-BB4B-42D5-94F7-96D35A032684}" srcId="{2E727932-34BB-431C-BFEE-72D67312ECD0}" destId="{8B7104D2-5EF5-45CA-BEDC-96803175844D}" srcOrd="2" destOrd="0" parTransId="{C8FBF566-C834-495F-99C3-87B4615E9112}" sibTransId="{708A6B46-88DD-4017-AA3E-5C1C65532B3C}"/>
    <dgm:cxn modelId="{B8B37E03-A83B-4102-80AB-70B3837264EC}" srcId="{6722E464-C47F-4475-972D-D10872415600}" destId="{B8EF5981-1C3D-4A0E-8BA9-F606E2436573}" srcOrd="2" destOrd="0" parTransId="{DB9D3FF4-A4B5-4A1F-B045-2CC2E9117778}" sibTransId="{35B61E74-3226-434D-9B08-A3857A1AE90A}"/>
    <dgm:cxn modelId="{1BD2E314-FE3D-43DE-8BF9-2F0CFBEBEC03}" type="presOf" srcId="{60A48590-F504-4A74-B1C1-AD4832E35F5A}" destId="{7F701752-C2D1-4455-BB21-EC9E76E4F09D}" srcOrd="0" destOrd="0" presId="urn:microsoft.com/office/officeart/2005/8/layout/hList1"/>
    <dgm:cxn modelId="{5D140E18-FDA6-42D1-937F-C119E9BF3583}" srcId="{2E727932-34BB-431C-BFEE-72D67312ECD0}" destId="{615EB8D8-903C-4848-8C7D-1781B7B1ACD1}" srcOrd="3" destOrd="0" parTransId="{249EDA62-6920-4720-ADA4-6252B47733F1}" sibTransId="{82128E2D-7D6C-47DE-B9DF-2ABDEEDF7652}"/>
    <dgm:cxn modelId="{6C322C2D-06B2-4829-B998-8A4C77D001AB}" type="presOf" srcId="{615EB8D8-903C-4848-8C7D-1781B7B1ACD1}" destId="{131A856C-CA82-4785-ADCB-94251F9DC385}" srcOrd="0" destOrd="0" presId="urn:microsoft.com/office/officeart/2005/8/layout/hList1"/>
    <dgm:cxn modelId="{6F41CE3B-ABA4-4057-A542-2F3EDDA99224}" srcId="{8B7104D2-5EF5-45CA-BEDC-96803175844D}" destId="{259EB988-CF15-40A9-892C-330D71992D9B}" srcOrd="0" destOrd="0" parTransId="{038C2098-5243-4900-A679-13222EC195E1}" sibTransId="{B86A9CB1-1A8A-4515-B9C5-17AA9EA0D8BC}"/>
    <dgm:cxn modelId="{9CE6D65B-787B-428C-A29E-746616C7928E}" srcId="{2E727932-34BB-431C-BFEE-72D67312ECD0}" destId="{6722E464-C47F-4475-972D-D10872415600}" srcOrd="1" destOrd="0" parTransId="{0655E5B2-CA7B-432D-BC83-88D17B9E22BB}" sibTransId="{0E79D5F2-AC49-4D59-BB09-346F22BD4F26}"/>
    <dgm:cxn modelId="{5FE64263-2613-41DA-AAC0-FD52799B2DC6}" type="presOf" srcId="{F22368FA-A623-40BA-9495-CCCDB95733D3}" destId="{59FA2780-75CC-4595-AF65-997DEA34EB80}" srcOrd="0" destOrd="0" presId="urn:microsoft.com/office/officeart/2005/8/layout/hList1"/>
    <dgm:cxn modelId="{12D6084A-1DB4-4C87-9F56-5AD271ED8B56}" type="presOf" srcId="{B8EF5981-1C3D-4A0E-8BA9-F606E2436573}" destId="{59FA2780-75CC-4595-AF65-997DEA34EB80}" srcOrd="0" destOrd="2" presId="urn:microsoft.com/office/officeart/2005/8/layout/hList1"/>
    <dgm:cxn modelId="{68956171-BB61-4032-9E18-A9831DC8BF84}" srcId="{8B7104D2-5EF5-45CA-BEDC-96803175844D}" destId="{15EF7A6A-9BA9-4CC0-877B-6E0674A22B0C}" srcOrd="1" destOrd="0" parTransId="{52997412-F0E2-47F2-913F-750F6C07BD84}" sibTransId="{FB878656-6918-4513-9DDF-F388906FC961}"/>
    <dgm:cxn modelId="{A222E758-81F7-4E6A-9E61-230ADD6059CF}" srcId="{8B7104D2-5EF5-45CA-BEDC-96803175844D}" destId="{58675118-CC25-4189-9D77-980C3008B15F}" srcOrd="2" destOrd="0" parTransId="{4FBE345F-DE6B-41B1-AF0F-9EC5316CEDB1}" sibTransId="{49B21E4E-3BBE-4E6C-93B6-DF3C4790194F}"/>
    <dgm:cxn modelId="{505D0D86-C6B4-481A-9DB9-848A60762D55}" srcId="{615EB8D8-903C-4848-8C7D-1781B7B1ACD1}" destId="{60A48590-F504-4A74-B1C1-AD4832E35F5A}" srcOrd="0" destOrd="0" parTransId="{F8906CDC-0A0D-470B-9E56-C78C3FD7E6DC}" sibTransId="{353B950C-3CEE-4BA1-85B6-637EA9C790E4}"/>
    <dgm:cxn modelId="{5DB7A98B-B690-4D81-B196-11C7CD014630}" type="presOf" srcId="{259EB988-CF15-40A9-892C-330D71992D9B}" destId="{A31FDC83-827D-4033-A15F-FE67AB0AEDC1}" srcOrd="0" destOrd="0" presId="urn:microsoft.com/office/officeart/2005/8/layout/hList1"/>
    <dgm:cxn modelId="{7E9F2E8C-54BC-4B82-85EC-5853814EEADF}" type="presOf" srcId="{1CE913A2-15CD-47F2-BF19-7801361BB16A}" destId="{448FA08C-172C-42ED-82AD-984817092496}" srcOrd="0" destOrd="1" presId="urn:microsoft.com/office/officeart/2005/8/layout/hList1"/>
    <dgm:cxn modelId="{CEC3B99F-7C9C-41D6-B46E-04BF3867064F}" type="presOf" srcId="{58675118-CC25-4189-9D77-980C3008B15F}" destId="{A31FDC83-827D-4033-A15F-FE67AB0AEDC1}" srcOrd="0" destOrd="2" presId="urn:microsoft.com/office/officeart/2005/8/layout/hList1"/>
    <dgm:cxn modelId="{5F4A35B0-F400-4A62-8F74-1A4BC6DC4F27}" type="presOf" srcId="{772A01E2-D72E-4C18-9FA6-118009E53219}" destId="{59FA2780-75CC-4595-AF65-997DEA34EB80}" srcOrd="0" destOrd="3" presId="urn:microsoft.com/office/officeart/2005/8/layout/hList1"/>
    <dgm:cxn modelId="{1C509CBB-DEA6-40F4-9F81-E166650B140A}" srcId="{6722E464-C47F-4475-972D-D10872415600}" destId="{F22368FA-A623-40BA-9495-CCCDB95733D3}" srcOrd="0" destOrd="0" parTransId="{6BE3E6D0-95E7-4CD1-A6E3-220F3E629968}" sibTransId="{9D66E3DD-D06F-4575-8DB5-D6898D8FEEF9}"/>
    <dgm:cxn modelId="{77D21BC6-2464-4177-8675-2688A80B4672}" type="presOf" srcId="{24C115FB-B4D9-4FBA-AAD3-B16CE8FB6C89}" destId="{744A7845-5CC0-4C14-A71F-7A6D6249E803}" srcOrd="0" destOrd="0" presId="urn:microsoft.com/office/officeart/2005/8/layout/hList1"/>
    <dgm:cxn modelId="{18473ACD-3DB6-48BF-B3C4-5A4DFEB6FD90}" type="presOf" srcId="{15EF7A6A-9BA9-4CC0-877B-6E0674A22B0C}" destId="{A31FDC83-827D-4033-A15F-FE67AB0AEDC1}" srcOrd="0" destOrd="1" presId="urn:microsoft.com/office/officeart/2005/8/layout/hList1"/>
    <dgm:cxn modelId="{49A3E8CE-ABB6-4808-B27B-758C205CCD01}" type="presOf" srcId="{61AC1F3F-F4E1-4CA4-BDAA-86A9142077B6}" destId="{448FA08C-172C-42ED-82AD-984817092496}" srcOrd="0" destOrd="0" presId="urn:microsoft.com/office/officeart/2005/8/layout/hList1"/>
    <dgm:cxn modelId="{CDDF44D0-81C1-4EE6-800D-DEAB281BFC33}" srcId="{6722E464-C47F-4475-972D-D10872415600}" destId="{772A01E2-D72E-4C18-9FA6-118009E53219}" srcOrd="3" destOrd="0" parTransId="{3996D21A-AF4E-4E6A-B23E-151BF5E80018}" sibTransId="{BAFAE97C-68D7-461B-8119-DA2C5AE6C353}"/>
    <dgm:cxn modelId="{A81A63DE-3F00-46D0-A6CB-611C96DB7360}" type="presOf" srcId="{B567AB79-8E55-4C63-9F59-37C7DC1232F6}" destId="{59FA2780-75CC-4595-AF65-997DEA34EB80}" srcOrd="0" destOrd="1" presId="urn:microsoft.com/office/officeart/2005/8/layout/hList1"/>
    <dgm:cxn modelId="{15BF8CE2-2BE3-4980-951A-02E230A48279}" type="presOf" srcId="{2E727932-34BB-431C-BFEE-72D67312ECD0}" destId="{24BA91AD-18FE-4819-926F-B56CDDCF918E}" srcOrd="0" destOrd="0" presId="urn:microsoft.com/office/officeart/2005/8/layout/hList1"/>
    <dgm:cxn modelId="{94D7E3E2-8404-4D14-8E19-EBAB74C551C3}" srcId="{2E727932-34BB-431C-BFEE-72D67312ECD0}" destId="{24C115FB-B4D9-4FBA-AAD3-B16CE8FB6C89}" srcOrd="0" destOrd="0" parTransId="{7316D8A0-F4A2-4DCB-A02A-B34AA42E1B09}" sibTransId="{4C5311EA-EBF8-4AC3-ABB7-52C3873759A4}"/>
    <dgm:cxn modelId="{651815E6-EF81-4A6D-B7A1-FFB4306E3D56}" type="presOf" srcId="{6722E464-C47F-4475-972D-D10872415600}" destId="{3912C3E2-DACF-49D3-A261-F87AD7F61EFA}" srcOrd="0" destOrd="0" presId="urn:microsoft.com/office/officeart/2005/8/layout/hList1"/>
    <dgm:cxn modelId="{B96552EB-8FDB-4FA5-AD38-F0B8F0CF64B3}" srcId="{6722E464-C47F-4475-972D-D10872415600}" destId="{B567AB79-8E55-4C63-9F59-37C7DC1232F6}" srcOrd="1" destOrd="0" parTransId="{F0DC11F1-AF32-4EE7-9FBA-9BEC6419FD2D}" sibTransId="{9FDF2A2E-012E-4790-8530-EDFC19EF3BE9}"/>
    <dgm:cxn modelId="{61DF2BED-99E3-4753-A91F-0A058F90EC95}" srcId="{24C115FB-B4D9-4FBA-AAD3-B16CE8FB6C89}" destId="{61AC1F3F-F4E1-4CA4-BDAA-86A9142077B6}" srcOrd="0" destOrd="0" parTransId="{E8E8AC9C-2171-4FB7-BDBD-11E80C5A5CF0}" sibTransId="{EFFEE53B-EFE5-47CA-8E87-A3A851A16903}"/>
    <dgm:cxn modelId="{82BA14F2-B2AC-4400-AA11-43ABAC7CA682}" srcId="{24C115FB-B4D9-4FBA-AAD3-B16CE8FB6C89}" destId="{1CE913A2-15CD-47F2-BF19-7801361BB16A}" srcOrd="1" destOrd="0" parTransId="{80773605-91F2-42C4-8815-E680523AF7F8}" sibTransId="{A26EC404-5B37-481F-96E9-BB6413285B30}"/>
    <dgm:cxn modelId="{903FB5F5-EFCB-49E5-854D-4833B74B2B86}" type="presOf" srcId="{8B7104D2-5EF5-45CA-BEDC-96803175844D}" destId="{0F44D1B5-0767-40D4-B02D-ACCEA2DC8664}" srcOrd="0" destOrd="0" presId="urn:microsoft.com/office/officeart/2005/8/layout/hList1"/>
    <dgm:cxn modelId="{0C9B47FB-BD28-49FA-B97A-3989B8FA73CF}" type="presParOf" srcId="{24BA91AD-18FE-4819-926F-B56CDDCF918E}" destId="{D1D98B32-C0BF-489E-B8F9-7807BFAE4870}" srcOrd="0" destOrd="0" presId="urn:microsoft.com/office/officeart/2005/8/layout/hList1"/>
    <dgm:cxn modelId="{47AACAAF-0443-4D0F-A659-D411B4416F19}" type="presParOf" srcId="{D1D98B32-C0BF-489E-B8F9-7807BFAE4870}" destId="{744A7845-5CC0-4C14-A71F-7A6D6249E803}" srcOrd="0" destOrd="0" presId="urn:microsoft.com/office/officeart/2005/8/layout/hList1"/>
    <dgm:cxn modelId="{D3DF4A39-AA5D-4E69-B15D-A87AEA8B9089}" type="presParOf" srcId="{D1D98B32-C0BF-489E-B8F9-7807BFAE4870}" destId="{448FA08C-172C-42ED-82AD-984817092496}" srcOrd="1" destOrd="0" presId="urn:microsoft.com/office/officeart/2005/8/layout/hList1"/>
    <dgm:cxn modelId="{C0F21689-96CB-43A8-9635-8971224AB2A2}" type="presParOf" srcId="{24BA91AD-18FE-4819-926F-B56CDDCF918E}" destId="{3F8F98A8-4058-4991-B0C5-DCC10B190F75}" srcOrd="1" destOrd="0" presId="urn:microsoft.com/office/officeart/2005/8/layout/hList1"/>
    <dgm:cxn modelId="{85BCE85E-53BD-4F89-A1CA-AD390A3655AB}" type="presParOf" srcId="{24BA91AD-18FE-4819-926F-B56CDDCF918E}" destId="{78BC1BE7-85EF-47A9-9605-9C1E005BF98A}" srcOrd="2" destOrd="0" presId="urn:microsoft.com/office/officeart/2005/8/layout/hList1"/>
    <dgm:cxn modelId="{8834A52E-EB95-4AE9-B229-175EFDC3FBBF}" type="presParOf" srcId="{78BC1BE7-85EF-47A9-9605-9C1E005BF98A}" destId="{3912C3E2-DACF-49D3-A261-F87AD7F61EFA}" srcOrd="0" destOrd="0" presId="urn:microsoft.com/office/officeart/2005/8/layout/hList1"/>
    <dgm:cxn modelId="{20C984E4-8840-4D06-AFE5-A306B9D13424}" type="presParOf" srcId="{78BC1BE7-85EF-47A9-9605-9C1E005BF98A}" destId="{59FA2780-75CC-4595-AF65-997DEA34EB80}" srcOrd="1" destOrd="0" presId="urn:microsoft.com/office/officeart/2005/8/layout/hList1"/>
    <dgm:cxn modelId="{DB710680-6F14-4A43-A010-5AD3012B6C07}" type="presParOf" srcId="{24BA91AD-18FE-4819-926F-B56CDDCF918E}" destId="{7C2943F0-2E45-41D2-A828-6709BA02B22C}" srcOrd="3" destOrd="0" presId="urn:microsoft.com/office/officeart/2005/8/layout/hList1"/>
    <dgm:cxn modelId="{B372514B-AE10-4BBF-AF8D-643BD1E56B5F}" type="presParOf" srcId="{24BA91AD-18FE-4819-926F-B56CDDCF918E}" destId="{9CEAF6DC-6236-45E0-9304-484401073FDE}" srcOrd="4" destOrd="0" presId="urn:microsoft.com/office/officeart/2005/8/layout/hList1"/>
    <dgm:cxn modelId="{00D6CB8C-AC59-4C86-9D3A-F46022C9397A}" type="presParOf" srcId="{9CEAF6DC-6236-45E0-9304-484401073FDE}" destId="{0F44D1B5-0767-40D4-B02D-ACCEA2DC8664}" srcOrd="0" destOrd="0" presId="urn:microsoft.com/office/officeart/2005/8/layout/hList1"/>
    <dgm:cxn modelId="{88B1644B-3C84-4FF4-9915-58168455D881}" type="presParOf" srcId="{9CEAF6DC-6236-45E0-9304-484401073FDE}" destId="{A31FDC83-827D-4033-A15F-FE67AB0AEDC1}" srcOrd="1" destOrd="0" presId="urn:microsoft.com/office/officeart/2005/8/layout/hList1"/>
    <dgm:cxn modelId="{4F541B4B-EB64-4BF5-B9C3-26082ABE209F}" type="presParOf" srcId="{24BA91AD-18FE-4819-926F-B56CDDCF918E}" destId="{35DFE727-E7F0-41B7-98B4-4B8818255AF1}" srcOrd="5" destOrd="0" presId="urn:microsoft.com/office/officeart/2005/8/layout/hList1"/>
    <dgm:cxn modelId="{F0033ACF-4F01-4DD8-B643-4286976B12E3}" type="presParOf" srcId="{24BA91AD-18FE-4819-926F-B56CDDCF918E}" destId="{39A3FF7F-7344-4F9A-A7EA-4F459B99ACB5}" srcOrd="6" destOrd="0" presId="urn:microsoft.com/office/officeart/2005/8/layout/hList1"/>
    <dgm:cxn modelId="{F9221336-1E94-4528-B065-A0A0B655BE8B}" type="presParOf" srcId="{39A3FF7F-7344-4F9A-A7EA-4F459B99ACB5}" destId="{131A856C-CA82-4785-ADCB-94251F9DC385}" srcOrd="0" destOrd="0" presId="urn:microsoft.com/office/officeart/2005/8/layout/hList1"/>
    <dgm:cxn modelId="{847C9210-7F22-48B0-94FD-E1C4400BD1DD}" type="presParOf" srcId="{39A3FF7F-7344-4F9A-A7EA-4F459B99ACB5}" destId="{7F701752-C2D1-4455-BB21-EC9E76E4F0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B7EBD6-CF9A-463B-96E9-CD29F98016C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B98EBD-BC72-4B6A-9E2D-235C7E669FC0}">
      <dgm:prSet/>
      <dgm:spPr/>
      <dgm:t>
        <a:bodyPr/>
        <a:lstStyle/>
        <a:p>
          <a:r>
            <a:rPr lang="fi-FI"/>
            <a:t>Hormonikierukka</a:t>
          </a:r>
          <a:endParaRPr lang="en-US"/>
        </a:p>
      </dgm:t>
    </dgm:pt>
    <dgm:pt modelId="{B539978A-0082-450C-B39D-890704226CFF}" type="parTrans" cxnId="{72585B4C-6FE5-40B2-ADE7-D2EC818FBEFF}">
      <dgm:prSet/>
      <dgm:spPr/>
      <dgm:t>
        <a:bodyPr/>
        <a:lstStyle/>
        <a:p>
          <a:endParaRPr lang="en-US"/>
        </a:p>
      </dgm:t>
    </dgm:pt>
    <dgm:pt modelId="{5E23BFEC-E21F-4800-B86C-70BDD2FEA137}" type="sibTrans" cxnId="{72585B4C-6FE5-40B2-ADE7-D2EC818FBEFF}">
      <dgm:prSet/>
      <dgm:spPr/>
      <dgm:t>
        <a:bodyPr/>
        <a:lstStyle/>
        <a:p>
          <a:endParaRPr lang="en-US"/>
        </a:p>
      </dgm:t>
    </dgm:pt>
    <dgm:pt modelId="{306D13A4-1C2A-4C03-9E53-E16E47B2C84C}">
      <dgm:prSet/>
      <dgm:spPr/>
      <dgm:t>
        <a:bodyPr/>
        <a:lstStyle/>
        <a:p>
          <a:r>
            <a:rPr lang="fi-FI" dirty="0"/>
            <a:t>Runsaat vuodot tai </a:t>
          </a:r>
          <a:r>
            <a:rPr lang="fi-FI" dirty="0" err="1"/>
            <a:t>endometriumin</a:t>
          </a:r>
          <a:r>
            <a:rPr lang="fi-FI" dirty="0"/>
            <a:t>  liikakasvun riskitekijät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↑</a:t>
          </a:r>
          <a:endParaRPr lang="en-US" dirty="0"/>
        </a:p>
      </dgm:t>
    </dgm:pt>
    <dgm:pt modelId="{C3F9A1AD-F8A5-4A0E-B2C9-DD66EFF98F93}" type="parTrans" cxnId="{548DC005-25CD-4CCC-ACDA-02D8BDE9F3BD}">
      <dgm:prSet/>
      <dgm:spPr/>
      <dgm:t>
        <a:bodyPr/>
        <a:lstStyle/>
        <a:p>
          <a:endParaRPr lang="en-US"/>
        </a:p>
      </dgm:t>
    </dgm:pt>
    <dgm:pt modelId="{7CA8A114-6309-4A85-B7A2-3510530E1C9C}" type="sibTrans" cxnId="{548DC005-25CD-4CCC-ACDA-02D8BDE9F3BD}">
      <dgm:prSet/>
      <dgm:spPr/>
      <dgm:t>
        <a:bodyPr/>
        <a:lstStyle/>
        <a:p>
          <a:endParaRPr lang="en-US"/>
        </a:p>
      </dgm:t>
    </dgm:pt>
    <dgm:pt modelId="{665A7704-0BC8-4E6D-9A76-E347F898E8A4}">
      <dgm:prSet/>
      <dgm:spPr/>
      <dgm:t>
        <a:bodyPr/>
        <a:lstStyle/>
        <a:p>
          <a:r>
            <a:rPr lang="fi-FI"/>
            <a:t>Transdermaalinen</a:t>
          </a:r>
          <a:endParaRPr lang="en-US"/>
        </a:p>
      </dgm:t>
    </dgm:pt>
    <dgm:pt modelId="{643B913D-DEF6-48C0-9591-607EDE396680}" type="parTrans" cxnId="{CD94EB73-4985-4A73-AC7E-EE468B6E2D23}">
      <dgm:prSet/>
      <dgm:spPr/>
      <dgm:t>
        <a:bodyPr/>
        <a:lstStyle/>
        <a:p>
          <a:endParaRPr lang="en-US"/>
        </a:p>
      </dgm:t>
    </dgm:pt>
    <dgm:pt modelId="{4BEACDC1-CB25-438F-9BD2-3384D4DDB354}" type="sibTrans" cxnId="{CD94EB73-4985-4A73-AC7E-EE468B6E2D23}">
      <dgm:prSet/>
      <dgm:spPr/>
      <dgm:t>
        <a:bodyPr/>
        <a:lstStyle/>
        <a:p>
          <a:endParaRPr lang="en-US"/>
        </a:p>
      </dgm:t>
    </dgm:pt>
    <dgm:pt modelId="{3CE1A16A-46FF-49C6-A345-3B3B710524EC}">
      <dgm:prSet/>
      <dgm:spPr/>
      <dgm:t>
        <a:bodyPr/>
        <a:lstStyle/>
        <a:p>
          <a:r>
            <a:rPr lang="fi-FI"/>
            <a:t>Per vaginam, yhdistelmälaastarit</a:t>
          </a:r>
          <a:endParaRPr lang="en-US"/>
        </a:p>
      </dgm:t>
    </dgm:pt>
    <dgm:pt modelId="{D38CD08D-69C3-4221-B06A-8E7382AEBB21}" type="parTrans" cxnId="{72FB3077-177C-4A14-8829-EA0939F99564}">
      <dgm:prSet/>
      <dgm:spPr/>
      <dgm:t>
        <a:bodyPr/>
        <a:lstStyle/>
        <a:p>
          <a:endParaRPr lang="en-US"/>
        </a:p>
      </dgm:t>
    </dgm:pt>
    <dgm:pt modelId="{B5D6FCC1-E2A8-4E08-82E8-ACD6576FEF2D}" type="sibTrans" cxnId="{72FB3077-177C-4A14-8829-EA0939F99564}">
      <dgm:prSet/>
      <dgm:spPr/>
      <dgm:t>
        <a:bodyPr/>
        <a:lstStyle/>
        <a:p>
          <a:endParaRPr lang="en-US"/>
        </a:p>
      </dgm:t>
    </dgm:pt>
    <dgm:pt modelId="{7D63FF47-1779-4068-81EF-4DD17DDD08F3}">
      <dgm:prSet/>
      <dgm:spPr/>
      <dgm:t>
        <a:bodyPr/>
        <a:lstStyle/>
        <a:p>
          <a:r>
            <a:rPr lang="fi-FI"/>
            <a:t>Implanttia ei käytetä</a:t>
          </a:r>
          <a:endParaRPr lang="en-US"/>
        </a:p>
      </dgm:t>
    </dgm:pt>
    <dgm:pt modelId="{261763D3-E1CA-4029-B4DA-196A1A6D1C93}" type="parTrans" cxnId="{011E9A99-0F38-448E-836C-24171AF8782B}">
      <dgm:prSet/>
      <dgm:spPr/>
      <dgm:t>
        <a:bodyPr/>
        <a:lstStyle/>
        <a:p>
          <a:endParaRPr lang="en-US"/>
        </a:p>
      </dgm:t>
    </dgm:pt>
    <dgm:pt modelId="{C8CE0984-C986-4F33-B257-32812572C01C}" type="sibTrans" cxnId="{011E9A99-0F38-448E-836C-24171AF8782B}">
      <dgm:prSet/>
      <dgm:spPr/>
      <dgm:t>
        <a:bodyPr/>
        <a:lstStyle/>
        <a:p>
          <a:endParaRPr lang="en-US"/>
        </a:p>
      </dgm:t>
    </dgm:pt>
    <dgm:pt modelId="{3D0C9112-9654-4C4D-AB77-F3003566A447}">
      <dgm:prSet/>
      <dgm:spPr/>
      <dgm:t>
        <a:bodyPr/>
        <a:lstStyle/>
        <a:p>
          <a:r>
            <a:rPr lang="fi-FI"/>
            <a:t>Peroraalinen</a:t>
          </a:r>
          <a:endParaRPr lang="en-US"/>
        </a:p>
      </dgm:t>
    </dgm:pt>
    <dgm:pt modelId="{8186A23F-FCEA-4A6D-B32E-C461E5490DA3}" type="parTrans" cxnId="{A3858CD2-A055-4460-AE77-FE801BF6E025}">
      <dgm:prSet/>
      <dgm:spPr/>
      <dgm:t>
        <a:bodyPr/>
        <a:lstStyle/>
        <a:p>
          <a:endParaRPr lang="en-US"/>
        </a:p>
      </dgm:t>
    </dgm:pt>
    <dgm:pt modelId="{FF798E18-3C8C-4ED9-B6C5-2714B6AF4781}" type="sibTrans" cxnId="{A3858CD2-A055-4460-AE77-FE801BF6E025}">
      <dgm:prSet/>
      <dgm:spPr/>
      <dgm:t>
        <a:bodyPr/>
        <a:lstStyle/>
        <a:p>
          <a:endParaRPr lang="en-US"/>
        </a:p>
      </dgm:t>
    </dgm:pt>
    <dgm:pt modelId="{6CC0E03A-FFD5-498B-AD7A-568E3AB5C540}">
      <dgm:prSet/>
      <dgm:spPr/>
      <dgm:t>
        <a:bodyPr/>
        <a:lstStyle/>
        <a:p>
          <a:r>
            <a:rPr lang="fi-FI"/>
            <a:t>Jatkuva tai syklinen</a:t>
          </a:r>
          <a:endParaRPr lang="en-US"/>
        </a:p>
      </dgm:t>
    </dgm:pt>
    <dgm:pt modelId="{59898409-9A66-4B73-A3FA-682E4A999148}" type="parTrans" cxnId="{FDAB4E0D-1CD5-4A76-9FA7-5890639FC1DE}">
      <dgm:prSet/>
      <dgm:spPr/>
      <dgm:t>
        <a:bodyPr/>
        <a:lstStyle/>
        <a:p>
          <a:endParaRPr lang="en-US"/>
        </a:p>
      </dgm:t>
    </dgm:pt>
    <dgm:pt modelId="{463C9252-506D-4665-9BFD-076AF06A76DA}" type="sibTrans" cxnId="{FDAB4E0D-1CD5-4A76-9FA7-5890639FC1DE}">
      <dgm:prSet/>
      <dgm:spPr/>
      <dgm:t>
        <a:bodyPr/>
        <a:lstStyle/>
        <a:p>
          <a:endParaRPr lang="en-US"/>
        </a:p>
      </dgm:t>
    </dgm:pt>
    <dgm:pt modelId="{5FE6058B-62B5-48A4-A5AA-E280BA4B27B3}">
      <dgm:prSet/>
      <dgm:spPr/>
      <dgm:t>
        <a:bodyPr/>
        <a:lstStyle/>
        <a:p>
          <a:r>
            <a:rPr lang="en-US" dirty="0" err="1"/>
            <a:t>Annostelun</a:t>
          </a:r>
          <a:r>
            <a:rPr lang="en-US" dirty="0"/>
            <a:t> </a:t>
          </a:r>
          <a:r>
            <a:rPr lang="en-US" dirty="0" err="1"/>
            <a:t>helppous</a:t>
          </a:r>
          <a:r>
            <a:rPr lang="en-US" dirty="0"/>
            <a:t>, </a:t>
          </a:r>
          <a:r>
            <a:rPr lang="en-US" dirty="0" err="1"/>
            <a:t>vuodottomuus</a:t>
          </a:r>
          <a:endParaRPr lang="en-US" dirty="0"/>
        </a:p>
      </dgm:t>
    </dgm:pt>
    <dgm:pt modelId="{44EF33FB-460F-41A6-AF3D-D194E357C6FF}" type="parTrans" cxnId="{D36D00AC-BFCB-4FDB-9080-F16D9118C5F8}">
      <dgm:prSet/>
      <dgm:spPr/>
    </dgm:pt>
    <dgm:pt modelId="{93E903C9-0707-4706-BD84-DD717EAF0614}" type="sibTrans" cxnId="{D36D00AC-BFCB-4FDB-9080-F16D9118C5F8}">
      <dgm:prSet/>
      <dgm:spPr/>
    </dgm:pt>
    <dgm:pt modelId="{52E7DC2F-3CA1-468A-9DAE-F8F4F4767706}" type="pres">
      <dgm:prSet presAssocID="{F6B7EBD6-CF9A-463B-96E9-CD29F98016CB}" presName="Name0" presStyleCnt="0">
        <dgm:presLayoutVars>
          <dgm:dir/>
          <dgm:animLvl val="lvl"/>
          <dgm:resizeHandles val="exact"/>
        </dgm:presLayoutVars>
      </dgm:prSet>
      <dgm:spPr/>
    </dgm:pt>
    <dgm:pt modelId="{45DE5F63-5730-44D3-8523-E777E66FADFE}" type="pres">
      <dgm:prSet presAssocID="{3D0C9112-9654-4C4D-AB77-F3003566A447}" presName="boxAndChildren" presStyleCnt="0"/>
      <dgm:spPr/>
    </dgm:pt>
    <dgm:pt modelId="{DA156C00-FDFF-480B-ACAD-4403F812A511}" type="pres">
      <dgm:prSet presAssocID="{3D0C9112-9654-4C4D-AB77-F3003566A447}" presName="parentTextBox" presStyleLbl="alignNode1" presStyleIdx="0" presStyleCnt="3"/>
      <dgm:spPr/>
    </dgm:pt>
    <dgm:pt modelId="{780C22E6-B67E-40CD-A9E5-86A9867F2C59}" type="pres">
      <dgm:prSet presAssocID="{3D0C9112-9654-4C4D-AB77-F3003566A447}" presName="descendantBox" presStyleLbl="bgAccFollowNode1" presStyleIdx="0" presStyleCnt="3"/>
      <dgm:spPr/>
    </dgm:pt>
    <dgm:pt modelId="{05834548-F7A5-4BB4-AD89-EA0F99ADFF4C}" type="pres">
      <dgm:prSet presAssocID="{4BEACDC1-CB25-438F-9BD2-3384D4DDB354}" presName="sp" presStyleCnt="0"/>
      <dgm:spPr/>
    </dgm:pt>
    <dgm:pt modelId="{6D8DE3AD-939F-468A-ACBB-1123F5C8599C}" type="pres">
      <dgm:prSet presAssocID="{665A7704-0BC8-4E6D-9A76-E347F898E8A4}" presName="arrowAndChildren" presStyleCnt="0"/>
      <dgm:spPr/>
    </dgm:pt>
    <dgm:pt modelId="{B3118F9E-EFA7-4D70-A6D9-AD3B7A50B162}" type="pres">
      <dgm:prSet presAssocID="{665A7704-0BC8-4E6D-9A76-E347F898E8A4}" presName="parentTextArrow" presStyleLbl="node1" presStyleIdx="0" presStyleCnt="0"/>
      <dgm:spPr/>
    </dgm:pt>
    <dgm:pt modelId="{6BDCE705-01A0-41CD-B013-D6C91A7332C7}" type="pres">
      <dgm:prSet presAssocID="{665A7704-0BC8-4E6D-9A76-E347F898E8A4}" presName="arrow" presStyleLbl="alignNode1" presStyleIdx="1" presStyleCnt="3"/>
      <dgm:spPr/>
    </dgm:pt>
    <dgm:pt modelId="{BBAAF2AE-17D5-4CEA-9EB1-DFBF7CEC8BD5}" type="pres">
      <dgm:prSet presAssocID="{665A7704-0BC8-4E6D-9A76-E347F898E8A4}" presName="descendantArrow" presStyleLbl="bgAccFollowNode1" presStyleIdx="1" presStyleCnt="3"/>
      <dgm:spPr/>
    </dgm:pt>
    <dgm:pt modelId="{5F3E4478-6CF0-4684-8348-C7B65EE0BDAC}" type="pres">
      <dgm:prSet presAssocID="{5E23BFEC-E21F-4800-B86C-70BDD2FEA137}" presName="sp" presStyleCnt="0"/>
      <dgm:spPr/>
    </dgm:pt>
    <dgm:pt modelId="{88B3379F-2E40-4A71-92BC-7E000C549109}" type="pres">
      <dgm:prSet presAssocID="{A9B98EBD-BC72-4B6A-9E2D-235C7E669FC0}" presName="arrowAndChildren" presStyleCnt="0"/>
      <dgm:spPr/>
    </dgm:pt>
    <dgm:pt modelId="{4D3F6357-4608-4D63-8694-0FFF08277CBF}" type="pres">
      <dgm:prSet presAssocID="{A9B98EBD-BC72-4B6A-9E2D-235C7E669FC0}" presName="parentTextArrow" presStyleLbl="node1" presStyleIdx="0" presStyleCnt="0"/>
      <dgm:spPr/>
    </dgm:pt>
    <dgm:pt modelId="{B8D60486-A0C7-4116-973A-433951C1FB6D}" type="pres">
      <dgm:prSet presAssocID="{A9B98EBD-BC72-4B6A-9E2D-235C7E669FC0}" presName="arrow" presStyleLbl="alignNode1" presStyleIdx="2" presStyleCnt="3"/>
      <dgm:spPr/>
    </dgm:pt>
    <dgm:pt modelId="{1BCACD4F-2142-4039-B1FA-DFD0F34E654B}" type="pres">
      <dgm:prSet presAssocID="{A9B98EBD-BC72-4B6A-9E2D-235C7E669FC0}" presName="descendantArrow" presStyleLbl="bgAccFollowNode1" presStyleIdx="2" presStyleCnt="3"/>
      <dgm:spPr/>
    </dgm:pt>
  </dgm:ptLst>
  <dgm:cxnLst>
    <dgm:cxn modelId="{548DC005-25CD-4CCC-ACDA-02D8BDE9F3BD}" srcId="{A9B98EBD-BC72-4B6A-9E2D-235C7E669FC0}" destId="{306D13A4-1C2A-4C03-9E53-E16E47B2C84C}" srcOrd="0" destOrd="0" parTransId="{C3F9A1AD-F8A5-4A0E-B2C9-DD66EFF98F93}" sibTransId="{7CA8A114-6309-4A85-B7A2-3510530E1C9C}"/>
    <dgm:cxn modelId="{FDAB4E0D-1CD5-4A76-9FA7-5890639FC1DE}" srcId="{3D0C9112-9654-4C4D-AB77-F3003566A447}" destId="{6CC0E03A-FFD5-498B-AD7A-568E3AB5C540}" srcOrd="0" destOrd="0" parTransId="{59898409-9A66-4B73-A3FA-682E4A999148}" sibTransId="{463C9252-506D-4665-9BFD-076AF06A76DA}"/>
    <dgm:cxn modelId="{58783F0E-B7B7-45AD-B708-7A31DAB90200}" type="presOf" srcId="{6CC0E03A-FFD5-498B-AD7A-568E3AB5C540}" destId="{780C22E6-B67E-40CD-A9E5-86A9867F2C59}" srcOrd="0" destOrd="0" presId="urn:microsoft.com/office/officeart/2016/7/layout/VerticalDownArrowProcess"/>
    <dgm:cxn modelId="{8DA12427-23EB-4414-A79A-898B8B58C2C5}" type="presOf" srcId="{665A7704-0BC8-4E6D-9A76-E347F898E8A4}" destId="{B3118F9E-EFA7-4D70-A6D9-AD3B7A50B162}" srcOrd="0" destOrd="0" presId="urn:microsoft.com/office/officeart/2016/7/layout/VerticalDownArrowProcess"/>
    <dgm:cxn modelId="{AFF3C729-79DA-4E0D-8331-E4651E1B8E64}" type="presOf" srcId="{665A7704-0BC8-4E6D-9A76-E347F898E8A4}" destId="{6BDCE705-01A0-41CD-B013-D6C91A7332C7}" srcOrd="1" destOrd="0" presId="urn:microsoft.com/office/officeart/2016/7/layout/VerticalDownArrowProcess"/>
    <dgm:cxn modelId="{F4FBF735-58A3-433F-9340-96A9A186C032}" type="presOf" srcId="{3D0C9112-9654-4C4D-AB77-F3003566A447}" destId="{DA156C00-FDFF-480B-ACAD-4403F812A511}" srcOrd="0" destOrd="0" presId="urn:microsoft.com/office/officeart/2016/7/layout/VerticalDownArrowProcess"/>
    <dgm:cxn modelId="{1282CA37-B21E-4F53-85F9-2FDD3C0AE451}" type="presOf" srcId="{A9B98EBD-BC72-4B6A-9E2D-235C7E669FC0}" destId="{B8D60486-A0C7-4116-973A-433951C1FB6D}" srcOrd="1" destOrd="0" presId="urn:microsoft.com/office/officeart/2016/7/layout/VerticalDownArrowProcess"/>
    <dgm:cxn modelId="{9D39FC42-23AD-4BA0-97D7-5CE8F5EAAD6D}" type="presOf" srcId="{F6B7EBD6-CF9A-463B-96E9-CD29F98016CB}" destId="{52E7DC2F-3CA1-468A-9DAE-F8F4F4767706}" srcOrd="0" destOrd="0" presId="urn:microsoft.com/office/officeart/2016/7/layout/VerticalDownArrowProcess"/>
    <dgm:cxn modelId="{F7F1C56A-6A53-4D0C-9ABB-35C852AF5AAC}" type="presOf" srcId="{5FE6058B-62B5-48A4-A5AA-E280BA4B27B3}" destId="{1BCACD4F-2142-4039-B1FA-DFD0F34E654B}" srcOrd="0" destOrd="1" presId="urn:microsoft.com/office/officeart/2016/7/layout/VerticalDownArrowProcess"/>
    <dgm:cxn modelId="{72585B4C-6FE5-40B2-ADE7-D2EC818FBEFF}" srcId="{F6B7EBD6-CF9A-463B-96E9-CD29F98016CB}" destId="{A9B98EBD-BC72-4B6A-9E2D-235C7E669FC0}" srcOrd="0" destOrd="0" parTransId="{B539978A-0082-450C-B39D-890704226CFF}" sibTransId="{5E23BFEC-E21F-4800-B86C-70BDD2FEA137}"/>
    <dgm:cxn modelId="{CD94EB73-4985-4A73-AC7E-EE468B6E2D23}" srcId="{F6B7EBD6-CF9A-463B-96E9-CD29F98016CB}" destId="{665A7704-0BC8-4E6D-9A76-E347F898E8A4}" srcOrd="1" destOrd="0" parTransId="{643B913D-DEF6-48C0-9591-607EDE396680}" sibTransId="{4BEACDC1-CB25-438F-9BD2-3384D4DDB354}"/>
    <dgm:cxn modelId="{72FB3077-177C-4A14-8829-EA0939F99564}" srcId="{665A7704-0BC8-4E6D-9A76-E347F898E8A4}" destId="{3CE1A16A-46FF-49C6-A345-3B3B710524EC}" srcOrd="0" destOrd="0" parTransId="{D38CD08D-69C3-4221-B06A-8E7382AEBB21}" sibTransId="{B5D6FCC1-E2A8-4E08-82E8-ACD6576FEF2D}"/>
    <dgm:cxn modelId="{011E9A99-0F38-448E-836C-24171AF8782B}" srcId="{665A7704-0BC8-4E6D-9A76-E347F898E8A4}" destId="{7D63FF47-1779-4068-81EF-4DD17DDD08F3}" srcOrd="1" destOrd="0" parTransId="{261763D3-E1CA-4029-B4DA-196A1A6D1C93}" sibTransId="{C8CE0984-C986-4F33-B257-32812572C01C}"/>
    <dgm:cxn modelId="{D3C856A4-8AB1-43E6-936A-D8FF5F235FF2}" type="presOf" srcId="{3CE1A16A-46FF-49C6-A345-3B3B710524EC}" destId="{BBAAF2AE-17D5-4CEA-9EB1-DFBF7CEC8BD5}" srcOrd="0" destOrd="0" presId="urn:microsoft.com/office/officeart/2016/7/layout/VerticalDownArrowProcess"/>
    <dgm:cxn modelId="{28351BA9-D585-47DB-BA9B-9E9FE07FDC70}" type="presOf" srcId="{A9B98EBD-BC72-4B6A-9E2D-235C7E669FC0}" destId="{4D3F6357-4608-4D63-8694-0FFF08277CBF}" srcOrd="0" destOrd="0" presId="urn:microsoft.com/office/officeart/2016/7/layout/VerticalDownArrowProcess"/>
    <dgm:cxn modelId="{D36D00AC-BFCB-4FDB-9080-F16D9118C5F8}" srcId="{A9B98EBD-BC72-4B6A-9E2D-235C7E669FC0}" destId="{5FE6058B-62B5-48A4-A5AA-E280BA4B27B3}" srcOrd="1" destOrd="0" parTransId="{44EF33FB-460F-41A6-AF3D-D194E357C6FF}" sibTransId="{93E903C9-0707-4706-BD84-DD717EAF0614}"/>
    <dgm:cxn modelId="{A3858CD2-A055-4460-AE77-FE801BF6E025}" srcId="{F6B7EBD6-CF9A-463B-96E9-CD29F98016CB}" destId="{3D0C9112-9654-4C4D-AB77-F3003566A447}" srcOrd="2" destOrd="0" parTransId="{8186A23F-FCEA-4A6D-B32E-C461E5490DA3}" sibTransId="{FF798E18-3C8C-4ED9-B6C5-2714B6AF4781}"/>
    <dgm:cxn modelId="{88FEE3D5-23EF-4E73-A39E-F02F4B8B8AC8}" type="presOf" srcId="{7D63FF47-1779-4068-81EF-4DD17DDD08F3}" destId="{BBAAF2AE-17D5-4CEA-9EB1-DFBF7CEC8BD5}" srcOrd="0" destOrd="1" presId="urn:microsoft.com/office/officeart/2016/7/layout/VerticalDownArrowProcess"/>
    <dgm:cxn modelId="{2D0376D7-7086-4854-9283-5A1BF0634277}" type="presOf" srcId="{306D13A4-1C2A-4C03-9E53-E16E47B2C84C}" destId="{1BCACD4F-2142-4039-B1FA-DFD0F34E654B}" srcOrd="0" destOrd="0" presId="urn:microsoft.com/office/officeart/2016/7/layout/VerticalDownArrowProcess"/>
    <dgm:cxn modelId="{9389F8A9-2B08-40A3-A4AC-40117FE97A8F}" type="presParOf" srcId="{52E7DC2F-3CA1-468A-9DAE-F8F4F4767706}" destId="{45DE5F63-5730-44D3-8523-E777E66FADFE}" srcOrd="0" destOrd="0" presId="urn:microsoft.com/office/officeart/2016/7/layout/VerticalDownArrowProcess"/>
    <dgm:cxn modelId="{766EA917-A483-4D41-AB96-5ACE62F0F2E5}" type="presParOf" srcId="{45DE5F63-5730-44D3-8523-E777E66FADFE}" destId="{DA156C00-FDFF-480B-ACAD-4403F812A511}" srcOrd="0" destOrd="0" presId="urn:microsoft.com/office/officeart/2016/7/layout/VerticalDownArrowProcess"/>
    <dgm:cxn modelId="{95CE7F99-3010-440F-A908-9F42E310A52B}" type="presParOf" srcId="{45DE5F63-5730-44D3-8523-E777E66FADFE}" destId="{780C22E6-B67E-40CD-A9E5-86A9867F2C59}" srcOrd="1" destOrd="0" presId="urn:microsoft.com/office/officeart/2016/7/layout/VerticalDownArrowProcess"/>
    <dgm:cxn modelId="{00A363B0-EDEB-4461-870D-563D61B83C85}" type="presParOf" srcId="{52E7DC2F-3CA1-468A-9DAE-F8F4F4767706}" destId="{05834548-F7A5-4BB4-AD89-EA0F99ADFF4C}" srcOrd="1" destOrd="0" presId="urn:microsoft.com/office/officeart/2016/7/layout/VerticalDownArrowProcess"/>
    <dgm:cxn modelId="{5859FE02-4A96-41E0-8127-7139D40CF590}" type="presParOf" srcId="{52E7DC2F-3CA1-468A-9DAE-F8F4F4767706}" destId="{6D8DE3AD-939F-468A-ACBB-1123F5C8599C}" srcOrd="2" destOrd="0" presId="urn:microsoft.com/office/officeart/2016/7/layout/VerticalDownArrowProcess"/>
    <dgm:cxn modelId="{F1923AAE-3ED9-4F32-977E-835CC649BD6E}" type="presParOf" srcId="{6D8DE3AD-939F-468A-ACBB-1123F5C8599C}" destId="{B3118F9E-EFA7-4D70-A6D9-AD3B7A50B162}" srcOrd="0" destOrd="0" presId="urn:microsoft.com/office/officeart/2016/7/layout/VerticalDownArrowProcess"/>
    <dgm:cxn modelId="{5DDE388A-CBB9-4BA0-B98B-65339ABA231C}" type="presParOf" srcId="{6D8DE3AD-939F-468A-ACBB-1123F5C8599C}" destId="{6BDCE705-01A0-41CD-B013-D6C91A7332C7}" srcOrd="1" destOrd="0" presId="urn:microsoft.com/office/officeart/2016/7/layout/VerticalDownArrowProcess"/>
    <dgm:cxn modelId="{E721B13F-A3CF-4758-BEBC-6C6F5883F520}" type="presParOf" srcId="{6D8DE3AD-939F-468A-ACBB-1123F5C8599C}" destId="{BBAAF2AE-17D5-4CEA-9EB1-DFBF7CEC8BD5}" srcOrd="2" destOrd="0" presId="urn:microsoft.com/office/officeart/2016/7/layout/VerticalDownArrowProcess"/>
    <dgm:cxn modelId="{C9538161-D8F6-4E98-B3CD-237C8AA82188}" type="presParOf" srcId="{52E7DC2F-3CA1-468A-9DAE-F8F4F4767706}" destId="{5F3E4478-6CF0-4684-8348-C7B65EE0BDAC}" srcOrd="3" destOrd="0" presId="urn:microsoft.com/office/officeart/2016/7/layout/VerticalDownArrowProcess"/>
    <dgm:cxn modelId="{7E784AB7-0654-4F07-9E8E-E3D135B54DB7}" type="presParOf" srcId="{52E7DC2F-3CA1-468A-9DAE-F8F4F4767706}" destId="{88B3379F-2E40-4A71-92BC-7E000C549109}" srcOrd="4" destOrd="0" presId="urn:microsoft.com/office/officeart/2016/7/layout/VerticalDownArrowProcess"/>
    <dgm:cxn modelId="{F49B34C1-F59D-43C8-9626-91472BD6EC65}" type="presParOf" srcId="{88B3379F-2E40-4A71-92BC-7E000C549109}" destId="{4D3F6357-4608-4D63-8694-0FFF08277CBF}" srcOrd="0" destOrd="0" presId="urn:microsoft.com/office/officeart/2016/7/layout/VerticalDownArrowProcess"/>
    <dgm:cxn modelId="{A6A18834-EFA9-40C0-94C1-C16E2B9C59A6}" type="presParOf" srcId="{88B3379F-2E40-4A71-92BC-7E000C549109}" destId="{B8D60486-A0C7-4116-973A-433951C1FB6D}" srcOrd="1" destOrd="0" presId="urn:microsoft.com/office/officeart/2016/7/layout/VerticalDownArrowProcess"/>
    <dgm:cxn modelId="{774CDC55-5367-4477-BCF3-E0CEC7AD53A5}" type="presParOf" srcId="{88B3379F-2E40-4A71-92BC-7E000C549109}" destId="{1BCACD4F-2142-4039-B1FA-DFD0F34E654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89203F-05B7-4DB6-A306-DB6BD8E19C0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AA20FA-0479-4265-973D-F0701DAA3255}">
      <dgm:prSet/>
      <dgm:spPr/>
      <dgm:t>
        <a:bodyPr/>
        <a:lstStyle/>
        <a:p>
          <a:r>
            <a:rPr lang="fi-FI"/>
            <a:t>Luonnollinen progesteroni loppukierrossa naisilla joilla kierto </a:t>
          </a:r>
          <a:endParaRPr lang="en-US"/>
        </a:p>
      </dgm:t>
    </dgm:pt>
    <dgm:pt modelId="{15B2C405-494D-4BB3-9FE6-4E1A52006E0E}" type="parTrans" cxnId="{A9E6C953-9553-49D1-9EB8-CE3733B33D2B}">
      <dgm:prSet/>
      <dgm:spPr/>
      <dgm:t>
        <a:bodyPr/>
        <a:lstStyle/>
        <a:p>
          <a:endParaRPr lang="en-US"/>
        </a:p>
      </dgm:t>
    </dgm:pt>
    <dgm:pt modelId="{ABD9DCA5-C6F2-4D25-9D16-58CF0C86889F}" type="sibTrans" cxnId="{A9E6C953-9553-49D1-9EB8-CE3733B33D2B}">
      <dgm:prSet/>
      <dgm:spPr/>
      <dgm:t>
        <a:bodyPr/>
        <a:lstStyle/>
        <a:p>
          <a:endParaRPr lang="en-US"/>
        </a:p>
      </dgm:t>
    </dgm:pt>
    <dgm:pt modelId="{C71C001C-B275-4BC8-A618-7BA3778FA5ED}">
      <dgm:prSet/>
      <dgm:spPr/>
      <dgm:t>
        <a:bodyPr/>
        <a:lstStyle/>
        <a:p>
          <a:r>
            <a:rPr lang="fi-FI"/>
            <a:t>Jonkinlainen trendi..?</a:t>
          </a:r>
          <a:endParaRPr lang="en-US"/>
        </a:p>
      </dgm:t>
    </dgm:pt>
    <dgm:pt modelId="{1A978270-C840-4A85-862C-2CE21ED72511}" type="parTrans" cxnId="{92715A85-7518-4260-A245-3F6FCBFB68FE}">
      <dgm:prSet/>
      <dgm:spPr/>
      <dgm:t>
        <a:bodyPr/>
        <a:lstStyle/>
        <a:p>
          <a:endParaRPr lang="en-US"/>
        </a:p>
      </dgm:t>
    </dgm:pt>
    <dgm:pt modelId="{8A63A28F-AF0B-4B8B-9A0E-6DF70CF6EE18}" type="sibTrans" cxnId="{92715A85-7518-4260-A245-3F6FCBFB68FE}">
      <dgm:prSet/>
      <dgm:spPr/>
      <dgm:t>
        <a:bodyPr/>
        <a:lstStyle/>
        <a:p>
          <a:endParaRPr lang="en-US"/>
        </a:p>
      </dgm:t>
    </dgm:pt>
    <dgm:pt modelId="{53FB2099-5F5A-4A69-B267-1C35526F47D2}">
      <dgm:prSet/>
      <dgm:spPr/>
      <dgm:t>
        <a:bodyPr/>
        <a:lstStyle/>
        <a:p>
          <a:r>
            <a:rPr lang="fi-FI"/>
            <a:t>Tehoaa osassa tutkimuksia kuumiin aaltoihin postmenopaussissa</a:t>
          </a:r>
          <a:endParaRPr lang="en-US"/>
        </a:p>
      </dgm:t>
    </dgm:pt>
    <dgm:pt modelId="{EF76D3D9-C405-4C7F-8977-8A67EF0DDE24}" type="parTrans" cxnId="{C14BF0D2-DA05-49A2-857D-70862469467A}">
      <dgm:prSet/>
      <dgm:spPr/>
      <dgm:t>
        <a:bodyPr/>
        <a:lstStyle/>
        <a:p>
          <a:endParaRPr lang="en-US"/>
        </a:p>
      </dgm:t>
    </dgm:pt>
    <dgm:pt modelId="{6750D1D5-8CD5-4EC3-9733-325705FDD29F}" type="sibTrans" cxnId="{C14BF0D2-DA05-49A2-857D-70862469467A}">
      <dgm:prSet/>
      <dgm:spPr/>
      <dgm:t>
        <a:bodyPr/>
        <a:lstStyle/>
        <a:p>
          <a:endParaRPr lang="en-US"/>
        </a:p>
      </dgm:t>
    </dgm:pt>
    <dgm:pt modelId="{8D870F11-35EC-4DEF-AD6D-C6EA9EE394FF}">
      <dgm:prSet/>
      <dgm:spPr/>
      <dgm:t>
        <a:bodyPr/>
        <a:lstStyle/>
        <a:p>
          <a:r>
            <a:rPr lang="fi-FI"/>
            <a:t>Tutkimusdata ristiriitaista</a:t>
          </a:r>
          <a:endParaRPr lang="en-US"/>
        </a:p>
      </dgm:t>
    </dgm:pt>
    <dgm:pt modelId="{40413EDB-A520-4900-9F4F-129C30F45F6B}" type="parTrans" cxnId="{B96C1C46-54E3-47E4-B9B3-4C479CFD038C}">
      <dgm:prSet/>
      <dgm:spPr/>
      <dgm:t>
        <a:bodyPr/>
        <a:lstStyle/>
        <a:p>
          <a:endParaRPr lang="en-US"/>
        </a:p>
      </dgm:t>
    </dgm:pt>
    <dgm:pt modelId="{E9EA2E9A-3C5C-48C3-8F2F-DA3CF5657EE5}" type="sibTrans" cxnId="{B96C1C46-54E3-47E4-B9B3-4C479CFD038C}">
      <dgm:prSet/>
      <dgm:spPr/>
      <dgm:t>
        <a:bodyPr/>
        <a:lstStyle/>
        <a:p>
          <a:endParaRPr lang="en-US"/>
        </a:p>
      </dgm:t>
    </dgm:pt>
    <dgm:pt modelId="{97E0231F-EB17-4585-8CF4-99F09B379AF0}">
      <dgm:prSet/>
      <dgm:spPr/>
      <dgm:t>
        <a:bodyPr/>
        <a:lstStyle/>
        <a:p>
          <a:r>
            <a:rPr lang="fi-FI"/>
            <a:t>Unen laatuun todennäköisesti auttaa</a:t>
          </a:r>
          <a:endParaRPr lang="en-US"/>
        </a:p>
      </dgm:t>
    </dgm:pt>
    <dgm:pt modelId="{B6EDEBBC-8CCA-430C-9A49-C743DC819EA7}" type="parTrans" cxnId="{078BBB87-48CE-4227-BACF-FCA61BD97B8C}">
      <dgm:prSet/>
      <dgm:spPr/>
      <dgm:t>
        <a:bodyPr/>
        <a:lstStyle/>
        <a:p>
          <a:endParaRPr lang="en-US"/>
        </a:p>
      </dgm:t>
    </dgm:pt>
    <dgm:pt modelId="{E56CC668-4510-4B47-BFB2-0EF2186181C4}" type="sibTrans" cxnId="{078BBB87-48CE-4227-BACF-FCA61BD97B8C}">
      <dgm:prSet/>
      <dgm:spPr/>
      <dgm:t>
        <a:bodyPr/>
        <a:lstStyle/>
        <a:p>
          <a:endParaRPr lang="en-US"/>
        </a:p>
      </dgm:t>
    </dgm:pt>
    <dgm:pt modelId="{63B90BB6-D90F-45D4-9AB8-44B79A90D236}">
      <dgm:prSet/>
      <dgm:spPr/>
      <dgm:t>
        <a:bodyPr/>
        <a:lstStyle/>
        <a:p>
          <a:r>
            <a:rPr lang="fi-FI"/>
            <a:t>Progesteroni väsyttää, kannattaa ottaa illalla</a:t>
          </a:r>
          <a:endParaRPr lang="en-US"/>
        </a:p>
      </dgm:t>
    </dgm:pt>
    <dgm:pt modelId="{CBE1A807-DE16-4555-8329-F773757F5AB1}" type="parTrans" cxnId="{5A28570F-F662-4239-B455-0087AC073AD2}">
      <dgm:prSet/>
      <dgm:spPr/>
      <dgm:t>
        <a:bodyPr/>
        <a:lstStyle/>
        <a:p>
          <a:endParaRPr lang="en-US"/>
        </a:p>
      </dgm:t>
    </dgm:pt>
    <dgm:pt modelId="{EF12F39F-4EC9-498F-A64B-816B89F8EEAF}" type="sibTrans" cxnId="{5A28570F-F662-4239-B455-0087AC073AD2}">
      <dgm:prSet/>
      <dgm:spPr/>
      <dgm:t>
        <a:bodyPr/>
        <a:lstStyle/>
        <a:p>
          <a:endParaRPr lang="en-US"/>
        </a:p>
      </dgm:t>
    </dgm:pt>
    <dgm:pt modelId="{7D47F837-0EE7-4C53-8628-4A613C198142}" type="pres">
      <dgm:prSet presAssocID="{FC89203F-05B7-4DB6-A306-DB6BD8E19C02}" presName="Name0" presStyleCnt="0">
        <dgm:presLayoutVars>
          <dgm:dir/>
          <dgm:animLvl val="lvl"/>
          <dgm:resizeHandles val="exact"/>
        </dgm:presLayoutVars>
      </dgm:prSet>
      <dgm:spPr/>
    </dgm:pt>
    <dgm:pt modelId="{55EEDE85-00EF-4152-9413-BFEDEC48AA42}" type="pres">
      <dgm:prSet presAssocID="{AFAA20FA-0479-4265-973D-F0701DAA3255}" presName="composite" presStyleCnt="0"/>
      <dgm:spPr/>
    </dgm:pt>
    <dgm:pt modelId="{ECF49F2D-E3C1-4930-BB42-42F4FB392AF1}" type="pres">
      <dgm:prSet presAssocID="{AFAA20FA-0479-4265-973D-F0701DAA32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78BF171-EE16-44CE-9F79-11A63A28BA48}" type="pres">
      <dgm:prSet presAssocID="{AFAA20FA-0479-4265-973D-F0701DAA3255}" presName="desTx" presStyleLbl="alignAccFollowNode1" presStyleIdx="0" presStyleCnt="3">
        <dgm:presLayoutVars>
          <dgm:bulletEnabled val="1"/>
        </dgm:presLayoutVars>
      </dgm:prSet>
      <dgm:spPr/>
    </dgm:pt>
    <dgm:pt modelId="{36588353-6478-4804-AB5C-25B43C2A5C64}" type="pres">
      <dgm:prSet presAssocID="{ABD9DCA5-C6F2-4D25-9D16-58CF0C86889F}" presName="space" presStyleCnt="0"/>
      <dgm:spPr/>
    </dgm:pt>
    <dgm:pt modelId="{FD94321C-E64B-44AF-BDB3-F11E560F5280}" type="pres">
      <dgm:prSet presAssocID="{53FB2099-5F5A-4A69-B267-1C35526F47D2}" presName="composite" presStyleCnt="0"/>
      <dgm:spPr/>
    </dgm:pt>
    <dgm:pt modelId="{A2F97138-70D1-40C8-91D8-222CD6F258CE}" type="pres">
      <dgm:prSet presAssocID="{53FB2099-5F5A-4A69-B267-1C35526F47D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8DE3CA2-F648-4EE5-B297-1F3FB1FDF79C}" type="pres">
      <dgm:prSet presAssocID="{53FB2099-5F5A-4A69-B267-1C35526F47D2}" presName="desTx" presStyleLbl="alignAccFollowNode1" presStyleIdx="1" presStyleCnt="3">
        <dgm:presLayoutVars>
          <dgm:bulletEnabled val="1"/>
        </dgm:presLayoutVars>
      </dgm:prSet>
      <dgm:spPr/>
    </dgm:pt>
    <dgm:pt modelId="{5993247E-C14C-49CA-9D28-77931F75A42A}" type="pres">
      <dgm:prSet presAssocID="{6750D1D5-8CD5-4EC3-9733-325705FDD29F}" presName="space" presStyleCnt="0"/>
      <dgm:spPr/>
    </dgm:pt>
    <dgm:pt modelId="{8B7CE74D-F066-4B00-AA85-C9BECA48DD71}" type="pres">
      <dgm:prSet presAssocID="{97E0231F-EB17-4585-8CF4-99F09B379AF0}" presName="composite" presStyleCnt="0"/>
      <dgm:spPr/>
    </dgm:pt>
    <dgm:pt modelId="{3869F5EF-B48C-43ED-9CFA-AA627762240A}" type="pres">
      <dgm:prSet presAssocID="{97E0231F-EB17-4585-8CF4-99F09B379A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EF3C699-3AB2-47C8-B392-26ACAF36594B}" type="pres">
      <dgm:prSet presAssocID="{97E0231F-EB17-4585-8CF4-99F09B379AF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6058A0C-BCBB-4F17-80C5-7466F9D8C7CA}" type="presOf" srcId="{AFAA20FA-0479-4265-973D-F0701DAA3255}" destId="{ECF49F2D-E3C1-4930-BB42-42F4FB392AF1}" srcOrd="0" destOrd="0" presId="urn:microsoft.com/office/officeart/2005/8/layout/hList1"/>
    <dgm:cxn modelId="{5A28570F-F662-4239-B455-0087AC073AD2}" srcId="{97E0231F-EB17-4585-8CF4-99F09B379AF0}" destId="{63B90BB6-D90F-45D4-9AB8-44B79A90D236}" srcOrd="0" destOrd="0" parTransId="{CBE1A807-DE16-4555-8329-F773757F5AB1}" sibTransId="{EF12F39F-4EC9-498F-A64B-816B89F8EEAF}"/>
    <dgm:cxn modelId="{D0F28235-A77C-449C-9366-59BF5085B14A}" type="presOf" srcId="{8D870F11-35EC-4DEF-AD6D-C6EA9EE394FF}" destId="{C8DE3CA2-F648-4EE5-B297-1F3FB1FDF79C}" srcOrd="0" destOrd="0" presId="urn:microsoft.com/office/officeart/2005/8/layout/hList1"/>
    <dgm:cxn modelId="{46E9FE3B-27F2-4F09-A107-35ACC6FF0FF0}" type="presOf" srcId="{97E0231F-EB17-4585-8CF4-99F09B379AF0}" destId="{3869F5EF-B48C-43ED-9CFA-AA627762240A}" srcOrd="0" destOrd="0" presId="urn:microsoft.com/office/officeart/2005/8/layout/hList1"/>
    <dgm:cxn modelId="{C9FDC964-E1C3-4F1D-BA85-BDF242D4A829}" type="presOf" srcId="{53FB2099-5F5A-4A69-B267-1C35526F47D2}" destId="{A2F97138-70D1-40C8-91D8-222CD6F258CE}" srcOrd="0" destOrd="0" presId="urn:microsoft.com/office/officeart/2005/8/layout/hList1"/>
    <dgm:cxn modelId="{B96C1C46-54E3-47E4-B9B3-4C479CFD038C}" srcId="{53FB2099-5F5A-4A69-B267-1C35526F47D2}" destId="{8D870F11-35EC-4DEF-AD6D-C6EA9EE394FF}" srcOrd="0" destOrd="0" parTransId="{40413EDB-A520-4900-9F4F-129C30F45F6B}" sibTransId="{E9EA2E9A-3C5C-48C3-8F2F-DA3CF5657EE5}"/>
    <dgm:cxn modelId="{A9E6C953-9553-49D1-9EB8-CE3733B33D2B}" srcId="{FC89203F-05B7-4DB6-A306-DB6BD8E19C02}" destId="{AFAA20FA-0479-4265-973D-F0701DAA3255}" srcOrd="0" destOrd="0" parTransId="{15B2C405-494D-4BB3-9FE6-4E1A52006E0E}" sibTransId="{ABD9DCA5-C6F2-4D25-9D16-58CF0C86889F}"/>
    <dgm:cxn modelId="{76B7AF76-1439-4F34-8F3C-9D0EAF8D375F}" type="presOf" srcId="{63B90BB6-D90F-45D4-9AB8-44B79A90D236}" destId="{6EF3C699-3AB2-47C8-B392-26ACAF36594B}" srcOrd="0" destOrd="0" presId="urn:microsoft.com/office/officeart/2005/8/layout/hList1"/>
    <dgm:cxn modelId="{92715A85-7518-4260-A245-3F6FCBFB68FE}" srcId="{AFAA20FA-0479-4265-973D-F0701DAA3255}" destId="{C71C001C-B275-4BC8-A618-7BA3778FA5ED}" srcOrd="0" destOrd="0" parTransId="{1A978270-C840-4A85-862C-2CE21ED72511}" sibTransId="{8A63A28F-AF0B-4B8B-9A0E-6DF70CF6EE18}"/>
    <dgm:cxn modelId="{078BBB87-48CE-4227-BACF-FCA61BD97B8C}" srcId="{FC89203F-05B7-4DB6-A306-DB6BD8E19C02}" destId="{97E0231F-EB17-4585-8CF4-99F09B379AF0}" srcOrd="2" destOrd="0" parTransId="{B6EDEBBC-8CCA-430C-9A49-C743DC819EA7}" sibTransId="{E56CC668-4510-4B47-BFB2-0EF2186181C4}"/>
    <dgm:cxn modelId="{AE3F5292-35F1-4A13-8922-C3677BE9B80E}" type="presOf" srcId="{C71C001C-B275-4BC8-A618-7BA3778FA5ED}" destId="{478BF171-EE16-44CE-9F79-11A63A28BA48}" srcOrd="0" destOrd="0" presId="urn:microsoft.com/office/officeart/2005/8/layout/hList1"/>
    <dgm:cxn modelId="{6045F0B8-9C24-4C47-AB0A-E8E49CB5FF1B}" type="presOf" srcId="{FC89203F-05B7-4DB6-A306-DB6BD8E19C02}" destId="{7D47F837-0EE7-4C53-8628-4A613C198142}" srcOrd="0" destOrd="0" presId="urn:microsoft.com/office/officeart/2005/8/layout/hList1"/>
    <dgm:cxn modelId="{C14BF0D2-DA05-49A2-857D-70862469467A}" srcId="{FC89203F-05B7-4DB6-A306-DB6BD8E19C02}" destId="{53FB2099-5F5A-4A69-B267-1C35526F47D2}" srcOrd="1" destOrd="0" parTransId="{EF76D3D9-C405-4C7F-8977-8A67EF0DDE24}" sibTransId="{6750D1D5-8CD5-4EC3-9733-325705FDD29F}"/>
    <dgm:cxn modelId="{6744980E-AD65-4A75-AEF4-800626912B52}" type="presParOf" srcId="{7D47F837-0EE7-4C53-8628-4A613C198142}" destId="{55EEDE85-00EF-4152-9413-BFEDEC48AA42}" srcOrd="0" destOrd="0" presId="urn:microsoft.com/office/officeart/2005/8/layout/hList1"/>
    <dgm:cxn modelId="{8CF93F81-0FD4-4BB7-B3F8-ECBC03E7CE7F}" type="presParOf" srcId="{55EEDE85-00EF-4152-9413-BFEDEC48AA42}" destId="{ECF49F2D-E3C1-4930-BB42-42F4FB392AF1}" srcOrd="0" destOrd="0" presId="urn:microsoft.com/office/officeart/2005/8/layout/hList1"/>
    <dgm:cxn modelId="{3FAC524D-0DAF-4C9A-93AF-5D6F2CC3D250}" type="presParOf" srcId="{55EEDE85-00EF-4152-9413-BFEDEC48AA42}" destId="{478BF171-EE16-44CE-9F79-11A63A28BA48}" srcOrd="1" destOrd="0" presId="urn:microsoft.com/office/officeart/2005/8/layout/hList1"/>
    <dgm:cxn modelId="{9FA235C1-B8EA-4F3B-9B01-C86B19F327ED}" type="presParOf" srcId="{7D47F837-0EE7-4C53-8628-4A613C198142}" destId="{36588353-6478-4804-AB5C-25B43C2A5C64}" srcOrd="1" destOrd="0" presId="urn:microsoft.com/office/officeart/2005/8/layout/hList1"/>
    <dgm:cxn modelId="{A35204F7-B4C0-44CB-B1CA-628B94BC2F26}" type="presParOf" srcId="{7D47F837-0EE7-4C53-8628-4A613C198142}" destId="{FD94321C-E64B-44AF-BDB3-F11E560F5280}" srcOrd="2" destOrd="0" presId="urn:microsoft.com/office/officeart/2005/8/layout/hList1"/>
    <dgm:cxn modelId="{89116924-F6D0-426C-944D-994B9175CB58}" type="presParOf" srcId="{FD94321C-E64B-44AF-BDB3-F11E560F5280}" destId="{A2F97138-70D1-40C8-91D8-222CD6F258CE}" srcOrd="0" destOrd="0" presId="urn:microsoft.com/office/officeart/2005/8/layout/hList1"/>
    <dgm:cxn modelId="{84E88C37-EF29-4161-BBCF-88D3FF555901}" type="presParOf" srcId="{FD94321C-E64B-44AF-BDB3-F11E560F5280}" destId="{C8DE3CA2-F648-4EE5-B297-1F3FB1FDF79C}" srcOrd="1" destOrd="0" presId="urn:microsoft.com/office/officeart/2005/8/layout/hList1"/>
    <dgm:cxn modelId="{F56C1D52-0814-458F-A66D-4F8A86F16416}" type="presParOf" srcId="{7D47F837-0EE7-4C53-8628-4A613C198142}" destId="{5993247E-C14C-49CA-9D28-77931F75A42A}" srcOrd="3" destOrd="0" presId="urn:microsoft.com/office/officeart/2005/8/layout/hList1"/>
    <dgm:cxn modelId="{E7F34868-7432-4951-B7DC-39562D5191CF}" type="presParOf" srcId="{7D47F837-0EE7-4C53-8628-4A613C198142}" destId="{8B7CE74D-F066-4B00-AA85-C9BECA48DD71}" srcOrd="4" destOrd="0" presId="urn:microsoft.com/office/officeart/2005/8/layout/hList1"/>
    <dgm:cxn modelId="{FB570763-2EFF-4C96-AFBE-E691509B6D27}" type="presParOf" srcId="{8B7CE74D-F066-4B00-AA85-C9BECA48DD71}" destId="{3869F5EF-B48C-43ED-9CFA-AA627762240A}" srcOrd="0" destOrd="0" presId="urn:microsoft.com/office/officeart/2005/8/layout/hList1"/>
    <dgm:cxn modelId="{1FDD1E34-2C11-49DD-91C5-38C977315FDB}" type="presParOf" srcId="{8B7CE74D-F066-4B00-AA85-C9BECA48DD71}" destId="{6EF3C699-3AB2-47C8-B392-26ACAF3659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7941ED-DF8F-484E-A82F-2D54C5ED9CD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BF01B1-05C9-4993-9370-4807BA8512EA}">
      <dgm:prSet/>
      <dgm:spPr/>
      <dgm:t>
        <a:bodyPr/>
        <a:lstStyle/>
        <a:p>
          <a:r>
            <a:rPr lang="fi-FI"/>
            <a:t>Hoidon alussa voi esiintyä turvotusta ja rintojen arkuutta</a:t>
          </a:r>
          <a:endParaRPr lang="en-US"/>
        </a:p>
      </dgm:t>
    </dgm:pt>
    <dgm:pt modelId="{9EEE7F53-9D27-4C5A-B15D-213AFFB39B2F}" type="parTrans" cxnId="{7605112C-E515-419D-A81F-673B52EB1C9E}">
      <dgm:prSet/>
      <dgm:spPr/>
      <dgm:t>
        <a:bodyPr/>
        <a:lstStyle/>
        <a:p>
          <a:endParaRPr lang="en-US"/>
        </a:p>
      </dgm:t>
    </dgm:pt>
    <dgm:pt modelId="{A167C779-ADDB-4F23-AF08-64242D4C893A}" type="sibTrans" cxnId="{7605112C-E515-419D-A81F-673B52EB1C9E}">
      <dgm:prSet/>
      <dgm:spPr/>
      <dgm:t>
        <a:bodyPr/>
        <a:lstStyle/>
        <a:p>
          <a:endParaRPr lang="en-US"/>
        </a:p>
      </dgm:t>
    </dgm:pt>
    <dgm:pt modelId="{0C36D3EB-0CEF-4C96-8028-8CAA22D1D01D}">
      <dgm:prSet/>
      <dgm:spPr/>
      <dgm:t>
        <a:bodyPr/>
        <a:lstStyle/>
        <a:p>
          <a:r>
            <a:rPr lang="fi-FI" dirty="0"/>
            <a:t>Hoito aloitetaan tavallisesti pienellä/keskisuurella annoksella (1 mg tabletti/vrk, 1 mg geeliä/vrk, 37,5-50 µg laastari × 2/viikko) </a:t>
          </a:r>
          <a:endParaRPr lang="en-US" dirty="0"/>
        </a:p>
      </dgm:t>
    </dgm:pt>
    <dgm:pt modelId="{EF8ADA13-D129-4A43-A695-EAF363604CAE}" type="parTrans" cxnId="{4472EC8D-39F0-4A01-AE43-656883618C63}">
      <dgm:prSet/>
      <dgm:spPr/>
      <dgm:t>
        <a:bodyPr/>
        <a:lstStyle/>
        <a:p>
          <a:endParaRPr lang="en-US"/>
        </a:p>
      </dgm:t>
    </dgm:pt>
    <dgm:pt modelId="{582A2E03-C019-4F27-B313-C81B44B1F3F0}" type="sibTrans" cxnId="{4472EC8D-39F0-4A01-AE43-656883618C63}">
      <dgm:prSet/>
      <dgm:spPr/>
      <dgm:t>
        <a:bodyPr/>
        <a:lstStyle/>
        <a:p>
          <a:endParaRPr lang="en-US"/>
        </a:p>
      </dgm:t>
    </dgm:pt>
    <dgm:pt modelId="{31B309D5-62DD-4A5F-A6E9-A697BA1B43A0}">
      <dgm:prSet/>
      <dgm:spPr/>
      <dgm:t>
        <a:bodyPr/>
        <a:lstStyle/>
        <a:p>
          <a:r>
            <a:rPr lang="fi-FI"/>
            <a:t>Jos rinnat aristavat, pienennä annosta</a:t>
          </a:r>
          <a:endParaRPr lang="en-US"/>
        </a:p>
      </dgm:t>
    </dgm:pt>
    <dgm:pt modelId="{D1B06E56-922D-42B4-A7A7-FF40CCF47F17}" type="parTrans" cxnId="{37D094EB-DC5B-45FB-B473-70B4CA248FA8}">
      <dgm:prSet/>
      <dgm:spPr/>
      <dgm:t>
        <a:bodyPr/>
        <a:lstStyle/>
        <a:p>
          <a:endParaRPr lang="en-US"/>
        </a:p>
      </dgm:t>
    </dgm:pt>
    <dgm:pt modelId="{C06821DC-AC75-40CB-A346-3B64CCD38B2F}" type="sibTrans" cxnId="{37D094EB-DC5B-45FB-B473-70B4CA248FA8}">
      <dgm:prSet/>
      <dgm:spPr/>
      <dgm:t>
        <a:bodyPr/>
        <a:lstStyle/>
        <a:p>
          <a:endParaRPr lang="en-US"/>
        </a:p>
      </dgm:t>
    </dgm:pt>
    <dgm:pt modelId="{D35F0D08-BBEF-46A9-8900-264F1CEF3557}">
      <dgm:prSet/>
      <dgm:spPr/>
      <dgm:t>
        <a:bodyPr/>
        <a:lstStyle/>
        <a:p>
          <a:r>
            <a:rPr lang="fi-FI"/>
            <a:t>Jos oireet eivät helpotu, nosta</a:t>
          </a:r>
          <a:endParaRPr lang="en-US"/>
        </a:p>
      </dgm:t>
    </dgm:pt>
    <dgm:pt modelId="{F2F9F095-E527-4333-9BB0-B7670306FD8F}" type="parTrans" cxnId="{4E718CB9-B977-433B-8057-F3B946774224}">
      <dgm:prSet/>
      <dgm:spPr/>
      <dgm:t>
        <a:bodyPr/>
        <a:lstStyle/>
        <a:p>
          <a:endParaRPr lang="en-US"/>
        </a:p>
      </dgm:t>
    </dgm:pt>
    <dgm:pt modelId="{B27AF6B3-6E0F-4DD8-96DB-CF4C62FC409A}" type="sibTrans" cxnId="{4E718CB9-B977-433B-8057-F3B946774224}">
      <dgm:prSet/>
      <dgm:spPr/>
      <dgm:t>
        <a:bodyPr/>
        <a:lstStyle/>
        <a:p>
          <a:endParaRPr lang="en-US"/>
        </a:p>
      </dgm:t>
    </dgm:pt>
    <dgm:pt modelId="{09B818E4-90A1-4D00-954C-05299495B9A6}">
      <dgm:prSet/>
      <dgm:spPr/>
      <dgm:t>
        <a:bodyPr/>
        <a:lstStyle/>
        <a:p>
          <a:r>
            <a:rPr lang="fi-FI"/>
            <a:t>Psyykkiset oireet: masennus (progestiini), pahoinvointi</a:t>
          </a:r>
          <a:endParaRPr lang="en-US"/>
        </a:p>
      </dgm:t>
    </dgm:pt>
    <dgm:pt modelId="{A83E8F70-7BE0-41DE-A62B-BBC44F2C1091}" type="parTrans" cxnId="{C58277CD-0F72-4214-A38D-9164C33F321C}">
      <dgm:prSet/>
      <dgm:spPr/>
      <dgm:t>
        <a:bodyPr/>
        <a:lstStyle/>
        <a:p>
          <a:endParaRPr lang="en-US"/>
        </a:p>
      </dgm:t>
    </dgm:pt>
    <dgm:pt modelId="{68DC32C6-75D3-48E8-B0D1-BE0AAAEFF83C}" type="sibTrans" cxnId="{C58277CD-0F72-4214-A38D-9164C33F321C}">
      <dgm:prSet/>
      <dgm:spPr/>
      <dgm:t>
        <a:bodyPr/>
        <a:lstStyle/>
        <a:p>
          <a:endParaRPr lang="en-US"/>
        </a:p>
      </dgm:t>
    </dgm:pt>
    <dgm:pt modelId="{D728C6AD-3BD3-4D37-8576-3354DB8E6EB9}">
      <dgm:prSet/>
      <dgm:spPr/>
      <dgm:t>
        <a:bodyPr/>
        <a:lstStyle/>
        <a:p>
          <a:r>
            <a:rPr lang="fi-FI"/>
            <a:t>Jos oireet jatkuvat &gt; 3 kk, progestiinin vaihto/annoksen vaihto</a:t>
          </a:r>
          <a:endParaRPr lang="en-US"/>
        </a:p>
      </dgm:t>
    </dgm:pt>
    <dgm:pt modelId="{BE46B3D7-FA5C-43AC-9493-24410B4E6DE5}" type="parTrans" cxnId="{BFAA873D-48EC-4660-B9B2-3A2517905DBB}">
      <dgm:prSet/>
      <dgm:spPr/>
      <dgm:t>
        <a:bodyPr/>
        <a:lstStyle/>
        <a:p>
          <a:endParaRPr lang="en-US"/>
        </a:p>
      </dgm:t>
    </dgm:pt>
    <dgm:pt modelId="{A9C0F1F2-F2AD-4970-9D3E-687CF3B12D6E}" type="sibTrans" cxnId="{BFAA873D-48EC-4660-B9B2-3A2517905DBB}">
      <dgm:prSet/>
      <dgm:spPr/>
      <dgm:t>
        <a:bodyPr/>
        <a:lstStyle/>
        <a:p>
          <a:endParaRPr lang="en-US"/>
        </a:p>
      </dgm:t>
    </dgm:pt>
    <dgm:pt modelId="{DD3B8566-6205-4FAC-9B6E-AF9418D5D71B}">
      <dgm:prSet/>
      <dgm:spPr/>
      <dgm:t>
        <a:bodyPr/>
        <a:lstStyle/>
        <a:p>
          <a:r>
            <a:rPr lang="fi-FI" dirty="0"/>
            <a:t>Ei näyttöä painonnoususta </a:t>
          </a:r>
          <a:endParaRPr lang="en-US" dirty="0"/>
        </a:p>
      </dgm:t>
    </dgm:pt>
    <dgm:pt modelId="{EF95266A-D368-44B0-BB1B-C03203BA70AA}" type="parTrans" cxnId="{E1E8414F-6C9E-46C5-883E-2B51F95E8F65}">
      <dgm:prSet/>
      <dgm:spPr/>
      <dgm:t>
        <a:bodyPr/>
        <a:lstStyle/>
        <a:p>
          <a:endParaRPr lang="en-US"/>
        </a:p>
      </dgm:t>
    </dgm:pt>
    <dgm:pt modelId="{9A3EF922-CFB7-4434-87AC-0B1F1187976E}" type="sibTrans" cxnId="{E1E8414F-6C9E-46C5-883E-2B51F95E8F65}">
      <dgm:prSet/>
      <dgm:spPr/>
      <dgm:t>
        <a:bodyPr/>
        <a:lstStyle/>
        <a:p>
          <a:endParaRPr lang="en-US"/>
        </a:p>
      </dgm:t>
    </dgm:pt>
    <dgm:pt modelId="{EADAA95F-7584-4E9A-ACF7-CB25025E8632}">
      <dgm:prSet/>
      <dgm:spPr/>
      <dgm:t>
        <a:bodyPr/>
        <a:lstStyle/>
        <a:p>
          <a:r>
            <a:rPr lang="fi-FI" dirty="0" err="1"/>
            <a:t>P.o</a:t>
          </a:r>
          <a:r>
            <a:rPr lang="fi-FI" dirty="0"/>
            <a:t>. estrogeeni lisää </a:t>
          </a:r>
          <a:r>
            <a:rPr lang="fi-FI" dirty="0" err="1"/>
            <a:t>hypotyreoosin</a:t>
          </a:r>
          <a:r>
            <a:rPr lang="fi-FI" dirty="0"/>
            <a:t> hoidossa tyroksiinin tarvetta jopa kolmasosan – suosi </a:t>
          </a:r>
          <a:r>
            <a:rPr lang="fi-FI" dirty="0" err="1"/>
            <a:t>transdermaalista</a:t>
          </a:r>
          <a:r>
            <a:rPr lang="fi-FI" dirty="0"/>
            <a:t> hoitoa</a:t>
          </a:r>
          <a:endParaRPr lang="en-US" dirty="0"/>
        </a:p>
      </dgm:t>
    </dgm:pt>
    <dgm:pt modelId="{75FA5265-9C34-4A15-9647-60C85BE0F04A}" type="parTrans" cxnId="{BD617C80-ACAF-4689-82B8-92E034D2B1D9}">
      <dgm:prSet/>
      <dgm:spPr/>
      <dgm:t>
        <a:bodyPr/>
        <a:lstStyle/>
        <a:p>
          <a:endParaRPr lang="en-US"/>
        </a:p>
      </dgm:t>
    </dgm:pt>
    <dgm:pt modelId="{4D6982E0-7F1F-4564-B5A0-FB305E6C0CA5}" type="sibTrans" cxnId="{BD617C80-ACAF-4689-82B8-92E034D2B1D9}">
      <dgm:prSet/>
      <dgm:spPr/>
      <dgm:t>
        <a:bodyPr/>
        <a:lstStyle/>
        <a:p>
          <a:endParaRPr lang="en-US"/>
        </a:p>
      </dgm:t>
    </dgm:pt>
    <dgm:pt modelId="{942784FC-A99A-45DF-9FE3-58ED12B7C29A}" type="pres">
      <dgm:prSet presAssocID="{6A7941ED-DF8F-484E-A82F-2D54C5ED9CDA}" presName="linear" presStyleCnt="0">
        <dgm:presLayoutVars>
          <dgm:animLvl val="lvl"/>
          <dgm:resizeHandles val="exact"/>
        </dgm:presLayoutVars>
      </dgm:prSet>
      <dgm:spPr/>
    </dgm:pt>
    <dgm:pt modelId="{F59F0E25-8BFA-4661-BDAD-593E50B2EB21}" type="pres">
      <dgm:prSet presAssocID="{AEBF01B1-05C9-4993-9370-4807BA8512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547D882-7BBA-4865-9E98-D080F5967311}" type="pres">
      <dgm:prSet presAssocID="{A167C779-ADDB-4F23-AF08-64242D4C893A}" presName="spacer" presStyleCnt="0"/>
      <dgm:spPr/>
    </dgm:pt>
    <dgm:pt modelId="{281D1538-CEC3-4F53-952E-324937065EC2}" type="pres">
      <dgm:prSet presAssocID="{0C36D3EB-0CEF-4C96-8028-8CAA22D1D0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3EFC39E-1108-4BC0-9D6C-2C542A74FB68}" type="pres">
      <dgm:prSet presAssocID="{0C36D3EB-0CEF-4C96-8028-8CAA22D1D01D}" presName="childText" presStyleLbl="revTx" presStyleIdx="0" presStyleCnt="2">
        <dgm:presLayoutVars>
          <dgm:bulletEnabled val="1"/>
        </dgm:presLayoutVars>
      </dgm:prSet>
      <dgm:spPr/>
    </dgm:pt>
    <dgm:pt modelId="{B0BB0864-45C8-4446-AC51-5690BED74AE4}" type="pres">
      <dgm:prSet presAssocID="{09B818E4-90A1-4D00-954C-05299495B9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FE30FC-551F-4AAE-B62E-613D1A01C50A}" type="pres">
      <dgm:prSet presAssocID="{09B818E4-90A1-4D00-954C-05299495B9A6}" presName="childText" presStyleLbl="revTx" presStyleIdx="1" presStyleCnt="2">
        <dgm:presLayoutVars>
          <dgm:bulletEnabled val="1"/>
        </dgm:presLayoutVars>
      </dgm:prSet>
      <dgm:spPr/>
    </dgm:pt>
    <dgm:pt modelId="{BAEA8153-E9FF-4299-8865-578F602321B1}" type="pres">
      <dgm:prSet presAssocID="{DD3B8566-6205-4FAC-9B6E-AF9418D5D7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3E5506-B39D-4694-9D7B-A4FB11092F3D}" type="pres">
      <dgm:prSet presAssocID="{9A3EF922-CFB7-4434-87AC-0B1F1187976E}" presName="spacer" presStyleCnt="0"/>
      <dgm:spPr/>
    </dgm:pt>
    <dgm:pt modelId="{8EEAEB00-F1DD-4321-98BD-32345F344371}" type="pres">
      <dgm:prSet presAssocID="{EADAA95F-7584-4E9A-ACF7-CB25025E863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2FD6E0D-B4E1-48CC-8839-77DC001C2CA9}" type="presOf" srcId="{DD3B8566-6205-4FAC-9B6E-AF9418D5D71B}" destId="{BAEA8153-E9FF-4299-8865-578F602321B1}" srcOrd="0" destOrd="0" presId="urn:microsoft.com/office/officeart/2005/8/layout/vList2"/>
    <dgm:cxn modelId="{7605112C-E515-419D-A81F-673B52EB1C9E}" srcId="{6A7941ED-DF8F-484E-A82F-2D54C5ED9CDA}" destId="{AEBF01B1-05C9-4993-9370-4807BA8512EA}" srcOrd="0" destOrd="0" parTransId="{9EEE7F53-9D27-4C5A-B15D-213AFFB39B2F}" sibTransId="{A167C779-ADDB-4F23-AF08-64242D4C893A}"/>
    <dgm:cxn modelId="{9D40E438-49FE-46C4-9EFD-94A1867AC7AB}" type="presOf" srcId="{EADAA95F-7584-4E9A-ACF7-CB25025E8632}" destId="{8EEAEB00-F1DD-4321-98BD-32345F344371}" srcOrd="0" destOrd="0" presId="urn:microsoft.com/office/officeart/2005/8/layout/vList2"/>
    <dgm:cxn modelId="{BFAA873D-48EC-4660-B9B2-3A2517905DBB}" srcId="{09B818E4-90A1-4D00-954C-05299495B9A6}" destId="{D728C6AD-3BD3-4D37-8576-3354DB8E6EB9}" srcOrd="0" destOrd="0" parTransId="{BE46B3D7-FA5C-43AC-9493-24410B4E6DE5}" sibTransId="{A9C0F1F2-F2AD-4970-9D3E-687CF3B12D6E}"/>
    <dgm:cxn modelId="{882DD141-9F04-4701-9655-43B85C1ECDB0}" type="presOf" srcId="{D728C6AD-3BD3-4D37-8576-3354DB8E6EB9}" destId="{B6FE30FC-551F-4AAE-B62E-613D1A01C50A}" srcOrd="0" destOrd="0" presId="urn:microsoft.com/office/officeart/2005/8/layout/vList2"/>
    <dgm:cxn modelId="{E9E52E45-0978-4463-A31F-A799C94188E5}" type="presOf" srcId="{AEBF01B1-05C9-4993-9370-4807BA8512EA}" destId="{F59F0E25-8BFA-4661-BDAD-593E50B2EB21}" srcOrd="0" destOrd="0" presId="urn:microsoft.com/office/officeart/2005/8/layout/vList2"/>
    <dgm:cxn modelId="{E1E8414F-6C9E-46C5-883E-2B51F95E8F65}" srcId="{6A7941ED-DF8F-484E-A82F-2D54C5ED9CDA}" destId="{DD3B8566-6205-4FAC-9B6E-AF9418D5D71B}" srcOrd="3" destOrd="0" parTransId="{EF95266A-D368-44B0-BB1B-C03203BA70AA}" sibTransId="{9A3EF922-CFB7-4434-87AC-0B1F1187976E}"/>
    <dgm:cxn modelId="{E58C9652-85EF-4B9D-B469-1DDC2404E767}" type="presOf" srcId="{31B309D5-62DD-4A5F-A6E9-A697BA1B43A0}" destId="{73EFC39E-1108-4BC0-9D6C-2C542A74FB68}" srcOrd="0" destOrd="0" presId="urn:microsoft.com/office/officeart/2005/8/layout/vList2"/>
    <dgm:cxn modelId="{4FE81B76-0622-4D46-BCE7-A1F3072D7E2D}" type="presOf" srcId="{6A7941ED-DF8F-484E-A82F-2D54C5ED9CDA}" destId="{942784FC-A99A-45DF-9FE3-58ED12B7C29A}" srcOrd="0" destOrd="0" presId="urn:microsoft.com/office/officeart/2005/8/layout/vList2"/>
    <dgm:cxn modelId="{BD617C80-ACAF-4689-82B8-92E034D2B1D9}" srcId="{6A7941ED-DF8F-484E-A82F-2D54C5ED9CDA}" destId="{EADAA95F-7584-4E9A-ACF7-CB25025E8632}" srcOrd="4" destOrd="0" parTransId="{75FA5265-9C34-4A15-9647-60C85BE0F04A}" sibTransId="{4D6982E0-7F1F-4564-B5A0-FB305E6C0CA5}"/>
    <dgm:cxn modelId="{4472EC8D-39F0-4A01-AE43-656883618C63}" srcId="{6A7941ED-DF8F-484E-A82F-2D54C5ED9CDA}" destId="{0C36D3EB-0CEF-4C96-8028-8CAA22D1D01D}" srcOrd="1" destOrd="0" parTransId="{EF8ADA13-D129-4A43-A695-EAF363604CAE}" sibTransId="{582A2E03-C019-4F27-B313-C81B44B1F3F0}"/>
    <dgm:cxn modelId="{43333C92-EF4A-4EF8-8FBC-F65746229022}" type="presOf" srcId="{0C36D3EB-0CEF-4C96-8028-8CAA22D1D01D}" destId="{281D1538-CEC3-4F53-952E-324937065EC2}" srcOrd="0" destOrd="0" presId="urn:microsoft.com/office/officeart/2005/8/layout/vList2"/>
    <dgm:cxn modelId="{4E718CB9-B977-433B-8057-F3B946774224}" srcId="{0C36D3EB-0CEF-4C96-8028-8CAA22D1D01D}" destId="{D35F0D08-BBEF-46A9-8900-264F1CEF3557}" srcOrd="1" destOrd="0" parTransId="{F2F9F095-E527-4333-9BB0-B7670306FD8F}" sibTransId="{B27AF6B3-6E0F-4DD8-96DB-CF4C62FC409A}"/>
    <dgm:cxn modelId="{8EE3B2BD-C310-4290-8089-2CEDEE945352}" type="presOf" srcId="{D35F0D08-BBEF-46A9-8900-264F1CEF3557}" destId="{73EFC39E-1108-4BC0-9D6C-2C542A74FB68}" srcOrd="0" destOrd="1" presId="urn:microsoft.com/office/officeart/2005/8/layout/vList2"/>
    <dgm:cxn modelId="{1B3B06CB-E003-4ECB-BA0C-F5B405B57CD4}" type="presOf" srcId="{09B818E4-90A1-4D00-954C-05299495B9A6}" destId="{B0BB0864-45C8-4446-AC51-5690BED74AE4}" srcOrd="0" destOrd="0" presId="urn:microsoft.com/office/officeart/2005/8/layout/vList2"/>
    <dgm:cxn modelId="{C58277CD-0F72-4214-A38D-9164C33F321C}" srcId="{6A7941ED-DF8F-484E-A82F-2D54C5ED9CDA}" destId="{09B818E4-90A1-4D00-954C-05299495B9A6}" srcOrd="2" destOrd="0" parTransId="{A83E8F70-7BE0-41DE-A62B-BBC44F2C1091}" sibTransId="{68DC32C6-75D3-48E8-B0D1-BE0AAAEFF83C}"/>
    <dgm:cxn modelId="{37D094EB-DC5B-45FB-B473-70B4CA248FA8}" srcId="{0C36D3EB-0CEF-4C96-8028-8CAA22D1D01D}" destId="{31B309D5-62DD-4A5F-A6E9-A697BA1B43A0}" srcOrd="0" destOrd="0" parTransId="{D1B06E56-922D-42B4-A7A7-FF40CCF47F17}" sibTransId="{C06821DC-AC75-40CB-A346-3B64CCD38B2F}"/>
    <dgm:cxn modelId="{558FFE21-F13A-4D03-9BC2-6BCF2A59929A}" type="presParOf" srcId="{942784FC-A99A-45DF-9FE3-58ED12B7C29A}" destId="{F59F0E25-8BFA-4661-BDAD-593E50B2EB21}" srcOrd="0" destOrd="0" presId="urn:microsoft.com/office/officeart/2005/8/layout/vList2"/>
    <dgm:cxn modelId="{AE15D55D-1A46-4EBD-BFD6-A1C96358D353}" type="presParOf" srcId="{942784FC-A99A-45DF-9FE3-58ED12B7C29A}" destId="{C547D882-7BBA-4865-9E98-D080F5967311}" srcOrd="1" destOrd="0" presId="urn:microsoft.com/office/officeart/2005/8/layout/vList2"/>
    <dgm:cxn modelId="{DDD6C049-E94F-4B74-B387-6A850149D43F}" type="presParOf" srcId="{942784FC-A99A-45DF-9FE3-58ED12B7C29A}" destId="{281D1538-CEC3-4F53-952E-324937065EC2}" srcOrd="2" destOrd="0" presId="urn:microsoft.com/office/officeart/2005/8/layout/vList2"/>
    <dgm:cxn modelId="{EB69B476-74EB-4C89-BCC6-33DE421DAA6B}" type="presParOf" srcId="{942784FC-A99A-45DF-9FE3-58ED12B7C29A}" destId="{73EFC39E-1108-4BC0-9D6C-2C542A74FB68}" srcOrd="3" destOrd="0" presId="urn:microsoft.com/office/officeart/2005/8/layout/vList2"/>
    <dgm:cxn modelId="{753BAAF9-C4E2-45FA-9CA4-41593ED0CF21}" type="presParOf" srcId="{942784FC-A99A-45DF-9FE3-58ED12B7C29A}" destId="{B0BB0864-45C8-4446-AC51-5690BED74AE4}" srcOrd="4" destOrd="0" presId="urn:microsoft.com/office/officeart/2005/8/layout/vList2"/>
    <dgm:cxn modelId="{4F84D8A4-4E07-4CAA-AC1C-E65710E5DA36}" type="presParOf" srcId="{942784FC-A99A-45DF-9FE3-58ED12B7C29A}" destId="{B6FE30FC-551F-4AAE-B62E-613D1A01C50A}" srcOrd="5" destOrd="0" presId="urn:microsoft.com/office/officeart/2005/8/layout/vList2"/>
    <dgm:cxn modelId="{2798C477-0E63-414D-A890-F1BCC83688B9}" type="presParOf" srcId="{942784FC-A99A-45DF-9FE3-58ED12B7C29A}" destId="{BAEA8153-E9FF-4299-8865-578F602321B1}" srcOrd="6" destOrd="0" presId="urn:microsoft.com/office/officeart/2005/8/layout/vList2"/>
    <dgm:cxn modelId="{8D2572D3-4C27-4F2F-A042-1906DE81E562}" type="presParOf" srcId="{942784FC-A99A-45DF-9FE3-58ED12B7C29A}" destId="{973E5506-B39D-4694-9D7B-A4FB11092F3D}" srcOrd="7" destOrd="0" presId="urn:microsoft.com/office/officeart/2005/8/layout/vList2"/>
    <dgm:cxn modelId="{860A146F-39EC-45CC-883D-030E8BDE6148}" type="presParOf" srcId="{942784FC-A99A-45DF-9FE3-58ED12B7C29A}" destId="{8EEAEB00-F1DD-4321-98BD-32345F3443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3F623-8559-4B31-A125-8D5C1C40191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Rintasyöpä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+ muut ER riippuvaiset syövät</a:t>
          </a:r>
          <a:endParaRPr lang="en-US" sz="1800" kern="1200" dirty="0"/>
        </a:p>
      </dsp:txBody>
      <dsp:txXfrm>
        <a:off x="582645" y="1178"/>
        <a:ext cx="2174490" cy="1304694"/>
      </dsp:txXfrm>
    </dsp:sp>
    <dsp:sp modelId="{C1FA0F92-6083-4FF1-B5A5-CEE1A47E29B4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Sairastettu SLT</a:t>
          </a:r>
          <a:endParaRPr lang="en-US" sz="2000" kern="1200"/>
        </a:p>
      </dsp:txBody>
      <dsp:txXfrm>
        <a:off x="2974584" y="1178"/>
        <a:ext cx="2174490" cy="1304694"/>
      </dsp:txXfrm>
    </dsp:sp>
    <dsp:sp modelId="{6DF35485-D67F-424A-B16D-FD2D67620508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Vaikeahoitoinen sydämen vajaatoiminta</a:t>
          </a:r>
          <a:endParaRPr lang="en-US" sz="2000" kern="1200"/>
        </a:p>
      </dsp:txBody>
      <dsp:txXfrm>
        <a:off x="5366524" y="1178"/>
        <a:ext cx="2174490" cy="1304694"/>
      </dsp:txXfrm>
    </dsp:sp>
    <dsp:sp modelId="{5E5078AE-5EEC-4431-8E73-336218722964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Hoitoresistentti verenpainetauti</a:t>
          </a:r>
          <a:endParaRPr lang="en-US" sz="2000" kern="1200"/>
        </a:p>
      </dsp:txBody>
      <dsp:txXfrm>
        <a:off x="7758464" y="1178"/>
        <a:ext cx="2174490" cy="1304694"/>
      </dsp:txXfrm>
    </dsp:sp>
    <dsp:sp modelId="{B77906EA-F836-4B17-BDC3-8016343710E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Vaikea maksasairaus</a:t>
          </a:r>
          <a:endParaRPr lang="en-US" sz="2000" kern="1200"/>
        </a:p>
      </dsp:txBody>
      <dsp:txXfrm>
        <a:off x="582645" y="1523321"/>
        <a:ext cx="2174490" cy="1304694"/>
      </dsp:txXfrm>
    </dsp:sp>
    <dsp:sp modelId="{B5DB693D-9E96-4679-AC48-C846996EA913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Selittämätön emätinverenvuoto</a:t>
          </a:r>
          <a:endParaRPr lang="en-US" sz="2000" kern="1200"/>
        </a:p>
      </dsp:txBody>
      <dsp:txXfrm>
        <a:off x="2974584" y="1523321"/>
        <a:ext cx="2174490" cy="1304694"/>
      </dsp:txXfrm>
    </dsp:sp>
    <dsp:sp modelId="{53410764-CCDB-46FB-96CB-1605F40F04DE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Sairastettu aivoinfarkti tai TIA</a:t>
          </a:r>
          <a:endParaRPr lang="en-US" sz="2000" kern="1200"/>
        </a:p>
      </dsp:txBody>
      <dsp:txXfrm>
        <a:off x="5366524" y="1523321"/>
        <a:ext cx="2174490" cy="1304694"/>
      </dsp:txXfrm>
    </dsp:sp>
    <dsp:sp modelId="{7256CE92-7E3A-4D9E-867D-51A4CFED250A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Sepelvaltimotauti</a:t>
          </a:r>
          <a:endParaRPr lang="en-US" sz="2000" kern="1200"/>
        </a:p>
      </dsp:txBody>
      <dsp:txXfrm>
        <a:off x="7758464" y="1523321"/>
        <a:ext cx="2174490" cy="1304694"/>
      </dsp:txXfrm>
    </dsp:sp>
    <dsp:sp modelId="{8F2CAA4C-618E-4CC6-ABD9-2F0FA79E83FF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Yleistynyt ASO-tauti</a:t>
          </a:r>
          <a:endParaRPr lang="en-US" sz="2000" kern="1200"/>
        </a:p>
      </dsp:txBody>
      <dsp:txXfrm>
        <a:off x="2974584" y="3045465"/>
        <a:ext cx="2174490" cy="1304694"/>
      </dsp:txXfrm>
    </dsp:sp>
    <dsp:sp modelId="{DD6703F6-1F27-4FCE-9FA6-A97EC5C7EE7D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SLE, jossa fosfolipidivasta-aineet+</a:t>
          </a:r>
          <a:endParaRPr lang="en-US" sz="2000" kern="1200"/>
        </a:p>
      </dsp:txBody>
      <dsp:txXfrm>
        <a:off x="5366524" y="3045465"/>
        <a:ext cx="2174490" cy="1304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B35C-A01A-4622-8F87-F7337DC315BB}">
      <dsp:nvSpPr>
        <dsp:cNvPr id="0" name=""/>
        <dsp:cNvSpPr/>
      </dsp:nvSpPr>
      <dsp:spPr>
        <a:xfrm>
          <a:off x="1963800" y="501529"/>
          <a:ext cx="1512000" cy="1512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05B60-F225-49CA-A584-48EDAFFBEFC9}">
      <dsp:nvSpPr>
        <dsp:cNvPr id="0" name=""/>
        <dsp:cNvSpPr/>
      </dsp:nvSpPr>
      <dsp:spPr>
        <a:xfrm>
          <a:off x="559800" y="2157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Epäsäännöllinen vuoto?</a:t>
          </a:r>
          <a:endParaRPr lang="en-US" sz="1400" kern="1200"/>
        </a:p>
      </dsp:txBody>
      <dsp:txXfrm>
        <a:off x="559800" y="2157505"/>
        <a:ext cx="4320000" cy="648000"/>
      </dsp:txXfrm>
    </dsp:sp>
    <dsp:sp modelId="{B85B850E-8F85-41EA-ACC0-FCEDB435906B}">
      <dsp:nvSpPr>
        <dsp:cNvPr id="0" name=""/>
        <dsp:cNvSpPr/>
      </dsp:nvSpPr>
      <dsp:spPr>
        <a:xfrm>
          <a:off x="559800" y="2872471"/>
          <a:ext cx="4320000" cy="97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Syklisessä valmisteessa vuotojen tulisi olla normaalit ja säännölliset - hoidon pitkittyessä voivat jäädä pois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Jatkuvassa yhdistelmävalmisteessa vuotojen pitäisi loppua 4-6 kk:n kuluessa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herkästi UÄ, pipelle, papa</a:t>
          </a:r>
          <a:endParaRPr lang="en-US" sz="1100" kern="1200"/>
        </a:p>
      </dsp:txBody>
      <dsp:txXfrm>
        <a:off x="559800" y="2872471"/>
        <a:ext cx="4320000" cy="977336"/>
      </dsp:txXfrm>
    </dsp:sp>
    <dsp:sp modelId="{C55BDEB0-03B9-4A1E-81A4-1617A8917663}">
      <dsp:nvSpPr>
        <dsp:cNvPr id="0" name=""/>
        <dsp:cNvSpPr/>
      </dsp:nvSpPr>
      <dsp:spPr>
        <a:xfrm>
          <a:off x="7039800" y="501529"/>
          <a:ext cx="1512000" cy="1512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475E4-F136-451A-A593-AD98937DF65F}">
      <dsp:nvSpPr>
        <dsp:cNvPr id="0" name=""/>
        <dsp:cNvSpPr/>
      </dsp:nvSpPr>
      <dsp:spPr>
        <a:xfrm>
          <a:off x="5635800" y="2157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Hormonihoidon pituudella on tärkeä merkitys, mikäli halutaan minimoida hoidon haitalliset vaikutukset</a:t>
          </a:r>
          <a:endParaRPr lang="en-US" sz="1400" kern="1200"/>
        </a:p>
      </dsp:txBody>
      <dsp:txXfrm>
        <a:off x="5635800" y="2157505"/>
        <a:ext cx="4320000" cy="648000"/>
      </dsp:txXfrm>
    </dsp:sp>
    <dsp:sp modelId="{AD314781-A169-4548-AC3E-658E851AF217}">
      <dsp:nvSpPr>
        <dsp:cNvPr id="0" name=""/>
        <dsp:cNvSpPr/>
      </dsp:nvSpPr>
      <dsp:spPr>
        <a:xfrm>
          <a:off x="5635800" y="2872471"/>
          <a:ext cx="4320000" cy="97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2 v välein arvio hyödyistä ja haitoista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Pienin tehokas annos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Onko </a:t>
          </a:r>
          <a:r>
            <a:rPr lang="en-US" sz="1100" kern="1200" dirty="0" err="1"/>
            <a:t>ilmaantunut</a:t>
          </a:r>
          <a:r>
            <a:rPr lang="en-US" sz="1100" kern="1200" dirty="0"/>
            <a:t> </a:t>
          </a:r>
          <a:r>
            <a:rPr lang="en-US" sz="1100" kern="1200" dirty="0" err="1"/>
            <a:t>kontraindikaatioita</a:t>
          </a:r>
          <a:r>
            <a:rPr lang="en-US" sz="1100" kern="1200" dirty="0"/>
            <a:t>?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Mgr</a:t>
          </a:r>
          <a:r>
            <a:rPr lang="en-US" sz="1100" kern="1200" dirty="0"/>
            <a:t> </a:t>
          </a:r>
          <a:r>
            <a:rPr lang="en-US" sz="1100" kern="1200" dirty="0" err="1"/>
            <a:t>toteutuneet</a:t>
          </a:r>
          <a:r>
            <a:rPr lang="en-US" sz="1100" kern="1200" dirty="0"/>
            <a:t>?</a:t>
          </a:r>
        </a:p>
      </dsp:txBody>
      <dsp:txXfrm>
        <a:off x="5635800" y="2872471"/>
        <a:ext cx="4320000" cy="9773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F957D-C1BA-41D5-AE5C-302332658F45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Systeemisen hormonihoidon kestolle ei ole ehdotonta ylärajaa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/>
            <a:t>Pyritään rajalliseen kestoon (viimeistään, kun ikä &gt; 60 v ?)</a:t>
          </a:r>
          <a:endParaRPr lang="en-US" sz="1800" kern="1200" dirty="0"/>
        </a:p>
      </dsp:txBody>
      <dsp:txXfrm>
        <a:off x="38234" y="38234"/>
        <a:ext cx="7529629" cy="1228933"/>
      </dsp:txXfrm>
    </dsp:sp>
    <dsp:sp modelId="{A90893AD-FFED-409A-A728-9AFA8F5C62D4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Hoito voidaan lopettaa milloin tahansa, syklisessä hoidossa kuitenkin keltarauhashormonijakson jälkeen</a:t>
          </a:r>
          <a:endParaRPr lang="en-US" sz="2300" kern="1200"/>
        </a:p>
      </dsp:txBody>
      <dsp:txXfrm>
        <a:off x="826903" y="1561202"/>
        <a:ext cx="7224611" cy="1228933"/>
      </dsp:txXfrm>
    </dsp:sp>
    <dsp:sp modelId="{7B257968-E8FA-4AA9-9BF0-6E17594BCDA5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Toistuvia lopettamisyrityksiä pyritään välttämään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/>
            <a:t>purkuyritys toteutetaan asteittain, usein pitkän ajan (6-12 kuukautta) kuluessa</a:t>
          </a:r>
          <a:endParaRPr lang="en-US" sz="1800" kern="1200"/>
        </a:p>
      </dsp:txBody>
      <dsp:txXfrm>
        <a:off x="1615573" y="3084170"/>
        <a:ext cx="7224611" cy="1228933"/>
      </dsp:txXfrm>
    </dsp:sp>
    <dsp:sp modelId="{29AA52CD-4639-4AC8-ADED-8694C92C4EBC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4CD99893-80D1-4CD1-8ABB-BA1B71531F38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8917A-A881-48AC-B7CE-F691483172E1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Vähäinen kuukautiskiertojen määrä suojaa </a:t>
          </a:r>
          <a:endParaRPr lang="en-U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myöhäinen puberteetti, varhaiset vaihdevuodet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varhainen synnytys, täysiaikaisten raskauksien suuri määrä, pitkä imetysaika </a:t>
          </a:r>
          <a:endParaRPr lang="en-US" sz="1600" kern="1200"/>
        </a:p>
      </dsp:txBody>
      <dsp:txXfrm>
        <a:off x="1748064" y="2975"/>
        <a:ext cx="3342605" cy="2005563"/>
      </dsp:txXfrm>
    </dsp:sp>
    <dsp:sp modelId="{4742C2F7-0924-431F-85FB-444CC6CA12A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Riskiä lisäävät ikä, varhainen </a:t>
          </a:r>
          <a:r>
            <a:rPr lang="fi-FI" sz="2000" kern="1200" dirty="0" err="1"/>
            <a:t>menarkeikä</a:t>
          </a:r>
          <a:r>
            <a:rPr lang="fi-FI" sz="2000" kern="1200" dirty="0"/>
            <a:t>, lapsettomuus, ensisynnytys myöhäisellä iällä, korkea vaihdevuosi-ikä ja mammografiassa todettu tiivis rintakudos</a:t>
          </a:r>
          <a:endParaRPr lang="en-US" sz="2000" kern="1200" dirty="0"/>
        </a:p>
      </dsp:txBody>
      <dsp:txXfrm>
        <a:off x="5424930" y="2975"/>
        <a:ext cx="3342605" cy="2005563"/>
      </dsp:txXfrm>
    </dsp:sp>
    <dsp:sp modelId="{36C32F95-DACC-4C48-8B5C-700732796F28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Perinnöllinen alttius liittyy n. 5-10 %:iin rintasyövistä</a:t>
          </a:r>
          <a:endParaRPr lang="en-US" sz="2000" kern="1200" dirty="0"/>
        </a:p>
      </dsp:txBody>
      <dsp:txXfrm>
        <a:off x="1748064" y="2342799"/>
        <a:ext cx="3342605" cy="2005563"/>
      </dsp:txXfrm>
    </dsp:sp>
    <dsp:sp modelId="{CA585F77-9503-4C1C-B6B7-60DDA0D0C8B0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Suurella osalla sairastuneista ei ole tunnettuja rintasyövän riskitekijöitä</a:t>
          </a:r>
          <a:endParaRPr lang="en-US" sz="2000" kern="1200"/>
        </a:p>
      </dsp:txBody>
      <dsp:txXfrm>
        <a:off x="5424930" y="2342799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4691B-55F9-492D-B526-9B5FCA904D75}">
      <dsp:nvSpPr>
        <dsp:cNvPr id="0" name=""/>
        <dsp:cNvSpPr/>
      </dsp:nvSpPr>
      <dsp:spPr>
        <a:xfrm>
          <a:off x="0" y="2655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CCDA8-F02E-42E5-8FFF-E0767EA9B90C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3C810-54D6-4B6E-A8D4-169BD53A2E99}">
      <dsp:nvSpPr>
        <dsp:cNvPr id="0" name=""/>
        <dsp:cNvSpPr/>
      </dsp:nvSpPr>
      <dsp:spPr>
        <a:xfrm>
          <a:off x="1434189" y="2655"/>
          <a:ext cx="9080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Elintavoilla huomattava merkitys rintasyöpäriskiin </a:t>
          </a:r>
          <a:endParaRPr lang="en-US" sz="2500" kern="1200"/>
        </a:p>
      </dsp:txBody>
      <dsp:txXfrm>
        <a:off x="1434189" y="2655"/>
        <a:ext cx="9080009" cy="1241722"/>
      </dsp:txXfrm>
    </dsp:sp>
    <dsp:sp modelId="{097C33B0-61AB-4AAC-82E9-B8DEC10808BE}">
      <dsp:nvSpPr>
        <dsp:cNvPr id="0" name=""/>
        <dsp:cNvSpPr/>
      </dsp:nvSpPr>
      <dsp:spPr>
        <a:xfrm>
          <a:off x="0" y="1554807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B0A99-84F2-4D55-8CB9-0EA39F33CCBF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B402-F112-42AF-876B-FA1512EA593D}">
      <dsp:nvSpPr>
        <dsp:cNvPr id="0" name=""/>
        <dsp:cNvSpPr/>
      </dsp:nvSpPr>
      <dsp:spPr>
        <a:xfrm>
          <a:off x="1434189" y="1554807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Lihavuus</a:t>
          </a:r>
          <a:endParaRPr lang="en-US" sz="2500" kern="1200"/>
        </a:p>
      </dsp:txBody>
      <dsp:txXfrm>
        <a:off x="1434189" y="1554807"/>
        <a:ext cx="4732020" cy="1241722"/>
      </dsp:txXfrm>
    </dsp:sp>
    <dsp:sp modelId="{6D5F1AA4-E994-42EE-A901-E58A31D29791}">
      <dsp:nvSpPr>
        <dsp:cNvPr id="0" name=""/>
        <dsp:cNvSpPr/>
      </dsp:nvSpPr>
      <dsp:spPr>
        <a:xfrm>
          <a:off x="6166209" y="1554807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korreloi myös huonompaan ennusteeseen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postmenopausaalisilla naisilla rasvakudos on merkittävä estrogeenin tuottaja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rasvakudoksen krooninen inflammaatio luo suotuisat olosuhteet rintasyövän kasvulle ja etenemiselle</a:t>
          </a:r>
          <a:endParaRPr lang="en-US" sz="1100" kern="1200" dirty="0"/>
        </a:p>
      </dsp:txBody>
      <dsp:txXfrm>
        <a:off x="6166209" y="1554807"/>
        <a:ext cx="4347989" cy="1241722"/>
      </dsp:txXfrm>
    </dsp:sp>
    <dsp:sp modelId="{2983E7E9-B734-4ED6-A798-B3C6699303F4}">
      <dsp:nvSpPr>
        <dsp:cNvPr id="0" name=""/>
        <dsp:cNvSpPr/>
      </dsp:nvSpPr>
      <dsp:spPr>
        <a:xfrm>
          <a:off x="0" y="3106960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E915C-E7D1-417A-8DC5-56E4AD50C665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1FDB5-6CDC-4EF1-92DE-989FDB3EB63E}">
      <dsp:nvSpPr>
        <dsp:cNvPr id="0" name=""/>
        <dsp:cNvSpPr/>
      </dsp:nvSpPr>
      <dsp:spPr>
        <a:xfrm>
          <a:off x="1434189" y="3106960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Alkoholi </a:t>
          </a:r>
          <a:endParaRPr lang="en-US" sz="2500" kern="1200"/>
        </a:p>
      </dsp:txBody>
      <dsp:txXfrm>
        <a:off x="1434189" y="3106960"/>
        <a:ext cx="4732020" cy="1241722"/>
      </dsp:txXfrm>
    </dsp:sp>
    <dsp:sp modelId="{CD771835-278A-47A2-B372-C763E9B81C2B}">
      <dsp:nvSpPr>
        <dsp:cNvPr id="0" name=""/>
        <dsp:cNvSpPr/>
      </dsp:nvSpPr>
      <dsp:spPr>
        <a:xfrm>
          <a:off x="6166209" y="3106960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erityisesti er+ / pr+ syöpien määrä lisääntyy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alkoholi nostaa elimistön estrogeenitasoja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alkoholin aineenvaihduntatuotteet asetaldehydi ja vapaat radikaalit ovat karsinogeenisia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riskisuhde on annosriippuvainen</a:t>
          </a:r>
          <a:endParaRPr lang="en-US" sz="1100" kern="1200"/>
        </a:p>
      </dsp:txBody>
      <dsp:txXfrm>
        <a:off x="6166209" y="3106960"/>
        <a:ext cx="4347989" cy="1241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8049-4365-462D-B2D7-E760E2A5577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C42BF-5370-4725-9B76-DD93641A7BF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984CF-D5E1-4585-8BEB-8E7B12B93FF4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HRT lisää rintasyövän riskiä</a:t>
          </a:r>
          <a:endParaRPr lang="en-US" sz="2500" kern="1200" dirty="0"/>
        </a:p>
      </dsp:txBody>
      <dsp:txXfrm>
        <a:off x="1435590" y="531"/>
        <a:ext cx="4732020" cy="1242935"/>
      </dsp:txXfrm>
    </dsp:sp>
    <dsp:sp modelId="{34ED15DF-8AF9-425F-839B-4C0FA99BF9DE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mutta kuolleisuus ei ole lisääntynyt, vaan on jopa alhaisempi </a:t>
          </a:r>
          <a:r>
            <a:rPr lang="fi-FI" sz="1800" kern="1200" dirty="0" err="1"/>
            <a:t>HRT:n</a:t>
          </a:r>
          <a:r>
            <a:rPr lang="fi-FI" sz="1800" kern="1200" dirty="0"/>
            <a:t> käyttäjillä</a:t>
          </a:r>
          <a:endParaRPr lang="en-US" sz="1800" kern="1200" dirty="0"/>
        </a:p>
      </dsp:txBody>
      <dsp:txXfrm>
        <a:off x="6167610" y="531"/>
        <a:ext cx="4347989" cy="1242935"/>
      </dsp:txXfrm>
    </dsp:sp>
    <dsp:sp modelId="{D6F9986C-97D7-4BD0-8774-BF016EB666A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20216-57B9-4EB3-B291-2FF74C61513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6FE02-4D14-4241-A2C8-2980936DFD87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Pelkkä estrogeenihoito, ei riskiä</a:t>
          </a:r>
          <a:endParaRPr lang="en-US" sz="2500" kern="1200"/>
        </a:p>
      </dsp:txBody>
      <dsp:txXfrm>
        <a:off x="1435590" y="1554201"/>
        <a:ext cx="9080009" cy="1242935"/>
      </dsp:txXfrm>
    </dsp:sp>
    <dsp:sp modelId="{9FB841CC-C4C5-46B0-A461-174CE7C8091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B0FC4-B7D7-4BF1-8571-C45F4ECF81B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9BD1-DFFA-46CB-8655-E84AF920C2A0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Eri progestiinit sitoutuvat eri tavoin progesteroni- ja muihin reseptoreihin mm. rintarauhasessa 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3C638-8640-40C9-B09D-AF0C937B481D}">
      <dsp:nvSpPr>
        <dsp:cNvPr id="0" name=""/>
        <dsp:cNvSpPr/>
      </dsp:nvSpPr>
      <dsp:spPr>
        <a:xfrm rot="5400000">
          <a:off x="6589537" y="-2661529"/>
          <a:ext cx="1122140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50-vuotiaista naisista tulpan saa vuoden aikana 1 / 1000, estrogeenihoidolla 2-3 / 1000</a:t>
          </a:r>
          <a:endParaRPr lang="en-US" sz="1200" kern="1200"/>
        </a:p>
      </dsp:txBody>
      <dsp:txXfrm rot="-5400000">
        <a:off x="3785615" y="197171"/>
        <a:ext cx="6675206" cy="1012584"/>
      </dsp:txXfrm>
    </dsp:sp>
    <dsp:sp modelId="{C4751BB3-1C55-44AE-9B42-246B7929E82F}">
      <dsp:nvSpPr>
        <dsp:cNvPr id="0" name=""/>
        <dsp:cNvSpPr/>
      </dsp:nvSpPr>
      <dsp:spPr>
        <a:xfrm>
          <a:off x="0" y="2125"/>
          <a:ext cx="3785616" cy="1402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Hormonihoidon aloitus lisää laskimotukoksen riskiä 2-4-kertaiseksi</a:t>
          </a:r>
          <a:endParaRPr lang="en-US" sz="2700" kern="1200"/>
        </a:p>
      </dsp:txBody>
      <dsp:txXfrm>
        <a:off x="68473" y="70598"/>
        <a:ext cx="3648670" cy="1265729"/>
      </dsp:txXfrm>
    </dsp:sp>
    <dsp:sp modelId="{9606BED4-D5E1-4741-9D61-E89CCF43DEA6}">
      <dsp:nvSpPr>
        <dsp:cNvPr id="0" name=""/>
        <dsp:cNvSpPr/>
      </dsp:nvSpPr>
      <dsp:spPr>
        <a:xfrm rot="5400000">
          <a:off x="6589537" y="-1188720"/>
          <a:ext cx="1122140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Peroraalinen estrogeenihoito aktivoi veren hyytymisjärjestelmää  -&gt; syvien laskimotukosten riski kasvaa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Transdermaalinen estrogeeni–maksavaikutus puuttuu                     -&gt; Suosi, jos BMI ˃ 30 kg/m2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/>
            <a:t>Progesteronilla on merkitystä</a:t>
          </a:r>
          <a:endParaRPr lang="en-US" sz="1200" kern="1200"/>
        </a:p>
      </dsp:txBody>
      <dsp:txXfrm rot="-5400000">
        <a:off x="3785615" y="1669980"/>
        <a:ext cx="6675206" cy="1012584"/>
      </dsp:txXfrm>
    </dsp:sp>
    <dsp:sp modelId="{60C91846-8D3C-41C9-B867-110787336E6F}">
      <dsp:nvSpPr>
        <dsp:cNvPr id="0" name=""/>
        <dsp:cNvSpPr/>
      </dsp:nvSpPr>
      <dsp:spPr>
        <a:xfrm>
          <a:off x="0" y="1474934"/>
          <a:ext cx="3785616" cy="1402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Riski suurin hoidon alussa</a:t>
          </a:r>
          <a:endParaRPr lang="en-US" sz="2700" kern="1200"/>
        </a:p>
      </dsp:txBody>
      <dsp:txXfrm>
        <a:off x="68473" y="1543407"/>
        <a:ext cx="3648670" cy="1265729"/>
      </dsp:txXfrm>
    </dsp:sp>
    <dsp:sp modelId="{B6B73EE3-0E60-424F-9D59-79575AA86876}">
      <dsp:nvSpPr>
        <dsp:cNvPr id="0" name=""/>
        <dsp:cNvSpPr/>
      </dsp:nvSpPr>
      <dsp:spPr>
        <a:xfrm rot="5400000">
          <a:off x="6589537" y="284089"/>
          <a:ext cx="1122140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40 vs. 60 vuotias nainen –tukosvaara lisääntyy 10 x</a:t>
          </a:r>
          <a:endParaRPr lang="en-US" sz="1200" kern="1200" dirty="0"/>
        </a:p>
      </dsp:txBody>
      <dsp:txXfrm rot="-5400000">
        <a:off x="3785615" y="3142789"/>
        <a:ext cx="6675206" cy="1012584"/>
      </dsp:txXfrm>
    </dsp:sp>
    <dsp:sp modelId="{E1B426BA-5DC8-45C4-9BE9-D558B86EDD54}">
      <dsp:nvSpPr>
        <dsp:cNvPr id="0" name=""/>
        <dsp:cNvSpPr/>
      </dsp:nvSpPr>
      <dsp:spPr>
        <a:xfrm>
          <a:off x="0" y="2947743"/>
          <a:ext cx="3785616" cy="1402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Ikä lisää tukosriskiä!</a:t>
          </a:r>
          <a:endParaRPr lang="en-US" sz="2700" kern="1200"/>
        </a:p>
      </dsp:txBody>
      <dsp:txXfrm>
        <a:off x="68473" y="3016216"/>
        <a:ext cx="3648670" cy="12657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A7845-5CC0-4C14-A71F-7A6D6249E803}">
      <dsp:nvSpPr>
        <dsp:cNvPr id="0" name=""/>
        <dsp:cNvSpPr/>
      </dsp:nvSpPr>
      <dsp:spPr>
        <a:xfrm>
          <a:off x="3953" y="465524"/>
          <a:ext cx="2377306" cy="583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Antoreitillä voi olla merkitystä</a:t>
          </a:r>
          <a:endParaRPr lang="en-US" sz="1600" kern="1200" dirty="0"/>
        </a:p>
      </dsp:txBody>
      <dsp:txXfrm>
        <a:off x="3953" y="465524"/>
        <a:ext cx="2377306" cy="583330"/>
      </dsp:txXfrm>
    </dsp:sp>
    <dsp:sp modelId="{448FA08C-172C-42ED-82AD-984817092496}">
      <dsp:nvSpPr>
        <dsp:cNvPr id="0" name=""/>
        <dsp:cNvSpPr/>
      </dsp:nvSpPr>
      <dsp:spPr>
        <a:xfrm>
          <a:off x="3953" y="1048855"/>
          <a:ext cx="2377306" cy="28369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Käyttömukavuus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Jatkossa</a:t>
          </a:r>
          <a:r>
            <a:rPr lang="en-US" sz="1600" kern="1200" dirty="0"/>
            <a:t> E4-valmiste </a:t>
          </a:r>
          <a:r>
            <a:rPr lang="en-US" sz="1600" kern="1200" dirty="0" err="1"/>
            <a:t>p.o.</a:t>
          </a:r>
          <a:r>
            <a:rPr lang="en-US" sz="1600" kern="1200" dirty="0"/>
            <a:t> – </a:t>
          </a:r>
          <a:r>
            <a:rPr lang="en-US" sz="1600" kern="1200" dirty="0" err="1"/>
            <a:t>ei</a:t>
          </a:r>
          <a:r>
            <a:rPr lang="en-US" sz="1600" kern="1200" dirty="0"/>
            <a:t> </a:t>
          </a:r>
          <a:r>
            <a:rPr lang="en-US" sz="1600" kern="1200" dirty="0" err="1"/>
            <a:t>metaboloidu</a:t>
          </a:r>
          <a:r>
            <a:rPr lang="en-US" sz="1600" kern="1200" dirty="0"/>
            <a:t> CYP/</a:t>
          </a:r>
          <a:r>
            <a:rPr lang="en-US" sz="1600" kern="1200" dirty="0" err="1"/>
            <a:t>maksan</a:t>
          </a:r>
          <a:r>
            <a:rPr lang="en-US" sz="1600" kern="1200" dirty="0"/>
            <a:t> </a:t>
          </a:r>
          <a:r>
            <a:rPr lang="en-US" sz="1600" kern="1200" dirty="0" err="1"/>
            <a:t>kautta</a:t>
          </a:r>
          <a:endParaRPr lang="en-US" sz="1600" kern="1200" dirty="0"/>
        </a:p>
      </dsp:txBody>
      <dsp:txXfrm>
        <a:off x="3953" y="1048855"/>
        <a:ext cx="2377306" cy="2836957"/>
      </dsp:txXfrm>
    </dsp:sp>
    <dsp:sp modelId="{3912C3E2-DACF-49D3-A261-F87AD7F61EFA}">
      <dsp:nvSpPr>
        <dsp:cNvPr id="0" name=""/>
        <dsp:cNvSpPr/>
      </dsp:nvSpPr>
      <dsp:spPr>
        <a:xfrm>
          <a:off x="2714082" y="465524"/>
          <a:ext cx="2377306" cy="583330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Systeeminen estradioli</a:t>
          </a:r>
          <a:endParaRPr lang="en-US" sz="1600" kern="1200"/>
        </a:p>
      </dsp:txBody>
      <dsp:txXfrm>
        <a:off x="2714082" y="465524"/>
        <a:ext cx="2377306" cy="583330"/>
      </dsp:txXfrm>
    </dsp:sp>
    <dsp:sp modelId="{59FA2780-75CC-4595-AF65-997DEA34EB80}">
      <dsp:nvSpPr>
        <dsp:cNvPr id="0" name=""/>
        <dsp:cNvSpPr/>
      </dsp:nvSpPr>
      <dsp:spPr>
        <a:xfrm>
          <a:off x="2714082" y="1048855"/>
          <a:ext cx="2377306" cy="2836957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 err="1"/>
            <a:t>tabl</a:t>
          </a:r>
          <a:r>
            <a:rPr lang="fi-FI" sz="1600" kern="1200" dirty="0"/>
            <a:t> 1 mg ja 2 mg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laastari 25</a:t>
          </a:r>
          <a:r>
            <a:rPr lang="el-GR" sz="1600" kern="1200" dirty="0"/>
            <a:t>μ</a:t>
          </a:r>
          <a:r>
            <a:rPr lang="fi-FI" sz="1600" kern="1200" dirty="0"/>
            <a:t>g-100</a:t>
          </a:r>
          <a:r>
            <a:rPr lang="el-GR" sz="1600" kern="1200" dirty="0"/>
            <a:t>μ</a:t>
          </a:r>
          <a:r>
            <a:rPr lang="fi-FI" sz="1600" kern="1200" dirty="0"/>
            <a:t>g (1-2x/vko) SIC! Saatavuushäiriö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Geeli: tuubi, valmiit annospussit (0.5/1mg), pumppupullot 1 painallus 0.5-0.75mg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Transdermaalisumute 1,53 mg/suihke</a:t>
          </a:r>
          <a:endParaRPr lang="en-US" sz="1600" kern="1200"/>
        </a:p>
      </dsp:txBody>
      <dsp:txXfrm>
        <a:off x="2714082" y="1048855"/>
        <a:ext cx="2377306" cy="2836957"/>
      </dsp:txXfrm>
    </dsp:sp>
    <dsp:sp modelId="{0F44D1B5-0767-40D4-B02D-ACCEA2DC8664}">
      <dsp:nvSpPr>
        <dsp:cNvPr id="0" name=""/>
        <dsp:cNvSpPr/>
      </dsp:nvSpPr>
      <dsp:spPr>
        <a:xfrm>
          <a:off x="5424211" y="465524"/>
          <a:ext cx="2377306" cy="583330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Ihon kautta annostelulla tiettyjä etuja</a:t>
          </a:r>
          <a:endParaRPr lang="en-US" sz="1600" kern="1200"/>
        </a:p>
      </dsp:txBody>
      <dsp:txXfrm>
        <a:off x="5424211" y="465524"/>
        <a:ext cx="2377306" cy="583330"/>
      </dsp:txXfrm>
    </dsp:sp>
    <dsp:sp modelId="{A31FDC83-827D-4033-A15F-FE67AB0AEDC1}">
      <dsp:nvSpPr>
        <dsp:cNvPr id="0" name=""/>
        <dsp:cNvSpPr/>
      </dsp:nvSpPr>
      <dsp:spPr>
        <a:xfrm>
          <a:off x="5424211" y="1048855"/>
          <a:ext cx="2377306" cy="2836957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matalampi SLT riski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tasaiset pitoisuudet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geelillä/suihkeella portaaton annostelu</a:t>
          </a:r>
          <a:endParaRPr lang="en-US" sz="1600" kern="1200"/>
        </a:p>
      </dsp:txBody>
      <dsp:txXfrm>
        <a:off x="5424211" y="1048855"/>
        <a:ext cx="2377306" cy="2836957"/>
      </dsp:txXfrm>
    </dsp:sp>
    <dsp:sp modelId="{131A856C-CA82-4785-ADCB-94251F9DC385}">
      <dsp:nvSpPr>
        <dsp:cNvPr id="0" name=""/>
        <dsp:cNvSpPr/>
      </dsp:nvSpPr>
      <dsp:spPr>
        <a:xfrm>
          <a:off x="8134340" y="465524"/>
          <a:ext cx="2377306" cy="58333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Oraalinen annostelu</a:t>
          </a:r>
          <a:endParaRPr lang="en-US" sz="1600" kern="1200"/>
        </a:p>
      </dsp:txBody>
      <dsp:txXfrm>
        <a:off x="8134340" y="465524"/>
        <a:ext cx="2377306" cy="583330"/>
      </dsp:txXfrm>
    </dsp:sp>
    <dsp:sp modelId="{7F701752-C2D1-4455-BB21-EC9E76E4F09D}">
      <dsp:nvSpPr>
        <dsp:cNvPr id="0" name=""/>
        <dsp:cNvSpPr/>
      </dsp:nvSpPr>
      <dsp:spPr>
        <a:xfrm>
          <a:off x="8134340" y="1048855"/>
          <a:ext cx="2377306" cy="2836957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laskee LDL tasoa (nostaa HDL tasoa)</a:t>
          </a:r>
          <a:endParaRPr lang="en-US" sz="1600" kern="1200"/>
        </a:p>
      </dsp:txBody>
      <dsp:txXfrm>
        <a:off x="8134340" y="1048855"/>
        <a:ext cx="2377306" cy="2836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56C00-FDFF-480B-ACAD-4403F812A511}">
      <dsp:nvSpPr>
        <dsp:cNvPr id="0" name=""/>
        <dsp:cNvSpPr/>
      </dsp:nvSpPr>
      <dsp:spPr>
        <a:xfrm>
          <a:off x="0" y="2777210"/>
          <a:ext cx="2731957" cy="9115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163576" rIns="194297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Peroraalinen</a:t>
          </a:r>
          <a:endParaRPr lang="en-US" sz="2300" kern="1200"/>
        </a:p>
      </dsp:txBody>
      <dsp:txXfrm>
        <a:off x="0" y="2777210"/>
        <a:ext cx="2731957" cy="911542"/>
      </dsp:txXfrm>
    </dsp:sp>
    <dsp:sp modelId="{780C22E6-B67E-40CD-A9E5-86A9867F2C59}">
      <dsp:nvSpPr>
        <dsp:cNvPr id="0" name=""/>
        <dsp:cNvSpPr/>
      </dsp:nvSpPr>
      <dsp:spPr>
        <a:xfrm>
          <a:off x="2731957" y="2777210"/>
          <a:ext cx="8195871" cy="9115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51" tIns="190500" rIns="16625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Jatkuva tai syklinen</a:t>
          </a:r>
          <a:endParaRPr lang="en-US" sz="1500" kern="1200"/>
        </a:p>
      </dsp:txBody>
      <dsp:txXfrm>
        <a:off x="2731957" y="2777210"/>
        <a:ext cx="8195871" cy="911542"/>
      </dsp:txXfrm>
    </dsp:sp>
    <dsp:sp modelId="{6BDCE705-01A0-41CD-B013-D6C91A7332C7}">
      <dsp:nvSpPr>
        <dsp:cNvPr id="0" name=""/>
        <dsp:cNvSpPr/>
      </dsp:nvSpPr>
      <dsp:spPr>
        <a:xfrm rot="10800000">
          <a:off x="0" y="1388931"/>
          <a:ext cx="2731957" cy="140195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163576" rIns="194297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Transdermaalinen</a:t>
          </a:r>
          <a:endParaRPr lang="en-US" sz="2300" kern="1200"/>
        </a:p>
      </dsp:txBody>
      <dsp:txXfrm rot="-10800000">
        <a:off x="0" y="1388931"/>
        <a:ext cx="2731957" cy="911268"/>
      </dsp:txXfrm>
    </dsp:sp>
    <dsp:sp modelId="{BBAAF2AE-17D5-4CEA-9EB1-DFBF7CEC8BD5}">
      <dsp:nvSpPr>
        <dsp:cNvPr id="0" name=""/>
        <dsp:cNvSpPr/>
      </dsp:nvSpPr>
      <dsp:spPr>
        <a:xfrm>
          <a:off x="2731957" y="1388931"/>
          <a:ext cx="8195871" cy="9112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51" tIns="190500" rIns="16625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Per vaginam, yhdistelmälaastarit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Implanttia ei käytetä</a:t>
          </a:r>
          <a:endParaRPr lang="en-US" sz="1500" kern="1200"/>
        </a:p>
      </dsp:txBody>
      <dsp:txXfrm>
        <a:off x="2731957" y="1388931"/>
        <a:ext cx="8195871" cy="911268"/>
      </dsp:txXfrm>
    </dsp:sp>
    <dsp:sp modelId="{B8D60486-A0C7-4116-973A-433951C1FB6D}">
      <dsp:nvSpPr>
        <dsp:cNvPr id="0" name=""/>
        <dsp:cNvSpPr/>
      </dsp:nvSpPr>
      <dsp:spPr>
        <a:xfrm rot="10800000">
          <a:off x="0" y="652"/>
          <a:ext cx="2731957" cy="140195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163576" rIns="194297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Hormonikierukka</a:t>
          </a:r>
          <a:endParaRPr lang="en-US" sz="2300" kern="1200"/>
        </a:p>
      </dsp:txBody>
      <dsp:txXfrm rot="-10800000">
        <a:off x="0" y="652"/>
        <a:ext cx="2731957" cy="911268"/>
      </dsp:txXfrm>
    </dsp:sp>
    <dsp:sp modelId="{1BCACD4F-2142-4039-B1FA-DFD0F34E654B}">
      <dsp:nvSpPr>
        <dsp:cNvPr id="0" name=""/>
        <dsp:cNvSpPr/>
      </dsp:nvSpPr>
      <dsp:spPr>
        <a:xfrm>
          <a:off x="2731957" y="652"/>
          <a:ext cx="8195871" cy="9112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51" tIns="190500" rIns="16625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Runsaat vuodot tai </a:t>
          </a:r>
          <a:r>
            <a:rPr lang="fi-FI" sz="1500" kern="1200" dirty="0" err="1"/>
            <a:t>endometriumin</a:t>
          </a:r>
          <a:r>
            <a:rPr lang="fi-FI" sz="1500" kern="1200" dirty="0"/>
            <a:t>  liikakasvun riskitekijät</a:t>
          </a:r>
          <a:r>
            <a:rPr lang="fi-FI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↑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Annostelun</a:t>
          </a:r>
          <a:r>
            <a:rPr lang="en-US" sz="1500" kern="1200" dirty="0"/>
            <a:t> </a:t>
          </a:r>
          <a:r>
            <a:rPr lang="en-US" sz="1500" kern="1200" dirty="0" err="1"/>
            <a:t>helppous</a:t>
          </a:r>
          <a:r>
            <a:rPr lang="en-US" sz="1500" kern="1200" dirty="0"/>
            <a:t>, </a:t>
          </a:r>
          <a:r>
            <a:rPr lang="en-US" sz="1500" kern="1200" dirty="0" err="1"/>
            <a:t>vuodottomuus</a:t>
          </a:r>
          <a:endParaRPr lang="en-US" sz="1500" kern="1200" dirty="0"/>
        </a:p>
      </dsp:txBody>
      <dsp:txXfrm>
        <a:off x="2731957" y="652"/>
        <a:ext cx="8195871" cy="9112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49F2D-E3C1-4930-BB42-42F4FB392AF1}">
      <dsp:nvSpPr>
        <dsp:cNvPr id="0" name=""/>
        <dsp:cNvSpPr/>
      </dsp:nvSpPr>
      <dsp:spPr>
        <a:xfrm>
          <a:off x="3286" y="1095674"/>
          <a:ext cx="3203971" cy="1281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Luonnollinen progesteroni loppukierrossa naisilla joilla kierto </a:t>
          </a:r>
          <a:endParaRPr lang="en-US" sz="2000" kern="1200"/>
        </a:p>
      </dsp:txBody>
      <dsp:txXfrm>
        <a:off x="3286" y="1095674"/>
        <a:ext cx="3203971" cy="1281588"/>
      </dsp:txXfrm>
    </dsp:sp>
    <dsp:sp modelId="{478BF171-EE16-44CE-9F79-11A63A28BA48}">
      <dsp:nvSpPr>
        <dsp:cNvPr id="0" name=""/>
        <dsp:cNvSpPr/>
      </dsp:nvSpPr>
      <dsp:spPr>
        <a:xfrm>
          <a:off x="3286" y="2377263"/>
          <a:ext cx="3203971" cy="8784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Jonkinlainen trendi..?</a:t>
          </a:r>
          <a:endParaRPr lang="en-US" sz="2000" kern="1200"/>
        </a:p>
      </dsp:txBody>
      <dsp:txXfrm>
        <a:off x="3286" y="2377263"/>
        <a:ext cx="3203971" cy="878400"/>
      </dsp:txXfrm>
    </dsp:sp>
    <dsp:sp modelId="{A2F97138-70D1-40C8-91D8-222CD6F258CE}">
      <dsp:nvSpPr>
        <dsp:cNvPr id="0" name=""/>
        <dsp:cNvSpPr/>
      </dsp:nvSpPr>
      <dsp:spPr>
        <a:xfrm>
          <a:off x="3655814" y="1095674"/>
          <a:ext cx="3203971" cy="1281588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Tehoaa osassa tutkimuksia kuumiin aaltoihin postmenopaussissa</a:t>
          </a:r>
          <a:endParaRPr lang="en-US" sz="2000" kern="1200"/>
        </a:p>
      </dsp:txBody>
      <dsp:txXfrm>
        <a:off x="3655814" y="1095674"/>
        <a:ext cx="3203971" cy="1281588"/>
      </dsp:txXfrm>
    </dsp:sp>
    <dsp:sp modelId="{C8DE3CA2-F648-4EE5-B297-1F3FB1FDF79C}">
      <dsp:nvSpPr>
        <dsp:cNvPr id="0" name=""/>
        <dsp:cNvSpPr/>
      </dsp:nvSpPr>
      <dsp:spPr>
        <a:xfrm>
          <a:off x="3655814" y="2377263"/>
          <a:ext cx="3203971" cy="878400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Tutkimusdata ristiriitaista</a:t>
          </a:r>
          <a:endParaRPr lang="en-US" sz="2000" kern="1200"/>
        </a:p>
      </dsp:txBody>
      <dsp:txXfrm>
        <a:off x="3655814" y="2377263"/>
        <a:ext cx="3203971" cy="878400"/>
      </dsp:txXfrm>
    </dsp:sp>
    <dsp:sp modelId="{3869F5EF-B48C-43ED-9CFA-AA627762240A}">
      <dsp:nvSpPr>
        <dsp:cNvPr id="0" name=""/>
        <dsp:cNvSpPr/>
      </dsp:nvSpPr>
      <dsp:spPr>
        <a:xfrm>
          <a:off x="7308342" y="1095674"/>
          <a:ext cx="3203971" cy="128158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Unen laatuun todennäköisesti auttaa</a:t>
          </a:r>
          <a:endParaRPr lang="en-US" sz="2000" kern="1200"/>
        </a:p>
      </dsp:txBody>
      <dsp:txXfrm>
        <a:off x="7308342" y="1095674"/>
        <a:ext cx="3203971" cy="1281588"/>
      </dsp:txXfrm>
    </dsp:sp>
    <dsp:sp modelId="{6EF3C699-3AB2-47C8-B392-26ACAF36594B}">
      <dsp:nvSpPr>
        <dsp:cNvPr id="0" name=""/>
        <dsp:cNvSpPr/>
      </dsp:nvSpPr>
      <dsp:spPr>
        <a:xfrm>
          <a:off x="7308342" y="2377263"/>
          <a:ext cx="3203971" cy="878400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Progesteroni väsyttää, kannattaa ottaa illalla</a:t>
          </a:r>
          <a:endParaRPr lang="en-US" sz="2000" kern="1200"/>
        </a:p>
      </dsp:txBody>
      <dsp:txXfrm>
        <a:off x="7308342" y="2377263"/>
        <a:ext cx="3203971" cy="878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F0E25-8BFA-4661-BDAD-593E50B2EB21}">
      <dsp:nvSpPr>
        <dsp:cNvPr id="0" name=""/>
        <dsp:cNvSpPr/>
      </dsp:nvSpPr>
      <dsp:spPr>
        <a:xfrm>
          <a:off x="0" y="487208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Hoidon alussa voi esiintyä turvotusta ja rintojen arkuutta</a:t>
          </a:r>
          <a:endParaRPr lang="en-US" sz="1800" kern="1200"/>
        </a:p>
      </dsp:txBody>
      <dsp:txXfrm>
        <a:off x="35083" y="522291"/>
        <a:ext cx="6596667" cy="648506"/>
      </dsp:txXfrm>
    </dsp:sp>
    <dsp:sp modelId="{281D1538-CEC3-4F53-952E-324937065EC2}">
      <dsp:nvSpPr>
        <dsp:cNvPr id="0" name=""/>
        <dsp:cNvSpPr/>
      </dsp:nvSpPr>
      <dsp:spPr>
        <a:xfrm>
          <a:off x="0" y="1257721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Hoito aloitetaan tavallisesti pienellä/keskisuurella annoksella (1 mg tabletti/vrk, 1 mg geeliä/vrk, 37,5-50 µg laastari × 2/viikko) </a:t>
          </a:r>
          <a:endParaRPr lang="en-US" sz="1800" kern="1200" dirty="0"/>
        </a:p>
      </dsp:txBody>
      <dsp:txXfrm>
        <a:off x="35083" y="1292804"/>
        <a:ext cx="6596667" cy="648506"/>
      </dsp:txXfrm>
    </dsp:sp>
    <dsp:sp modelId="{73EFC39E-1108-4BC0-9D6C-2C542A74FB68}">
      <dsp:nvSpPr>
        <dsp:cNvPr id="0" name=""/>
        <dsp:cNvSpPr/>
      </dsp:nvSpPr>
      <dsp:spPr>
        <a:xfrm>
          <a:off x="0" y="1976393"/>
          <a:ext cx="6666833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Jos rinnat aristavat, pienennä annosta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Jos oireet eivät helpotu, nosta</a:t>
          </a:r>
          <a:endParaRPr lang="en-US" sz="1400" kern="1200"/>
        </a:p>
      </dsp:txBody>
      <dsp:txXfrm>
        <a:off x="0" y="1976393"/>
        <a:ext cx="6666833" cy="484380"/>
      </dsp:txXfrm>
    </dsp:sp>
    <dsp:sp modelId="{B0BB0864-45C8-4446-AC51-5690BED74AE4}">
      <dsp:nvSpPr>
        <dsp:cNvPr id="0" name=""/>
        <dsp:cNvSpPr/>
      </dsp:nvSpPr>
      <dsp:spPr>
        <a:xfrm>
          <a:off x="0" y="2460773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Psyykkiset oireet: masennus (progestiini), pahoinvointi</a:t>
          </a:r>
          <a:endParaRPr lang="en-US" sz="1800" kern="1200"/>
        </a:p>
      </dsp:txBody>
      <dsp:txXfrm>
        <a:off x="35083" y="2495856"/>
        <a:ext cx="6596667" cy="648506"/>
      </dsp:txXfrm>
    </dsp:sp>
    <dsp:sp modelId="{B6FE30FC-551F-4AAE-B62E-613D1A01C50A}">
      <dsp:nvSpPr>
        <dsp:cNvPr id="0" name=""/>
        <dsp:cNvSpPr/>
      </dsp:nvSpPr>
      <dsp:spPr>
        <a:xfrm>
          <a:off x="0" y="3179446"/>
          <a:ext cx="6666833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400" kern="1200"/>
            <a:t>Jos oireet jatkuvat &gt; 3 kk, progestiinin vaihto/annoksen vaihto</a:t>
          </a:r>
          <a:endParaRPr lang="en-US" sz="1400" kern="1200"/>
        </a:p>
      </dsp:txBody>
      <dsp:txXfrm>
        <a:off x="0" y="3179446"/>
        <a:ext cx="6666833" cy="298080"/>
      </dsp:txXfrm>
    </dsp:sp>
    <dsp:sp modelId="{BAEA8153-E9FF-4299-8865-578F602321B1}">
      <dsp:nvSpPr>
        <dsp:cNvPr id="0" name=""/>
        <dsp:cNvSpPr/>
      </dsp:nvSpPr>
      <dsp:spPr>
        <a:xfrm>
          <a:off x="0" y="3477526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Ei näyttöä painonnoususta </a:t>
          </a:r>
          <a:endParaRPr lang="en-US" sz="1800" kern="1200" dirty="0"/>
        </a:p>
      </dsp:txBody>
      <dsp:txXfrm>
        <a:off x="35083" y="3512609"/>
        <a:ext cx="6596667" cy="648506"/>
      </dsp:txXfrm>
    </dsp:sp>
    <dsp:sp modelId="{8EEAEB00-F1DD-4321-98BD-32345F344371}">
      <dsp:nvSpPr>
        <dsp:cNvPr id="0" name=""/>
        <dsp:cNvSpPr/>
      </dsp:nvSpPr>
      <dsp:spPr>
        <a:xfrm>
          <a:off x="0" y="4248038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 err="1"/>
            <a:t>P.o</a:t>
          </a:r>
          <a:r>
            <a:rPr lang="fi-FI" sz="1800" kern="1200" dirty="0"/>
            <a:t>. estrogeeni lisää </a:t>
          </a:r>
          <a:r>
            <a:rPr lang="fi-FI" sz="1800" kern="1200" dirty="0" err="1"/>
            <a:t>hypotyreoosin</a:t>
          </a:r>
          <a:r>
            <a:rPr lang="fi-FI" sz="1800" kern="1200" dirty="0"/>
            <a:t> hoidossa tyroksiinin tarvetta jopa kolmasosan – suosi </a:t>
          </a:r>
          <a:r>
            <a:rPr lang="fi-FI" sz="1800" kern="1200" dirty="0" err="1"/>
            <a:t>transdermaalista</a:t>
          </a:r>
          <a:r>
            <a:rPr lang="fi-FI" sz="1800" kern="1200" dirty="0"/>
            <a:t> hoitoa</a:t>
          </a:r>
          <a:endParaRPr lang="en-US" sz="1800" kern="1200" dirty="0"/>
        </a:p>
      </dsp:txBody>
      <dsp:txXfrm>
        <a:off x="35083" y="4283121"/>
        <a:ext cx="6596667" cy="64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FB781-3BAF-4FE1-9773-F65EED2B8BDF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0704-16D9-463A-8A91-46E80057A4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6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2382A-C4A2-4EE5-A1D0-E2F2968EB74C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83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48DE8-73AC-1A28-7057-E24172779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07A439-C3DE-D54F-6E0A-D7D96249F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C788F9-45AD-5784-18AB-A70FF0E2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DBC67C-D706-C286-92E0-96EFBE50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84BE21-E631-131F-5A8A-CB38F7CC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88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97B06-DFD0-35E1-B6B1-3662F833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E5645B-5F65-11D7-2E22-1B66E685B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5BC612-83F8-31F1-233F-2486C2A4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47275F-E3D6-F6C4-A3D4-2D6334B9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50F461-3F6D-423A-AFDD-D38DECC8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45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16AB08D-5B3A-E237-30E1-BE0D66178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399D945-394F-9140-AA59-FFC1C502B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24BB92-5695-36D0-F82B-519CA190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81DFAB-753D-871C-70D8-FA239853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5437B9-011D-8FE5-2CB9-19F276B0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03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1B47CE-3E0D-67D3-41AE-72A1335C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7CB2C8-3DE9-1A35-4374-91B6513C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3BA526-4470-1C06-7D54-26136509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7ACD99-AA19-7235-3FBD-B40421AE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F841F1-4EF4-0844-8D46-786C6727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08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4968B7-F56C-EFC9-A0F9-A95864BE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2C2382-85DC-942F-CE3B-FD1D4C902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6A25CB-F176-E290-0D05-F3C7355F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24C57-FBBE-222F-1919-31F8A371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7E5C2B-F531-1C0A-41C5-8DB05AB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31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73573D-A620-629D-F603-3CCBEDBB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4C5F8F-DE07-7022-82CA-F0CCDD2E9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AD95D0-4FD9-9BC9-B80B-BBD738666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0FEB56-73B8-5D3F-DF66-C3E1743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85695B-6185-32BD-F8E7-644279F6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8E3321-E677-2826-0EAF-755A38B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71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7CACF-4035-D2BA-1B4E-B11B6F79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4EFDE4-EDA0-E89D-693A-F79F1A425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E30093-9552-F986-D7DE-78EE93ED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5F9B50C-D8AC-62B4-BB81-DFC8D00D7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FCC8D8-8FEF-2DEB-1C6C-7B6F4BFF9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BB292D0-15C0-9860-2496-79DE92F0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F6B7F21-8375-C073-B3E9-51B154D4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C58F32C-73DE-5140-AE7D-7550B784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32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3BEC0-BAE1-E160-3F12-4EABAFAB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1CC798-0D7A-9216-61BE-C8714CD6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DD9FEE2-2B82-CD56-A89F-E880182C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9A4D42-FEBB-E379-D2C9-12CE937F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29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545287E-99B0-5AFA-4101-A7B046A1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C47DEF0-ECCF-E1E0-D29D-9C877B39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6A3175B-B092-2868-14D5-83693582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9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CACABE-6F83-C5DC-7C46-7E1724CC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A58A62-51E1-41F7-3EBB-C2B3C305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397EEBD-D11A-B06A-AC2A-45BB2F750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CC6ED4-8869-0BF2-125A-F5ED6F34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9C2C98-D897-EFCC-2FBE-BA4B238E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C1F51F-F511-2454-C957-D1619C53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04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CFBCB-66A3-45B0-0AE8-29CC312F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70A8308-50D5-00D6-5BF2-B78BC889F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709C69F-6221-A759-49C8-BB5664A65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AB64AD-E3A6-2CEE-D981-F0BD69AA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1C5B13-BD8A-6A59-68BE-B9571F5C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C9273A-FC68-14E1-4D3F-D812148B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70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1598EAC-7D30-16CD-FD39-D75C2210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1D2EEC-45D3-D019-AC5B-D43B6E634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A21AC9-9722-BDE0-7C99-50710BC18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BABDD-B6EC-4635-A486-4FA95727EA10}" type="datetimeFigureOut">
              <a:rPr lang="fi-FI" smtClean="0"/>
              <a:t>22.5.2026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7F8623-2100-044F-F76A-087E1F97B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A12B8-CBB0-1042-E9AC-2D62B2468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FF2C66-6F0F-4989-820D-D4B24A8BB1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94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thebms.org.uk/publications/tools-for-clinician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3662D8-5261-953B-2F41-9545F464A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9725730" cy="2226769"/>
          </a:xfrm>
        </p:spPr>
        <p:txBody>
          <a:bodyPr anchor="ctr">
            <a:normAutofit/>
          </a:bodyPr>
          <a:lstStyle/>
          <a:p>
            <a:pPr algn="l"/>
            <a:r>
              <a:rPr lang="fi-FI" sz="4800" dirty="0">
                <a:solidFill>
                  <a:schemeClr val="bg1"/>
                </a:solidFill>
              </a:rPr>
              <a:t>Vaihdevuosioireiden lääkehoito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2856BD9-DB0F-B864-25B2-B21F0218E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9725730" cy="2487212"/>
          </a:xfrm>
        </p:spPr>
        <p:txBody>
          <a:bodyPr anchor="ctr">
            <a:normAutofit/>
          </a:bodyPr>
          <a:lstStyle/>
          <a:p>
            <a:pPr algn="l"/>
            <a:r>
              <a:rPr lang="fi-FI" dirty="0">
                <a:solidFill>
                  <a:schemeClr val="tx2"/>
                </a:solidFill>
              </a:rPr>
              <a:t>22.5.2026</a:t>
            </a:r>
          </a:p>
          <a:p>
            <a:pPr algn="l"/>
            <a:r>
              <a:rPr lang="fi-FI" dirty="0">
                <a:solidFill>
                  <a:schemeClr val="tx2"/>
                </a:solidFill>
              </a:rPr>
              <a:t>Milla Juhantalo, LT</a:t>
            </a:r>
          </a:p>
          <a:p>
            <a:pPr algn="l"/>
            <a:r>
              <a:rPr lang="fi-FI" dirty="0" err="1">
                <a:solidFill>
                  <a:schemeClr val="tx2"/>
                </a:solidFill>
              </a:rPr>
              <a:t>El</a:t>
            </a:r>
            <a:r>
              <a:rPr lang="fi-FI" dirty="0">
                <a:solidFill>
                  <a:schemeClr val="tx2"/>
                </a:solidFill>
              </a:rPr>
              <a:t> naistentaudit ja synnytykset</a:t>
            </a:r>
          </a:p>
          <a:p>
            <a:pPr algn="l"/>
            <a:r>
              <a:rPr lang="fi-FI" dirty="0" err="1">
                <a:solidFill>
                  <a:schemeClr val="tx2"/>
                </a:solidFill>
              </a:rPr>
              <a:t>Tays</a:t>
            </a:r>
            <a:r>
              <a:rPr lang="fi-FI" dirty="0">
                <a:solidFill>
                  <a:schemeClr val="tx2"/>
                </a:solidFill>
              </a:rPr>
              <a:t> (</a:t>
            </a:r>
            <a:r>
              <a:rPr lang="fi-FI" dirty="0" err="1">
                <a:solidFill>
                  <a:schemeClr val="tx2"/>
                </a:solidFill>
              </a:rPr>
              <a:t>Pirha</a:t>
            </a:r>
            <a:r>
              <a:rPr lang="fi-FI" dirty="0">
                <a:solidFill>
                  <a:schemeClr val="tx2"/>
                </a:solidFill>
              </a:rPr>
              <a:t>), Pihlajalinna</a:t>
            </a:r>
          </a:p>
        </p:txBody>
      </p:sp>
    </p:spTree>
    <p:extLst>
      <p:ext uri="{BB962C8B-B14F-4D97-AF65-F5344CB8AC3E}">
        <p14:creationId xmlns:p14="http://schemas.microsoft.com/office/powerpoint/2010/main" val="248123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C5584E-6E1A-0958-08D4-61827158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100" dirty="0">
                <a:solidFill>
                  <a:srgbClr val="FFFFFF"/>
                </a:solidFill>
              </a:rPr>
              <a:t>Jos kierto on säännöllinen, </a:t>
            </a:r>
            <a:r>
              <a:rPr lang="fi-FI" sz="3100" dirty="0" err="1">
                <a:solidFill>
                  <a:srgbClr val="FFFFFF"/>
                </a:solidFill>
              </a:rPr>
              <a:t>todennöinen</a:t>
            </a:r>
            <a:r>
              <a:rPr lang="fi-FI" sz="3100" dirty="0">
                <a:solidFill>
                  <a:srgbClr val="FFFFFF"/>
                </a:solidFill>
              </a:rPr>
              <a:t> </a:t>
            </a:r>
            <a:r>
              <a:rPr lang="fi-FI" sz="3100" dirty="0" err="1">
                <a:solidFill>
                  <a:srgbClr val="FFFFFF"/>
                </a:solidFill>
              </a:rPr>
              <a:t>Dg</a:t>
            </a:r>
            <a:r>
              <a:rPr lang="fi-FI" sz="3100" dirty="0">
                <a:solidFill>
                  <a:srgbClr val="FFFFFF"/>
                </a:solidFill>
              </a:rPr>
              <a:t> on PMS</a:t>
            </a: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E267A8-7947-F079-9910-C9D0F7E1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r>
              <a:rPr lang="fi-FI" sz="1800" dirty="0"/>
              <a:t>20-30% </a:t>
            </a:r>
            <a:r>
              <a:rPr lang="fi-FI" sz="1800" dirty="0" err="1"/>
              <a:t>ovuloivista</a:t>
            </a:r>
            <a:r>
              <a:rPr lang="fi-FI" sz="1800" dirty="0"/>
              <a:t> potilaista (</a:t>
            </a:r>
            <a:r>
              <a:rPr lang="fi-FI" sz="1800" dirty="0" err="1"/>
              <a:t>DynaMed</a:t>
            </a:r>
            <a:r>
              <a:rPr lang="fi-FI" sz="1800" dirty="0"/>
              <a:t>)</a:t>
            </a:r>
          </a:p>
          <a:p>
            <a:pPr lvl="1"/>
            <a:r>
              <a:rPr lang="fi-FI" sz="1800" dirty="0"/>
              <a:t>PMDD 3-8%</a:t>
            </a:r>
          </a:p>
          <a:p>
            <a:r>
              <a:rPr lang="fi-FI" sz="1800" dirty="0"/>
              <a:t>Oireilu vaikeimmillaan 30-40v iässä</a:t>
            </a:r>
          </a:p>
          <a:p>
            <a:r>
              <a:rPr lang="fi-FI" sz="1800" dirty="0"/>
              <a:t>Oireilu </a:t>
            </a:r>
            <a:r>
              <a:rPr lang="fi-FI" sz="1800" dirty="0" err="1"/>
              <a:t>luteaalivaiheen</a:t>
            </a:r>
            <a:r>
              <a:rPr lang="fi-FI" sz="1800" dirty="0"/>
              <a:t> aikana, loppuu kuukautisvuodon alkaessa (kp 3-4), ei esiinny alkukierrossa</a:t>
            </a:r>
          </a:p>
          <a:p>
            <a:r>
              <a:rPr lang="fi-FI" sz="1800" dirty="0"/>
              <a:t>Masennus- ja traumahistoria altistaa</a:t>
            </a:r>
          </a:p>
          <a:p>
            <a:r>
              <a:rPr lang="fi-FI" sz="1800" dirty="0"/>
              <a:t>Oireseurantaa vähintään 2-3  kierrossa</a:t>
            </a:r>
          </a:p>
          <a:p>
            <a:pPr lvl="1"/>
            <a:r>
              <a:rPr lang="fi-FI" sz="1800" dirty="0"/>
              <a:t>Tarvittaessa hoitokokeilu </a:t>
            </a:r>
            <a:r>
              <a:rPr lang="fi-FI" sz="1800" dirty="0" err="1"/>
              <a:t>GnRH</a:t>
            </a:r>
            <a:r>
              <a:rPr lang="fi-FI" sz="1800" dirty="0"/>
              <a:t> analogilla 3kk (RCOG </a:t>
            </a:r>
            <a:r>
              <a:rPr lang="fi-FI" sz="1800" dirty="0" err="1"/>
              <a:t>guideline</a:t>
            </a:r>
            <a:r>
              <a:rPr lang="fi-FI" sz="1800" dirty="0"/>
              <a:t>)</a:t>
            </a:r>
          </a:p>
          <a:p>
            <a:r>
              <a:rPr lang="fi-FI" sz="1800" dirty="0"/>
              <a:t>Oireet: turvotus, rintojen arkuus, alavatsakivut, väsymys/voimattomuus, päänsärky, pahoinvointi, käsien ja jalkojen turvotus, painonnousu, nivelkivut, lihaskivut, selkäkivut, ärtyneisyys, ahdistuneisuus, vihaisuus, ruokahalumuutokset, libidon muutokset, keskittymiskyvyn vähentyminen, tunteiden latistuminen, hallinnan puutteen tunne, mielialan vaihtelut, unihäiriöt, jännittyneisyys, toivottomuus</a:t>
            </a:r>
          </a:p>
          <a:p>
            <a:r>
              <a:rPr lang="fi-FI" sz="1800" dirty="0" err="1"/>
              <a:t>Erotusdg</a:t>
            </a:r>
            <a:r>
              <a:rPr lang="fi-FI" sz="1800" dirty="0"/>
              <a:t>: masennus, ahdistuneisuushäiriö, migreeni, </a:t>
            </a:r>
            <a:r>
              <a:rPr lang="fi-FI" sz="1800" dirty="0" err="1"/>
              <a:t>mastopatia</a:t>
            </a:r>
            <a:r>
              <a:rPr lang="fi-FI" sz="1800" dirty="0"/>
              <a:t>, </a:t>
            </a:r>
            <a:r>
              <a:rPr lang="fi-FI" sz="1800" dirty="0" err="1"/>
              <a:t>hypotyreoosi</a:t>
            </a:r>
            <a:r>
              <a:rPr lang="fi-FI" sz="1800" dirty="0"/>
              <a:t>, menopaussioireet</a:t>
            </a:r>
          </a:p>
        </p:txBody>
      </p:sp>
    </p:spTree>
    <p:extLst>
      <p:ext uri="{BB962C8B-B14F-4D97-AF65-F5344CB8AC3E}">
        <p14:creationId xmlns:p14="http://schemas.microsoft.com/office/powerpoint/2010/main" val="356152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AC52E2-6305-31B2-45E6-9546B425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i-FI" sz="3100">
                <a:solidFill>
                  <a:srgbClr val="FFFFFF"/>
                </a:solidFill>
              </a:rPr>
              <a:t>PMS - hoitovaihtoehtoja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A63F3E-2C8A-11B5-63D7-8B6AB91C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fi-FI" sz="1500" dirty="0"/>
          </a:p>
          <a:p>
            <a:r>
              <a:rPr lang="fi-FI" sz="1800" dirty="0"/>
              <a:t>SSRI </a:t>
            </a:r>
          </a:p>
          <a:p>
            <a:pPr lvl="1"/>
            <a:r>
              <a:rPr lang="fi-FI" sz="1800" dirty="0"/>
              <a:t>Vain </a:t>
            </a:r>
            <a:r>
              <a:rPr lang="fi-FI" sz="1800" dirty="0" err="1"/>
              <a:t>luteaalivaiheen</a:t>
            </a:r>
            <a:r>
              <a:rPr lang="fi-FI" sz="1800" dirty="0"/>
              <a:t> ajan/oirejakson ajan tai kokoaikaisesti, </a:t>
            </a:r>
            <a:r>
              <a:rPr lang="fi-FI" sz="1800" dirty="0" err="1"/>
              <a:t>esim</a:t>
            </a:r>
            <a:r>
              <a:rPr lang="fi-FI" sz="1800" dirty="0"/>
              <a:t> </a:t>
            </a:r>
            <a:r>
              <a:rPr lang="fi-FI" sz="1800" dirty="0" err="1"/>
              <a:t>fluoksetiini</a:t>
            </a:r>
            <a:r>
              <a:rPr lang="fi-FI" sz="1800" dirty="0"/>
              <a:t>, </a:t>
            </a:r>
            <a:r>
              <a:rPr lang="fi-FI" sz="1800" dirty="0" err="1"/>
              <a:t>sitalopraami</a:t>
            </a:r>
            <a:endParaRPr lang="fi-FI" sz="1800" dirty="0"/>
          </a:p>
          <a:p>
            <a:pPr lvl="1"/>
            <a:r>
              <a:rPr lang="fi-FI" sz="1800" dirty="0"/>
              <a:t>Sivuvaikutuksina pahoinvointi, väsymys, unihäiriöt, libidon lasku</a:t>
            </a:r>
          </a:p>
          <a:p>
            <a:r>
              <a:rPr lang="fi-FI" sz="1800" dirty="0"/>
              <a:t>Hormonihoidolla tähdätään munasarjatoiminnan supressioon</a:t>
            </a:r>
          </a:p>
          <a:p>
            <a:pPr lvl="1"/>
            <a:r>
              <a:rPr lang="fi-FI" sz="1800" dirty="0" err="1"/>
              <a:t>Drospirenonia</a:t>
            </a:r>
            <a:r>
              <a:rPr lang="fi-FI" sz="1800" dirty="0"/>
              <a:t> sisältävä yhdistelmäpilleri tutkituin (joillekin PMS oireita pillereistä)</a:t>
            </a:r>
          </a:p>
          <a:p>
            <a:pPr lvl="1"/>
            <a:r>
              <a:rPr lang="fi-FI" sz="1800" dirty="0"/>
              <a:t>Progestiinipillerit (ovulaation esto, </a:t>
            </a:r>
            <a:r>
              <a:rPr lang="fi-FI" sz="1800" dirty="0" err="1"/>
              <a:t>fluktuaation</a:t>
            </a:r>
            <a:r>
              <a:rPr lang="fi-FI" sz="1800" dirty="0"/>
              <a:t> esto)</a:t>
            </a:r>
          </a:p>
          <a:p>
            <a:pPr lvl="1"/>
            <a:r>
              <a:rPr lang="fi-FI" sz="1800" dirty="0" err="1"/>
              <a:t>Mirena</a:t>
            </a:r>
            <a:r>
              <a:rPr lang="fi-FI" sz="1800" dirty="0"/>
              <a:t> joskus hyvä</a:t>
            </a:r>
          </a:p>
          <a:p>
            <a:pPr lvl="1"/>
            <a:r>
              <a:rPr lang="fi-FI" sz="1800" dirty="0" err="1"/>
              <a:t>GnRH</a:t>
            </a:r>
            <a:r>
              <a:rPr lang="fi-FI" sz="1800" dirty="0"/>
              <a:t> agonistit vaikeaoireisille – myös diagnostiikassa</a:t>
            </a:r>
          </a:p>
          <a:p>
            <a:pPr lvl="1"/>
            <a:endParaRPr lang="fi-FI" sz="1800" dirty="0"/>
          </a:p>
          <a:p>
            <a:r>
              <a:rPr lang="fi-FI" sz="1800" dirty="0" err="1"/>
              <a:t>Spironolaktoni</a:t>
            </a:r>
            <a:r>
              <a:rPr lang="fi-FI" sz="1800" dirty="0"/>
              <a:t> 25-50mg x1  turvotuspäiville</a:t>
            </a:r>
          </a:p>
          <a:p>
            <a:pPr marL="0" indent="0">
              <a:buNone/>
            </a:pP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126512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A487B0-A0D4-A232-C0CE-4C88DBB8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400" dirty="0">
                <a:solidFill>
                  <a:srgbClr val="FFFFFF"/>
                </a:solidFill>
              </a:rPr>
              <a:t>Esivaihdevuosien hormonihoidon tavoite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CD6E41-6DDE-70D2-33A2-9027564C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2000" dirty="0"/>
              <a:t>Raskauden ehkäisy edelleen tarpeen</a:t>
            </a:r>
          </a:p>
          <a:p>
            <a:r>
              <a:rPr lang="fi-FI" sz="2000" dirty="0"/>
              <a:t>Oirekontrolli</a:t>
            </a:r>
          </a:p>
          <a:p>
            <a:pPr lvl="1"/>
            <a:r>
              <a:rPr lang="fi-FI" sz="2000" dirty="0"/>
              <a:t>Usein ongelma vuotohäiriöt (runsaat tai epäsäännölliset), unioireet, mielialaoireet, PMS, vasomotoriset oireet ajoittaisena</a:t>
            </a:r>
          </a:p>
          <a:p>
            <a:endParaRPr lang="fi-FI" sz="2000" dirty="0"/>
          </a:p>
          <a:p>
            <a:r>
              <a:rPr lang="fi-FI" sz="2000" dirty="0"/>
              <a:t>Saavutettavissa samalla valmisteella?</a:t>
            </a:r>
          </a:p>
          <a:p>
            <a:endParaRPr lang="fi-FI" sz="2000" dirty="0"/>
          </a:p>
          <a:p>
            <a:r>
              <a:rPr lang="fi-FI" sz="2000" dirty="0"/>
              <a:t>Usein kyseessä hoitokokeilu</a:t>
            </a:r>
          </a:p>
          <a:p>
            <a:endParaRPr lang="fi-FI" sz="2000" dirty="0"/>
          </a:p>
          <a:p>
            <a:r>
              <a:rPr lang="fi-FI" sz="2000" dirty="0" err="1"/>
              <a:t>Huom</a:t>
            </a:r>
            <a:r>
              <a:rPr lang="fi-FI" sz="2000" dirty="0"/>
              <a:t>! HRT valmisteet eivät ehkäise raskautta (ovulaatio ei esty)</a:t>
            </a:r>
          </a:p>
          <a:p>
            <a:pPr lvl="2"/>
            <a:r>
              <a:rPr lang="fi-FI" dirty="0"/>
              <a:t>Syklinen HRT valmiste + kuparikierukka?</a:t>
            </a: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61118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8A48E-BA3B-FF5A-470C-5266C532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i-FI" sz="3100">
                <a:solidFill>
                  <a:srgbClr val="FFFFFF"/>
                </a:solidFill>
              </a:rPr>
              <a:t>Hoitovaihtoehdot, joissa ehkäisy mukana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82F1BD-A87E-A24C-B67B-8E97EFFE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r>
              <a:rPr lang="fi-FI" sz="1800" dirty="0"/>
              <a:t>Yhdistelmäehkäisy</a:t>
            </a:r>
          </a:p>
          <a:p>
            <a:pPr lvl="1"/>
            <a:r>
              <a:rPr lang="fi-FI" sz="1800" dirty="0"/>
              <a:t>Terveellä naisella  voi käyttää menopaussiin asti</a:t>
            </a:r>
          </a:p>
          <a:p>
            <a:pPr lvl="1"/>
            <a:r>
              <a:rPr lang="fi-FI" sz="1800" dirty="0"/>
              <a:t>Suositaan luonnollista estrogeenia (</a:t>
            </a:r>
            <a:r>
              <a:rPr lang="fi-FI" sz="1800" dirty="0" err="1"/>
              <a:t>Zoely</a:t>
            </a:r>
            <a:r>
              <a:rPr lang="fi-FI" sz="1800" dirty="0"/>
              <a:t>, </a:t>
            </a:r>
            <a:r>
              <a:rPr lang="fi-FI" sz="1800" dirty="0" err="1"/>
              <a:t>Qlaira</a:t>
            </a:r>
            <a:r>
              <a:rPr lang="fi-FI" sz="1800" dirty="0"/>
              <a:t>, </a:t>
            </a:r>
            <a:r>
              <a:rPr lang="fi-FI" sz="1800" dirty="0" err="1"/>
              <a:t>Drovelis</a:t>
            </a:r>
            <a:r>
              <a:rPr lang="fi-FI" sz="1800" dirty="0"/>
              <a:t>), pienempi tukosriski ja suotuisampi metabolinen profiili </a:t>
            </a:r>
          </a:p>
          <a:p>
            <a:r>
              <a:rPr lang="fi-FI" sz="1800" dirty="0"/>
              <a:t>Progestiiniehkäisy</a:t>
            </a:r>
          </a:p>
          <a:p>
            <a:pPr lvl="1"/>
            <a:r>
              <a:rPr lang="fi-FI" sz="1800" dirty="0"/>
              <a:t>Jos kontraindikaatioita</a:t>
            </a:r>
          </a:p>
          <a:p>
            <a:pPr lvl="1"/>
            <a:r>
              <a:rPr lang="fi-FI" sz="1800" dirty="0"/>
              <a:t>Progestiinivalmiste tasoittaa kierron vaihtelua estämällä ovulaatiot</a:t>
            </a:r>
          </a:p>
          <a:p>
            <a:pPr lvl="1"/>
            <a:r>
              <a:rPr lang="fi-FI" sz="1800" dirty="0" err="1"/>
              <a:t>Slinda</a:t>
            </a:r>
            <a:r>
              <a:rPr lang="fi-FI" sz="1800" dirty="0"/>
              <a:t> (</a:t>
            </a:r>
            <a:r>
              <a:rPr lang="fi-FI" sz="1800" dirty="0" err="1"/>
              <a:t>drospirenoni</a:t>
            </a:r>
            <a:r>
              <a:rPr lang="fi-FI" sz="1800" dirty="0"/>
              <a:t> 4mg)</a:t>
            </a:r>
          </a:p>
          <a:p>
            <a:pPr lvl="1"/>
            <a:r>
              <a:rPr lang="fi-FI" sz="1800" dirty="0" err="1"/>
              <a:t>Slinda</a:t>
            </a:r>
            <a:r>
              <a:rPr lang="fi-FI" sz="1800" dirty="0"/>
              <a:t> +  </a:t>
            </a:r>
            <a:r>
              <a:rPr lang="fi-FI" sz="1800" dirty="0" err="1"/>
              <a:t>transdermaalinen</a:t>
            </a:r>
            <a:r>
              <a:rPr lang="fi-FI" sz="1800" dirty="0"/>
              <a:t> estrogeeni on </a:t>
            </a:r>
            <a:r>
              <a:rPr lang="fi-FI" sz="1800" dirty="0" err="1"/>
              <a:t>off</a:t>
            </a:r>
            <a:r>
              <a:rPr lang="fi-FI" sz="1800" dirty="0"/>
              <a:t> </a:t>
            </a:r>
            <a:r>
              <a:rPr lang="fi-FI" sz="1800" dirty="0" err="1"/>
              <a:t>label</a:t>
            </a:r>
            <a:r>
              <a:rPr lang="fi-FI" sz="1800" dirty="0"/>
              <a:t> hoitoa (mutta esim. BMS </a:t>
            </a:r>
            <a:r>
              <a:rPr lang="fi-FI" sz="1800" dirty="0" err="1"/>
              <a:t>guidelinessa</a:t>
            </a:r>
            <a:r>
              <a:rPr lang="fi-FI" sz="1800" dirty="0"/>
              <a:t> HRT vaihtoehtona, meillä </a:t>
            </a:r>
            <a:r>
              <a:rPr lang="fi-FI" sz="1800" dirty="0" err="1"/>
              <a:t>Angeliq</a:t>
            </a:r>
            <a:r>
              <a:rPr lang="fi-FI" sz="1800" dirty="0"/>
              <a:t> 1 mg E2/ 2 mg ) </a:t>
            </a:r>
          </a:p>
          <a:p>
            <a:pPr lvl="1"/>
            <a:r>
              <a:rPr lang="fi-FI" sz="1800" dirty="0" err="1"/>
              <a:t>Mirena</a:t>
            </a:r>
            <a:r>
              <a:rPr lang="fi-FI" sz="1800" dirty="0"/>
              <a:t> + </a:t>
            </a:r>
            <a:r>
              <a:rPr lang="fi-FI" sz="1800" dirty="0" err="1"/>
              <a:t>transdermaalinen</a:t>
            </a:r>
            <a:r>
              <a:rPr lang="fi-FI" sz="1800" dirty="0"/>
              <a:t> estrogeeni</a:t>
            </a:r>
          </a:p>
          <a:p>
            <a:pPr lvl="1"/>
            <a:r>
              <a:rPr lang="fi-FI" sz="1800" dirty="0"/>
              <a:t>Muu ”ehkäisevä” progestiini ja </a:t>
            </a:r>
            <a:r>
              <a:rPr lang="fi-FI" sz="1800" dirty="0" err="1"/>
              <a:t>transdermaalinen</a:t>
            </a:r>
            <a:r>
              <a:rPr lang="fi-FI" sz="1800" dirty="0"/>
              <a:t> estrogeeni? </a:t>
            </a:r>
          </a:p>
          <a:p>
            <a:pPr lvl="2"/>
            <a:r>
              <a:rPr lang="fi-FI" sz="1800" dirty="0" err="1"/>
              <a:t>Desogestreeli</a:t>
            </a:r>
            <a:r>
              <a:rPr lang="fi-FI" sz="1800" dirty="0"/>
              <a:t> 75 µg mainittu </a:t>
            </a:r>
            <a:r>
              <a:rPr lang="fi-FI" sz="1800" dirty="0" err="1"/>
              <a:t>Monash</a:t>
            </a:r>
            <a:r>
              <a:rPr lang="fi-FI" sz="1800" dirty="0"/>
              <a:t> </a:t>
            </a:r>
            <a:r>
              <a:rPr lang="fi-FI" sz="1800" dirty="0" err="1"/>
              <a:t>guidelinessa</a:t>
            </a:r>
            <a:r>
              <a:rPr lang="fi-FI" sz="1800" dirty="0"/>
              <a:t>, mutta siitä ei näyttöä</a:t>
            </a:r>
          </a:p>
          <a:p>
            <a:pPr lvl="1"/>
            <a:endParaRPr lang="fi-FI" sz="1800" dirty="0"/>
          </a:p>
          <a:p>
            <a:r>
              <a:rPr lang="fi-FI" sz="1800" dirty="0"/>
              <a:t>Estrogeenihoitokokeilun aikana riittää </a:t>
            </a:r>
            <a:r>
              <a:rPr lang="fi-FI" sz="1800" dirty="0" err="1"/>
              <a:t>Kyleena</a:t>
            </a:r>
            <a:r>
              <a:rPr lang="fi-FI" sz="1800" dirty="0"/>
              <a:t> -  pitkällä tähtäimellä </a:t>
            </a:r>
            <a:r>
              <a:rPr lang="fi-FI" sz="1800" dirty="0" err="1"/>
              <a:t>Mirena</a:t>
            </a:r>
            <a:r>
              <a:rPr lang="fi-FI" sz="1800" dirty="0"/>
              <a:t> tai </a:t>
            </a:r>
            <a:r>
              <a:rPr lang="fi-FI" sz="1800" dirty="0" err="1"/>
              <a:t>Kyleenan</a:t>
            </a:r>
            <a:r>
              <a:rPr lang="fi-FI" sz="1800" dirty="0"/>
              <a:t> rinnalle jokin toinen progestiini</a:t>
            </a:r>
          </a:p>
        </p:txBody>
      </p:sp>
    </p:spTree>
    <p:extLst>
      <p:ext uri="{BB962C8B-B14F-4D97-AF65-F5344CB8AC3E}">
        <p14:creationId xmlns:p14="http://schemas.microsoft.com/office/powerpoint/2010/main" val="109581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C14FBA-D4A5-C67D-1260-FCF2176D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Siirtyminen ehkäisyvalmisteesta HRT valmisteeseen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DDFA32-3F60-6DA4-9C2E-DD6FF91F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80"/>
            <a:ext cx="5053066" cy="549748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100" dirty="0"/>
          </a:p>
          <a:p>
            <a:r>
              <a:rPr lang="en-US" sz="2000" dirty="0" err="1"/>
              <a:t>Progestiiniehkäisyn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tarkistaa</a:t>
            </a:r>
            <a:r>
              <a:rPr lang="en-US" sz="2000" dirty="0"/>
              <a:t> </a:t>
            </a:r>
            <a:r>
              <a:rPr lang="en-US" sz="2000" dirty="0" err="1"/>
              <a:t>FSH:n</a:t>
            </a:r>
            <a:endParaRPr lang="en-US" sz="2000" dirty="0"/>
          </a:p>
          <a:p>
            <a:pPr lvl="1"/>
            <a:r>
              <a:rPr lang="en-US" sz="2000" dirty="0"/>
              <a:t>Jos &gt; 30 – </a:t>
            </a:r>
            <a:r>
              <a:rPr lang="en-US" sz="2000" dirty="0" err="1"/>
              <a:t>lisää</a:t>
            </a:r>
            <a:r>
              <a:rPr lang="en-US" sz="2000" dirty="0"/>
              <a:t> </a:t>
            </a:r>
            <a:r>
              <a:rPr lang="en-US" sz="2000" dirty="0" err="1"/>
              <a:t>progestiinin</a:t>
            </a:r>
            <a:r>
              <a:rPr lang="en-US" sz="2000" dirty="0"/>
              <a:t> </a:t>
            </a:r>
            <a:r>
              <a:rPr lang="en-US" sz="2000" dirty="0" err="1"/>
              <a:t>rinnalle</a:t>
            </a:r>
            <a:r>
              <a:rPr lang="en-US" sz="2000" dirty="0"/>
              <a:t> </a:t>
            </a:r>
            <a:r>
              <a:rPr lang="en-US" sz="2000" dirty="0" err="1"/>
              <a:t>estradioli</a:t>
            </a:r>
            <a:r>
              <a:rPr lang="en-US" sz="2000" dirty="0"/>
              <a:t> / </a:t>
            </a:r>
            <a:r>
              <a:rPr lang="en-US" sz="2000" dirty="0" err="1"/>
              <a:t>vaihda</a:t>
            </a:r>
            <a:r>
              <a:rPr lang="en-US" sz="2000" dirty="0"/>
              <a:t> </a:t>
            </a:r>
            <a:r>
              <a:rPr lang="en-US" sz="2000" dirty="0" err="1"/>
              <a:t>suoraan</a:t>
            </a:r>
            <a:r>
              <a:rPr lang="en-US" sz="2000" dirty="0"/>
              <a:t> </a:t>
            </a:r>
            <a:r>
              <a:rPr lang="en-US" sz="2000" dirty="0" err="1"/>
              <a:t>ilman</a:t>
            </a:r>
            <a:r>
              <a:rPr lang="en-US" sz="2000" dirty="0"/>
              <a:t> </a:t>
            </a:r>
            <a:r>
              <a:rPr lang="en-US" sz="2000" dirty="0" err="1"/>
              <a:t>taukoa</a:t>
            </a:r>
            <a:r>
              <a:rPr lang="en-US" sz="2000" dirty="0"/>
              <a:t> HRT </a:t>
            </a:r>
            <a:r>
              <a:rPr lang="en-US" sz="2000" dirty="0" err="1"/>
              <a:t>valmisteeseen</a:t>
            </a:r>
            <a:r>
              <a:rPr lang="en-US" sz="2000" dirty="0"/>
              <a:t> / </a:t>
            </a:r>
            <a:r>
              <a:rPr lang="en-US" sz="2000" dirty="0" err="1"/>
              <a:t>siirry</a:t>
            </a:r>
            <a:r>
              <a:rPr lang="en-US" sz="2000" dirty="0"/>
              <a:t> </a:t>
            </a:r>
            <a:r>
              <a:rPr lang="en-US" sz="2000" dirty="0" err="1"/>
              <a:t>luonnollisen</a:t>
            </a:r>
            <a:r>
              <a:rPr lang="en-US" sz="2000" dirty="0"/>
              <a:t> </a:t>
            </a:r>
            <a:r>
              <a:rPr lang="en-US" sz="2000" dirty="0" err="1"/>
              <a:t>estrogeenin</a:t>
            </a:r>
            <a:r>
              <a:rPr lang="en-US" sz="2000" dirty="0"/>
              <a:t> </a:t>
            </a:r>
            <a:r>
              <a:rPr lang="en-US" sz="2000" dirty="0" err="1"/>
              <a:t>yhdistelmäehkäisyvalmisteeseen</a:t>
            </a:r>
            <a:r>
              <a:rPr lang="en-US" sz="2000" dirty="0"/>
              <a:t>  </a:t>
            </a:r>
          </a:p>
          <a:p>
            <a:pPr lvl="1"/>
            <a:endParaRPr lang="en-US" sz="2000" dirty="0"/>
          </a:p>
          <a:p>
            <a:r>
              <a:rPr lang="en-US" sz="2000" dirty="0" err="1"/>
              <a:t>Yhdistelmäehkäisyn</a:t>
            </a:r>
            <a:r>
              <a:rPr lang="en-US" sz="2000" dirty="0"/>
              <a:t> </a:t>
            </a:r>
            <a:r>
              <a:rPr lang="en-US" sz="2000" dirty="0" err="1"/>
              <a:t>lopettamista</a:t>
            </a:r>
            <a:r>
              <a:rPr lang="en-US" sz="2000" dirty="0"/>
              <a:t> </a:t>
            </a:r>
            <a:r>
              <a:rPr lang="en-US" sz="2000" dirty="0" err="1"/>
              <a:t>liian</a:t>
            </a:r>
            <a:r>
              <a:rPr lang="en-US" sz="2000" dirty="0"/>
              <a:t> </a:t>
            </a:r>
            <a:r>
              <a:rPr lang="en-US" sz="2000" dirty="0" err="1"/>
              <a:t>aikaisin</a:t>
            </a:r>
            <a:r>
              <a:rPr lang="en-US" sz="2000" dirty="0"/>
              <a:t> (alle 50v?) </a:t>
            </a:r>
            <a:r>
              <a:rPr lang="en-US" sz="2000" dirty="0" err="1"/>
              <a:t>kannattaa</a:t>
            </a:r>
            <a:r>
              <a:rPr lang="en-US" sz="2000" dirty="0"/>
              <a:t> </a:t>
            </a:r>
            <a:r>
              <a:rPr lang="en-US" sz="2000" dirty="0" err="1"/>
              <a:t>välttää</a:t>
            </a:r>
            <a:r>
              <a:rPr lang="en-US" sz="2000" dirty="0"/>
              <a:t>	</a:t>
            </a:r>
          </a:p>
          <a:p>
            <a:pPr lvl="1"/>
            <a:r>
              <a:rPr lang="en-US" sz="2000" dirty="0" err="1"/>
              <a:t>FSH:n</a:t>
            </a:r>
            <a:r>
              <a:rPr lang="en-US" sz="2000" dirty="0"/>
              <a:t> </a:t>
            </a:r>
            <a:r>
              <a:rPr lang="en-US" sz="2000" dirty="0" err="1"/>
              <a:t>perusteella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tehdä</a:t>
            </a:r>
            <a:r>
              <a:rPr lang="en-US" sz="2000" dirty="0"/>
              <a:t> </a:t>
            </a:r>
            <a:r>
              <a:rPr lang="en-US" sz="2000" dirty="0" err="1"/>
              <a:t>diagnostiikkaa</a:t>
            </a:r>
            <a:endParaRPr lang="en-US" sz="2000" dirty="0"/>
          </a:p>
          <a:p>
            <a:pPr lvl="1"/>
            <a:r>
              <a:rPr lang="en-US" sz="2000" dirty="0" err="1"/>
              <a:t>Riskinä</a:t>
            </a:r>
            <a:r>
              <a:rPr lang="en-US" sz="2000" dirty="0"/>
              <a:t> </a:t>
            </a:r>
            <a:r>
              <a:rPr lang="en-US" sz="2000" dirty="0" err="1"/>
              <a:t>että</a:t>
            </a:r>
            <a:r>
              <a:rPr lang="en-US" sz="2000" dirty="0"/>
              <a:t> </a:t>
            </a:r>
            <a:r>
              <a:rPr lang="en-US" sz="2000" dirty="0" err="1"/>
              <a:t>kuukautiset</a:t>
            </a:r>
            <a:r>
              <a:rPr lang="en-US" sz="2000" dirty="0"/>
              <a:t> (ja </a:t>
            </a:r>
            <a:r>
              <a:rPr lang="en-US" sz="2000" dirty="0" err="1"/>
              <a:t>vuotohäiriöt</a:t>
            </a:r>
            <a:r>
              <a:rPr lang="en-US" sz="2000" dirty="0"/>
              <a:t> </a:t>
            </a:r>
            <a:r>
              <a:rPr lang="en-US" sz="2000" dirty="0" err="1"/>
              <a:t>palaavat</a:t>
            </a:r>
            <a:r>
              <a:rPr lang="en-US" sz="2000" dirty="0"/>
              <a:t>)</a:t>
            </a:r>
          </a:p>
          <a:p>
            <a:pPr marL="457200" lvl="1"/>
            <a:endParaRPr lang="en-US" sz="11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61DF457-F81A-A4D7-F237-D81CE87575B9}"/>
              </a:ext>
            </a:extLst>
          </p:cNvPr>
          <p:cNvSpPr txBox="1"/>
          <p:nvPr/>
        </p:nvSpPr>
        <p:spPr>
          <a:xfrm>
            <a:off x="6970212" y="6217920"/>
            <a:ext cx="4657390" cy="55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Raskauden</a:t>
            </a:r>
            <a:r>
              <a:rPr lang="en-US" sz="2000" dirty="0"/>
              <a:t> </a:t>
            </a:r>
            <a:r>
              <a:rPr lang="en-US" sz="2000" dirty="0" err="1"/>
              <a:t>ehkäisyn</a:t>
            </a:r>
            <a:r>
              <a:rPr lang="en-US" sz="2000" dirty="0"/>
              <a:t> </a:t>
            </a:r>
            <a:r>
              <a:rPr lang="en-US" sz="2000" dirty="0" err="1"/>
              <a:t>Käypä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81987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Program Files (x86)\Microsoft Office\MEDIA\CAGCAT10\j0300840.wmf">
            <a:extLst>
              <a:ext uri="{FF2B5EF4-FFF2-40B4-BE49-F238E27FC236}">
                <a16:creationId xmlns:a16="http://schemas.microsoft.com/office/drawing/2014/main" id="{E23A545F-75B6-35AF-44E3-96AE96E2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60" y="1417910"/>
            <a:ext cx="4488690" cy="35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7FCCB3-8800-EA59-080C-2FA02F4F5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560" y="503788"/>
            <a:ext cx="5157787" cy="823912"/>
          </a:xfrm>
        </p:spPr>
        <p:txBody>
          <a:bodyPr>
            <a:normAutofit/>
          </a:bodyPr>
          <a:lstStyle/>
          <a:p>
            <a:r>
              <a:rPr lang="fi-FI" sz="2800" dirty="0"/>
              <a:t>HYÖDYT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C9CB99B-3218-50C7-6A6C-97CD295FC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458" y="1417910"/>
            <a:ext cx="3133017" cy="3595526"/>
          </a:xfrm>
        </p:spPr>
        <p:txBody>
          <a:bodyPr>
            <a:normAutofit/>
          </a:bodyPr>
          <a:lstStyle/>
          <a:p>
            <a:r>
              <a:rPr lang="fi-FI" sz="2400" dirty="0"/>
              <a:t>Oireiden hoito</a:t>
            </a:r>
          </a:p>
          <a:p>
            <a:r>
              <a:rPr lang="fi-FI" sz="2400" dirty="0"/>
              <a:t>Luusto</a:t>
            </a:r>
          </a:p>
          <a:p>
            <a:r>
              <a:rPr lang="fi-FI" sz="2400" dirty="0"/>
              <a:t>Sepelvaltimotauti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fi-FI" sz="2400" dirty="0"/>
          </a:p>
          <a:p>
            <a:r>
              <a:rPr lang="fi-FI" sz="2400" dirty="0"/>
              <a:t>Paksu- ja peräsuolisyöpä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r>
              <a:rPr lang="fi-FI" sz="2400" dirty="0" err="1"/>
              <a:t>EndometriumCa</a:t>
            </a:r>
            <a:r>
              <a:rPr lang="fi-FI" sz="2400" dirty="0"/>
              <a:t>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fi-FI" sz="24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1069BEA-B99F-97EF-AAF3-2D5E47DB1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98198" y="1812706"/>
            <a:ext cx="5183188" cy="823912"/>
          </a:xfrm>
        </p:spPr>
        <p:txBody>
          <a:bodyPr>
            <a:normAutofit/>
          </a:bodyPr>
          <a:lstStyle/>
          <a:p>
            <a:r>
              <a:rPr lang="fi-FI" sz="2800" dirty="0"/>
              <a:t>HAITAT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AEB862-FF75-5B5D-E60D-71D02A52C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06098" y="2809764"/>
            <a:ext cx="3393802" cy="3430698"/>
          </a:xfrm>
        </p:spPr>
        <p:txBody>
          <a:bodyPr>
            <a:normAutofit/>
          </a:bodyPr>
          <a:lstStyle/>
          <a:p>
            <a:r>
              <a:rPr lang="fi-FI" sz="2400" dirty="0"/>
              <a:t>Rintasyöpä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fi-FI" sz="2400" dirty="0"/>
          </a:p>
          <a:p>
            <a:r>
              <a:rPr lang="fi-FI" sz="2400" dirty="0"/>
              <a:t>Laskimotukos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fi-FI" sz="2400" dirty="0"/>
          </a:p>
          <a:p>
            <a:r>
              <a:rPr lang="fi-FI" sz="2400" dirty="0"/>
              <a:t>Aivohalvaus (</a:t>
            </a:r>
            <a:r>
              <a:rPr lang="fi-FI" sz="2400" dirty="0" err="1"/>
              <a:t>p.o</a:t>
            </a:r>
            <a:r>
              <a:rPr lang="fi-FI" sz="2400" dirty="0"/>
              <a:t>.)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fi-FI" sz="2400" dirty="0"/>
          </a:p>
          <a:p>
            <a:r>
              <a:rPr lang="fi-FI" sz="2400" dirty="0"/>
              <a:t>Munasarjasyöpä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r>
              <a:rPr lang="fi-FI" sz="2400" dirty="0"/>
              <a:t>Sappikivitauti (</a:t>
            </a:r>
            <a:r>
              <a:rPr lang="fi-FI" sz="2400" dirty="0" err="1"/>
              <a:t>p.o</a:t>
            </a:r>
            <a:r>
              <a:rPr lang="fi-FI" sz="2400" dirty="0"/>
              <a:t>.)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54014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7620000" cy="1143000"/>
          </a:xfrm>
        </p:spPr>
        <p:txBody>
          <a:bodyPr>
            <a:normAutofit/>
          </a:bodyPr>
          <a:lstStyle/>
          <a:p>
            <a:r>
              <a:rPr lang="fi-FI" sz="3600"/>
              <a:t>Hormonihoidon pitkäaikaisvaikutukset</a:t>
            </a:r>
            <a:endParaRPr lang="fi-FI" sz="36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488716"/>
              </p:ext>
            </p:extLst>
          </p:nvPr>
        </p:nvGraphicFramePr>
        <p:xfrm>
          <a:off x="1991544" y="1124745"/>
          <a:ext cx="8136904" cy="53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/>
                        <a:t>Pelkkä</a:t>
                      </a:r>
                      <a:r>
                        <a:rPr lang="fi-FI" baseline="0"/>
                        <a:t> estrogeeni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/>
                        <a:t>Estrogeeni</a:t>
                      </a:r>
                      <a:r>
                        <a:rPr lang="fi-FI" baseline="0"/>
                        <a:t> ja  </a:t>
                      </a:r>
                      <a:r>
                        <a:rPr lang="fi-FI"/>
                        <a:t>keltarauhas-</a:t>
                      </a:r>
                    </a:p>
                    <a:p>
                      <a:r>
                        <a:rPr lang="fi-FI"/>
                        <a:t>hormoni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1400"/>
                        <a:t>Tapauksia/1000 naista, jotka käyttivät hormonihoitoa 5 vuoden ajan</a:t>
                      </a:r>
                      <a:endParaRPr lang="fi-FI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Vähemmän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Enemmän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Vähemmän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Enemmän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r>
                        <a:rPr lang="fi-FI" sz="1400"/>
                        <a:t>Rintasyöpä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1-5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5-10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r>
                        <a:rPr lang="fi-FI" sz="1400"/>
                        <a:t>Sepelvaltimotauti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1-5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1-5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r>
                        <a:rPr lang="fi-FI" sz="1400"/>
                        <a:t>Luunmurtumat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5-10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1-5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r>
                        <a:rPr lang="fi-FI" sz="1400"/>
                        <a:t>Tyypin 2 dm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˃10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˃10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r>
                        <a:rPr lang="fi-FI" sz="1400"/>
                        <a:t>Kokonaiskuolleisuus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5-10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5-10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47">
                <a:tc>
                  <a:txBody>
                    <a:bodyPr/>
                    <a:lstStyle/>
                    <a:p>
                      <a:r>
                        <a:rPr lang="fi-FI" sz="1400"/>
                        <a:t>Syvä</a:t>
                      </a:r>
                      <a:r>
                        <a:rPr lang="fi-FI" sz="1400" baseline="0"/>
                        <a:t> laskimotukos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1-5*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5-10*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611">
                <a:tc>
                  <a:txBody>
                    <a:bodyPr/>
                    <a:lstStyle/>
                    <a:p>
                      <a:r>
                        <a:rPr lang="fi-FI" sz="1400"/>
                        <a:t>Aivohalvaus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1-5*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0-1*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r>
                        <a:rPr lang="fi-FI" sz="1400"/>
                        <a:t>Paksusuolisyöpä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0-1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1-5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r>
                        <a:rPr lang="fi-FI" sz="1400"/>
                        <a:t>Munasarjasyöpä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0-1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611">
                <a:tc>
                  <a:txBody>
                    <a:bodyPr/>
                    <a:lstStyle/>
                    <a:p>
                      <a:r>
                        <a:rPr lang="fi-FI" sz="1400"/>
                        <a:t>Sappirakon</a:t>
                      </a:r>
                      <a:r>
                        <a:rPr lang="fi-FI" sz="1400" baseline="0"/>
                        <a:t> tulehdus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˃10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5-10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Sisällön paikkamerkki 2"/>
          <p:cNvSpPr txBox="1">
            <a:spLocks/>
          </p:cNvSpPr>
          <p:nvPr/>
        </p:nvSpPr>
        <p:spPr>
          <a:xfrm>
            <a:off x="1919536" y="6359339"/>
            <a:ext cx="8424936" cy="5040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/>
              <a:t>* Ei riskin lisäystä transdermaalisella annoksella 50 ug tai  sen alle</a:t>
            </a:r>
          </a:p>
          <a:p>
            <a:pPr marL="0" indent="0">
              <a:buNone/>
            </a:pPr>
            <a:endParaRPr lang="fi-FI" sz="1200"/>
          </a:p>
          <a:p>
            <a:pPr marL="0" indent="0">
              <a:buNone/>
            </a:pPr>
            <a:r>
              <a:rPr lang="fi-FI" sz="1200"/>
              <a:t>                       Tuomikoski, Lyytinen Duodecim: 2015;131:1515-21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8208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7EB22-03DF-ED2C-D09B-F506AADE62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967" b="476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EE49C9-4862-3C73-DD36-92500C42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Hormonihoidon kontraindikaatiot</a:t>
            </a:r>
            <a:endParaRPr lang="fi-FI" dirty="0"/>
          </a:p>
        </p:txBody>
      </p:sp>
      <p:graphicFrame>
        <p:nvGraphicFramePr>
          <p:cNvPr id="21" name="Sisällön paikkamerkki 2">
            <a:extLst>
              <a:ext uri="{FF2B5EF4-FFF2-40B4-BE49-F238E27FC236}">
                <a16:creationId xmlns:a16="http://schemas.microsoft.com/office/drawing/2014/main" id="{23A937A8-1484-3ABE-F34D-9368F4759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7566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72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FB34094-19E2-B753-3073-FE2023A1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07" b="712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801E84-30FF-85EA-EA99-5D7B9CF5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Rintasyöpä ja hormonaaliset tekijät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71275D1-C271-96CA-E3DE-2722E0FA7C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5305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822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40429-0739-3FA3-F601-CBB4E770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Elintavat ja rintasyöpä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3AF4F21-426E-17E3-97F4-B625026967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78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819C-5451-E74D-C70D-B0AE7031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fi-FI" dirty="0"/>
              <a:t>Kuukautiskierto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877A-90EB-9B02-345B-A9101C81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 fontScale="92500" lnSpcReduction="10000"/>
          </a:bodyPr>
          <a:lstStyle/>
          <a:p>
            <a:r>
              <a:rPr lang="fi-FI" sz="1400" b="0" i="0" dirty="0">
                <a:effectLst/>
              </a:rPr>
              <a:t>Normaali kuukautiskierto</a:t>
            </a:r>
          </a:p>
          <a:p>
            <a:pPr lvl="1"/>
            <a:r>
              <a:rPr lang="fi-FI" sz="1400" b="0" i="0" dirty="0">
                <a:effectLst/>
              </a:rPr>
              <a:t>pituus (P=periodi) 24–35 vrk, km 28 vrk</a:t>
            </a:r>
          </a:p>
          <a:p>
            <a:pPr lvl="1"/>
            <a:r>
              <a:rPr lang="fi-FI" sz="1400" b="0" i="0" dirty="0">
                <a:effectLst/>
              </a:rPr>
              <a:t>vuodon kesto (D=duratio) 2–7 vrk, km 5 vrk</a:t>
            </a:r>
          </a:p>
          <a:p>
            <a:pPr lvl="1"/>
            <a:r>
              <a:rPr lang="fi-FI" sz="1400" b="0" i="0" dirty="0">
                <a:effectLst/>
              </a:rPr>
              <a:t>Vm = kierron päivä 1 = ensimmäinen vuotopäivä</a:t>
            </a:r>
          </a:p>
          <a:p>
            <a:pPr lvl="1"/>
            <a:r>
              <a:rPr lang="fi-FI" sz="1400" b="0" i="0" dirty="0">
                <a:effectLst/>
              </a:rPr>
              <a:t>loppuvat keskimäärin 51-vuotiaana</a:t>
            </a:r>
            <a:endParaRPr lang="fi-FI" sz="1400" dirty="0"/>
          </a:p>
          <a:p>
            <a:r>
              <a:rPr lang="fi-FI" sz="1400" dirty="0"/>
              <a:t>Amenorrea = kuukautisten puuttuminen</a:t>
            </a:r>
          </a:p>
          <a:p>
            <a:pPr lvl="1"/>
            <a:r>
              <a:rPr lang="fi-FI" sz="1400" dirty="0"/>
              <a:t>Primaarinen, 16 v mennessä</a:t>
            </a:r>
          </a:p>
          <a:p>
            <a:pPr lvl="1"/>
            <a:r>
              <a:rPr lang="fi-FI" sz="1400" dirty="0"/>
              <a:t>Sekundaarinen, 6 kk poissa</a:t>
            </a:r>
          </a:p>
          <a:p>
            <a:r>
              <a:rPr lang="fi-FI" sz="1400" dirty="0"/>
              <a:t>Oligomenorrea = harvat kuukautiset</a:t>
            </a:r>
          </a:p>
          <a:p>
            <a:r>
              <a:rPr lang="fi-FI" sz="1400" dirty="0"/>
              <a:t>Menorragia = runsaat kuukautiset</a:t>
            </a:r>
          </a:p>
          <a:p>
            <a:r>
              <a:rPr lang="fi-FI" sz="1400" dirty="0"/>
              <a:t>Metrorragia = välivuoto</a:t>
            </a:r>
          </a:p>
          <a:p>
            <a:r>
              <a:rPr lang="fi-FI" sz="1400" dirty="0"/>
              <a:t>Menometrorragia = runsaat ja tiheät kuukautiset</a:t>
            </a:r>
          </a:p>
          <a:p>
            <a:pPr marL="0" indent="0">
              <a:buNone/>
            </a:pPr>
            <a:endParaRPr lang="fi-FI" sz="1400" dirty="0"/>
          </a:p>
          <a:p>
            <a:endParaRPr lang="fi-FI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D9EDD1-8667-12BD-01F2-E662DFE8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073" y="661916"/>
            <a:ext cx="5293908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1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22223A-BD16-1C1C-653E-624EDB40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Rintasyöpä ja HRT</a:t>
            </a:r>
          </a:p>
        </p:txBody>
      </p:sp>
      <p:graphicFrame>
        <p:nvGraphicFramePr>
          <p:cNvPr id="17" name="Sisällön paikkamerkki 2">
            <a:extLst>
              <a:ext uri="{FF2B5EF4-FFF2-40B4-BE49-F238E27FC236}">
                <a16:creationId xmlns:a16="http://schemas.microsoft.com/office/drawing/2014/main" id="{1B704DF3-F64F-9963-DA90-0260F0EA9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1078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98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DA29C3-1A9B-3D5B-D700-762DA4EF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Mammografiat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97BADB-9088-4632-5ECD-2BF91AA5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Jos potilas ei ole seulontaikäinen ja hän on oireeton, systeemisen hormonihoidon aloituksessa ja seurannassa ei tarvita mammografioita (Käypä hoito 2025)</a:t>
            </a:r>
          </a:p>
          <a:p>
            <a:pPr lvl="1"/>
            <a:r>
              <a:rPr lang="fi-FI" dirty="0"/>
              <a:t>Huomioidaan &gt; 68 v seulontaiän päättyessä, että lisääntynyt rintasyöpäriski riski säilyy 10 v hoidon lopettamisen jälkeen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12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1F75C9-3498-C2D0-3763-8CCB2917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i-FI" sz="5200"/>
              <a:t>Laskimotukosriski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1E508D3-6374-2894-38C5-F989E6C27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48536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91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8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A9C9B0B-98D0-9EFD-5660-5DE198B4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95" y="643467"/>
            <a:ext cx="74034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8227AF-4AB9-153A-9A2A-07E83D19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325" r="1234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64B390-65C7-8F50-B6E3-A8036330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Estrogeenin annostelureitti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2A2F0705-528D-B0F7-AD9D-447FD72BA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5731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997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8CBEA8-E266-E17F-3264-EE05276F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Keltarauhashormonin annostelureitti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1FDB52B-FED3-38ED-6CEF-DB9690C47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19388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457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055F3D-A205-7BDB-3039-5EA2C6A5FF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rgbClr val="FFFFFF"/>
                </a:solidFill>
              </a:rPr>
              <a:t>Loppukierron progesteroni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3A717EE-BA05-E85B-6F33-8328EA366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1262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37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2608CA-BB80-7B4C-2D1D-B3586014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Hoidon sivuvaikutukset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294874C-5FC4-7DFC-7E6C-9341CEE6A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66621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956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5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7B1ACF9-DE57-F962-995A-A5E81B1A9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35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BA14CD-13E1-91DE-41EB-0B17D283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29" y="643467"/>
            <a:ext cx="66125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1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0A5A8-601F-7E4D-A12C-5A77E415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5A028A7-5B7E-9F32-7FAA-800A64819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30" y="913201"/>
            <a:ext cx="7575522" cy="503159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03A6508-1599-0427-3286-EECA48D81305}"/>
              </a:ext>
            </a:extLst>
          </p:cNvPr>
          <p:cNvSpPr txBox="1"/>
          <p:nvPr/>
        </p:nvSpPr>
        <p:spPr>
          <a:xfrm>
            <a:off x="8773886" y="6313714"/>
            <a:ext cx="21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Pelkonen et </a:t>
            </a:r>
            <a:r>
              <a:rPr lang="fi-FI" dirty="0" err="1"/>
              <a:t>al</a:t>
            </a:r>
            <a:r>
              <a:rPr lang="fi-FI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608345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2444A4-99FC-DB3F-2197-619E93AB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rgbClr val="FFFFFF"/>
                </a:solidFill>
              </a:rPr>
              <a:t>Seuranta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3485EDE-674A-ACDA-9FDA-5AE503E3D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77980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948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DC3204-51E4-9AE6-24FA-0BA0D5BC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rgbClr val="FFFFFF"/>
                </a:solidFill>
              </a:rPr>
              <a:t>Hormonihoidon lopetus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E1D96A7-5137-4E7D-2A5D-C158CA1EB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39841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750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FD0E3A-6462-0F43-F297-B9FFDF8C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Ongelmat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3C8197-C37F-480F-00F5-520B41FA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1900"/>
              <a:t>Miten erottaa mitkä oireet ovat hormonaalisia, jos kierto edelleen suhteellisen säännöllinen?</a:t>
            </a:r>
          </a:p>
          <a:p>
            <a:pPr lvl="1"/>
            <a:r>
              <a:rPr lang="fi-FI" sz="1900"/>
              <a:t>Asia on helppo, kun kierrot alkavat pitkittyä</a:t>
            </a:r>
          </a:p>
          <a:p>
            <a:r>
              <a:rPr lang="fi-FI" sz="1900"/>
              <a:t>Miten suhtaudutaan kontraindikaatioihin E2 suhteen, jos kyseessä perimenopausaalinen oireilu, eikä varsinainen HRT</a:t>
            </a:r>
          </a:p>
          <a:p>
            <a:pPr lvl="1"/>
            <a:r>
              <a:rPr lang="fi-FI" sz="1900"/>
              <a:t>Yhdistelmäehkäisyn kontraindikaatiot esim. migreeni</a:t>
            </a:r>
          </a:p>
          <a:p>
            <a:pPr lvl="1"/>
            <a:r>
              <a:rPr lang="fi-FI" sz="1900"/>
              <a:t>Luonnollinen estrogeeni joka tapauksessa turvallisempi</a:t>
            </a:r>
          </a:p>
          <a:p>
            <a:pPr lvl="1"/>
            <a:r>
              <a:rPr lang="fi-FI" sz="1900"/>
              <a:t>Turvallisin vaihtoehto transdermaalinen</a:t>
            </a:r>
          </a:p>
          <a:p>
            <a:r>
              <a:rPr lang="fi-FI" sz="1900"/>
              <a:t>Kuinka moni nainen hyväksyy perimenopausaaliset muutokset osana ”normaalia vanhenemista”</a:t>
            </a:r>
          </a:p>
          <a:p>
            <a:pPr lvl="1"/>
            <a:r>
              <a:rPr lang="fi-FI" sz="1900"/>
              <a:t>Myös mahdollisuus?</a:t>
            </a:r>
          </a:p>
          <a:p>
            <a:pPr lvl="1"/>
            <a:r>
              <a:rPr lang="fi-FI" sz="1900"/>
              <a:t>Tällä hetkellä viesti mediasta on hyvin medikalisoiva</a:t>
            </a:r>
          </a:p>
          <a:p>
            <a:pPr lvl="1"/>
            <a:endParaRPr lang="fi-FI" sz="19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F0FC85E-2A90-B6B4-1AA7-2ED439F8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63" r="5145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5B553F-0B52-8905-8616-E2DA608C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02410"/>
            <a:ext cx="11277600" cy="38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6194150-5D25-FE91-A135-41D882916348}"/>
              </a:ext>
            </a:extLst>
          </p:cNvPr>
          <p:cNvSpPr txBox="1"/>
          <p:nvPr/>
        </p:nvSpPr>
        <p:spPr>
          <a:xfrm>
            <a:off x="9097506" y="5517396"/>
            <a:ext cx="203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>
                <a:latin typeface="Brush Script MT" panose="03060802040406070304" pitchFamily="66" charset="0"/>
              </a:rPr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1166510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028B3-F7E0-D500-8DB4-B28E2457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49F4EE-DA70-5E91-6DA5-EDD6C007E8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Hale GE, Hughes CL, </a:t>
            </a:r>
            <a:r>
              <a:rPr lang="fi-FI" dirty="0" err="1"/>
              <a:t>Burger</a:t>
            </a:r>
            <a:r>
              <a:rPr lang="fi-FI" dirty="0"/>
              <a:t> HG, Robertson DM, Fraser IS. </a:t>
            </a:r>
            <a:r>
              <a:rPr lang="fi-FI" dirty="0" err="1"/>
              <a:t>Atypical</a:t>
            </a:r>
            <a:r>
              <a:rPr lang="fi-FI" dirty="0"/>
              <a:t> </a:t>
            </a:r>
            <a:r>
              <a:rPr lang="fi-FI" dirty="0" err="1"/>
              <a:t>estradiol</a:t>
            </a:r>
            <a:r>
              <a:rPr lang="fi-FI" dirty="0"/>
              <a:t> </a:t>
            </a:r>
            <a:r>
              <a:rPr lang="fi-FI" dirty="0" err="1"/>
              <a:t>secretion</a:t>
            </a:r>
            <a:r>
              <a:rPr lang="fi-FI" dirty="0"/>
              <a:t> and </a:t>
            </a:r>
            <a:r>
              <a:rPr lang="fi-FI" dirty="0" err="1"/>
              <a:t>ovulation</a:t>
            </a:r>
            <a:r>
              <a:rPr lang="fi-FI" dirty="0"/>
              <a:t> </a:t>
            </a:r>
            <a:r>
              <a:rPr lang="fi-FI" dirty="0" err="1"/>
              <a:t>patterns</a:t>
            </a:r>
            <a:r>
              <a:rPr lang="fi-FI" dirty="0"/>
              <a:t> </a:t>
            </a:r>
            <a:r>
              <a:rPr lang="fi-FI" dirty="0" err="1"/>
              <a:t>caused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luteal</a:t>
            </a:r>
            <a:r>
              <a:rPr lang="fi-FI" dirty="0"/>
              <a:t> out-of-</a:t>
            </a:r>
            <a:r>
              <a:rPr lang="fi-FI" dirty="0" err="1"/>
              <a:t>phase</a:t>
            </a:r>
            <a:r>
              <a:rPr lang="fi-FI" dirty="0"/>
              <a:t> (LOOP) </a:t>
            </a:r>
            <a:r>
              <a:rPr lang="fi-FI" dirty="0" err="1"/>
              <a:t>events</a:t>
            </a:r>
            <a:r>
              <a:rPr lang="fi-FI" dirty="0"/>
              <a:t> </a:t>
            </a:r>
            <a:r>
              <a:rPr lang="fi-FI" dirty="0" err="1"/>
              <a:t>underlying</a:t>
            </a:r>
            <a:r>
              <a:rPr lang="fi-FI" dirty="0"/>
              <a:t> </a:t>
            </a:r>
            <a:r>
              <a:rPr lang="fi-FI" dirty="0" err="1"/>
              <a:t>irregular</a:t>
            </a:r>
            <a:r>
              <a:rPr lang="fi-FI" dirty="0"/>
              <a:t> </a:t>
            </a:r>
            <a:r>
              <a:rPr lang="fi-FI" dirty="0" err="1"/>
              <a:t>ovulatory</a:t>
            </a:r>
            <a:r>
              <a:rPr lang="fi-FI" dirty="0"/>
              <a:t> </a:t>
            </a:r>
            <a:r>
              <a:rPr lang="fi-FI" dirty="0" err="1"/>
              <a:t>menstrual</a:t>
            </a:r>
            <a:r>
              <a:rPr lang="fi-FI" dirty="0"/>
              <a:t> </a:t>
            </a:r>
            <a:r>
              <a:rPr lang="fi-FI" dirty="0" err="1"/>
              <a:t>cycles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menopausal</a:t>
            </a:r>
            <a:r>
              <a:rPr lang="fi-FI" dirty="0"/>
              <a:t> transition. </a:t>
            </a:r>
            <a:r>
              <a:rPr lang="fi-FI" dirty="0" err="1"/>
              <a:t>Menopause</a:t>
            </a:r>
            <a:r>
              <a:rPr lang="fi-FI" dirty="0"/>
              <a:t> 2009;16:50–59.</a:t>
            </a:r>
          </a:p>
          <a:p>
            <a:r>
              <a:rPr lang="fi-FI" dirty="0"/>
              <a:t>Janssen, C. A., </a:t>
            </a:r>
            <a:r>
              <a:rPr lang="fi-FI" dirty="0" err="1"/>
              <a:t>Scholten</a:t>
            </a:r>
            <a:r>
              <a:rPr lang="fi-FI" dirty="0"/>
              <a:t>, P. C., &amp; </a:t>
            </a:r>
            <a:r>
              <a:rPr lang="fi-FI" dirty="0" err="1"/>
              <a:t>Heintz</a:t>
            </a:r>
            <a:r>
              <a:rPr lang="fi-FI" dirty="0"/>
              <a:t>, A. P. (1997). </a:t>
            </a:r>
            <a:r>
              <a:rPr lang="fi-FI" dirty="0" err="1"/>
              <a:t>Menorrhagia</a:t>
            </a:r>
            <a:r>
              <a:rPr lang="fi-FI" dirty="0"/>
              <a:t>--a </a:t>
            </a:r>
            <a:r>
              <a:rPr lang="fi-FI" dirty="0" err="1"/>
              <a:t>search</a:t>
            </a:r>
            <a:r>
              <a:rPr lang="fi-FI" dirty="0"/>
              <a:t> for </a:t>
            </a:r>
            <a:r>
              <a:rPr lang="fi-FI" dirty="0" err="1"/>
              <a:t>epidemiological</a:t>
            </a:r>
            <a:r>
              <a:rPr lang="fi-FI" dirty="0"/>
              <a:t>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markers</a:t>
            </a:r>
            <a:r>
              <a:rPr lang="fi-FI" dirty="0"/>
              <a:t>. </a:t>
            </a:r>
            <a:r>
              <a:rPr lang="fi-FI" i="1" dirty="0" err="1"/>
              <a:t>Maturitas</a:t>
            </a:r>
            <a:r>
              <a:rPr lang="fi-FI" dirty="0"/>
              <a:t>, </a:t>
            </a:r>
            <a:r>
              <a:rPr lang="fi-FI" i="1" dirty="0"/>
              <a:t>28</a:t>
            </a:r>
            <a:r>
              <a:rPr lang="fi-FI" dirty="0"/>
              <a:t>(1), 19–25.</a:t>
            </a:r>
          </a:p>
          <a:p>
            <a:r>
              <a:rPr lang="fi-FI" dirty="0"/>
              <a:t> </a:t>
            </a:r>
            <a:r>
              <a:rPr lang="en-US" dirty="0" err="1"/>
              <a:t>Coslov</a:t>
            </a:r>
            <a:r>
              <a:rPr lang="en-US" dirty="0"/>
              <a:t>, N., Richardson, M. K., &amp; Woods, N. F. (2024). "Not feeling like myself" in perimenopause - what does it mean? Observations from the Women Living Better survey. Menopause (New York, N.Y.), 31(5), 390–398. </a:t>
            </a:r>
          </a:p>
          <a:p>
            <a:r>
              <a:rPr lang="fi-FI" dirty="0"/>
              <a:t>Katja Kero, Maarit Niinimäki ja Riina Katainen Raskauden ehkäisy on tarpeen vielä vaihdevuosien lähestyessä. Suomen Lääkärilehti 2023;78(23-24):1025-1028</a:t>
            </a:r>
            <a:endParaRPr lang="fi-FI" i="1" dirty="0"/>
          </a:p>
          <a:p>
            <a:r>
              <a:rPr lang="fi-FI" dirty="0"/>
              <a:t>British </a:t>
            </a:r>
            <a:r>
              <a:rPr lang="fi-FI" dirty="0" err="1"/>
              <a:t>menopause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guidelines</a:t>
            </a:r>
            <a:r>
              <a:rPr lang="fi-FI" dirty="0"/>
              <a:t> </a:t>
            </a:r>
            <a:r>
              <a:rPr lang="en-US" dirty="0">
                <a:hlinkClick r:id="rId2"/>
              </a:rPr>
              <a:t>BMS Tools for Clinicians - British Menopause Society</a:t>
            </a:r>
            <a:endParaRPr lang="fi-FI" dirty="0"/>
          </a:p>
          <a:p>
            <a:r>
              <a:rPr lang="fi-FI" dirty="0"/>
              <a:t>A </a:t>
            </a:r>
            <a:r>
              <a:rPr lang="fi-FI" dirty="0" err="1"/>
              <a:t>practitioner´s</a:t>
            </a:r>
            <a:r>
              <a:rPr lang="fi-FI" dirty="0"/>
              <a:t> </a:t>
            </a:r>
            <a:r>
              <a:rPr lang="fi-FI" dirty="0" err="1"/>
              <a:t>guide</a:t>
            </a:r>
            <a:r>
              <a:rPr lang="fi-FI" dirty="0"/>
              <a:t> for </a:t>
            </a:r>
            <a:r>
              <a:rPr lang="fi-FI" dirty="0" err="1"/>
              <a:t>managing</a:t>
            </a:r>
            <a:r>
              <a:rPr lang="fi-FI" dirty="0"/>
              <a:t> </a:t>
            </a:r>
            <a:r>
              <a:rPr lang="fi-FI" dirty="0" err="1"/>
              <a:t>menopause</a:t>
            </a:r>
            <a:r>
              <a:rPr lang="fi-FI" dirty="0"/>
              <a:t>. </a:t>
            </a:r>
            <a:r>
              <a:rPr lang="fi-FI" dirty="0" err="1"/>
              <a:t>Monash</a:t>
            </a:r>
            <a:r>
              <a:rPr lang="fi-FI" dirty="0"/>
              <a:t> </a:t>
            </a:r>
            <a:r>
              <a:rPr lang="fi-FI" dirty="0" err="1"/>
              <a:t>University</a:t>
            </a:r>
            <a:r>
              <a:rPr lang="fi-FI" dirty="0"/>
              <a:t> www.monash.edu</a:t>
            </a:r>
          </a:p>
          <a:p>
            <a:r>
              <a:rPr lang="en-US" dirty="0"/>
              <a:t>Harlow, S. D. , Gass, M. , Hall, J. E. , Lobo, R. , Maki, P. , Rebar, R. W. , Sherman, S. , Sluss, P. M. &amp; de Villiers, T. J. (2012). Executive summary of the Stages of Reproductive Aging Workshop + 10. </a:t>
            </a:r>
            <a:r>
              <a:rPr lang="en-US" i="1" dirty="0"/>
              <a:t>Menopause, 19 </a:t>
            </a:r>
            <a:r>
              <a:rPr lang="en-US" dirty="0"/>
              <a:t>(4), 387-395. </a:t>
            </a:r>
          </a:p>
          <a:p>
            <a:r>
              <a:rPr lang="fi-FI" dirty="0" err="1"/>
              <a:t>Rakibul</a:t>
            </a:r>
            <a:r>
              <a:rPr lang="fi-FI" dirty="0"/>
              <a:t> M Islam, Molly Bond, Aida </a:t>
            </a:r>
            <a:r>
              <a:rPr lang="fi-FI" dirty="0" err="1"/>
              <a:t>Ghalebeigi</a:t>
            </a:r>
            <a:r>
              <a:rPr lang="fi-FI" dirty="0"/>
              <a:t>, Yuanyuan Wang, Karen Walker-</a:t>
            </a:r>
            <a:r>
              <a:rPr lang="fi-FI" dirty="0" err="1"/>
              <a:t>Bone</a:t>
            </a:r>
            <a:r>
              <a:rPr lang="fi-FI" dirty="0"/>
              <a:t>, Susan R Davis, </a:t>
            </a:r>
            <a:r>
              <a:rPr lang="fi-FI" dirty="0" err="1"/>
              <a:t>Prevalence</a:t>
            </a:r>
            <a:r>
              <a:rPr lang="fi-FI" dirty="0"/>
              <a:t> and </a:t>
            </a:r>
            <a:r>
              <a:rPr lang="fi-FI" dirty="0" err="1"/>
              <a:t>severity</a:t>
            </a:r>
            <a:r>
              <a:rPr lang="fi-FI" dirty="0"/>
              <a:t> of </a:t>
            </a:r>
            <a:r>
              <a:rPr lang="fi-FI" dirty="0" err="1"/>
              <a:t>symptoms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menopause</a:t>
            </a:r>
            <a:r>
              <a:rPr lang="fi-FI" dirty="0"/>
              <a:t> transition: cross-</a:t>
            </a:r>
            <a:r>
              <a:rPr lang="fi-FI" dirty="0" err="1"/>
              <a:t>sectional</a:t>
            </a:r>
            <a:r>
              <a:rPr lang="fi-FI" dirty="0"/>
              <a:t> </a:t>
            </a:r>
            <a:r>
              <a:rPr lang="fi-FI" dirty="0" err="1"/>
              <a:t>findings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Australian </a:t>
            </a:r>
            <a:r>
              <a:rPr lang="fi-FI" dirty="0" err="1"/>
              <a:t>Women's</a:t>
            </a:r>
            <a:r>
              <a:rPr lang="fi-FI" dirty="0"/>
              <a:t> </a:t>
            </a:r>
            <a:r>
              <a:rPr lang="fi-FI" dirty="0" err="1"/>
              <a:t>Midlife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 (AMY) </a:t>
            </a:r>
            <a:r>
              <a:rPr lang="fi-FI" dirty="0" err="1"/>
              <a:t>Study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Lancet Diabetes &amp; </a:t>
            </a:r>
            <a:r>
              <a:rPr lang="fi-FI" dirty="0" err="1"/>
              <a:t>Endocrinology,Volume</a:t>
            </a:r>
            <a:r>
              <a:rPr lang="fi-FI" dirty="0"/>
              <a:t> 13, </a:t>
            </a:r>
            <a:r>
              <a:rPr lang="fi-FI" dirty="0" err="1"/>
              <a:t>Issue</a:t>
            </a:r>
            <a:r>
              <a:rPr lang="fi-FI" dirty="0"/>
              <a:t> 9, 2025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4D181D-2019-C140-ED49-3C15C48B4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61107"/>
          </a:xfrm>
        </p:spPr>
        <p:txBody>
          <a:bodyPr>
            <a:normAutofit fontScale="40000" lnSpcReduction="20000"/>
          </a:bodyPr>
          <a:lstStyle/>
          <a:p>
            <a:r>
              <a:rPr lang="fi-FI" dirty="0"/>
              <a:t>Royal College of </a:t>
            </a:r>
            <a:r>
              <a:rPr lang="fi-FI" dirty="0" err="1"/>
              <a:t>Obstetricians</a:t>
            </a:r>
            <a:r>
              <a:rPr lang="fi-FI" dirty="0"/>
              <a:t> and </a:t>
            </a:r>
            <a:r>
              <a:rPr lang="fi-FI" dirty="0" err="1"/>
              <a:t>Gynecologists</a:t>
            </a:r>
            <a:r>
              <a:rPr lang="fi-FI" dirty="0"/>
              <a:t> </a:t>
            </a:r>
            <a:r>
              <a:rPr lang="fi-FI" dirty="0" err="1"/>
              <a:t>Guideline</a:t>
            </a:r>
            <a:endParaRPr lang="fi-FI" dirty="0"/>
          </a:p>
          <a:p>
            <a:r>
              <a:rPr lang="fi-FI" dirty="0"/>
              <a:t>Zhang, J., </a:t>
            </a:r>
            <a:r>
              <a:rPr lang="fi-FI" dirty="0" err="1"/>
              <a:t>Ye</a:t>
            </a:r>
            <a:r>
              <a:rPr lang="fi-FI" dirty="0"/>
              <a:t>, J., Tao, X., </a:t>
            </a:r>
            <a:r>
              <a:rPr lang="fi-FI" dirty="0" err="1"/>
              <a:t>Lu</a:t>
            </a:r>
            <a:r>
              <a:rPr lang="fi-FI" dirty="0"/>
              <a:t>, W., Chen, X., &amp; Liu, C. (2022). </a:t>
            </a:r>
            <a:r>
              <a:rPr lang="fi-FI" dirty="0" err="1"/>
              <a:t>Sleep</a:t>
            </a:r>
            <a:r>
              <a:rPr lang="fi-FI" dirty="0"/>
              <a:t> </a:t>
            </a:r>
            <a:r>
              <a:rPr lang="fi-FI" dirty="0" err="1"/>
              <a:t>disturbances</a:t>
            </a:r>
            <a:r>
              <a:rPr lang="fi-FI" dirty="0"/>
              <a:t>, </a:t>
            </a:r>
            <a:r>
              <a:rPr lang="fi-FI" dirty="0" err="1"/>
              <a:t>sleep</a:t>
            </a:r>
            <a:r>
              <a:rPr lang="fi-FI" dirty="0"/>
              <a:t> </a:t>
            </a:r>
            <a:r>
              <a:rPr lang="fi-FI" dirty="0" err="1"/>
              <a:t>quality</a:t>
            </a:r>
            <a:r>
              <a:rPr lang="fi-FI" dirty="0"/>
              <a:t>, and </a:t>
            </a:r>
            <a:r>
              <a:rPr lang="fi-FI" dirty="0" err="1"/>
              <a:t>cardiovascular</a:t>
            </a:r>
            <a:r>
              <a:rPr lang="fi-FI" dirty="0"/>
              <a:t>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 in </a:t>
            </a:r>
            <a:r>
              <a:rPr lang="fi-FI" dirty="0" err="1"/>
              <a:t>women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polycystic</a:t>
            </a:r>
            <a:r>
              <a:rPr lang="fi-FI" dirty="0"/>
              <a:t> </a:t>
            </a:r>
            <a:r>
              <a:rPr lang="fi-FI" dirty="0" err="1"/>
              <a:t>ovary</a:t>
            </a:r>
            <a:r>
              <a:rPr lang="fi-FI" dirty="0"/>
              <a:t> </a:t>
            </a:r>
            <a:r>
              <a:rPr lang="fi-FI" dirty="0" err="1"/>
              <a:t>syndrome</a:t>
            </a:r>
            <a:r>
              <a:rPr lang="fi-FI" dirty="0"/>
              <a:t>: </a:t>
            </a:r>
            <a:r>
              <a:rPr lang="fi-FI" dirty="0" err="1"/>
              <a:t>Systematic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and meta-</a:t>
            </a:r>
            <a:r>
              <a:rPr lang="fi-FI" dirty="0" err="1"/>
              <a:t>analysis</a:t>
            </a:r>
            <a:r>
              <a:rPr lang="fi-FI" dirty="0"/>
              <a:t>. </a:t>
            </a:r>
            <a:r>
              <a:rPr lang="fi-FI" i="1" dirty="0" err="1"/>
              <a:t>Frontiers</a:t>
            </a:r>
            <a:r>
              <a:rPr lang="fi-FI" i="1" dirty="0"/>
              <a:t> in </a:t>
            </a:r>
            <a:r>
              <a:rPr lang="fi-FI" i="1" dirty="0" err="1"/>
              <a:t>endocrinology</a:t>
            </a:r>
            <a:r>
              <a:rPr lang="fi-FI" dirty="0"/>
              <a:t>, </a:t>
            </a:r>
            <a:r>
              <a:rPr lang="fi-FI" i="1" dirty="0"/>
              <a:t>13</a:t>
            </a:r>
            <a:r>
              <a:rPr lang="fi-FI" dirty="0"/>
              <a:t>, 971604. </a:t>
            </a:r>
          </a:p>
          <a:p>
            <a:r>
              <a:rPr lang="fi-FI" dirty="0" err="1"/>
              <a:t>Cooney</a:t>
            </a:r>
            <a:r>
              <a:rPr lang="fi-FI" dirty="0"/>
              <a:t>, L. G., Lee, I., </a:t>
            </a:r>
            <a:r>
              <a:rPr lang="fi-FI" dirty="0" err="1"/>
              <a:t>Sammel</a:t>
            </a:r>
            <a:r>
              <a:rPr lang="fi-FI" dirty="0"/>
              <a:t>, M. D., &amp; </a:t>
            </a:r>
            <a:r>
              <a:rPr lang="fi-FI" dirty="0" err="1"/>
              <a:t>Dokras</a:t>
            </a:r>
            <a:r>
              <a:rPr lang="fi-FI" dirty="0"/>
              <a:t>, A. (2017).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prevalence</a:t>
            </a:r>
            <a:r>
              <a:rPr lang="fi-FI" dirty="0"/>
              <a:t> of </a:t>
            </a:r>
            <a:r>
              <a:rPr lang="fi-FI" dirty="0" err="1"/>
              <a:t>moderate</a:t>
            </a:r>
            <a:r>
              <a:rPr lang="fi-FI" dirty="0"/>
              <a:t> and </a:t>
            </a:r>
            <a:r>
              <a:rPr lang="fi-FI" dirty="0" err="1"/>
              <a:t>severe</a:t>
            </a:r>
            <a:r>
              <a:rPr lang="fi-FI" dirty="0"/>
              <a:t> </a:t>
            </a:r>
            <a:r>
              <a:rPr lang="fi-FI" dirty="0" err="1"/>
              <a:t>depressive</a:t>
            </a:r>
            <a:r>
              <a:rPr lang="fi-FI" dirty="0"/>
              <a:t> and </a:t>
            </a:r>
            <a:r>
              <a:rPr lang="fi-FI" dirty="0" err="1"/>
              <a:t>anxiety</a:t>
            </a:r>
            <a:r>
              <a:rPr lang="fi-FI" dirty="0"/>
              <a:t> </a:t>
            </a:r>
            <a:r>
              <a:rPr lang="fi-FI" dirty="0" err="1"/>
              <a:t>symptoms</a:t>
            </a:r>
            <a:r>
              <a:rPr lang="fi-FI" dirty="0"/>
              <a:t> in </a:t>
            </a:r>
            <a:r>
              <a:rPr lang="fi-FI" dirty="0" err="1"/>
              <a:t>polycystic</a:t>
            </a:r>
            <a:r>
              <a:rPr lang="fi-FI" dirty="0"/>
              <a:t> </a:t>
            </a:r>
            <a:r>
              <a:rPr lang="fi-FI" dirty="0" err="1"/>
              <a:t>ovary</a:t>
            </a:r>
            <a:r>
              <a:rPr lang="fi-FI" dirty="0"/>
              <a:t> </a:t>
            </a:r>
            <a:r>
              <a:rPr lang="fi-FI" dirty="0" err="1"/>
              <a:t>syndrome</a:t>
            </a:r>
            <a:r>
              <a:rPr lang="fi-FI" dirty="0"/>
              <a:t>: a </a:t>
            </a:r>
            <a:r>
              <a:rPr lang="fi-FI" dirty="0" err="1"/>
              <a:t>systematic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and meta-</a:t>
            </a:r>
            <a:r>
              <a:rPr lang="fi-FI" dirty="0" err="1"/>
              <a:t>analysis</a:t>
            </a:r>
            <a:r>
              <a:rPr lang="fi-FI" dirty="0"/>
              <a:t>. </a:t>
            </a:r>
            <a:r>
              <a:rPr lang="fi-FI" i="1" dirty="0"/>
              <a:t>Human </a:t>
            </a:r>
            <a:r>
              <a:rPr lang="fi-FI" i="1" dirty="0" err="1"/>
              <a:t>reproduction</a:t>
            </a:r>
            <a:r>
              <a:rPr lang="fi-FI" i="1" dirty="0"/>
              <a:t> (Oxford, England)</a:t>
            </a:r>
            <a:r>
              <a:rPr lang="fi-FI" dirty="0"/>
              <a:t>, </a:t>
            </a:r>
            <a:r>
              <a:rPr lang="fi-FI" i="1" dirty="0"/>
              <a:t>32</a:t>
            </a:r>
            <a:r>
              <a:rPr lang="fi-FI" dirty="0"/>
              <a:t>(5), 1075–1091. </a:t>
            </a:r>
          </a:p>
          <a:p>
            <a:r>
              <a:rPr lang="en-US" dirty="0"/>
              <a:t>Cutts, B. A., &amp; Fennessy, K. (2025). Addressing the perimenopause: what's blood got to do with it?. </a:t>
            </a:r>
            <a:r>
              <a:rPr lang="en-US" i="1" dirty="0"/>
              <a:t>Research and practice in thrombosis and </a:t>
            </a:r>
            <a:r>
              <a:rPr lang="en-US" i="1" dirty="0" err="1"/>
              <a:t>haemostasis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(2), 102698. </a:t>
            </a:r>
          </a:p>
          <a:p>
            <a:r>
              <a:rPr lang="en-US" dirty="0"/>
              <a:t>FSRH (Faculty of sexual and reproductive health care) guidelines. https://www.fsrh.org/standards-and-guidance/documents/fsrh-guidance-contraception-for-women-aged-over-40-years-2017/</a:t>
            </a:r>
          </a:p>
          <a:p>
            <a:r>
              <a:rPr lang="fi-FI" dirty="0"/>
              <a:t>Pelkonen S, Holopainen E. Vuotohäiriöt fertiili-iän ääripäissä Duodecim 2020;136(20):2303-11</a:t>
            </a:r>
          </a:p>
          <a:p>
            <a:r>
              <a:rPr lang="fi-FI" dirty="0"/>
              <a:t>Vaihdevuodet. Käypä hoito –suositus. Suomalaisen Lääkäriseuran Duodecimin, Suomen Gynekologiyhdistys ry:n ja Suomen Menopaussitutkimusseura ry:n asettama työryhmä. Helsinki: Suomalainen Lääkäriseura Duodecim, 2025 (viitattu 23.4.2026). Saatavilla internetissä: www.kaypahoito.fi.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36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CCF1C6-57A3-2BE1-1EFD-0809D736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Esivaihdevuodet </a:t>
            </a:r>
            <a:r>
              <a:rPr lang="fi-FI" dirty="0" err="1"/>
              <a:t>vs</a:t>
            </a:r>
            <a:r>
              <a:rPr lang="fi-FI" dirty="0"/>
              <a:t> vaihdevuodet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5FF05F-664D-D60B-C2CD-AD055379D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A763E1-0BCE-784A-73C0-70978947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8" y="2528762"/>
            <a:ext cx="11412543" cy="18004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86762CA-4656-A16F-BA40-BE82EBBAF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28" y="4679901"/>
            <a:ext cx="11288700" cy="70494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D2E0427-7E15-AEB0-B727-1F8B1514F862}"/>
              </a:ext>
            </a:extLst>
          </p:cNvPr>
          <p:cNvSpPr txBox="1"/>
          <p:nvPr/>
        </p:nvSpPr>
        <p:spPr>
          <a:xfrm>
            <a:off x="8403771" y="6357257"/>
            <a:ext cx="192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Käypä Hoito 2025</a:t>
            </a:r>
          </a:p>
        </p:txBody>
      </p:sp>
    </p:spTree>
    <p:extLst>
      <p:ext uri="{BB962C8B-B14F-4D97-AF65-F5344CB8AC3E}">
        <p14:creationId xmlns:p14="http://schemas.microsoft.com/office/powerpoint/2010/main" val="149616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1E50C-46FC-BE2E-2892-B209447E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46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30CAB-A624-36F8-B8B1-0022F56E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257"/>
            <a:ext cx="10515600" cy="515370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Tyypillistä esivaihdevuosissa</a:t>
            </a:r>
          </a:p>
          <a:p>
            <a:pPr lvl="1"/>
            <a:r>
              <a:rPr lang="fi-FI" dirty="0"/>
              <a:t>Kierto lyhenee, lyhimmillään 42v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dirty="0"/>
              <a:t>Kierto pitenee, estrogeenin puutosoireita ilmenee</a:t>
            </a:r>
          </a:p>
          <a:p>
            <a:pPr lvl="1"/>
            <a:r>
              <a:rPr lang="fi-FI" dirty="0"/>
              <a:t>80%:</a:t>
            </a:r>
            <a:r>
              <a:rPr lang="fi-FI" dirty="0" err="1"/>
              <a:t>lla</a:t>
            </a:r>
            <a:r>
              <a:rPr lang="fi-FI" dirty="0"/>
              <a:t> naisista vaihdevuosioireet alkavat ennen varsinaista menopaussia</a:t>
            </a:r>
          </a:p>
          <a:p>
            <a:pPr lvl="1"/>
            <a:r>
              <a:rPr lang="fi-FI" dirty="0"/>
              <a:t>menopaussi = viimeiset oman hormonitoiminnan aiheuttamat kuukautiset</a:t>
            </a:r>
          </a:p>
          <a:p>
            <a:pPr lvl="1"/>
            <a:endParaRPr lang="fi-FI" dirty="0"/>
          </a:p>
          <a:p>
            <a:endParaRPr lang="fi-FI" dirty="0"/>
          </a:p>
          <a:p>
            <a:r>
              <a:rPr lang="fi-FI" dirty="0"/>
              <a:t>Ongelma: jälkikäteisdiagnoosi</a:t>
            </a:r>
          </a:p>
        </p:txBody>
      </p:sp>
      <p:sp>
        <p:nvSpPr>
          <p:cNvPr id="4" name="Nuoli: Alas 3">
            <a:extLst>
              <a:ext uri="{FF2B5EF4-FFF2-40B4-BE49-F238E27FC236}">
                <a16:creationId xmlns:a16="http://schemas.microsoft.com/office/drawing/2014/main" id="{80DCDF47-F7E4-021E-2109-113684FA12A2}"/>
              </a:ext>
            </a:extLst>
          </p:cNvPr>
          <p:cNvSpPr/>
          <p:nvPr/>
        </p:nvSpPr>
        <p:spPr>
          <a:xfrm>
            <a:off x="3657599" y="2305427"/>
            <a:ext cx="391886" cy="54428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42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3E9007-CC2E-63F8-3868-FFA64850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Vaihdevuosien Käypä hoito –suositus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FADD3A-7F39-AA80-62EA-EE495E10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Kohderyhmä 40v ja sitä vanhemmat naiset</a:t>
            </a:r>
          </a:p>
          <a:p>
            <a:pPr lvl="1"/>
            <a:r>
              <a:rPr lang="fi-FI" dirty="0"/>
              <a:t>45 - 55v ikäisille </a:t>
            </a:r>
            <a:r>
              <a:rPr lang="fi-FI" i="1" dirty="0"/>
              <a:t>vaihdevuodet</a:t>
            </a:r>
            <a:r>
              <a:rPr lang="fi-FI" dirty="0"/>
              <a:t> ovat kliininen diagnoosi</a:t>
            </a:r>
          </a:p>
          <a:p>
            <a:pPr lvl="2"/>
            <a:r>
              <a:rPr lang="fi-FI" dirty="0"/>
              <a:t>Tyypilliset vaihdevuosioireet ja kuukautisten harveneminen/loppuminen</a:t>
            </a:r>
          </a:p>
          <a:p>
            <a:pPr marL="914400" lvl="2" indent="0">
              <a:buNone/>
            </a:pPr>
            <a:endParaRPr lang="fi-FI" dirty="0"/>
          </a:p>
          <a:p>
            <a:pPr lvl="1"/>
            <a:r>
              <a:rPr lang="fi-FI" dirty="0"/>
              <a:t>40-45v potilas: kuukautiskierron muutoksia tai vaihdevuosiin sopivia oireita</a:t>
            </a:r>
          </a:p>
          <a:p>
            <a:pPr lvl="2"/>
            <a:r>
              <a:rPr lang="fi-FI" dirty="0"/>
              <a:t>FSH &gt; 30 toistetusti 1kk välein viittaa menopaussiin (</a:t>
            </a:r>
            <a:r>
              <a:rPr lang="fi-FI" dirty="0" err="1"/>
              <a:t>huom</a:t>
            </a:r>
            <a:r>
              <a:rPr lang="fi-FI" dirty="0"/>
              <a:t> ei voi tutkia yhdistelmäehkäisyn aikana)</a:t>
            </a:r>
          </a:p>
          <a:p>
            <a:pPr lvl="2"/>
            <a:r>
              <a:rPr lang="fi-FI" dirty="0"/>
              <a:t>FSH mittauksen sijasta voi tehdä hoitokokeilun (ehkäisy muistaen)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F65AD42-B494-19E7-A67E-AE23C425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765" y="5531661"/>
            <a:ext cx="2816892" cy="9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4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C387B1-576C-509F-33F2-32295F0B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Diagnostiikka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76FC9D-B591-4F50-6636-63E34593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Erotusdiagnostiikka</a:t>
            </a:r>
          </a:p>
          <a:p>
            <a:pPr lvl="1"/>
            <a:r>
              <a:rPr lang="fi-FI" dirty="0"/>
              <a:t>Selkeät estrogeeninpuutosoireet vai jotakin muuta?</a:t>
            </a:r>
          </a:p>
          <a:p>
            <a:pPr lvl="1"/>
            <a:r>
              <a:rPr lang="fi-FI" dirty="0"/>
              <a:t>anamneesi &gt; status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PMS</a:t>
            </a:r>
          </a:p>
          <a:p>
            <a:pPr lvl="1"/>
            <a:r>
              <a:rPr lang="fi-FI" dirty="0"/>
              <a:t>Kilpirauhasen vajaa- tai liikatoiminta</a:t>
            </a:r>
          </a:p>
          <a:p>
            <a:pPr lvl="1"/>
            <a:r>
              <a:rPr lang="fi-FI" dirty="0"/>
              <a:t>Uniapnea</a:t>
            </a:r>
          </a:p>
          <a:p>
            <a:pPr lvl="1"/>
            <a:r>
              <a:rPr lang="fi-FI" dirty="0"/>
              <a:t>PCOS</a:t>
            </a:r>
          </a:p>
          <a:p>
            <a:pPr lvl="1"/>
            <a:r>
              <a:rPr lang="fi-FI" dirty="0"/>
              <a:t>Raudanpuuteanemia</a:t>
            </a:r>
          </a:p>
          <a:p>
            <a:pPr lvl="1"/>
            <a:r>
              <a:rPr lang="fi-FI" dirty="0"/>
              <a:t>Depressio ja ahdistuneisuushäiriöt</a:t>
            </a:r>
          </a:p>
          <a:p>
            <a:pPr lvl="1"/>
            <a:r>
              <a:rPr lang="fi-FI" dirty="0"/>
              <a:t>Työuupumus</a:t>
            </a:r>
          </a:p>
          <a:p>
            <a:pPr lvl="1"/>
            <a:r>
              <a:rPr lang="fi-FI" dirty="0"/>
              <a:t>Elämänvaiheen kuormittavuus, stressi</a:t>
            </a:r>
          </a:p>
        </p:txBody>
      </p:sp>
    </p:spTree>
    <p:extLst>
      <p:ext uri="{BB962C8B-B14F-4D97-AF65-F5344CB8AC3E}">
        <p14:creationId xmlns:p14="http://schemas.microsoft.com/office/powerpoint/2010/main" val="48730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4456AA-B3DC-C983-DE3D-2F1637ED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Diagnostiikka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B08F6-8BAA-ACD4-0252-8E9C0ECC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1800" dirty="0"/>
              <a:t>Diagnostiikkaa voi hankaloittaa käytössä oleva ehkäisyvalmiste</a:t>
            </a:r>
          </a:p>
          <a:p>
            <a:pPr lvl="1"/>
            <a:r>
              <a:rPr lang="fi-FI" sz="1800" dirty="0"/>
              <a:t>Hormonikierukka tai muu valmiste joka aiheuttaa amenorrean</a:t>
            </a:r>
          </a:p>
          <a:p>
            <a:r>
              <a:rPr lang="fi-FI" sz="1800" dirty="0"/>
              <a:t>45v täyttäneillä FSH ei tarpeen, jos oireisto selkeä</a:t>
            </a:r>
          </a:p>
          <a:p>
            <a:pPr lvl="1"/>
            <a:r>
              <a:rPr lang="fi-FI" sz="1800" dirty="0" err="1"/>
              <a:t>FSH:n</a:t>
            </a:r>
            <a:r>
              <a:rPr lang="fi-FI" sz="1800" dirty="0"/>
              <a:t> ongelma on </a:t>
            </a:r>
            <a:r>
              <a:rPr lang="fi-FI" sz="1800" dirty="0" err="1"/>
              <a:t>fluktuaatio</a:t>
            </a:r>
            <a:r>
              <a:rPr lang="fi-FI" sz="1800" dirty="0"/>
              <a:t> – voimakas vaihtelu (positiivinen ennustearvo parempi kuin negatiivinen, jos on korkea?)</a:t>
            </a:r>
          </a:p>
          <a:p>
            <a:pPr lvl="2"/>
            <a:r>
              <a:rPr lang="fi-FI" sz="1800" dirty="0"/>
              <a:t>Nuoremmilla FSH voi olla hyödyllinen</a:t>
            </a:r>
          </a:p>
          <a:p>
            <a:pPr lvl="2"/>
            <a:r>
              <a:rPr lang="fi-FI" sz="1800" dirty="0"/>
              <a:t>Ei voi luotettavasti mitata yhdistelmäehkäisyn aikana</a:t>
            </a:r>
          </a:p>
          <a:p>
            <a:pPr lvl="2"/>
            <a:r>
              <a:rPr lang="fi-FI" sz="1800" dirty="0"/>
              <a:t>Voi mitata progestiinivalmisteen aikana</a:t>
            </a:r>
          </a:p>
          <a:p>
            <a:pPr lvl="2"/>
            <a:r>
              <a:rPr lang="fi-FI" sz="1800" dirty="0"/>
              <a:t>FSH  yli 30 viittaa menopaussioireisiin </a:t>
            </a:r>
          </a:p>
          <a:p>
            <a:pPr lvl="2"/>
            <a:r>
              <a:rPr lang="fi-FI" sz="1800" dirty="0"/>
              <a:t>AMH, E2, </a:t>
            </a:r>
            <a:r>
              <a:rPr lang="fi-FI" sz="1800" dirty="0" err="1"/>
              <a:t>Inhibiini</a:t>
            </a:r>
            <a:r>
              <a:rPr lang="fi-FI" sz="1800" dirty="0"/>
              <a:t> eivät toimi diagnostiikassa </a:t>
            </a:r>
          </a:p>
          <a:p>
            <a:pPr marL="457200" lvl="1" indent="0">
              <a:buNone/>
            </a:pPr>
            <a:endParaRPr lang="fi-FI" sz="1800" dirty="0"/>
          </a:p>
          <a:p>
            <a:r>
              <a:rPr lang="fi-FI" sz="1800" dirty="0"/>
              <a:t>Muiden sairauksien poissulku – mitä nuorempi, sitä herkemmin?</a:t>
            </a:r>
          </a:p>
          <a:p>
            <a:pPr lvl="1"/>
            <a:r>
              <a:rPr lang="fi-FI" sz="1800" dirty="0"/>
              <a:t>TSH</a:t>
            </a:r>
          </a:p>
          <a:p>
            <a:pPr lvl="1"/>
            <a:r>
              <a:rPr lang="fi-FI" sz="1800" dirty="0"/>
              <a:t>oireperusteisesti (</a:t>
            </a:r>
            <a:r>
              <a:rPr lang="fi-FI" sz="1800" dirty="0" err="1"/>
              <a:t>pvk</a:t>
            </a:r>
            <a:r>
              <a:rPr lang="fi-FI" sz="1800" dirty="0"/>
              <a:t>, prolaktiini, niveloireselvittelyt yms.)</a:t>
            </a:r>
          </a:p>
        </p:txBody>
      </p:sp>
    </p:spTree>
    <p:extLst>
      <p:ext uri="{BB962C8B-B14F-4D97-AF65-F5344CB8AC3E}">
        <p14:creationId xmlns:p14="http://schemas.microsoft.com/office/powerpoint/2010/main" val="148346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94F13D-B5A9-A60E-FD62-38E86260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C8F8400-CB46-2245-9F11-0B3A197CE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676" y="1143000"/>
            <a:ext cx="8825544" cy="484561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CFD7B9D-FE32-83D4-F625-279F76F500CF}"/>
              </a:ext>
            </a:extLst>
          </p:cNvPr>
          <p:cNvSpPr txBox="1"/>
          <p:nvPr/>
        </p:nvSpPr>
        <p:spPr>
          <a:xfrm>
            <a:off x="9517539" y="6123543"/>
            <a:ext cx="146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Cutts</a:t>
            </a:r>
            <a:r>
              <a:rPr lang="fi-FI" dirty="0"/>
              <a:t> B 2025</a:t>
            </a:r>
          </a:p>
        </p:txBody>
      </p:sp>
    </p:spTree>
    <p:extLst>
      <p:ext uri="{BB962C8B-B14F-4D97-AF65-F5344CB8AC3E}">
        <p14:creationId xmlns:p14="http://schemas.microsoft.com/office/powerpoint/2010/main" val="21237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2096</Words>
  <Application>Microsoft Office PowerPoint</Application>
  <PresentationFormat>Laajakuva</PresentationFormat>
  <Paragraphs>312</Paragraphs>
  <Slides>34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Arial</vt:lpstr>
      <vt:lpstr>Brush Script MT</vt:lpstr>
      <vt:lpstr>Times New Roman</vt:lpstr>
      <vt:lpstr>Office-teema</vt:lpstr>
      <vt:lpstr>Vaihdevuosioireiden lääkehoito</vt:lpstr>
      <vt:lpstr>Kuukautiskierto</vt:lpstr>
      <vt:lpstr>PowerPoint-esitys</vt:lpstr>
      <vt:lpstr>Esivaihdevuodet vs vaihdevuodet</vt:lpstr>
      <vt:lpstr>PowerPoint-esitys</vt:lpstr>
      <vt:lpstr>Vaihdevuosien Käypä hoito –suositus</vt:lpstr>
      <vt:lpstr>Diagnostiikka</vt:lpstr>
      <vt:lpstr>Diagnostiikka</vt:lpstr>
      <vt:lpstr>PowerPoint-esitys</vt:lpstr>
      <vt:lpstr>Jos kierto on säännöllinen, todennöinen Dg on PMS</vt:lpstr>
      <vt:lpstr>PMS - hoitovaihtoehtoja</vt:lpstr>
      <vt:lpstr>Esivaihdevuosien hormonihoidon tavoite</vt:lpstr>
      <vt:lpstr>Hoitovaihtoehdot, joissa ehkäisy mukana</vt:lpstr>
      <vt:lpstr>Siirtyminen ehkäisyvalmisteesta HRT valmisteeseen</vt:lpstr>
      <vt:lpstr>PowerPoint-esitys</vt:lpstr>
      <vt:lpstr>Hormonihoidon pitkäaikaisvaikutukset</vt:lpstr>
      <vt:lpstr>Hormonihoidon kontraindikaatiot</vt:lpstr>
      <vt:lpstr>Rintasyöpä ja hormonaaliset tekijät</vt:lpstr>
      <vt:lpstr>Elintavat ja rintasyöpä</vt:lpstr>
      <vt:lpstr>Rintasyöpä ja HRT</vt:lpstr>
      <vt:lpstr>Mammografiat </vt:lpstr>
      <vt:lpstr>Laskimotukosriski</vt:lpstr>
      <vt:lpstr>PowerPoint-esitys</vt:lpstr>
      <vt:lpstr>Estrogeenin annostelureitti</vt:lpstr>
      <vt:lpstr>Keltarauhashormonin annostelureitti</vt:lpstr>
      <vt:lpstr>Loppukierron progesteroni</vt:lpstr>
      <vt:lpstr>Hoidon sivuvaikutukset</vt:lpstr>
      <vt:lpstr>PowerPoint-esitys</vt:lpstr>
      <vt:lpstr>PowerPoint-esitys</vt:lpstr>
      <vt:lpstr>Seuranta</vt:lpstr>
      <vt:lpstr>Hormonihoidon lopetus</vt:lpstr>
      <vt:lpstr>Ongelmat</vt:lpstr>
      <vt:lpstr>PowerPoint-esitys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Milla Juhantalo</dc:creator>
  <cp:lastModifiedBy>Milla Juhantalo</cp:lastModifiedBy>
  <cp:revision>10</cp:revision>
  <dcterms:created xsi:type="dcterms:W3CDTF">2026-05-18T17:41:37Z</dcterms:created>
  <dcterms:modified xsi:type="dcterms:W3CDTF">2026-05-22T05:28:49Z</dcterms:modified>
</cp:coreProperties>
</file>