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6" r:id="rId1"/>
  </p:sldMasterIdLst>
  <p:notesMasterIdLst>
    <p:notesMasterId r:id="rId20"/>
  </p:notesMasterIdLst>
  <p:sldIdLst>
    <p:sldId id="256" r:id="rId2"/>
    <p:sldId id="257" r:id="rId3"/>
    <p:sldId id="280" r:id="rId4"/>
    <p:sldId id="282" r:id="rId5"/>
    <p:sldId id="285" r:id="rId6"/>
    <p:sldId id="262" r:id="rId7"/>
    <p:sldId id="261" r:id="rId8"/>
    <p:sldId id="259" r:id="rId9"/>
    <p:sldId id="258" r:id="rId10"/>
    <p:sldId id="260" r:id="rId11"/>
    <p:sldId id="266" r:id="rId12"/>
    <p:sldId id="283" r:id="rId13"/>
    <p:sldId id="268" r:id="rId14"/>
    <p:sldId id="271" r:id="rId15"/>
    <p:sldId id="269" r:id="rId16"/>
    <p:sldId id="270" r:id="rId17"/>
    <p:sldId id="277" r:id="rId18"/>
    <p:sldId id="28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228"/>
  </p:normalViewPr>
  <p:slideViewPr>
    <p:cSldViewPr snapToGrid="0" snapToObjects="1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439D8-C7B7-4741-A524-D77EAA836E05}" type="datetimeFigureOut">
              <a:rPr lang="en-FI" smtClean="0"/>
              <a:t>05/02/2022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87014-0816-5F43-8E46-400F229277C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105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87014-0816-5F43-8E46-400F229277C2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519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1114-2A78-AC46-AEA6-663302476C8A}" type="datetimeFigureOut">
              <a:rPr lang="en-FI" smtClean="0"/>
              <a:t>05/02/2022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640D-FD67-7A43-903B-36A013360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1762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1114-2A78-AC46-AEA6-663302476C8A}" type="datetimeFigureOut">
              <a:rPr lang="en-FI" smtClean="0"/>
              <a:t>05/02/2022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640D-FD67-7A43-903B-36A013360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972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1114-2A78-AC46-AEA6-663302476C8A}" type="datetimeFigureOut">
              <a:rPr lang="en-FI" smtClean="0"/>
              <a:t>05/02/2022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640D-FD67-7A43-903B-36A013360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6313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1114-2A78-AC46-AEA6-663302476C8A}" type="datetimeFigureOut">
              <a:rPr lang="en-FI" smtClean="0"/>
              <a:t>05/02/2022</a:t>
            </a:fld>
            <a:endParaRPr lang="en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640D-FD67-7A43-903B-36A013360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846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1114-2A78-AC46-AEA6-663302476C8A}" type="datetimeFigureOut">
              <a:rPr lang="en-FI" smtClean="0"/>
              <a:t>05/02/2022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640D-FD67-7A43-903B-36A013360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9499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1114-2A78-AC46-AEA6-663302476C8A}" type="datetimeFigureOut">
              <a:rPr lang="en-FI" smtClean="0"/>
              <a:t>05/02/2022</a:t>
            </a:fld>
            <a:endParaRPr lang="en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640D-FD67-7A43-903B-36A013360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3574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1114-2A78-AC46-AEA6-663302476C8A}" type="datetimeFigureOut">
              <a:rPr lang="en-FI" smtClean="0"/>
              <a:t>05/02/2022</a:t>
            </a:fld>
            <a:endParaRPr lang="en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640D-FD67-7A43-903B-36A013360670}" type="slidenum">
              <a:rPr lang="en-FI" smtClean="0"/>
              <a:t>‹#›</a:t>
            </a:fld>
            <a:endParaRPr lang="en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5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1114-2A78-AC46-AEA6-663302476C8A}" type="datetimeFigureOut">
              <a:rPr lang="en-FI" smtClean="0"/>
              <a:t>05/02/2022</a:t>
            </a:fld>
            <a:endParaRPr lang="en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640D-FD67-7A43-903B-36A013360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834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1114-2A78-AC46-AEA6-663302476C8A}" type="datetimeFigureOut">
              <a:rPr lang="en-FI" smtClean="0"/>
              <a:t>05/02/2022</a:t>
            </a:fld>
            <a:endParaRPr lang="en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640D-FD67-7A43-903B-36A013360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4993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1114-2A78-AC46-AEA6-663302476C8A}" type="datetimeFigureOut">
              <a:rPr lang="en-FI" smtClean="0"/>
              <a:t>05/02/2022</a:t>
            </a:fld>
            <a:endParaRPr lang="en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640D-FD67-7A43-903B-36A013360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7937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3E91114-2A78-AC46-AEA6-663302476C8A}" type="datetimeFigureOut">
              <a:rPr lang="en-FI" smtClean="0"/>
              <a:t>05/02/2022</a:t>
            </a:fld>
            <a:endParaRPr lang="en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640D-FD67-7A43-903B-36A013360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2759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3E91114-2A78-AC46-AEA6-663302476C8A}" type="datetimeFigureOut">
              <a:rPr lang="en-FI" smtClean="0"/>
              <a:t>05/02/2022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E16640D-FD67-7A43-903B-36A01336067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4653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5210D-673A-34B9-34FE-C89CEECA11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FI" dirty="0"/>
              <a:t>Paranoidinen potilas työterveyshuollossa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355F2-E638-1E68-DE42-1BEB44C0E7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FI" dirty="0"/>
              <a:t>Kaija Järventausta</a:t>
            </a:r>
          </a:p>
          <a:p>
            <a:r>
              <a:rPr lang="en-FI" dirty="0"/>
              <a:t>Psykiatri</a:t>
            </a:r>
          </a:p>
        </p:txBody>
      </p:sp>
    </p:spTree>
    <p:extLst>
      <p:ext uri="{BB962C8B-B14F-4D97-AF65-F5344CB8AC3E}">
        <p14:creationId xmlns:p14="http://schemas.microsoft.com/office/powerpoint/2010/main" val="191627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6BE8BF-43BD-1CB9-25A0-CB8A1717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935" y="55112"/>
            <a:ext cx="11777021" cy="657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1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364A42-FCD0-B301-6592-D0E89697C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85488"/>
            <a:ext cx="7885228" cy="4351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84E504-1203-8FD1-9F01-0428EF8FE43B}"/>
              </a:ext>
            </a:extLst>
          </p:cNvPr>
          <p:cNvSpPr/>
          <p:nvPr/>
        </p:nvSpPr>
        <p:spPr>
          <a:xfrm>
            <a:off x="1676400" y="4596843"/>
            <a:ext cx="70338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affektiivisissa</a:t>
            </a:r>
            <a:r>
              <a:rPr lang="en-GB" sz="2400" dirty="0"/>
              <a:t> </a:t>
            </a:r>
            <a:r>
              <a:rPr lang="en-GB" sz="2400" dirty="0" err="1"/>
              <a:t>psykooseissa</a:t>
            </a:r>
            <a:r>
              <a:rPr lang="en-GB" sz="2400" dirty="0"/>
              <a:t> </a:t>
            </a:r>
            <a:r>
              <a:rPr lang="en-GB" sz="2400" dirty="0" err="1"/>
              <a:t>ilmaantuvuus</a:t>
            </a:r>
            <a:r>
              <a:rPr lang="en-GB" sz="2400" dirty="0"/>
              <a:t> </a:t>
            </a:r>
            <a:r>
              <a:rPr lang="en-GB" sz="2400" dirty="0" err="1"/>
              <a:t>suurempi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miehillä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kaupungeissa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maahanmuuttajilla</a:t>
            </a:r>
            <a:r>
              <a:rPr lang="en-GB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alemmissa</a:t>
            </a:r>
            <a:r>
              <a:rPr lang="en-GB" sz="2400" dirty="0"/>
              <a:t> </a:t>
            </a:r>
            <a:r>
              <a:rPr lang="en-GB" sz="2400" dirty="0" err="1"/>
              <a:t>sosiaaliryhmissä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2306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C7134-3EE1-456C-73ED-2ED4DF104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Harhaluuloisuushäiriö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6880C-FBF3-7C25-96BC-FE08CED13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Alkaa usein yli 45 v</a:t>
            </a:r>
          </a:p>
          <a:p>
            <a:r>
              <a:rPr lang="en-FI" dirty="0"/>
              <a:t>Naisilla enemmän</a:t>
            </a:r>
          </a:p>
          <a:p>
            <a:r>
              <a:rPr lang="en-FI" dirty="0"/>
              <a:t>Yksinäisyys ja aistivajeet altistavat ja tietyt persoonallisuuden piirteet</a:t>
            </a:r>
          </a:p>
          <a:p>
            <a:r>
              <a:rPr lang="en-FI" dirty="0"/>
              <a:t>Alkaa hiipien, yksinäisyydessä omien ajatusten reflektointia ei ole muiden kanssa</a:t>
            </a:r>
          </a:p>
          <a:p>
            <a:r>
              <a:rPr lang="en-FI" dirty="0"/>
              <a:t>Ajatukset pinttyvät, väärintulkintoja</a:t>
            </a:r>
          </a:p>
          <a:p>
            <a:r>
              <a:rPr lang="en-FI" dirty="0"/>
              <a:t>Toimintakyky säilyy</a:t>
            </a:r>
          </a:p>
          <a:p>
            <a:r>
              <a:rPr lang="en-FI" dirty="0"/>
              <a:t>Hoitotulokset maltillisia pitkään jatkuneissa oireissa</a:t>
            </a:r>
          </a:p>
        </p:txBody>
      </p:sp>
    </p:spTree>
    <p:extLst>
      <p:ext uri="{BB962C8B-B14F-4D97-AF65-F5344CB8AC3E}">
        <p14:creationId xmlns:p14="http://schemas.microsoft.com/office/powerpoint/2010/main" val="1825881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B0CC-3CF0-5556-5A59-4D7B0AA1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Työkyky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654F-44AF-7567-D658-A2B1A2390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47446"/>
          </a:xfrm>
        </p:spPr>
        <p:txBody>
          <a:bodyPr>
            <a:normAutofit/>
          </a:bodyPr>
          <a:lstStyle/>
          <a:p>
            <a:r>
              <a:rPr lang="en-GB" dirty="0" err="1"/>
              <a:t>Psykoosi</a:t>
            </a:r>
            <a:r>
              <a:rPr lang="en-GB" dirty="0"/>
              <a:t> </a:t>
            </a:r>
            <a:r>
              <a:rPr lang="en-GB" dirty="0" err="1"/>
              <a:t>vaikuttaa</a:t>
            </a:r>
            <a:r>
              <a:rPr lang="en-GB" dirty="0"/>
              <a:t> </a:t>
            </a:r>
            <a:r>
              <a:rPr lang="en-GB" dirty="0" err="1"/>
              <a:t>laaja-alaisesti</a:t>
            </a:r>
            <a:r>
              <a:rPr lang="en-GB" dirty="0"/>
              <a:t> </a:t>
            </a:r>
            <a:r>
              <a:rPr lang="en-GB" dirty="0" err="1"/>
              <a:t>persoonallisuuteen</a:t>
            </a:r>
            <a:r>
              <a:rPr lang="en-GB" dirty="0"/>
              <a:t>, </a:t>
            </a:r>
            <a:r>
              <a:rPr lang="en-GB" dirty="0" err="1"/>
              <a:t>työ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toimintakykyyn</a:t>
            </a:r>
            <a:endParaRPr lang="en-GB" dirty="0"/>
          </a:p>
          <a:p>
            <a:r>
              <a:rPr lang="en-GB" dirty="0" err="1"/>
              <a:t>Pitkäaikaisessa</a:t>
            </a:r>
            <a:r>
              <a:rPr lang="en-GB" dirty="0"/>
              <a:t> </a:t>
            </a:r>
            <a:r>
              <a:rPr lang="en-GB" dirty="0" err="1"/>
              <a:t>psykoosissa</a:t>
            </a:r>
            <a:r>
              <a:rPr lang="en-GB" dirty="0"/>
              <a:t> </a:t>
            </a:r>
            <a:r>
              <a:rPr lang="en-GB" dirty="0" err="1"/>
              <a:t>voidaan</a:t>
            </a:r>
            <a:r>
              <a:rPr lang="en-GB" dirty="0"/>
              <a:t> </a:t>
            </a:r>
            <a:r>
              <a:rPr lang="en-GB" dirty="0" err="1"/>
              <a:t>saavuttaa</a:t>
            </a:r>
            <a:r>
              <a:rPr lang="en-GB" dirty="0"/>
              <a:t> </a:t>
            </a:r>
            <a:r>
              <a:rPr lang="en-GB" dirty="0" err="1"/>
              <a:t>psykoosioireiden</a:t>
            </a:r>
            <a:r>
              <a:rPr lang="en-GB" dirty="0"/>
              <a:t> </a:t>
            </a:r>
            <a:r>
              <a:rPr lang="en-GB" dirty="0" err="1"/>
              <a:t>suhteen</a:t>
            </a:r>
            <a:r>
              <a:rPr lang="en-GB" dirty="0"/>
              <a:t> </a:t>
            </a:r>
            <a:r>
              <a:rPr lang="en-GB" dirty="0" err="1"/>
              <a:t>remissio</a:t>
            </a:r>
            <a:r>
              <a:rPr lang="en-GB" dirty="0"/>
              <a:t>, </a:t>
            </a:r>
            <a:r>
              <a:rPr lang="en-GB" dirty="0" err="1"/>
              <a:t>mutta</a:t>
            </a:r>
            <a:r>
              <a:rPr lang="en-GB" dirty="0"/>
              <a:t> </a:t>
            </a:r>
            <a:r>
              <a:rPr lang="en-GB" dirty="0" err="1"/>
              <a:t>toiminnallinen</a:t>
            </a:r>
            <a:r>
              <a:rPr lang="en-GB" dirty="0"/>
              <a:t> </a:t>
            </a:r>
            <a:r>
              <a:rPr lang="en-GB" dirty="0" err="1"/>
              <a:t>taso</a:t>
            </a:r>
            <a:r>
              <a:rPr lang="en-GB" dirty="0"/>
              <a:t> </a:t>
            </a:r>
            <a:r>
              <a:rPr lang="en-GB" dirty="0" err="1"/>
              <a:t>voi</a:t>
            </a:r>
            <a:r>
              <a:rPr lang="en-GB" dirty="0"/>
              <a:t> </a:t>
            </a:r>
            <a:r>
              <a:rPr lang="en-GB" dirty="0" err="1"/>
              <a:t>jäädä</a:t>
            </a:r>
            <a:r>
              <a:rPr lang="en-GB" dirty="0"/>
              <a:t> </a:t>
            </a:r>
            <a:r>
              <a:rPr lang="en-GB" dirty="0" err="1"/>
              <a:t>vaikea-asteisesti</a:t>
            </a:r>
            <a:r>
              <a:rPr lang="en-GB" dirty="0"/>
              <a:t> </a:t>
            </a:r>
            <a:r>
              <a:rPr lang="en-GB" dirty="0" err="1"/>
              <a:t>alentuneeksi</a:t>
            </a:r>
            <a:endParaRPr lang="en-GB" dirty="0"/>
          </a:p>
          <a:p>
            <a:r>
              <a:rPr lang="en-GB" dirty="0" err="1"/>
              <a:t>Sairaudentunnottomuus</a:t>
            </a:r>
            <a:r>
              <a:rPr lang="en-GB" dirty="0"/>
              <a:t> </a:t>
            </a:r>
            <a:r>
              <a:rPr lang="en-GB" dirty="0" err="1"/>
              <a:t>voi</a:t>
            </a:r>
            <a:r>
              <a:rPr lang="en-GB" dirty="0"/>
              <a:t> olla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hoito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kuntoutussuunnitelman</a:t>
            </a:r>
            <a:r>
              <a:rPr lang="en-GB" dirty="0"/>
              <a:t> </a:t>
            </a:r>
            <a:r>
              <a:rPr lang="en-GB" dirty="0" err="1"/>
              <a:t>toteutumiselle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Tämä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ole </a:t>
            </a:r>
            <a:r>
              <a:rPr lang="en-GB" dirty="0" err="1"/>
              <a:t>kuitenkaan</a:t>
            </a:r>
            <a:r>
              <a:rPr lang="en-GB" dirty="0"/>
              <a:t> </a:t>
            </a:r>
            <a:r>
              <a:rPr lang="en-GB" dirty="0" err="1"/>
              <a:t>peruste</a:t>
            </a:r>
            <a:r>
              <a:rPr lang="en-GB" dirty="0"/>
              <a:t> </a:t>
            </a:r>
            <a:r>
              <a:rPr lang="en-GB" dirty="0" err="1"/>
              <a:t>hylätä</a:t>
            </a:r>
            <a:r>
              <a:rPr lang="en-GB" dirty="0"/>
              <a:t> </a:t>
            </a:r>
            <a:r>
              <a:rPr lang="en-GB" dirty="0" err="1"/>
              <a:t>työkyvyttömyysetuutta</a:t>
            </a:r>
            <a:r>
              <a:rPr lang="en-GB" dirty="0"/>
              <a:t>.</a:t>
            </a:r>
          </a:p>
          <a:p>
            <a:r>
              <a:rPr lang="en-GB" dirty="0" err="1"/>
              <a:t>Ammatillisten</a:t>
            </a:r>
            <a:r>
              <a:rPr lang="en-GB" dirty="0"/>
              <a:t> </a:t>
            </a:r>
            <a:r>
              <a:rPr lang="en-GB" dirty="0" err="1"/>
              <a:t>kuntoutustoimenpiteiden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tuetun</a:t>
            </a:r>
            <a:r>
              <a:rPr lang="en-GB" dirty="0"/>
              <a:t> </a:t>
            </a:r>
            <a:r>
              <a:rPr lang="en-GB" dirty="0" err="1"/>
              <a:t>työllistämisen</a:t>
            </a:r>
            <a:r>
              <a:rPr lang="en-GB" dirty="0"/>
              <a:t> </a:t>
            </a:r>
            <a:r>
              <a:rPr lang="en-GB" dirty="0" err="1"/>
              <a:t>toimenpiteiden</a:t>
            </a:r>
            <a:r>
              <a:rPr lang="en-GB" dirty="0"/>
              <a:t> </a:t>
            </a:r>
            <a:r>
              <a:rPr lang="en-GB" dirty="0" err="1"/>
              <a:t>tarve</a:t>
            </a:r>
            <a:r>
              <a:rPr lang="en-GB" dirty="0"/>
              <a:t> </a:t>
            </a:r>
            <a:r>
              <a:rPr lang="en-GB" dirty="0" err="1"/>
              <a:t>korostuu</a:t>
            </a:r>
            <a:r>
              <a:rPr lang="en-GB" dirty="0"/>
              <a:t> </a:t>
            </a:r>
            <a:r>
              <a:rPr lang="en-GB" dirty="0" err="1"/>
              <a:t>psykoosista</a:t>
            </a:r>
            <a:r>
              <a:rPr lang="en-GB" dirty="0"/>
              <a:t> </a:t>
            </a:r>
            <a:r>
              <a:rPr lang="en-GB" dirty="0" err="1"/>
              <a:t>toipuneen</a:t>
            </a:r>
            <a:r>
              <a:rPr lang="en-GB" dirty="0"/>
              <a:t> </a:t>
            </a:r>
            <a:r>
              <a:rPr lang="en-GB" dirty="0" err="1"/>
              <a:t>työkyvyn</a:t>
            </a:r>
            <a:r>
              <a:rPr lang="en-GB" dirty="0"/>
              <a:t> </a:t>
            </a:r>
            <a:r>
              <a:rPr lang="en-GB" dirty="0" err="1"/>
              <a:t>arvioinnissa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3036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F683-C188-46C8-ACDD-C4D863AB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Harhaluuloisuushäiriö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B72-AA07-2949-32C0-7C377C656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27890"/>
            <a:ext cx="7729728" cy="4130565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Mustasukkaisuus</a:t>
            </a:r>
            <a:r>
              <a:rPr lang="en-GB" dirty="0"/>
              <a:t> </a:t>
            </a:r>
            <a:r>
              <a:rPr lang="en-GB" dirty="0" err="1"/>
              <a:t>voi</a:t>
            </a:r>
            <a:r>
              <a:rPr lang="en-GB" dirty="0"/>
              <a:t> </a:t>
            </a:r>
            <a:r>
              <a:rPr lang="en-GB" dirty="0" err="1"/>
              <a:t>nivoutua</a:t>
            </a:r>
            <a:r>
              <a:rPr lang="en-GB" dirty="0"/>
              <a:t> </a:t>
            </a:r>
            <a:r>
              <a:rPr lang="en-GB" dirty="0" err="1"/>
              <a:t>vahvasti</a:t>
            </a:r>
            <a:r>
              <a:rPr lang="en-GB" dirty="0"/>
              <a:t> </a:t>
            </a:r>
            <a:r>
              <a:rPr lang="en-GB" dirty="0" err="1"/>
              <a:t>harhaluuloisuushäiriöön</a:t>
            </a:r>
            <a:r>
              <a:rPr lang="en-GB" dirty="0"/>
              <a:t> </a:t>
            </a:r>
          </a:p>
          <a:p>
            <a:r>
              <a:rPr lang="en-GB" dirty="0" err="1"/>
              <a:t>Harhaluulojen</a:t>
            </a:r>
            <a:r>
              <a:rPr lang="en-GB" dirty="0"/>
              <a:t> </a:t>
            </a:r>
            <a:r>
              <a:rPr lang="en-GB" dirty="0" err="1"/>
              <a:t>sisältö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niiden</a:t>
            </a:r>
            <a:r>
              <a:rPr lang="en-GB" dirty="0"/>
              <a:t> </a:t>
            </a:r>
            <a:r>
              <a:rPr lang="en-GB" dirty="0" err="1"/>
              <a:t>puhkeaminen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usein</a:t>
            </a:r>
            <a:r>
              <a:rPr lang="en-GB" dirty="0"/>
              <a:t> </a:t>
            </a:r>
            <a:r>
              <a:rPr lang="en-GB" dirty="0" err="1"/>
              <a:t>yhteydessä</a:t>
            </a:r>
            <a:r>
              <a:rPr lang="en-GB" dirty="0"/>
              <a:t> </a:t>
            </a:r>
            <a:r>
              <a:rPr lang="en-GB" dirty="0" err="1"/>
              <a:t>henkilön</a:t>
            </a:r>
            <a:r>
              <a:rPr lang="en-GB" dirty="0"/>
              <a:t> </a:t>
            </a:r>
            <a:r>
              <a:rPr lang="en-GB" dirty="0" err="1"/>
              <a:t>elämäntilanteeseen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haavoittuvuustekijöihin</a:t>
            </a:r>
            <a:r>
              <a:rPr lang="en-GB" dirty="0"/>
              <a:t>, </a:t>
            </a:r>
            <a:r>
              <a:rPr lang="en-GB" dirty="0" err="1"/>
              <a:t>heikkoon</a:t>
            </a:r>
            <a:r>
              <a:rPr lang="en-GB" dirty="0"/>
              <a:t> </a:t>
            </a:r>
            <a:r>
              <a:rPr lang="en-GB" dirty="0" err="1"/>
              <a:t>itsetuntoon</a:t>
            </a:r>
            <a:r>
              <a:rPr lang="en-GB" dirty="0"/>
              <a:t>. </a:t>
            </a:r>
          </a:p>
          <a:p>
            <a:r>
              <a:rPr lang="en-GB" dirty="0" err="1"/>
              <a:t>Suoraan</a:t>
            </a:r>
            <a:r>
              <a:rPr lang="en-GB" dirty="0"/>
              <a:t> </a:t>
            </a:r>
            <a:r>
              <a:rPr lang="en-GB" dirty="0" err="1"/>
              <a:t>harhaluulojärjestelmiin</a:t>
            </a:r>
            <a:r>
              <a:rPr lang="en-GB" dirty="0"/>
              <a:t> </a:t>
            </a:r>
            <a:r>
              <a:rPr lang="en-GB" dirty="0" err="1"/>
              <a:t>liittyviä</a:t>
            </a:r>
            <a:r>
              <a:rPr lang="en-GB" dirty="0"/>
              <a:t> </a:t>
            </a:r>
            <a:r>
              <a:rPr lang="en-GB" dirty="0" err="1"/>
              <a:t>toimia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asenteita</a:t>
            </a:r>
            <a:r>
              <a:rPr lang="en-GB" dirty="0"/>
              <a:t> </a:t>
            </a:r>
            <a:r>
              <a:rPr lang="en-GB" dirty="0" err="1"/>
              <a:t>lukuun</a:t>
            </a:r>
            <a:r>
              <a:rPr lang="en-GB" dirty="0"/>
              <a:t> </a:t>
            </a:r>
            <a:r>
              <a:rPr lang="en-GB" dirty="0" err="1"/>
              <a:t>ottamatta</a:t>
            </a:r>
            <a:r>
              <a:rPr lang="en-GB" dirty="0"/>
              <a:t> </a:t>
            </a:r>
            <a:r>
              <a:rPr lang="en-GB" dirty="0" err="1"/>
              <a:t>potilaan</a:t>
            </a:r>
            <a:r>
              <a:rPr lang="en-GB" dirty="0"/>
              <a:t> </a:t>
            </a:r>
            <a:r>
              <a:rPr lang="en-GB" dirty="0" err="1"/>
              <a:t>tunteet</a:t>
            </a:r>
            <a:r>
              <a:rPr lang="en-GB" dirty="0"/>
              <a:t>, </a:t>
            </a:r>
            <a:r>
              <a:rPr lang="en-GB" dirty="0" err="1"/>
              <a:t>puhe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käyttäytyminen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harhaluuloisuushäiriössä</a:t>
            </a:r>
            <a:r>
              <a:rPr lang="en-GB" dirty="0"/>
              <a:t> </a:t>
            </a:r>
            <a:r>
              <a:rPr lang="en-GB" dirty="0" err="1"/>
              <a:t>normaaleja</a:t>
            </a:r>
            <a:r>
              <a:rPr lang="en-GB" dirty="0"/>
              <a:t>.</a:t>
            </a:r>
          </a:p>
          <a:p>
            <a:r>
              <a:rPr lang="en-GB" dirty="0" err="1"/>
              <a:t>Harhaluuloisuutta</a:t>
            </a:r>
            <a:r>
              <a:rPr lang="en-GB" dirty="0"/>
              <a:t> </a:t>
            </a:r>
            <a:r>
              <a:rPr lang="en-GB" dirty="0" err="1"/>
              <a:t>parisuhteessa</a:t>
            </a:r>
            <a:r>
              <a:rPr lang="en-GB" dirty="0"/>
              <a:t> </a:t>
            </a:r>
            <a:r>
              <a:rPr lang="en-GB" dirty="0" err="1"/>
              <a:t>tapahtuvasta</a:t>
            </a:r>
            <a:r>
              <a:rPr lang="en-GB" dirty="0"/>
              <a:t> </a:t>
            </a:r>
            <a:r>
              <a:rPr lang="en-GB" dirty="0" err="1"/>
              <a:t>uskottomuudesta</a:t>
            </a:r>
            <a:r>
              <a:rPr lang="en-GB" dirty="0"/>
              <a:t> </a:t>
            </a:r>
            <a:r>
              <a:rPr lang="en-GB" dirty="0" err="1"/>
              <a:t>esiintyy</a:t>
            </a:r>
            <a:r>
              <a:rPr lang="en-GB" dirty="0"/>
              <a:t> </a:t>
            </a:r>
            <a:r>
              <a:rPr lang="en-GB" dirty="0" err="1"/>
              <a:t>yleensä</a:t>
            </a:r>
            <a:r>
              <a:rPr lang="en-GB" dirty="0"/>
              <a:t> </a:t>
            </a:r>
            <a:r>
              <a:rPr lang="en-GB" dirty="0" err="1"/>
              <a:t>kolmenkymmenen</a:t>
            </a:r>
            <a:r>
              <a:rPr lang="en-GB" dirty="0"/>
              <a:t> </a:t>
            </a:r>
            <a:r>
              <a:rPr lang="en-GB" dirty="0" err="1"/>
              <a:t>ikävuoden</a:t>
            </a:r>
            <a:r>
              <a:rPr lang="en-GB" dirty="0"/>
              <a:t> </a:t>
            </a:r>
            <a:r>
              <a:rPr lang="en-GB" dirty="0" err="1"/>
              <a:t>tienoilla</a:t>
            </a:r>
            <a:endParaRPr lang="en-GB" dirty="0"/>
          </a:p>
          <a:p>
            <a:pPr lvl="1"/>
            <a:r>
              <a:rPr lang="en-GB" dirty="0" err="1"/>
              <a:t>uusia</a:t>
            </a:r>
            <a:r>
              <a:rPr lang="en-GB" dirty="0"/>
              <a:t> </a:t>
            </a:r>
            <a:r>
              <a:rPr lang="en-GB" dirty="0" err="1"/>
              <a:t>ihmissuhteita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enää</a:t>
            </a:r>
            <a:r>
              <a:rPr lang="en-GB" dirty="0"/>
              <a:t> </a:t>
            </a:r>
            <a:r>
              <a:rPr lang="en-GB" dirty="0" err="1"/>
              <a:t>pysty</a:t>
            </a:r>
            <a:r>
              <a:rPr lang="en-GB" dirty="0"/>
              <a:t> </a:t>
            </a:r>
            <a:r>
              <a:rPr lang="en-GB" dirty="0" err="1"/>
              <a:t>luomaan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vastoinkäymiset</a:t>
            </a:r>
            <a:r>
              <a:rPr lang="en-GB" dirty="0"/>
              <a:t> </a:t>
            </a:r>
            <a:r>
              <a:rPr lang="en-GB" dirty="0" err="1"/>
              <a:t>tuntuvat</a:t>
            </a:r>
            <a:r>
              <a:rPr lang="en-GB" dirty="0"/>
              <a:t> </a:t>
            </a:r>
            <a:r>
              <a:rPr lang="en-GB" dirty="0" err="1"/>
              <a:t>ylitsepääsemättömiltä</a:t>
            </a:r>
            <a:endParaRPr lang="en-GB" dirty="0"/>
          </a:p>
          <a:p>
            <a:pPr lvl="1"/>
            <a:r>
              <a:rPr lang="en-GB" dirty="0" err="1"/>
              <a:t>miehet</a:t>
            </a:r>
            <a:r>
              <a:rPr lang="en-GB" dirty="0"/>
              <a:t> </a:t>
            </a:r>
            <a:r>
              <a:rPr lang="en-GB" dirty="0" err="1"/>
              <a:t>nojautuivat</a:t>
            </a:r>
            <a:r>
              <a:rPr lang="en-GB" dirty="0"/>
              <a:t> </a:t>
            </a:r>
            <a:r>
              <a:rPr lang="en-GB" dirty="0" err="1"/>
              <a:t>perheeseen</a:t>
            </a:r>
            <a:r>
              <a:rPr lang="en-GB" dirty="0"/>
              <a:t> </a:t>
            </a:r>
            <a:r>
              <a:rPr lang="en-GB" dirty="0" err="1"/>
              <a:t>pysyvänä</a:t>
            </a:r>
            <a:r>
              <a:rPr lang="en-GB" dirty="0"/>
              <a:t> </a:t>
            </a:r>
            <a:r>
              <a:rPr lang="en-GB" dirty="0" err="1"/>
              <a:t>instituutiona</a:t>
            </a:r>
            <a:r>
              <a:rPr lang="en-GB" dirty="0"/>
              <a:t>, </a:t>
            </a:r>
            <a:r>
              <a:rPr lang="en-GB" dirty="0" err="1"/>
              <a:t>joka</a:t>
            </a:r>
            <a:r>
              <a:rPr lang="en-GB" dirty="0"/>
              <a:t> </a:t>
            </a:r>
            <a:r>
              <a:rPr lang="en-GB" dirty="0" err="1"/>
              <a:t>antoi</a:t>
            </a:r>
            <a:r>
              <a:rPr lang="en-GB" dirty="0"/>
              <a:t> </a:t>
            </a:r>
            <a:r>
              <a:rPr lang="en-GB" dirty="0" err="1"/>
              <a:t>heille</a:t>
            </a:r>
            <a:r>
              <a:rPr lang="en-GB" dirty="0"/>
              <a:t> </a:t>
            </a:r>
            <a:r>
              <a:rPr lang="en-GB" dirty="0" err="1"/>
              <a:t>puolison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isän</a:t>
            </a:r>
            <a:r>
              <a:rPr lang="en-GB" dirty="0"/>
              <a:t> </a:t>
            </a:r>
            <a:r>
              <a:rPr lang="en-GB" dirty="0" err="1"/>
              <a:t>roolit</a:t>
            </a:r>
            <a:endParaRPr lang="en-GB" dirty="0"/>
          </a:p>
          <a:p>
            <a:r>
              <a:rPr lang="en-GB" dirty="0" err="1"/>
              <a:t>Puolisonsa</a:t>
            </a:r>
            <a:r>
              <a:rPr lang="en-GB" dirty="0"/>
              <a:t> tai </a:t>
            </a:r>
            <a:r>
              <a:rPr lang="en-GB" dirty="0" err="1"/>
              <a:t>lapsensa</a:t>
            </a:r>
            <a:r>
              <a:rPr lang="en-GB" dirty="0"/>
              <a:t> </a:t>
            </a:r>
            <a:r>
              <a:rPr lang="en-GB" dirty="0" err="1"/>
              <a:t>surmanneet</a:t>
            </a:r>
            <a:r>
              <a:rPr lang="en-GB" dirty="0"/>
              <a:t> </a:t>
            </a:r>
            <a:r>
              <a:rPr lang="en-GB" dirty="0" err="1"/>
              <a:t>miehet</a:t>
            </a:r>
            <a:r>
              <a:rPr lang="en-GB" dirty="0"/>
              <a:t> </a:t>
            </a:r>
            <a:r>
              <a:rPr lang="en-GB" dirty="0" err="1"/>
              <a:t>eivät</a:t>
            </a:r>
            <a:r>
              <a:rPr lang="en-GB" dirty="0"/>
              <a:t> </a:t>
            </a:r>
            <a:r>
              <a:rPr lang="en-GB" dirty="0" err="1"/>
              <a:t>jätetyksi</a:t>
            </a:r>
            <a:r>
              <a:rPr lang="en-GB" dirty="0"/>
              <a:t> </a:t>
            </a:r>
            <a:r>
              <a:rPr lang="en-GB" dirty="0" err="1"/>
              <a:t>osapuoleksi</a:t>
            </a:r>
            <a:r>
              <a:rPr lang="en-GB" dirty="0"/>
              <a:t> </a:t>
            </a:r>
            <a:r>
              <a:rPr lang="en-GB" dirty="0" err="1"/>
              <a:t>jouduttuaan</a:t>
            </a:r>
            <a:r>
              <a:rPr lang="en-GB" dirty="0"/>
              <a:t> ole </a:t>
            </a:r>
            <a:r>
              <a:rPr lang="en-GB" dirty="0" err="1"/>
              <a:t>kyenneet</a:t>
            </a:r>
            <a:r>
              <a:rPr lang="en-GB" dirty="0"/>
              <a:t> </a:t>
            </a:r>
            <a:r>
              <a:rPr lang="en-GB" dirty="0" err="1"/>
              <a:t>sopeutumaan</a:t>
            </a:r>
            <a:r>
              <a:rPr lang="en-GB" dirty="0"/>
              <a:t> </a:t>
            </a:r>
            <a:r>
              <a:rPr lang="en-GB" dirty="0" err="1"/>
              <a:t>eroon</a:t>
            </a:r>
            <a:r>
              <a:rPr lang="en-GB" dirty="0"/>
              <a:t> tai </a:t>
            </a:r>
            <a:r>
              <a:rPr lang="en-GB" dirty="0" err="1"/>
              <a:t>edes</a:t>
            </a:r>
            <a:r>
              <a:rPr lang="en-GB" dirty="0"/>
              <a:t> </a:t>
            </a:r>
            <a:r>
              <a:rPr lang="en-GB" dirty="0" err="1"/>
              <a:t>ajatukseen</a:t>
            </a:r>
            <a:r>
              <a:rPr lang="en-GB" dirty="0"/>
              <a:t> </a:t>
            </a:r>
            <a:r>
              <a:rPr lang="en-GB" dirty="0" err="1"/>
              <a:t>siitä</a:t>
            </a:r>
            <a:endParaRPr lang="en-GB" dirty="0"/>
          </a:p>
          <a:p>
            <a:endParaRPr lang="en-GB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91893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920863-7225-6CE7-34E8-9C80676DE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908" y="2638424"/>
            <a:ext cx="8331147" cy="3584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1927B0-3B58-EA9D-7630-8A48E8C6EE6B}"/>
              </a:ext>
            </a:extLst>
          </p:cNvPr>
          <p:cNvSpPr txBox="1"/>
          <p:nvPr/>
        </p:nvSpPr>
        <p:spPr>
          <a:xfrm>
            <a:off x="352094" y="355078"/>
            <a:ext cx="11487811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/>
              <a:t>Mustasukkaisuus</a:t>
            </a:r>
            <a:r>
              <a:rPr lang="en-GB" dirty="0"/>
              <a:t> on </a:t>
            </a:r>
            <a:r>
              <a:rPr lang="en-GB" dirty="0" err="1"/>
              <a:t>monimutkainen</a:t>
            </a:r>
            <a:r>
              <a:rPr lang="en-GB" dirty="0"/>
              <a:t> </a:t>
            </a:r>
            <a:r>
              <a:rPr lang="en-GB" dirty="0" err="1"/>
              <a:t>emotionaalinen</a:t>
            </a:r>
            <a:r>
              <a:rPr lang="en-GB" dirty="0"/>
              <a:t> </a:t>
            </a:r>
            <a:r>
              <a:rPr lang="en-GB" dirty="0" err="1"/>
              <a:t>tila</a:t>
            </a:r>
            <a:r>
              <a:rPr lang="en-GB" dirty="0"/>
              <a:t>, </a:t>
            </a:r>
            <a:r>
              <a:rPr lang="en-GB" dirty="0" err="1"/>
              <a:t>jonka</a:t>
            </a:r>
            <a:r>
              <a:rPr lang="en-GB" dirty="0"/>
              <a:t> </a:t>
            </a:r>
            <a:r>
              <a:rPr lang="en-GB" dirty="0" err="1"/>
              <a:t>aiheuttaa</a:t>
            </a:r>
            <a:r>
              <a:rPr lang="en-GB" dirty="0"/>
              <a:t> </a:t>
            </a:r>
            <a:r>
              <a:rPr lang="en-GB" dirty="0" err="1"/>
              <a:t>todellinen</a:t>
            </a:r>
            <a:r>
              <a:rPr lang="en-GB" dirty="0"/>
              <a:t> tai </a:t>
            </a:r>
            <a:r>
              <a:rPr lang="en-GB" dirty="0" err="1"/>
              <a:t>kuviteltu</a:t>
            </a:r>
            <a:r>
              <a:rPr lang="en-GB" dirty="0"/>
              <a:t> </a:t>
            </a:r>
            <a:r>
              <a:rPr lang="en-GB" dirty="0" err="1"/>
              <a:t>uhka</a:t>
            </a:r>
            <a:r>
              <a:rPr lang="en-GB" dirty="0"/>
              <a:t> </a:t>
            </a:r>
            <a:r>
              <a:rPr lang="en-GB" dirty="0" err="1"/>
              <a:t>parisuhteelle</a:t>
            </a:r>
            <a:r>
              <a:rPr lang="en-GB" dirty="0"/>
              <a:t>. </a:t>
            </a:r>
            <a:r>
              <a:rPr lang="en-GB" dirty="0" err="1"/>
              <a:t>Mustasukkaisuutta</a:t>
            </a:r>
            <a:r>
              <a:rPr lang="en-GB" dirty="0"/>
              <a:t> on </a:t>
            </a:r>
            <a:r>
              <a:rPr lang="en-GB" dirty="0" err="1"/>
              <a:t>monenlaista</a:t>
            </a:r>
            <a:r>
              <a:rPr lang="en-GB" dirty="0"/>
              <a:t>,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sen</a:t>
            </a:r>
            <a:r>
              <a:rPr lang="en-GB" dirty="0"/>
              <a:t> </a:t>
            </a:r>
            <a:r>
              <a:rPr lang="en-GB" dirty="0" err="1"/>
              <a:t>intensiteetti</a:t>
            </a:r>
            <a:r>
              <a:rPr lang="en-GB" dirty="0"/>
              <a:t> </a:t>
            </a:r>
            <a:r>
              <a:rPr lang="en-GB" dirty="0" err="1"/>
              <a:t>vaihtelee</a:t>
            </a:r>
            <a:r>
              <a:rPr lang="en-GB" dirty="0"/>
              <a:t> </a:t>
            </a:r>
            <a:r>
              <a:rPr lang="en-GB" dirty="0" err="1"/>
              <a:t>universaalisesti</a:t>
            </a:r>
            <a:r>
              <a:rPr lang="en-GB" dirty="0"/>
              <a:t> </a:t>
            </a:r>
            <a:r>
              <a:rPr lang="en-GB" dirty="0" err="1"/>
              <a:t>koetusta</a:t>
            </a:r>
            <a:r>
              <a:rPr lang="en-GB" dirty="0"/>
              <a:t> </a:t>
            </a:r>
            <a:r>
              <a:rPr lang="en-GB" dirty="0" err="1"/>
              <a:t>normaalista</a:t>
            </a:r>
            <a:r>
              <a:rPr lang="en-GB" dirty="0"/>
              <a:t> </a:t>
            </a:r>
            <a:r>
              <a:rPr lang="en-GB" dirty="0" err="1"/>
              <a:t>mustasukkaisuudesta</a:t>
            </a:r>
            <a:r>
              <a:rPr lang="en-GB" dirty="0"/>
              <a:t> </a:t>
            </a:r>
            <a:r>
              <a:rPr lang="en-GB" dirty="0" err="1"/>
              <a:t>äärimmäisiin</a:t>
            </a:r>
            <a:r>
              <a:rPr lang="en-GB" dirty="0"/>
              <a:t> </a:t>
            </a:r>
            <a:r>
              <a:rPr lang="en-GB" dirty="0" err="1"/>
              <a:t>muotoihin</a:t>
            </a:r>
            <a:r>
              <a:rPr lang="en-GB" dirty="0"/>
              <a:t>, </a:t>
            </a:r>
            <a:r>
              <a:rPr lang="en-GB" dirty="0" err="1"/>
              <a:t>jotka</a:t>
            </a:r>
            <a:r>
              <a:rPr lang="en-GB" dirty="0"/>
              <a:t> </a:t>
            </a:r>
            <a:r>
              <a:rPr lang="en-GB" dirty="0" err="1"/>
              <a:t>voivat</a:t>
            </a:r>
            <a:r>
              <a:rPr lang="en-GB" dirty="0"/>
              <a:t> olla </a:t>
            </a:r>
            <a:r>
              <a:rPr lang="en-GB" dirty="0" err="1"/>
              <a:t>osa</a:t>
            </a:r>
            <a:r>
              <a:rPr lang="en-GB" dirty="0"/>
              <a:t> </a:t>
            </a:r>
            <a:r>
              <a:rPr lang="en-GB" dirty="0" err="1"/>
              <a:t>mielenterveyden</a:t>
            </a:r>
            <a:r>
              <a:rPr lang="en-GB" dirty="0"/>
              <a:t> </a:t>
            </a:r>
            <a:r>
              <a:rPr lang="en-GB" dirty="0" err="1"/>
              <a:t>häiriöitä</a:t>
            </a:r>
            <a:r>
              <a:rPr lang="en-GB" dirty="0"/>
              <a:t>. </a:t>
            </a:r>
            <a:r>
              <a:rPr lang="en-GB" dirty="0" err="1"/>
              <a:t>Mustasukkaisuus</a:t>
            </a:r>
            <a:r>
              <a:rPr lang="en-GB" dirty="0"/>
              <a:t> on </a:t>
            </a:r>
            <a:r>
              <a:rPr lang="en-GB" dirty="0" err="1"/>
              <a:t>sukua</a:t>
            </a:r>
            <a:r>
              <a:rPr lang="en-GB" dirty="0"/>
              <a:t> </a:t>
            </a:r>
            <a:r>
              <a:rPr lang="en-GB" dirty="0" err="1"/>
              <a:t>kateudelle</a:t>
            </a:r>
            <a:r>
              <a:rPr lang="en-GB" dirty="0"/>
              <a:t>, </a:t>
            </a:r>
            <a:r>
              <a:rPr lang="en-GB" dirty="0" err="1"/>
              <a:t>mutta</a:t>
            </a:r>
            <a:r>
              <a:rPr lang="en-GB" dirty="0"/>
              <a:t> </a:t>
            </a:r>
            <a:r>
              <a:rPr lang="en-GB" dirty="0" err="1"/>
              <a:t>siinä</a:t>
            </a:r>
            <a:r>
              <a:rPr lang="en-GB" dirty="0"/>
              <a:t> on </a:t>
            </a:r>
            <a:r>
              <a:rPr lang="en-GB" dirty="0" err="1"/>
              <a:t>osapuolia</a:t>
            </a:r>
            <a:r>
              <a:rPr lang="en-GB" dirty="0"/>
              <a:t> </a:t>
            </a:r>
            <a:r>
              <a:rPr lang="en-GB" dirty="0" err="1"/>
              <a:t>kahden</a:t>
            </a:r>
            <a:r>
              <a:rPr lang="en-GB" dirty="0"/>
              <a:t> </a:t>
            </a:r>
            <a:r>
              <a:rPr lang="en-GB" dirty="0" err="1"/>
              <a:t>sijasta</a:t>
            </a:r>
            <a:r>
              <a:rPr lang="en-GB" dirty="0"/>
              <a:t> </a:t>
            </a:r>
            <a:r>
              <a:rPr lang="en-GB" dirty="0" err="1"/>
              <a:t>kolme</a:t>
            </a:r>
            <a:r>
              <a:rPr lang="en-GB" dirty="0"/>
              <a:t>. </a:t>
            </a:r>
            <a:r>
              <a:rPr lang="en-GB" dirty="0" err="1"/>
              <a:t>Siinä</a:t>
            </a:r>
            <a:r>
              <a:rPr lang="en-GB" dirty="0"/>
              <a:t> </a:t>
            </a:r>
            <a:r>
              <a:rPr lang="en-GB" dirty="0" err="1"/>
              <a:t>pelätään</a:t>
            </a:r>
            <a:r>
              <a:rPr lang="en-GB" dirty="0"/>
              <a:t>, </a:t>
            </a:r>
            <a:r>
              <a:rPr lang="en-GB" dirty="0" err="1"/>
              <a:t>että</a:t>
            </a:r>
            <a:r>
              <a:rPr lang="en-GB" dirty="0"/>
              <a:t> </a:t>
            </a:r>
            <a:r>
              <a:rPr lang="en-GB" dirty="0" err="1"/>
              <a:t>rakkaus</a:t>
            </a:r>
            <a:r>
              <a:rPr lang="en-GB" dirty="0"/>
              <a:t>, </a:t>
            </a:r>
            <a:r>
              <a:rPr lang="en-GB" dirty="0" err="1"/>
              <a:t>jonka</a:t>
            </a:r>
            <a:r>
              <a:rPr lang="en-GB" dirty="0"/>
              <a:t> </a:t>
            </a:r>
            <a:r>
              <a:rPr lang="en-GB" dirty="0" err="1"/>
              <a:t>pitäisi</a:t>
            </a:r>
            <a:r>
              <a:rPr lang="en-GB" dirty="0"/>
              <a:t> </a:t>
            </a:r>
            <a:r>
              <a:rPr lang="en-GB" dirty="0" err="1"/>
              <a:t>kuulua</a:t>
            </a:r>
            <a:r>
              <a:rPr lang="en-GB" dirty="0"/>
              <a:t> </a:t>
            </a:r>
            <a:r>
              <a:rPr lang="en-GB" dirty="0" err="1"/>
              <a:t>itselle</a:t>
            </a:r>
            <a:r>
              <a:rPr lang="en-GB" dirty="0"/>
              <a:t>, </a:t>
            </a:r>
            <a:r>
              <a:rPr lang="en-GB" dirty="0" err="1"/>
              <a:t>otetaan</a:t>
            </a:r>
            <a:r>
              <a:rPr lang="en-GB" dirty="0"/>
              <a:t> pois. </a:t>
            </a:r>
            <a:r>
              <a:rPr lang="en-GB" dirty="0" err="1"/>
              <a:t>Vakavimmissa</a:t>
            </a:r>
            <a:r>
              <a:rPr lang="en-GB" dirty="0"/>
              <a:t> </a:t>
            </a:r>
            <a:r>
              <a:rPr lang="en-GB" dirty="0" err="1"/>
              <a:t>tapauksissa</a:t>
            </a:r>
            <a:r>
              <a:rPr lang="en-GB" dirty="0"/>
              <a:t> </a:t>
            </a:r>
            <a:r>
              <a:rPr lang="en-GB" dirty="0" err="1"/>
              <a:t>tämä</a:t>
            </a:r>
            <a:r>
              <a:rPr lang="en-GB" dirty="0"/>
              <a:t> </a:t>
            </a:r>
            <a:r>
              <a:rPr lang="en-GB" dirty="0" err="1"/>
              <a:t>täyttää</a:t>
            </a:r>
            <a:r>
              <a:rPr lang="en-GB" dirty="0"/>
              <a:t> </a:t>
            </a:r>
            <a:r>
              <a:rPr lang="en-GB" dirty="0" err="1"/>
              <a:t>koko</a:t>
            </a:r>
            <a:r>
              <a:rPr lang="en-GB" dirty="0"/>
              <a:t> </a:t>
            </a:r>
            <a:r>
              <a:rPr lang="en-GB" dirty="0" err="1"/>
              <a:t>mielen</a:t>
            </a:r>
            <a:r>
              <a:rPr lang="en-GB" dirty="0"/>
              <a:t> </a:t>
            </a:r>
            <a:r>
              <a:rPr lang="en-GB" dirty="0" err="1"/>
              <a:t>sisällön</a:t>
            </a:r>
            <a:r>
              <a:rPr lang="en-GB" dirty="0"/>
              <a:t>,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kumppanin</a:t>
            </a:r>
            <a:r>
              <a:rPr lang="en-GB" dirty="0"/>
              <a:t> </a:t>
            </a:r>
            <a:r>
              <a:rPr lang="en-GB" dirty="0" err="1"/>
              <a:t>menettämisen</a:t>
            </a:r>
            <a:r>
              <a:rPr lang="en-GB" dirty="0"/>
              <a:t> </a:t>
            </a:r>
            <a:r>
              <a:rPr lang="en-GB" dirty="0" err="1"/>
              <a:t>pelosta</a:t>
            </a:r>
            <a:r>
              <a:rPr lang="en-GB" dirty="0"/>
              <a:t> </a:t>
            </a:r>
            <a:r>
              <a:rPr lang="en-GB" dirty="0" err="1"/>
              <a:t>tulee</a:t>
            </a:r>
            <a:r>
              <a:rPr lang="en-GB" dirty="0"/>
              <a:t> </a:t>
            </a:r>
            <a:r>
              <a:rPr lang="en-GB" dirty="0" err="1"/>
              <a:t>keskeinen</a:t>
            </a:r>
            <a:r>
              <a:rPr lang="en-GB" dirty="0"/>
              <a:t> </a:t>
            </a:r>
            <a:r>
              <a:rPr lang="en-GB" dirty="0" err="1"/>
              <a:t>elämää</a:t>
            </a:r>
            <a:r>
              <a:rPr lang="en-GB" dirty="0"/>
              <a:t> </a:t>
            </a:r>
            <a:r>
              <a:rPr lang="en-GB" dirty="0" err="1"/>
              <a:t>ohjaava</a:t>
            </a:r>
            <a:r>
              <a:rPr lang="en-GB" dirty="0"/>
              <a:t> </a:t>
            </a:r>
            <a:r>
              <a:rPr lang="en-GB" dirty="0" err="1"/>
              <a:t>tekijä</a:t>
            </a:r>
            <a:r>
              <a:rPr lang="en-GB" dirty="0"/>
              <a:t>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296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1605D-E0CB-2946-7DE9-42ABD234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 err="1"/>
              <a:t>Mustasukkaisuus</a:t>
            </a:r>
            <a:r>
              <a:rPr lang="en-GB" dirty="0"/>
              <a:t> </a:t>
            </a:r>
            <a:r>
              <a:rPr lang="en-GB" dirty="0" err="1"/>
              <a:t>lähisuhdeväkivaltaa</a:t>
            </a:r>
            <a:r>
              <a:rPr lang="en-GB" dirty="0"/>
              <a:t> </a:t>
            </a:r>
            <a:r>
              <a:rPr lang="en-GB" dirty="0" err="1"/>
              <a:t>lisäävänä</a:t>
            </a:r>
            <a:r>
              <a:rPr lang="en-GB" dirty="0"/>
              <a:t> </a:t>
            </a:r>
            <a:r>
              <a:rPr lang="en-GB" dirty="0" err="1"/>
              <a:t>tekijänä</a:t>
            </a:r>
            <a:br>
              <a:rPr lang="en-GB" dirty="0"/>
            </a:b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43839-E97E-B407-4C12-C7E5FB0A0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110" y="2638044"/>
            <a:ext cx="7816754" cy="3657653"/>
          </a:xfrm>
        </p:spPr>
        <p:txBody>
          <a:bodyPr>
            <a:normAutofit/>
          </a:bodyPr>
          <a:lstStyle/>
          <a:p>
            <a:r>
              <a:rPr lang="en-GB" dirty="0" err="1"/>
              <a:t>Vakavaan</a:t>
            </a:r>
            <a:r>
              <a:rPr lang="en-GB" dirty="0"/>
              <a:t> </a:t>
            </a:r>
            <a:r>
              <a:rPr lang="en-GB" dirty="0" err="1"/>
              <a:t>väkivallan</a:t>
            </a:r>
            <a:r>
              <a:rPr lang="en-GB" dirty="0"/>
              <a:t> </a:t>
            </a:r>
            <a:r>
              <a:rPr lang="en-GB" dirty="0" err="1"/>
              <a:t>tekoon</a:t>
            </a:r>
            <a:r>
              <a:rPr lang="en-GB" dirty="0"/>
              <a:t> </a:t>
            </a:r>
            <a:r>
              <a:rPr lang="en-GB" dirty="0" err="1"/>
              <a:t>johtanut</a:t>
            </a:r>
            <a:r>
              <a:rPr lang="en-GB" dirty="0"/>
              <a:t> </a:t>
            </a:r>
            <a:r>
              <a:rPr lang="en-GB" dirty="0" err="1"/>
              <a:t>tapahtumaketju</a:t>
            </a:r>
            <a:r>
              <a:rPr lang="en-GB" dirty="0"/>
              <a:t> on </a:t>
            </a:r>
            <a:r>
              <a:rPr lang="en-GB" dirty="0" err="1"/>
              <a:t>monisyinen</a:t>
            </a:r>
            <a:r>
              <a:rPr lang="en-GB" dirty="0"/>
              <a:t>. </a:t>
            </a:r>
          </a:p>
          <a:p>
            <a:r>
              <a:rPr lang="en-GB" dirty="0" err="1"/>
              <a:t>Yhdistäviä</a:t>
            </a:r>
            <a:r>
              <a:rPr lang="en-GB" dirty="0"/>
              <a:t> </a:t>
            </a:r>
            <a:r>
              <a:rPr lang="en-GB" dirty="0" err="1"/>
              <a:t>taustatekijöitä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parisuhteen</a:t>
            </a:r>
            <a:r>
              <a:rPr lang="en-GB" dirty="0"/>
              <a:t> </a:t>
            </a:r>
            <a:r>
              <a:rPr lang="en-GB" dirty="0" err="1"/>
              <a:t>ongelmat</a:t>
            </a:r>
            <a:r>
              <a:rPr lang="en-GB" dirty="0"/>
              <a:t>, </a:t>
            </a:r>
            <a:r>
              <a:rPr lang="en-GB" dirty="0" err="1"/>
              <a:t>erotilanteeseen</a:t>
            </a:r>
            <a:r>
              <a:rPr lang="en-GB" dirty="0"/>
              <a:t> </a:t>
            </a:r>
            <a:r>
              <a:rPr lang="en-GB" dirty="0" err="1"/>
              <a:t>liittyvä</a:t>
            </a:r>
            <a:r>
              <a:rPr lang="en-GB" dirty="0"/>
              <a:t> </a:t>
            </a:r>
            <a:r>
              <a:rPr lang="en-GB" dirty="0" err="1"/>
              <a:t>kriisi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surmaan</a:t>
            </a:r>
            <a:r>
              <a:rPr lang="en-GB" dirty="0"/>
              <a:t> </a:t>
            </a:r>
            <a:r>
              <a:rPr lang="en-GB" dirty="0" err="1"/>
              <a:t>syyllistyneen</a:t>
            </a:r>
            <a:r>
              <a:rPr lang="en-GB" dirty="0"/>
              <a:t> </a:t>
            </a:r>
            <a:r>
              <a:rPr lang="en-GB" dirty="0" err="1"/>
              <a:t>mielenterveys</a:t>
            </a:r>
            <a:r>
              <a:rPr lang="en-GB" dirty="0"/>
              <a:t>- tai </a:t>
            </a:r>
            <a:r>
              <a:rPr lang="en-GB" dirty="0" err="1"/>
              <a:t>päihdeongelmat</a:t>
            </a:r>
            <a:r>
              <a:rPr lang="en-GB" dirty="0"/>
              <a:t>. </a:t>
            </a:r>
          </a:p>
          <a:p>
            <a:r>
              <a:rPr lang="en-GB" dirty="0" err="1"/>
              <a:t>Surmaan</a:t>
            </a:r>
            <a:r>
              <a:rPr lang="en-GB" dirty="0"/>
              <a:t> </a:t>
            </a:r>
            <a:r>
              <a:rPr lang="en-GB" dirty="0" err="1"/>
              <a:t>johtavien</a:t>
            </a:r>
            <a:r>
              <a:rPr lang="en-GB" dirty="0"/>
              <a:t> </a:t>
            </a:r>
            <a:r>
              <a:rPr lang="en-GB" dirty="0" err="1"/>
              <a:t>tapahtumien</a:t>
            </a:r>
            <a:r>
              <a:rPr lang="en-GB" dirty="0"/>
              <a:t> </a:t>
            </a:r>
            <a:r>
              <a:rPr lang="en-GB" dirty="0" err="1"/>
              <a:t>taustalta</a:t>
            </a:r>
            <a:r>
              <a:rPr lang="en-GB" dirty="0"/>
              <a:t> </a:t>
            </a:r>
            <a:r>
              <a:rPr lang="en-GB" dirty="0" err="1"/>
              <a:t>voi</a:t>
            </a:r>
            <a:r>
              <a:rPr lang="en-GB" dirty="0"/>
              <a:t> </a:t>
            </a:r>
            <a:r>
              <a:rPr lang="en-GB" dirty="0" err="1"/>
              <a:t>löytyä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lapsuuden</a:t>
            </a:r>
            <a:r>
              <a:rPr lang="en-GB" dirty="0"/>
              <a:t> </a:t>
            </a:r>
            <a:r>
              <a:rPr lang="en-GB" dirty="0" err="1"/>
              <a:t>traumaattiset</a:t>
            </a:r>
            <a:r>
              <a:rPr lang="en-GB" dirty="0"/>
              <a:t> </a:t>
            </a:r>
            <a:r>
              <a:rPr lang="en-GB" dirty="0" err="1"/>
              <a:t>tekijät</a:t>
            </a:r>
            <a:r>
              <a:rPr lang="en-GB" dirty="0"/>
              <a:t>. </a:t>
            </a:r>
          </a:p>
          <a:p>
            <a:r>
              <a:rPr lang="en-GB" dirty="0" err="1"/>
              <a:t>Pelkästään</a:t>
            </a:r>
            <a:r>
              <a:rPr lang="en-GB" dirty="0"/>
              <a:t> </a:t>
            </a:r>
            <a:r>
              <a:rPr lang="en-GB" dirty="0" err="1"/>
              <a:t>näiden</a:t>
            </a:r>
            <a:r>
              <a:rPr lang="en-GB" dirty="0"/>
              <a:t> </a:t>
            </a:r>
            <a:r>
              <a:rPr lang="en-GB" dirty="0" err="1"/>
              <a:t>yleisten</a:t>
            </a:r>
            <a:r>
              <a:rPr lang="en-GB" dirty="0"/>
              <a:t> </a:t>
            </a:r>
            <a:r>
              <a:rPr lang="en-GB" dirty="0" err="1"/>
              <a:t>taustatekijöiden</a:t>
            </a:r>
            <a:r>
              <a:rPr lang="en-GB" dirty="0"/>
              <a:t> </a:t>
            </a:r>
            <a:r>
              <a:rPr lang="en-GB" dirty="0" err="1"/>
              <a:t>perusteella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voida</a:t>
            </a:r>
            <a:r>
              <a:rPr lang="en-GB" dirty="0"/>
              <a:t> </a:t>
            </a:r>
            <a:r>
              <a:rPr lang="en-GB" dirty="0" err="1"/>
              <a:t>kuitenkaan</a:t>
            </a:r>
            <a:r>
              <a:rPr lang="en-GB" dirty="0"/>
              <a:t> </a:t>
            </a:r>
            <a:r>
              <a:rPr lang="en-GB" dirty="0" err="1"/>
              <a:t>etukäteen</a:t>
            </a:r>
            <a:r>
              <a:rPr lang="en-GB" dirty="0"/>
              <a:t> </a:t>
            </a:r>
            <a:r>
              <a:rPr lang="en-GB" dirty="0" err="1"/>
              <a:t>arvioida</a:t>
            </a:r>
            <a:r>
              <a:rPr lang="en-GB" dirty="0"/>
              <a:t> </a:t>
            </a:r>
            <a:r>
              <a:rPr lang="en-GB" dirty="0" err="1"/>
              <a:t>sitä</a:t>
            </a:r>
            <a:r>
              <a:rPr lang="en-GB" dirty="0"/>
              <a:t>, </a:t>
            </a:r>
            <a:r>
              <a:rPr lang="en-GB" dirty="0" err="1"/>
              <a:t>kuka</a:t>
            </a:r>
            <a:r>
              <a:rPr lang="en-GB" dirty="0"/>
              <a:t> </a:t>
            </a:r>
            <a:r>
              <a:rPr lang="en-GB" dirty="0" err="1"/>
              <a:t>tällaisia</a:t>
            </a:r>
            <a:r>
              <a:rPr lang="en-GB" dirty="0"/>
              <a:t> </a:t>
            </a:r>
            <a:r>
              <a:rPr lang="en-GB" dirty="0" err="1"/>
              <a:t>ongelmia</a:t>
            </a:r>
            <a:r>
              <a:rPr lang="en-GB" dirty="0"/>
              <a:t> </a:t>
            </a:r>
            <a:r>
              <a:rPr lang="en-GB" dirty="0" err="1"/>
              <a:t>kokevista</a:t>
            </a:r>
            <a:r>
              <a:rPr lang="en-GB" dirty="0"/>
              <a:t> </a:t>
            </a:r>
            <a:r>
              <a:rPr lang="en-GB" dirty="0" err="1"/>
              <a:t>henkilöistä</a:t>
            </a:r>
            <a:r>
              <a:rPr lang="en-GB" dirty="0"/>
              <a:t> </a:t>
            </a:r>
            <a:r>
              <a:rPr lang="en-GB" dirty="0" err="1"/>
              <a:t>päätyy</a:t>
            </a:r>
            <a:r>
              <a:rPr lang="en-GB" dirty="0"/>
              <a:t> </a:t>
            </a:r>
            <a:r>
              <a:rPr lang="en-GB" dirty="0" err="1"/>
              <a:t>toteuttamaan</a:t>
            </a:r>
            <a:r>
              <a:rPr lang="en-GB" dirty="0"/>
              <a:t> </a:t>
            </a:r>
            <a:r>
              <a:rPr lang="en-GB" dirty="0" err="1"/>
              <a:t>kuolemaan</a:t>
            </a:r>
            <a:r>
              <a:rPr lang="en-GB" dirty="0"/>
              <a:t> </a:t>
            </a:r>
            <a:r>
              <a:rPr lang="en-GB" dirty="0" err="1"/>
              <a:t>johtavan</a:t>
            </a:r>
            <a:r>
              <a:rPr lang="en-GB" dirty="0"/>
              <a:t> </a:t>
            </a:r>
            <a:r>
              <a:rPr lang="en-GB" dirty="0" err="1"/>
              <a:t>väkivaltaisen</a:t>
            </a:r>
            <a:r>
              <a:rPr lang="en-GB" dirty="0"/>
              <a:t> </a:t>
            </a:r>
            <a:r>
              <a:rPr lang="en-GB" dirty="0" err="1"/>
              <a:t>teon</a:t>
            </a:r>
            <a:r>
              <a:rPr lang="en-GB" dirty="0"/>
              <a:t> - </a:t>
            </a:r>
            <a:r>
              <a:rPr lang="en-GB" dirty="0" err="1"/>
              <a:t>ylivoimaisesti</a:t>
            </a:r>
            <a:r>
              <a:rPr lang="en-GB" dirty="0"/>
              <a:t> </a:t>
            </a:r>
            <a:r>
              <a:rPr lang="en-GB" dirty="0" err="1"/>
              <a:t>suurin</a:t>
            </a:r>
            <a:r>
              <a:rPr lang="en-GB" dirty="0"/>
              <a:t> </a:t>
            </a:r>
            <a:r>
              <a:rPr lang="en-GB" dirty="0" err="1"/>
              <a:t>osa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sellaista</a:t>
            </a:r>
            <a:r>
              <a:rPr lang="en-GB" dirty="0"/>
              <a:t> tee. </a:t>
            </a:r>
          </a:p>
          <a:p>
            <a:r>
              <a:rPr lang="en-GB" dirty="0" err="1"/>
              <a:t>Mustasukkaisuuden</a:t>
            </a:r>
            <a:r>
              <a:rPr lang="en-GB" dirty="0"/>
              <a:t> </a:t>
            </a:r>
            <a:r>
              <a:rPr lang="en-GB" dirty="0" err="1"/>
              <a:t>ilmentymät</a:t>
            </a:r>
            <a:r>
              <a:rPr lang="en-GB" dirty="0"/>
              <a:t> </a:t>
            </a:r>
            <a:r>
              <a:rPr lang="en-GB" dirty="0" err="1"/>
              <a:t>voivat</a:t>
            </a:r>
            <a:r>
              <a:rPr lang="en-GB" dirty="0"/>
              <a:t> </a:t>
            </a:r>
            <a:r>
              <a:rPr lang="en-GB" dirty="0" err="1"/>
              <a:t>kuitenkin</a:t>
            </a:r>
            <a:r>
              <a:rPr lang="en-GB" dirty="0"/>
              <a:t> olla </a:t>
            </a:r>
            <a:r>
              <a:rPr lang="en-GB" dirty="0" err="1"/>
              <a:t>yksi</a:t>
            </a:r>
            <a:r>
              <a:rPr lang="en-GB" dirty="0"/>
              <a:t> </a:t>
            </a:r>
            <a:r>
              <a:rPr lang="en-GB" dirty="0" err="1"/>
              <a:t>keskeinen</a:t>
            </a:r>
            <a:r>
              <a:rPr lang="en-GB" dirty="0"/>
              <a:t> </a:t>
            </a:r>
            <a:r>
              <a:rPr lang="en-GB" dirty="0" err="1"/>
              <a:t>riskitekijä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7504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95B95-1166-E542-C8BC-E3E43093B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Epäluuloinen</a:t>
            </a:r>
            <a:r>
              <a:rPr lang="en-GB" dirty="0"/>
              <a:t> </a:t>
            </a:r>
            <a:r>
              <a:rPr lang="en-GB" dirty="0" err="1"/>
              <a:t>persoonallisuushäiriö</a:t>
            </a:r>
            <a:r>
              <a:rPr lang="en-GB" dirty="0"/>
              <a:t> </a:t>
            </a:r>
            <a:br>
              <a:rPr lang="en-GB" dirty="0"/>
            </a:b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E08CA-C79D-04FF-2EF1-AD05FCD2D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Ylenmääräinen</a:t>
            </a:r>
            <a:r>
              <a:rPr lang="en-GB" dirty="0"/>
              <a:t> </a:t>
            </a:r>
            <a:r>
              <a:rPr lang="en-GB" dirty="0" err="1"/>
              <a:t>herkkyys</a:t>
            </a:r>
            <a:r>
              <a:rPr lang="en-GB" dirty="0"/>
              <a:t> </a:t>
            </a:r>
            <a:r>
              <a:rPr lang="en-GB" dirty="0" err="1"/>
              <a:t>takaiskuille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torjuvalle</a:t>
            </a:r>
            <a:r>
              <a:rPr lang="en-GB" dirty="0"/>
              <a:t> </a:t>
            </a:r>
            <a:r>
              <a:rPr lang="en-GB" dirty="0" err="1"/>
              <a:t>käytökselle</a:t>
            </a:r>
            <a:endParaRPr lang="en-GB" dirty="0"/>
          </a:p>
          <a:p>
            <a:r>
              <a:rPr lang="en-GB" dirty="0" err="1"/>
              <a:t>Taipumus</a:t>
            </a:r>
            <a:r>
              <a:rPr lang="en-GB" dirty="0"/>
              <a:t> </a:t>
            </a:r>
            <a:r>
              <a:rPr lang="en-GB" dirty="0" err="1"/>
              <a:t>kantaa</a:t>
            </a:r>
            <a:r>
              <a:rPr lang="en-GB" dirty="0"/>
              <a:t> </a:t>
            </a:r>
            <a:r>
              <a:rPr lang="en-GB" dirty="0" err="1"/>
              <a:t>kaunaa</a:t>
            </a:r>
            <a:r>
              <a:rPr lang="en-GB" dirty="0"/>
              <a:t> </a:t>
            </a:r>
            <a:r>
              <a:rPr lang="en-GB" dirty="0" err="1"/>
              <a:t>pitkään</a:t>
            </a:r>
            <a:r>
              <a:rPr lang="en-GB" dirty="0"/>
              <a:t> </a:t>
            </a:r>
            <a:r>
              <a:rPr lang="en-GB" dirty="0" err="1"/>
              <a:t>esimerkiksi</a:t>
            </a:r>
            <a:r>
              <a:rPr lang="en-GB" dirty="0"/>
              <a:t> </a:t>
            </a:r>
            <a:r>
              <a:rPr lang="en-GB" dirty="0" err="1"/>
              <a:t>kieltäytymällä</a:t>
            </a:r>
            <a:r>
              <a:rPr lang="en-GB" dirty="0"/>
              <a:t> </a:t>
            </a:r>
            <a:r>
              <a:rPr lang="en-GB" dirty="0" err="1"/>
              <a:t>antamasta</a:t>
            </a:r>
            <a:r>
              <a:rPr lang="en-GB" dirty="0"/>
              <a:t> </a:t>
            </a:r>
            <a:r>
              <a:rPr lang="en-GB" dirty="0" err="1"/>
              <a:t>anteeksi</a:t>
            </a:r>
            <a:r>
              <a:rPr lang="en-GB" dirty="0"/>
              <a:t> </a:t>
            </a:r>
            <a:r>
              <a:rPr lang="en-GB" dirty="0" err="1"/>
              <a:t>loukkauksia</a:t>
            </a:r>
            <a:r>
              <a:rPr lang="en-GB" dirty="0"/>
              <a:t> </a:t>
            </a:r>
          </a:p>
          <a:p>
            <a:r>
              <a:rPr lang="en-GB" dirty="0" err="1"/>
              <a:t>Epäluuloisuus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taipumus</a:t>
            </a:r>
            <a:r>
              <a:rPr lang="en-GB" dirty="0"/>
              <a:t> </a:t>
            </a:r>
            <a:r>
              <a:rPr lang="en-GB" dirty="0" err="1"/>
              <a:t>kokemusten</a:t>
            </a:r>
            <a:r>
              <a:rPr lang="en-GB" dirty="0"/>
              <a:t> </a:t>
            </a:r>
            <a:r>
              <a:rPr lang="en-GB" dirty="0" err="1"/>
              <a:t>vääristymiseen</a:t>
            </a:r>
            <a:r>
              <a:rPr lang="en-GB" dirty="0"/>
              <a:t> </a:t>
            </a:r>
            <a:r>
              <a:rPr lang="en-GB" dirty="0" err="1"/>
              <a:t>tulkitsemalla</a:t>
            </a:r>
            <a:r>
              <a:rPr lang="en-GB" dirty="0"/>
              <a:t> </a:t>
            </a:r>
            <a:r>
              <a:rPr lang="en-GB" dirty="0" err="1"/>
              <a:t>muiden</a:t>
            </a:r>
            <a:r>
              <a:rPr lang="en-GB" dirty="0"/>
              <a:t> </a:t>
            </a:r>
            <a:r>
              <a:rPr lang="en-GB" dirty="0" err="1"/>
              <a:t>neutraalit</a:t>
            </a:r>
            <a:r>
              <a:rPr lang="en-GB" dirty="0"/>
              <a:t> tai </a:t>
            </a:r>
            <a:r>
              <a:rPr lang="en-GB" dirty="0" err="1"/>
              <a:t>ystävälliset</a:t>
            </a:r>
            <a:r>
              <a:rPr lang="en-GB" dirty="0"/>
              <a:t> </a:t>
            </a:r>
            <a:r>
              <a:rPr lang="en-GB" dirty="0" err="1"/>
              <a:t>teot</a:t>
            </a:r>
            <a:r>
              <a:rPr lang="en-GB" dirty="0"/>
              <a:t> </a:t>
            </a:r>
            <a:r>
              <a:rPr lang="en-GB" dirty="0" err="1"/>
              <a:t>vihamielisiksi</a:t>
            </a:r>
            <a:r>
              <a:rPr lang="en-GB" dirty="0"/>
              <a:t> tai </a:t>
            </a:r>
            <a:r>
              <a:rPr lang="en-GB" dirty="0" err="1"/>
              <a:t>ylimielisiksi</a:t>
            </a:r>
            <a:r>
              <a:rPr lang="en-GB" dirty="0"/>
              <a:t> </a:t>
            </a:r>
          </a:p>
          <a:p>
            <a:r>
              <a:rPr lang="en-GB" dirty="0" err="1"/>
              <a:t>Puolison</a:t>
            </a:r>
            <a:r>
              <a:rPr lang="en-GB" dirty="0"/>
              <a:t> tai </a:t>
            </a:r>
            <a:r>
              <a:rPr lang="en-GB" dirty="0" err="1"/>
              <a:t>seksikumppanin</a:t>
            </a:r>
            <a:r>
              <a:rPr lang="en-GB" dirty="0"/>
              <a:t> </a:t>
            </a:r>
            <a:r>
              <a:rPr lang="en-GB" dirty="0" err="1"/>
              <a:t>uskollisuuden</a:t>
            </a:r>
            <a:r>
              <a:rPr lang="en-GB" dirty="0"/>
              <a:t> </a:t>
            </a:r>
            <a:r>
              <a:rPr lang="en-GB" dirty="0" err="1"/>
              <a:t>toistuva</a:t>
            </a:r>
            <a:r>
              <a:rPr lang="en-GB" dirty="0"/>
              <a:t>, </a:t>
            </a:r>
            <a:r>
              <a:rPr lang="en-GB" dirty="0" err="1"/>
              <a:t>perusteeton</a:t>
            </a:r>
            <a:r>
              <a:rPr lang="en-GB" dirty="0"/>
              <a:t> </a:t>
            </a:r>
            <a:r>
              <a:rPr lang="en-GB" dirty="0" err="1"/>
              <a:t>epäileminen</a:t>
            </a:r>
            <a:r>
              <a:rPr lang="en-GB" dirty="0"/>
              <a:t> </a:t>
            </a:r>
          </a:p>
          <a:p>
            <a:r>
              <a:rPr lang="en-GB" dirty="0"/>
              <a:t>On </a:t>
            </a:r>
            <a:r>
              <a:rPr lang="en-GB" dirty="0" err="1"/>
              <a:t>mahdollista</a:t>
            </a:r>
            <a:r>
              <a:rPr lang="en-GB" dirty="0"/>
              <a:t>, </a:t>
            </a:r>
            <a:r>
              <a:rPr lang="en-GB" dirty="0" err="1"/>
              <a:t>että</a:t>
            </a:r>
            <a:r>
              <a:rPr lang="en-GB" dirty="0"/>
              <a:t> </a:t>
            </a:r>
            <a:r>
              <a:rPr lang="en-GB" dirty="0" err="1"/>
              <a:t>mustasukkaisuus</a:t>
            </a:r>
            <a:r>
              <a:rPr lang="en-GB" dirty="0"/>
              <a:t> </a:t>
            </a:r>
            <a:r>
              <a:rPr lang="en-GB" dirty="0" err="1"/>
              <a:t>liittyy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muihin</a:t>
            </a:r>
            <a:r>
              <a:rPr lang="en-GB" dirty="0"/>
              <a:t> </a:t>
            </a:r>
            <a:r>
              <a:rPr lang="en-GB" dirty="0" err="1"/>
              <a:t>persoonallisuuden</a:t>
            </a:r>
            <a:r>
              <a:rPr lang="en-GB" dirty="0"/>
              <a:t> </a:t>
            </a:r>
            <a:r>
              <a:rPr lang="en-GB" dirty="0" err="1"/>
              <a:t>piirteisiin</a:t>
            </a:r>
            <a:r>
              <a:rPr lang="en-GB" dirty="0"/>
              <a:t> </a:t>
            </a:r>
            <a:r>
              <a:rPr lang="en-GB" dirty="0" err="1"/>
              <a:t>kuten</a:t>
            </a:r>
            <a:r>
              <a:rPr lang="en-GB" dirty="0"/>
              <a:t> </a:t>
            </a:r>
            <a:r>
              <a:rPr lang="en-GB" dirty="0" err="1"/>
              <a:t>narsistisuuteen</a:t>
            </a:r>
            <a:r>
              <a:rPr lang="en-GB" dirty="0"/>
              <a:t>, </a:t>
            </a:r>
            <a:r>
              <a:rPr lang="en-GB" dirty="0" err="1"/>
              <a:t>vaativuuteen</a:t>
            </a:r>
            <a:r>
              <a:rPr lang="en-GB" dirty="0"/>
              <a:t>, </a:t>
            </a:r>
            <a:r>
              <a:rPr lang="en-GB" dirty="0" err="1"/>
              <a:t>psykopatiaan</a:t>
            </a:r>
            <a:r>
              <a:rPr lang="en-GB" dirty="0"/>
              <a:t> tai </a:t>
            </a:r>
            <a:r>
              <a:rPr lang="en-GB" dirty="0" err="1"/>
              <a:t>riippuvuuteen</a:t>
            </a:r>
            <a:r>
              <a:rPr lang="en-GB" dirty="0"/>
              <a:t>.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64179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F00F7-930D-F04E-CE11-4E97A3939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psykoosin hoito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F0556-C550-1C02-119F-88EC774EA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63059"/>
          </a:xfrm>
        </p:spPr>
        <p:txBody>
          <a:bodyPr>
            <a:normAutofit/>
          </a:bodyPr>
          <a:lstStyle/>
          <a:p>
            <a:r>
              <a:rPr lang="en-FI" dirty="0"/>
              <a:t>Erikoissairaanhoidossa</a:t>
            </a:r>
          </a:p>
          <a:p>
            <a:r>
              <a:rPr lang="en-FI" dirty="0"/>
              <a:t>Akuutti psykoosi hoidetaan sairaalassa - tarkkailulähete, päivystyslähete</a:t>
            </a:r>
          </a:p>
          <a:p>
            <a:r>
              <a:rPr lang="en-FI" dirty="0"/>
              <a:t>Somaattiset tutkimukset, kuvantamistutkimukset, lääkehoito</a:t>
            </a:r>
          </a:p>
          <a:p>
            <a:r>
              <a:rPr lang="en-FI" dirty="0"/>
              <a:t>Lievempioireiset, joilla omaisten tuki ja sairaudentunto voidaan hoitaa avohoidossa - kiireellinen lähete</a:t>
            </a:r>
          </a:p>
          <a:p>
            <a:r>
              <a:rPr lang="en-FI" dirty="0"/>
              <a:t>Tehostetun psykoosin hoidon pkl</a:t>
            </a:r>
          </a:p>
          <a:p>
            <a:r>
              <a:rPr lang="en-FI" dirty="0"/>
              <a:t>Pääsääntöisesti nykyään käytetään toisen polven antipsykootteja</a:t>
            </a:r>
          </a:p>
          <a:p>
            <a:r>
              <a:rPr lang="en-FI" dirty="0"/>
              <a:t>Pitkävaikutteiset injektiot parantavat ennustetta</a:t>
            </a:r>
          </a:p>
          <a:p>
            <a:r>
              <a:rPr lang="en-FI" dirty="0"/>
              <a:t>Lääkehoito vaatii somaattista seurantaa (metabolia)</a:t>
            </a:r>
          </a:p>
        </p:txBody>
      </p:sp>
    </p:spTree>
    <p:extLst>
      <p:ext uri="{BB962C8B-B14F-4D97-AF65-F5344CB8AC3E}">
        <p14:creationId xmlns:p14="http://schemas.microsoft.com/office/powerpoint/2010/main" val="390802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F4DF78-0781-CC81-8F14-D305412BD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8522" y="829239"/>
            <a:ext cx="9741877" cy="534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6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F6498-EBCD-BD84-874A-60A50ED6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Työterveydessä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C60A5-D69C-07C8-13D3-E4994BE33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86202"/>
          </a:xfrm>
        </p:spPr>
        <p:txBody>
          <a:bodyPr>
            <a:normAutofit/>
          </a:bodyPr>
          <a:lstStyle/>
          <a:p>
            <a:r>
              <a:rPr lang="en-FI" sz="2400" dirty="0"/>
              <a:t>Bipolaarihäiriön maniajakso</a:t>
            </a:r>
          </a:p>
          <a:p>
            <a:r>
              <a:rPr lang="en-FI" sz="2400" dirty="0"/>
              <a:t>Psykoottinen masennus</a:t>
            </a:r>
          </a:p>
          <a:p>
            <a:r>
              <a:rPr lang="en-FI" sz="2400" dirty="0"/>
              <a:t>Harhaluuloisuushäiriö</a:t>
            </a:r>
          </a:p>
          <a:p>
            <a:r>
              <a:rPr lang="en-FI" sz="2400" dirty="0"/>
              <a:t>Skitsofrenia</a:t>
            </a:r>
          </a:p>
          <a:p>
            <a:r>
              <a:rPr lang="en-FI" sz="2400" dirty="0"/>
              <a:t>Päihdepsykoosi</a:t>
            </a:r>
          </a:p>
          <a:p>
            <a:r>
              <a:rPr lang="en-FI" sz="2400" dirty="0"/>
              <a:t>Delirium</a:t>
            </a:r>
          </a:p>
          <a:p>
            <a:r>
              <a:rPr lang="en-FI" sz="2400" dirty="0"/>
              <a:t>Orgaaninen psykoosi</a:t>
            </a:r>
          </a:p>
        </p:txBody>
      </p:sp>
    </p:spTree>
    <p:extLst>
      <p:ext uri="{BB962C8B-B14F-4D97-AF65-F5344CB8AC3E}">
        <p14:creationId xmlns:p14="http://schemas.microsoft.com/office/powerpoint/2010/main" val="135719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F3241-C204-572B-18B9-B435E97E1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Psykoottinen masennus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AAC74-FE55-2ED0-57AB-F17B5C75C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On vaikea sairaus</a:t>
            </a:r>
          </a:p>
          <a:p>
            <a:r>
              <a:rPr lang="en-FI" dirty="0"/>
              <a:t>Oireita vaikea joskus tunnistaa</a:t>
            </a:r>
          </a:p>
          <a:p>
            <a:r>
              <a:rPr lang="en-FI" dirty="0"/>
              <a:t>Potilas ei yleensa sano tai koe olevansa masentunut</a:t>
            </a:r>
          </a:p>
          <a:p>
            <a:r>
              <a:rPr lang="en-FI" dirty="0"/>
              <a:t>Katastrofiajatuksia, voimakasta syyllisyyttä</a:t>
            </a:r>
          </a:p>
          <a:p>
            <a:r>
              <a:rPr lang="en-FI" dirty="0"/>
              <a:t>Näköalattomuuuta</a:t>
            </a:r>
          </a:p>
          <a:p>
            <a:r>
              <a:rPr lang="en-FI" dirty="0"/>
              <a:t>Harhaluulot kohdistuvat yleensä itseen ja ruumiin toimintoihin</a:t>
            </a:r>
          </a:p>
          <a:p>
            <a:r>
              <a:rPr lang="en-FI" dirty="0"/>
              <a:t>Vaatii sairaalahoitoa</a:t>
            </a:r>
          </a:p>
        </p:txBody>
      </p:sp>
    </p:spTree>
    <p:extLst>
      <p:ext uri="{BB962C8B-B14F-4D97-AF65-F5344CB8AC3E}">
        <p14:creationId xmlns:p14="http://schemas.microsoft.com/office/powerpoint/2010/main" val="46504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1DDA9A-2EE0-A9C8-947F-4E9CF9EA5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475" y="750003"/>
            <a:ext cx="10853050" cy="556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BD85-643A-8CC6-A0F2-16E3289E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skitsofrenia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7BDDC-7F8C-D7B0-F21B-6AC6EBDB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2101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1% </a:t>
            </a:r>
            <a:r>
              <a:rPr lang="en-GB" dirty="0" err="1"/>
              <a:t>suomalaisista</a:t>
            </a:r>
            <a:r>
              <a:rPr lang="en-GB" dirty="0"/>
              <a:t> </a:t>
            </a:r>
            <a:r>
              <a:rPr lang="en-GB" dirty="0" err="1"/>
              <a:t>sairastuu</a:t>
            </a:r>
            <a:r>
              <a:rPr lang="en-GB" dirty="0"/>
              <a:t> </a:t>
            </a:r>
            <a:r>
              <a:rPr lang="en-GB" dirty="0" err="1"/>
              <a:t>skitsofreniaan</a:t>
            </a:r>
            <a:endParaRPr lang="en-GB" dirty="0"/>
          </a:p>
          <a:p>
            <a:r>
              <a:rPr lang="en-GB" dirty="0"/>
              <a:t>3.5% </a:t>
            </a:r>
            <a:r>
              <a:rPr lang="en-GB" dirty="0" err="1"/>
              <a:t>sairastuu</a:t>
            </a:r>
            <a:r>
              <a:rPr lang="en-GB" dirty="0"/>
              <a:t> </a:t>
            </a:r>
            <a:r>
              <a:rPr lang="en-GB" dirty="0" err="1"/>
              <a:t>johonkin</a:t>
            </a:r>
            <a:r>
              <a:rPr lang="en-GB" dirty="0"/>
              <a:t> </a:t>
            </a:r>
            <a:r>
              <a:rPr lang="en-GB" dirty="0" err="1"/>
              <a:t>psykoosiin</a:t>
            </a:r>
            <a:r>
              <a:rPr lang="en-GB" dirty="0"/>
              <a:t> </a:t>
            </a:r>
          </a:p>
          <a:p>
            <a:r>
              <a:rPr lang="en-GB" dirty="0" err="1"/>
              <a:t>Psykoosiin</a:t>
            </a:r>
            <a:r>
              <a:rPr lang="en-GB" dirty="0"/>
              <a:t> </a:t>
            </a:r>
            <a:r>
              <a:rPr lang="en-GB" dirty="0" err="1"/>
              <a:t>sairastuminen</a:t>
            </a:r>
            <a:endParaRPr lang="en-GB" dirty="0"/>
          </a:p>
          <a:p>
            <a:pPr lvl="1"/>
            <a:r>
              <a:rPr lang="en-GB" dirty="0" err="1"/>
              <a:t>alhainen</a:t>
            </a:r>
            <a:r>
              <a:rPr lang="en-GB" dirty="0"/>
              <a:t> </a:t>
            </a:r>
            <a:r>
              <a:rPr lang="en-GB" dirty="0" err="1"/>
              <a:t>koulutus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tulotaso</a:t>
            </a:r>
            <a:endParaRPr lang="en-GB" dirty="0"/>
          </a:p>
          <a:p>
            <a:pPr lvl="1"/>
            <a:r>
              <a:rPr lang="en-GB" dirty="0" err="1"/>
              <a:t>esiintyvyydessä</a:t>
            </a:r>
            <a:r>
              <a:rPr lang="en-GB" dirty="0"/>
              <a:t> on </a:t>
            </a:r>
            <a:r>
              <a:rPr lang="en-GB" dirty="0" err="1"/>
              <a:t>alueellisia</a:t>
            </a:r>
            <a:r>
              <a:rPr lang="en-GB" dirty="0"/>
              <a:t> </a:t>
            </a:r>
            <a:r>
              <a:rPr lang="en-GB" dirty="0" err="1"/>
              <a:t>eroja</a:t>
            </a:r>
            <a:r>
              <a:rPr lang="en-GB" dirty="0"/>
              <a:t> (</a:t>
            </a:r>
            <a:r>
              <a:rPr lang="en-GB" dirty="0" err="1"/>
              <a:t>Pohjois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Itä</a:t>
            </a:r>
            <a:r>
              <a:rPr lang="en-GB" dirty="0"/>
              <a:t>-Suomi)</a:t>
            </a:r>
          </a:p>
          <a:p>
            <a:pPr lvl="1"/>
            <a:r>
              <a:rPr lang="en-GB" dirty="0" err="1"/>
              <a:t>syrjäytyneitä</a:t>
            </a:r>
            <a:r>
              <a:rPr lang="en-GB" dirty="0"/>
              <a:t>, </a:t>
            </a:r>
            <a:r>
              <a:rPr lang="en-GB" dirty="0" err="1"/>
              <a:t>naimattomia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sosiaaliryhmältä</a:t>
            </a:r>
            <a:r>
              <a:rPr lang="en-GB" dirty="0"/>
              <a:t> </a:t>
            </a:r>
            <a:r>
              <a:rPr lang="en-GB" dirty="0" err="1"/>
              <a:t>alempia</a:t>
            </a:r>
            <a:endParaRPr lang="en-GB" dirty="0"/>
          </a:p>
          <a:p>
            <a:r>
              <a:rPr lang="en-GB" dirty="0" err="1"/>
              <a:t>Psykoosit</a:t>
            </a:r>
            <a:r>
              <a:rPr lang="en-GB" dirty="0"/>
              <a:t> </a:t>
            </a:r>
            <a:r>
              <a:rPr lang="en-GB" dirty="0" err="1"/>
              <a:t>vaikuttavat</a:t>
            </a:r>
            <a:r>
              <a:rPr lang="en-GB" dirty="0"/>
              <a:t> </a:t>
            </a:r>
            <a:r>
              <a:rPr lang="en-GB" dirty="0" err="1"/>
              <a:t>merkittävästi</a:t>
            </a:r>
            <a:r>
              <a:rPr lang="en-GB" dirty="0"/>
              <a:t> </a:t>
            </a:r>
            <a:r>
              <a:rPr lang="en-GB" dirty="0" err="1"/>
              <a:t>toimintakykyyn</a:t>
            </a:r>
            <a:endParaRPr lang="en-GB" dirty="0"/>
          </a:p>
          <a:p>
            <a:pPr lvl="1"/>
            <a:r>
              <a:rPr lang="en-GB" dirty="0" err="1"/>
              <a:t>hoitaminen</a:t>
            </a:r>
            <a:r>
              <a:rPr lang="en-GB" dirty="0"/>
              <a:t> </a:t>
            </a:r>
            <a:r>
              <a:rPr lang="en-GB" dirty="0" err="1"/>
              <a:t>vaatii</a:t>
            </a:r>
            <a:r>
              <a:rPr lang="en-GB" dirty="0"/>
              <a:t> </a:t>
            </a:r>
            <a:r>
              <a:rPr lang="en-GB" dirty="0" err="1"/>
              <a:t>ponnistuksia</a:t>
            </a:r>
            <a:r>
              <a:rPr lang="en-GB" dirty="0"/>
              <a:t> </a:t>
            </a:r>
          </a:p>
          <a:p>
            <a:r>
              <a:rPr lang="en-GB" dirty="0" err="1"/>
              <a:t>Elinajan</a:t>
            </a:r>
            <a:r>
              <a:rPr lang="en-GB" dirty="0"/>
              <a:t> </a:t>
            </a:r>
            <a:r>
              <a:rPr lang="en-GB" dirty="0" err="1"/>
              <a:t>odotteet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psykoottisissa</a:t>
            </a:r>
            <a:r>
              <a:rPr lang="en-GB" dirty="0"/>
              <a:t> </a:t>
            </a:r>
            <a:r>
              <a:rPr lang="en-GB" dirty="0" err="1"/>
              <a:t>sairauksissa</a:t>
            </a:r>
            <a:r>
              <a:rPr lang="en-GB" dirty="0"/>
              <a:t> </a:t>
            </a:r>
            <a:r>
              <a:rPr lang="en-GB" dirty="0" err="1"/>
              <a:t>lyhentyneet</a:t>
            </a:r>
            <a:r>
              <a:rPr lang="en-GB" dirty="0"/>
              <a:t> </a:t>
            </a:r>
            <a:r>
              <a:rPr lang="en-GB" dirty="0" err="1"/>
              <a:t>kymmenillä</a:t>
            </a:r>
            <a:r>
              <a:rPr lang="en-GB" dirty="0"/>
              <a:t> </a:t>
            </a:r>
            <a:r>
              <a:rPr lang="en-GB" dirty="0" err="1"/>
              <a:t>vuosilla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kardiometaboliset</a:t>
            </a:r>
            <a:r>
              <a:rPr lang="en-GB" dirty="0"/>
              <a:t> </a:t>
            </a:r>
            <a:r>
              <a:rPr lang="en-GB" dirty="0" err="1"/>
              <a:t>sairaudet</a:t>
            </a:r>
            <a:endParaRPr lang="en-GB" dirty="0"/>
          </a:p>
          <a:p>
            <a:pPr lvl="1"/>
            <a:r>
              <a:rPr lang="en-GB" dirty="0" err="1"/>
              <a:t>itsemurhat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75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4E79-8550-5BFC-66EB-829AF9FD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Päihteet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A44E0-7028-7B51-E74C-77D0AFD41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/>
              <a:t>Ensimmäistä</a:t>
            </a:r>
            <a:r>
              <a:rPr lang="en-GB" sz="2000" dirty="0"/>
              <a:t> </a:t>
            </a:r>
            <a:r>
              <a:rPr lang="en-GB" sz="2000" dirty="0" err="1"/>
              <a:t>kertaa</a:t>
            </a:r>
            <a:r>
              <a:rPr lang="en-GB" sz="2000" dirty="0"/>
              <a:t> </a:t>
            </a:r>
            <a:r>
              <a:rPr lang="en-GB" sz="2000" dirty="0" err="1"/>
              <a:t>psykiatriseen</a:t>
            </a:r>
            <a:r>
              <a:rPr lang="en-GB" sz="2000" dirty="0"/>
              <a:t> </a:t>
            </a:r>
            <a:r>
              <a:rPr lang="en-GB" sz="2000" dirty="0" err="1"/>
              <a:t>sairaalahoitoon</a:t>
            </a:r>
            <a:r>
              <a:rPr lang="en-GB" sz="2000" dirty="0"/>
              <a:t> </a:t>
            </a:r>
            <a:r>
              <a:rPr lang="en-GB" sz="2000" dirty="0" err="1"/>
              <a:t>kannabispsykoosin</a:t>
            </a:r>
            <a:r>
              <a:rPr lang="en-GB" sz="2000" dirty="0"/>
              <a:t> </a:t>
            </a:r>
            <a:r>
              <a:rPr lang="en-GB" sz="2000" dirty="0" err="1"/>
              <a:t>takia</a:t>
            </a:r>
            <a:r>
              <a:rPr lang="en-GB" sz="2000" dirty="0"/>
              <a:t> </a:t>
            </a:r>
            <a:r>
              <a:rPr lang="en-GB" sz="2000" dirty="0" err="1"/>
              <a:t>hoitoon</a:t>
            </a:r>
            <a:r>
              <a:rPr lang="en-GB" sz="2000" dirty="0"/>
              <a:t> </a:t>
            </a:r>
            <a:r>
              <a:rPr lang="en-GB" sz="2000" dirty="0" err="1"/>
              <a:t>tulleista</a:t>
            </a:r>
            <a:r>
              <a:rPr lang="en-GB" sz="2000" dirty="0"/>
              <a:t> </a:t>
            </a:r>
            <a:r>
              <a:rPr lang="en-GB" sz="2000" dirty="0" err="1"/>
              <a:t>melkein</a:t>
            </a:r>
            <a:r>
              <a:rPr lang="en-GB" sz="2000" dirty="0"/>
              <a:t> </a:t>
            </a:r>
            <a:r>
              <a:rPr lang="en-GB" sz="2000" dirty="0" err="1"/>
              <a:t>puolet</a:t>
            </a:r>
            <a:r>
              <a:rPr lang="en-GB" sz="2000" dirty="0"/>
              <a:t> </a:t>
            </a:r>
            <a:r>
              <a:rPr lang="en-GB" sz="2000" dirty="0" err="1"/>
              <a:t>sai</a:t>
            </a:r>
            <a:r>
              <a:rPr lang="en-GB" sz="2000" dirty="0"/>
              <a:t> </a:t>
            </a:r>
            <a:r>
              <a:rPr lang="en-GB" sz="2000" dirty="0" err="1"/>
              <a:t>viiden</a:t>
            </a:r>
            <a:r>
              <a:rPr lang="en-GB" sz="2000" dirty="0"/>
              <a:t> </a:t>
            </a:r>
            <a:r>
              <a:rPr lang="en-GB" sz="2000" dirty="0" err="1"/>
              <a:t>vuoden</a:t>
            </a:r>
            <a:r>
              <a:rPr lang="en-GB" sz="2000" dirty="0"/>
              <a:t> </a:t>
            </a:r>
            <a:r>
              <a:rPr lang="en-GB" sz="2000" dirty="0" err="1"/>
              <a:t>kuluessa</a:t>
            </a:r>
            <a:r>
              <a:rPr lang="en-GB" sz="2000" dirty="0"/>
              <a:t> </a:t>
            </a:r>
            <a:r>
              <a:rPr lang="en-GB" sz="2000" dirty="0" err="1"/>
              <a:t>skitsofreniadiagnoosin</a:t>
            </a:r>
            <a:r>
              <a:rPr lang="en-GB" sz="2000" dirty="0"/>
              <a:t> </a:t>
            </a:r>
          </a:p>
          <a:p>
            <a:r>
              <a:rPr lang="en-GB" sz="2000" dirty="0"/>
              <a:t>On </a:t>
            </a:r>
            <a:r>
              <a:rPr lang="en-GB" sz="2000" dirty="0" err="1"/>
              <a:t>arvioitu</a:t>
            </a:r>
            <a:r>
              <a:rPr lang="en-GB" sz="2000" dirty="0"/>
              <a:t>, </a:t>
            </a:r>
            <a:r>
              <a:rPr lang="en-GB" sz="2000" dirty="0" err="1"/>
              <a:t>että</a:t>
            </a:r>
            <a:r>
              <a:rPr lang="en-GB" sz="2000" dirty="0"/>
              <a:t> </a:t>
            </a:r>
            <a:r>
              <a:rPr lang="en-GB" sz="2000" dirty="0" err="1"/>
              <a:t>runsas</a:t>
            </a:r>
            <a:r>
              <a:rPr lang="en-GB" sz="2000" dirty="0"/>
              <a:t> </a:t>
            </a:r>
            <a:r>
              <a:rPr lang="en-GB" sz="2000" dirty="0" err="1"/>
              <a:t>nuoruudenaikainen</a:t>
            </a:r>
            <a:r>
              <a:rPr lang="en-GB" sz="2000" dirty="0"/>
              <a:t> </a:t>
            </a:r>
            <a:r>
              <a:rPr lang="en-GB" sz="2000" dirty="0" err="1"/>
              <a:t>kannabiksen</a:t>
            </a:r>
            <a:r>
              <a:rPr lang="en-GB" sz="2000" dirty="0"/>
              <a:t> </a:t>
            </a:r>
            <a:r>
              <a:rPr lang="en-GB" sz="2000" dirty="0" err="1"/>
              <a:t>käyttö</a:t>
            </a:r>
            <a:r>
              <a:rPr lang="en-GB" sz="2000" dirty="0"/>
              <a:t> </a:t>
            </a:r>
            <a:r>
              <a:rPr lang="en-GB" sz="2000" dirty="0" err="1"/>
              <a:t>aikaistaa</a:t>
            </a:r>
            <a:r>
              <a:rPr lang="en-GB" sz="2000" dirty="0"/>
              <a:t> </a:t>
            </a:r>
            <a:r>
              <a:rPr lang="en-GB" sz="2000" dirty="0" err="1"/>
              <a:t>skitsofrenian</a:t>
            </a:r>
            <a:r>
              <a:rPr lang="en-GB" sz="2000" dirty="0"/>
              <a:t> </a:t>
            </a:r>
            <a:r>
              <a:rPr lang="en-GB" sz="2000" dirty="0" err="1"/>
              <a:t>puhkeamista</a:t>
            </a:r>
            <a:r>
              <a:rPr lang="en-GB" sz="2000" dirty="0"/>
              <a:t> 2-3 </a:t>
            </a:r>
            <a:r>
              <a:rPr lang="en-GB" sz="2000" dirty="0" err="1"/>
              <a:t>vuodella</a:t>
            </a:r>
            <a:endParaRPr lang="en-GB" sz="2000" dirty="0"/>
          </a:p>
          <a:p>
            <a:r>
              <a:rPr lang="en-GB" sz="2000" dirty="0" err="1"/>
              <a:t>Kannabiksen</a:t>
            </a:r>
            <a:r>
              <a:rPr lang="en-GB" sz="2000" dirty="0"/>
              <a:t> on </a:t>
            </a:r>
            <a:r>
              <a:rPr lang="en-GB" sz="2000" dirty="0" err="1"/>
              <a:t>todettu</a:t>
            </a:r>
            <a:r>
              <a:rPr lang="en-GB" sz="2000" dirty="0"/>
              <a:t> </a:t>
            </a:r>
            <a:r>
              <a:rPr lang="en-GB" sz="2000" dirty="0" err="1"/>
              <a:t>laukaisevan</a:t>
            </a:r>
            <a:r>
              <a:rPr lang="en-GB" sz="2000" dirty="0"/>
              <a:t> </a:t>
            </a:r>
            <a:r>
              <a:rPr lang="en-GB" sz="2000" dirty="0" err="1"/>
              <a:t>psykooseja</a:t>
            </a:r>
            <a:r>
              <a:rPr lang="en-GB" sz="2000" dirty="0"/>
              <a:t>, </a:t>
            </a:r>
            <a:r>
              <a:rPr lang="en-GB" sz="2000" dirty="0" err="1"/>
              <a:t>joten</a:t>
            </a:r>
            <a:r>
              <a:rPr lang="en-GB" sz="2000" dirty="0"/>
              <a:t> </a:t>
            </a:r>
            <a:r>
              <a:rPr lang="en-GB" sz="2000" dirty="0" err="1"/>
              <a:t>nuoria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skitsofreniaa</a:t>
            </a:r>
            <a:r>
              <a:rPr lang="en-GB" sz="2000" dirty="0"/>
              <a:t> </a:t>
            </a:r>
            <a:r>
              <a:rPr lang="en-GB" sz="2000" dirty="0" err="1"/>
              <a:t>sairastavia</a:t>
            </a:r>
            <a:r>
              <a:rPr lang="en-GB" sz="2000" dirty="0"/>
              <a:t> </a:t>
            </a:r>
            <a:r>
              <a:rPr lang="en-GB" sz="2000" dirty="0" err="1"/>
              <a:t>tulee</a:t>
            </a:r>
            <a:r>
              <a:rPr lang="en-GB" sz="2000" dirty="0"/>
              <a:t> </a:t>
            </a:r>
            <a:r>
              <a:rPr lang="en-GB" sz="2000" dirty="0" err="1"/>
              <a:t>varoittaa</a:t>
            </a:r>
            <a:r>
              <a:rPr lang="en-GB" sz="2000" dirty="0"/>
              <a:t> </a:t>
            </a:r>
            <a:r>
              <a:rPr lang="en-GB" sz="2000" dirty="0" err="1"/>
              <a:t>kannabiksen</a:t>
            </a:r>
            <a:r>
              <a:rPr lang="en-GB" sz="2000" dirty="0"/>
              <a:t> </a:t>
            </a:r>
            <a:r>
              <a:rPr lang="en-GB" sz="2000" dirty="0" err="1"/>
              <a:t>käyttöön</a:t>
            </a:r>
            <a:r>
              <a:rPr lang="en-GB" sz="2000" dirty="0"/>
              <a:t> </a:t>
            </a:r>
            <a:r>
              <a:rPr lang="en-GB" sz="2000" dirty="0" err="1"/>
              <a:t>liittyvistä</a:t>
            </a:r>
            <a:r>
              <a:rPr lang="en-GB" sz="2000" dirty="0"/>
              <a:t> </a:t>
            </a:r>
            <a:r>
              <a:rPr lang="en-GB" sz="2000" dirty="0" err="1"/>
              <a:t>riskeistä</a:t>
            </a:r>
            <a:r>
              <a:rPr lang="en-GB" sz="2000" dirty="0"/>
              <a:t> 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28750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C2BD-0CBB-521E-3776-C2E68AC6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Miten psykoosi kehittyy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6A509-0F3E-1D3B-126D-04AE90080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6359"/>
            <a:ext cx="10515600" cy="4096516"/>
          </a:xfrm>
        </p:spPr>
        <p:txBody>
          <a:bodyPr>
            <a:normAutofit/>
          </a:bodyPr>
          <a:lstStyle/>
          <a:p>
            <a:r>
              <a:rPr lang="en-GB" dirty="0" err="1"/>
              <a:t>Prodromaalioireet</a:t>
            </a:r>
            <a:r>
              <a:rPr lang="en-GB" dirty="0"/>
              <a:t> </a:t>
            </a:r>
            <a:r>
              <a:rPr lang="en-GB" dirty="0" err="1"/>
              <a:t>kestävät</a:t>
            </a:r>
            <a:r>
              <a:rPr lang="en-GB" dirty="0"/>
              <a:t> </a:t>
            </a:r>
            <a:r>
              <a:rPr lang="en-GB" dirty="0" err="1"/>
              <a:t>yleensä</a:t>
            </a:r>
            <a:r>
              <a:rPr lang="en-GB" dirty="0"/>
              <a:t> </a:t>
            </a:r>
            <a:r>
              <a:rPr lang="en-GB" dirty="0" err="1"/>
              <a:t>muutamasta</a:t>
            </a:r>
            <a:r>
              <a:rPr lang="en-GB" dirty="0"/>
              <a:t> </a:t>
            </a:r>
            <a:r>
              <a:rPr lang="en-GB" dirty="0" err="1"/>
              <a:t>kuukaudesta</a:t>
            </a:r>
            <a:r>
              <a:rPr lang="en-GB" dirty="0"/>
              <a:t> </a:t>
            </a:r>
            <a:r>
              <a:rPr lang="en-GB" dirty="0" err="1"/>
              <a:t>useaan</a:t>
            </a:r>
            <a:r>
              <a:rPr lang="en-GB" dirty="0"/>
              <a:t> </a:t>
            </a:r>
            <a:r>
              <a:rPr lang="en-GB" dirty="0" err="1"/>
              <a:t>vuoteen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oireita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ilmiöitä</a:t>
            </a:r>
            <a:r>
              <a:rPr lang="en-GB" dirty="0"/>
              <a:t>, </a:t>
            </a:r>
            <a:r>
              <a:rPr lang="en-GB" dirty="0" err="1"/>
              <a:t>jotka</a:t>
            </a:r>
            <a:r>
              <a:rPr lang="en-GB" dirty="0"/>
              <a:t> </a:t>
            </a:r>
            <a:r>
              <a:rPr lang="en-GB" dirty="0" err="1"/>
              <a:t>edeltävät</a:t>
            </a:r>
            <a:r>
              <a:rPr lang="en-GB" dirty="0"/>
              <a:t> </a:t>
            </a:r>
            <a:r>
              <a:rPr lang="en-GB" dirty="0" err="1"/>
              <a:t>tyypillistä</a:t>
            </a:r>
            <a:r>
              <a:rPr lang="en-GB" dirty="0"/>
              <a:t> </a:t>
            </a:r>
            <a:r>
              <a:rPr lang="en-GB" dirty="0" err="1"/>
              <a:t>sairautta</a:t>
            </a:r>
            <a:r>
              <a:rPr lang="en-GB" dirty="0"/>
              <a:t> </a:t>
            </a:r>
            <a:r>
              <a:rPr lang="en-GB" dirty="0" err="1"/>
              <a:t>mutta</a:t>
            </a:r>
            <a:r>
              <a:rPr lang="en-GB" dirty="0"/>
              <a:t> </a:t>
            </a:r>
            <a:r>
              <a:rPr lang="en-GB" dirty="0" err="1"/>
              <a:t>eivät</a:t>
            </a:r>
            <a:r>
              <a:rPr lang="en-GB" dirty="0"/>
              <a:t> </a:t>
            </a:r>
            <a:r>
              <a:rPr lang="en-GB" dirty="0" err="1"/>
              <a:t>yksittäisessä</a:t>
            </a:r>
            <a:r>
              <a:rPr lang="en-GB" dirty="0"/>
              <a:t> </a:t>
            </a:r>
            <a:r>
              <a:rPr lang="en-GB" dirty="0" err="1"/>
              <a:t>tapauksessa</a:t>
            </a:r>
            <a:r>
              <a:rPr lang="en-GB" dirty="0"/>
              <a:t> </a:t>
            </a:r>
            <a:r>
              <a:rPr lang="en-GB" dirty="0" err="1"/>
              <a:t>ennusta</a:t>
            </a:r>
            <a:r>
              <a:rPr lang="en-GB" dirty="0"/>
              <a:t> </a:t>
            </a:r>
            <a:r>
              <a:rPr lang="en-GB" dirty="0" err="1"/>
              <a:t>sairastumista</a:t>
            </a:r>
            <a:endParaRPr lang="en-GB" dirty="0"/>
          </a:p>
          <a:p>
            <a:pPr lvl="1"/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vaihtelevia</a:t>
            </a:r>
            <a:r>
              <a:rPr lang="en-GB" dirty="0"/>
              <a:t>, </a:t>
            </a:r>
            <a:r>
              <a:rPr lang="en-GB" dirty="0" err="1"/>
              <a:t>häilyviä</a:t>
            </a:r>
            <a:r>
              <a:rPr lang="en-GB" dirty="0"/>
              <a:t> </a:t>
            </a:r>
          </a:p>
          <a:p>
            <a:pPr lvl="2"/>
            <a:r>
              <a:rPr lang="en-GB" dirty="0" err="1"/>
              <a:t>oudot</a:t>
            </a:r>
            <a:r>
              <a:rPr lang="en-GB" dirty="0"/>
              <a:t> </a:t>
            </a:r>
            <a:r>
              <a:rPr lang="en-GB" dirty="0" err="1"/>
              <a:t>subjektiiviset</a:t>
            </a:r>
            <a:r>
              <a:rPr lang="en-GB" dirty="0"/>
              <a:t> </a:t>
            </a:r>
            <a:r>
              <a:rPr lang="en-GB" dirty="0" err="1"/>
              <a:t>kokemukset</a:t>
            </a:r>
            <a:r>
              <a:rPr lang="en-GB" dirty="0"/>
              <a:t> </a:t>
            </a:r>
            <a:r>
              <a:rPr lang="en-GB" dirty="0" err="1"/>
              <a:t>ajattelun</a:t>
            </a:r>
            <a:r>
              <a:rPr lang="en-GB" dirty="0"/>
              <a:t>, </a:t>
            </a:r>
            <a:r>
              <a:rPr lang="en-GB" dirty="0" err="1"/>
              <a:t>motoriikan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havaintojen</a:t>
            </a:r>
            <a:r>
              <a:rPr lang="en-GB" dirty="0"/>
              <a:t> </a:t>
            </a:r>
            <a:r>
              <a:rPr lang="en-GB" dirty="0" err="1"/>
              <a:t>alueella</a:t>
            </a:r>
            <a:r>
              <a:rPr lang="en-GB" dirty="0"/>
              <a:t> </a:t>
            </a:r>
          </a:p>
          <a:p>
            <a:pPr lvl="2"/>
            <a:r>
              <a:rPr lang="en-GB" dirty="0" err="1"/>
              <a:t>lievät</a:t>
            </a:r>
            <a:r>
              <a:rPr lang="en-GB" dirty="0"/>
              <a:t> </a:t>
            </a:r>
            <a:r>
              <a:rPr lang="en-GB" dirty="0" err="1"/>
              <a:t>positiiviset</a:t>
            </a:r>
            <a:r>
              <a:rPr lang="en-GB" dirty="0"/>
              <a:t> </a:t>
            </a:r>
            <a:r>
              <a:rPr lang="en-GB" dirty="0" err="1"/>
              <a:t>psykoosioireet</a:t>
            </a:r>
            <a:r>
              <a:rPr lang="en-GB" dirty="0"/>
              <a:t> </a:t>
            </a:r>
          </a:p>
          <a:p>
            <a:pPr lvl="2"/>
            <a:r>
              <a:rPr lang="en-GB" dirty="0" err="1"/>
              <a:t>lyhytaikaiset</a:t>
            </a:r>
            <a:r>
              <a:rPr lang="en-GB" dirty="0"/>
              <a:t>, </a:t>
            </a:r>
            <a:r>
              <a:rPr lang="en-GB" dirty="0" err="1"/>
              <a:t>ohimenevät</a:t>
            </a:r>
            <a:r>
              <a:rPr lang="en-GB" dirty="0"/>
              <a:t> </a:t>
            </a:r>
            <a:r>
              <a:rPr lang="en-GB" dirty="0" err="1"/>
              <a:t>psykoositilat</a:t>
            </a:r>
            <a:r>
              <a:rPr lang="en-GB" dirty="0"/>
              <a:t> </a:t>
            </a:r>
          </a:p>
          <a:p>
            <a:pPr lvl="2"/>
            <a:r>
              <a:rPr lang="en-GB" dirty="0" err="1"/>
              <a:t>itseä</a:t>
            </a:r>
            <a:r>
              <a:rPr lang="en-GB" dirty="0"/>
              <a:t> tai </a:t>
            </a:r>
            <a:r>
              <a:rPr lang="en-GB" dirty="0" err="1"/>
              <a:t>ympäristöä</a:t>
            </a:r>
            <a:r>
              <a:rPr lang="en-GB" dirty="0"/>
              <a:t> </a:t>
            </a:r>
            <a:r>
              <a:rPr lang="en-GB" dirty="0" err="1"/>
              <a:t>koskevia</a:t>
            </a:r>
            <a:r>
              <a:rPr lang="en-GB" dirty="0"/>
              <a:t> </a:t>
            </a:r>
            <a:r>
              <a:rPr lang="en-GB" dirty="0" err="1"/>
              <a:t>outouden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muuntumisen</a:t>
            </a:r>
            <a:r>
              <a:rPr lang="en-GB" dirty="0"/>
              <a:t> </a:t>
            </a:r>
            <a:r>
              <a:rPr lang="en-GB" dirty="0" err="1"/>
              <a:t>tuntemuksia</a:t>
            </a:r>
            <a:r>
              <a:rPr lang="en-GB" dirty="0"/>
              <a:t> </a:t>
            </a:r>
          </a:p>
          <a:p>
            <a:pPr lvl="2"/>
            <a:r>
              <a:rPr lang="en-GB" dirty="0" err="1"/>
              <a:t>epäspesifisiä</a:t>
            </a:r>
            <a:r>
              <a:rPr lang="en-GB" dirty="0"/>
              <a:t> </a:t>
            </a:r>
            <a:r>
              <a:rPr lang="en-GB" dirty="0" err="1"/>
              <a:t>oireita</a:t>
            </a:r>
            <a:r>
              <a:rPr lang="en-GB" dirty="0"/>
              <a:t>, </a:t>
            </a:r>
            <a:r>
              <a:rPr lang="en-GB" dirty="0" err="1"/>
              <a:t>kuten</a:t>
            </a:r>
            <a:r>
              <a:rPr lang="en-GB" dirty="0"/>
              <a:t> </a:t>
            </a:r>
            <a:r>
              <a:rPr lang="en-GB" dirty="0" err="1"/>
              <a:t>ahdistuneisuutta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masentuneisuutta</a:t>
            </a:r>
            <a:r>
              <a:rPr lang="en-GB" dirty="0"/>
              <a:t> </a:t>
            </a:r>
          </a:p>
          <a:p>
            <a:pPr lvl="2"/>
            <a:r>
              <a:rPr lang="en-GB" dirty="0" err="1"/>
              <a:t>vetäytymistä</a:t>
            </a:r>
            <a:r>
              <a:rPr lang="en-GB" dirty="0"/>
              <a:t>, </a:t>
            </a:r>
            <a:r>
              <a:rPr lang="en-GB" dirty="0" err="1"/>
              <a:t>ärtyvyyttä</a:t>
            </a:r>
            <a:r>
              <a:rPr lang="en-GB" dirty="0"/>
              <a:t>, </a:t>
            </a:r>
            <a:r>
              <a:rPr lang="en-GB" dirty="0" err="1"/>
              <a:t>outoa</a:t>
            </a:r>
            <a:r>
              <a:rPr lang="en-GB" dirty="0"/>
              <a:t> </a:t>
            </a:r>
            <a:r>
              <a:rPr lang="en-GB" dirty="0" err="1"/>
              <a:t>käytöstä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kokemista</a:t>
            </a:r>
            <a:endParaRPr lang="en-GB" dirty="0"/>
          </a:p>
          <a:p>
            <a:r>
              <a:rPr lang="en-GB" dirty="0" err="1"/>
              <a:t>Oire</a:t>
            </a:r>
            <a:r>
              <a:rPr lang="en-GB" dirty="0"/>
              <a:t> </a:t>
            </a:r>
            <a:r>
              <a:rPr lang="en-GB" dirty="0" err="1"/>
              <a:t>voidaan</a:t>
            </a:r>
            <a:r>
              <a:rPr lang="en-GB" dirty="0"/>
              <a:t> </a:t>
            </a:r>
            <a:r>
              <a:rPr lang="en-GB" dirty="0" err="1"/>
              <a:t>varmuudella</a:t>
            </a:r>
            <a:r>
              <a:rPr lang="en-GB" dirty="0"/>
              <a:t> </a:t>
            </a:r>
            <a:r>
              <a:rPr lang="en-GB" dirty="0" err="1"/>
              <a:t>todeta</a:t>
            </a:r>
            <a:r>
              <a:rPr lang="en-GB" dirty="0"/>
              <a:t> </a:t>
            </a:r>
            <a:r>
              <a:rPr lang="en-GB" dirty="0" err="1"/>
              <a:t>ennakko-oireeksi</a:t>
            </a:r>
            <a:r>
              <a:rPr lang="en-GB" dirty="0"/>
              <a:t> </a:t>
            </a:r>
            <a:r>
              <a:rPr lang="en-GB" dirty="0" err="1"/>
              <a:t>vasta</a:t>
            </a:r>
            <a:r>
              <a:rPr lang="en-GB" dirty="0"/>
              <a:t> </a:t>
            </a:r>
            <a:r>
              <a:rPr lang="en-GB" dirty="0" err="1"/>
              <a:t>seurannan</a:t>
            </a:r>
            <a:r>
              <a:rPr lang="en-GB" dirty="0"/>
              <a:t> </a:t>
            </a:r>
            <a:r>
              <a:rPr lang="en-GB" dirty="0" err="1"/>
              <a:t>myötä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4062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BCD3FA-C986-7CC0-7AA5-E8D88ADD4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124" y="695065"/>
            <a:ext cx="9721752" cy="546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7710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{EC8E43F2-46E5-6342-A967-5B22CC9DFB3F}tf10001120</Template>
  <TotalTime>2779</TotalTime>
  <Words>676</Words>
  <Application>Microsoft Office PowerPoint</Application>
  <PresentationFormat>Laajakuva</PresentationFormat>
  <Paragraphs>97</Paragraphs>
  <Slides>18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Calibri</vt:lpstr>
      <vt:lpstr>Gill Sans MT</vt:lpstr>
      <vt:lpstr>Parcel</vt:lpstr>
      <vt:lpstr>Paranoidinen potilas työterveyshuollossa</vt:lpstr>
      <vt:lpstr>PowerPoint-esitys</vt:lpstr>
      <vt:lpstr>Työterveydessä</vt:lpstr>
      <vt:lpstr>Psykoottinen masennus</vt:lpstr>
      <vt:lpstr>PowerPoint-esitys</vt:lpstr>
      <vt:lpstr>skitsofrenia</vt:lpstr>
      <vt:lpstr>Päihteet</vt:lpstr>
      <vt:lpstr>Miten psykoosi kehittyy</vt:lpstr>
      <vt:lpstr>PowerPoint-esitys</vt:lpstr>
      <vt:lpstr>PowerPoint-esitys</vt:lpstr>
      <vt:lpstr>PowerPoint-esitys</vt:lpstr>
      <vt:lpstr>Harhaluuloisuushäiriö</vt:lpstr>
      <vt:lpstr>Työkyky</vt:lpstr>
      <vt:lpstr>Harhaluuloisuushäiriö</vt:lpstr>
      <vt:lpstr>PowerPoint-esitys</vt:lpstr>
      <vt:lpstr> Mustasukkaisuus lähisuhdeväkivaltaa lisäävänä tekijänä </vt:lpstr>
      <vt:lpstr>Epäluuloinen persoonallisuushäiriö  </vt:lpstr>
      <vt:lpstr>psykoosin hoito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Paranoidinen potilas työterveyshuollossa</dc:title>
  <dc:creator>Kaija Järventausta (TAU)</dc:creator>
  <cp:lastModifiedBy>Angervuori-Pursila Tuula</cp:lastModifiedBy>
  <cp:revision>3</cp:revision>
  <dcterms:created xsi:type="dcterms:W3CDTF">2022-04-27T13:44:53Z</dcterms:created>
  <dcterms:modified xsi:type="dcterms:W3CDTF">2022-05-02T15:21:39Z</dcterms:modified>
</cp:coreProperties>
</file>