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4"/>
  </p:sldMasterIdLst>
  <p:sldIdLst>
    <p:sldId id="256" r:id="rId5"/>
    <p:sldId id="257" r:id="rId6"/>
    <p:sldId id="258" r:id="rId7"/>
    <p:sldId id="270" r:id="rId8"/>
    <p:sldId id="271" r:id="rId9"/>
    <p:sldId id="272" r:id="rId10"/>
    <p:sldId id="273" r:id="rId11"/>
    <p:sldId id="267" r:id="rId12"/>
    <p:sldId id="268" r:id="rId13"/>
    <p:sldId id="263" r:id="rId14"/>
    <p:sldId id="265" r:id="rId15"/>
    <p:sldId id="266" r:id="rId16"/>
    <p:sldId id="269" r:id="rId17"/>
  </p:sldIdLst>
  <p:sldSz cx="9144000" cy="6858000" type="screen4x3"/>
  <p:notesSz cx="6797675" cy="992822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83" autoAdjust="0"/>
  </p:normalViewPr>
  <p:slideViewPr>
    <p:cSldViewPr>
      <p:cViewPr varScale="1">
        <p:scale>
          <a:sx n="61" d="100"/>
          <a:sy n="61" d="100"/>
        </p:scale>
        <p:origin x="117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na Hyry" userId="78244a95-4a76-486e-bcca-1d22d3cd25ba" providerId="ADAL" clId="{DBE2E94D-1B50-42BB-BF26-8061DA3FCEC3}"/>
    <pc:docChg chg="modSld">
      <pc:chgData name="Sanna Hyry" userId="78244a95-4a76-486e-bcca-1d22d3cd25ba" providerId="ADAL" clId="{DBE2E94D-1B50-42BB-BF26-8061DA3FCEC3}" dt="2026-09-14T06:02:08.805" v="62" actId="20577"/>
      <pc:docMkLst>
        <pc:docMk/>
      </pc:docMkLst>
      <pc:sldChg chg="modSp mod">
        <pc:chgData name="Sanna Hyry" userId="78244a95-4a76-486e-bcca-1d22d3cd25ba" providerId="ADAL" clId="{DBE2E94D-1B50-42BB-BF26-8061DA3FCEC3}" dt="2026-09-14T06:02:08.805" v="62" actId="20577"/>
        <pc:sldMkLst>
          <pc:docMk/>
          <pc:sldMk cId="3008670685" sldId="257"/>
        </pc:sldMkLst>
        <pc:spChg chg="mod">
          <ac:chgData name="Sanna Hyry" userId="78244a95-4a76-486e-bcca-1d22d3cd25ba" providerId="ADAL" clId="{DBE2E94D-1B50-42BB-BF26-8061DA3FCEC3}" dt="2026-09-14T06:02:08.805" v="62" actId="20577"/>
          <ac:spMkLst>
            <pc:docMk/>
            <pc:sldMk cId="3008670685" sldId="257"/>
            <ac:spMk id="5" creationId="{00000000-0000-0000-0000-000000000000}"/>
          </ac:spMkLst>
        </pc:spChg>
      </pc:sldChg>
      <pc:sldChg chg="modSp mod">
        <pc:chgData name="Sanna Hyry" userId="78244a95-4a76-486e-bcca-1d22d3cd25ba" providerId="ADAL" clId="{DBE2E94D-1B50-42BB-BF26-8061DA3FCEC3}" dt="2026-09-14T05:59:38.256" v="52" actId="20577"/>
        <pc:sldMkLst>
          <pc:docMk/>
          <pc:sldMk cId="3033573638" sldId="273"/>
        </pc:sldMkLst>
        <pc:spChg chg="mod">
          <ac:chgData name="Sanna Hyry" userId="78244a95-4a76-486e-bcca-1d22d3cd25ba" providerId="ADAL" clId="{DBE2E94D-1B50-42BB-BF26-8061DA3FCEC3}" dt="2026-09-14T05:59:38.256" v="52" actId="20577"/>
          <ac:spMkLst>
            <pc:docMk/>
            <pc:sldMk cId="3033573638" sldId="273"/>
            <ac:spMk id="3" creationId="{7EA8F928-CE2B-AFA3-B523-5183191F894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FD56775-9B61-4AC9-ADFF-4AEFDB3BC2B1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E42CFDD-E5EB-44AF-9697-6C290241D8F2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wsvakuutuskassa.f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87624" y="908720"/>
            <a:ext cx="6965245" cy="4752528"/>
          </a:xfrm>
        </p:spPr>
        <p:txBody>
          <a:bodyPr>
            <a:normAutofit fontScale="90000"/>
          </a:bodyPr>
          <a:lstStyle/>
          <a:p>
            <a:r>
              <a:rPr lang="fi-FI" b="1" dirty="0" err="1"/>
              <a:t>GWS:n</a:t>
            </a:r>
            <a:r>
              <a:rPr lang="fi-FI" b="1" dirty="0"/>
              <a:t> vakuutuskassa</a:t>
            </a:r>
            <a:br>
              <a:rPr lang="fi-FI" b="1" dirty="0"/>
            </a:br>
            <a:br>
              <a:rPr lang="fi-FI" b="1" dirty="0"/>
            </a:br>
            <a:r>
              <a:rPr lang="fi-FI" sz="2400" b="1" dirty="0"/>
              <a:t> Toimii sinun parhaaksesi ja tuo taloudellista turvaa sairauden sattuessa</a:t>
            </a:r>
            <a:br>
              <a:rPr lang="fi-FI" sz="2400" b="1" dirty="0"/>
            </a:br>
            <a:br>
              <a:rPr lang="fi-FI" sz="2400" b="1" dirty="0"/>
            </a:br>
            <a:r>
              <a:rPr lang="fi-FI" sz="2400" b="1" dirty="0"/>
              <a:t>Vakuutuskassan tarjoama taloudellinen turva mahdollistaa hyvän terveyden ylläpitämisen </a:t>
            </a:r>
            <a:br>
              <a:rPr lang="fi-FI" sz="2400" b="1" dirty="0"/>
            </a:br>
            <a:br>
              <a:rPr lang="fi-FI" sz="2400" b="1" dirty="0"/>
            </a:br>
            <a:r>
              <a:rPr lang="fi-FI" sz="2400" b="1" dirty="0"/>
              <a:t>Terveydestä huolehtimisesta tulee säännöllisempää ja elämänlaatu paranee</a:t>
            </a:r>
            <a:br>
              <a:rPr lang="fi-FI" b="1" dirty="0"/>
            </a:b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218229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4"/>
          </a:xfrm>
        </p:spPr>
        <p:txBody>
          <a:bodyPr>
            <a:normAutofit fontScale="90000"/>
          </a:bodyPr>
          <a:lstStyle/>
          <a:p>
            <a:r>
              <a:rPr lang="fi-FI" b="1" dirty="0" err="1"/>
              <a:t>GWS:n</a:t>
            </a:r>
            <a:r>
              <a:rPr lang="fi-FI" b="1" dirty="0"/>
              <a:t> vakuutuskassa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"/>
          </p:nvPr>
        </p:nvSpPr>
        <p:spPr>
          <a:xfrm>
            <a:off x="1043608" y="1613825"/>
            <a:ext cx="7302510" cy="4310293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Perustamiskokous pidetty 19.11.1952</a:t>
            </a:r>
          </a:p>
          <a:p>
            <a:r>
              <a:rPr lang="fi-FI" dirty="0"/>
              <a:t>Vakuutettuja n. 160</a:t>
            </a:r>
          </a:p>
          <a:p>
            <a:r>
              <a:rPr lang="fi-FI" dirty="0"/>
              <a:t>Toimisto ja kotipaikka Tampereella, Lapintie 3, 33100 Tampere</a:t>
            </a:r>
          </a:p>
          <a:p>
            <a:pPr lvl="1"/>
            <a:r>
              <a:rPr lang="fi-FI" sz="1400" dirty="0"/>
              <a:t>Vakuutuspalvelusopimus Sairauskassa </a:t>
            </a:r>
            <a:r>
              <a:rPr lang="fi-FI" sz="1400" dirty="0" err="1"/>
              <a:t>Rollikan</a:t>
            </a:r>
            <a:r>
              <a:rPr lang="fi-FI" sz="1400" dirty="0"/>
              <a:t> kanssa</a:t>
            </a:r>
          </a:p>
          <a:p>
            <a:pPr lvl="1"/>
            <a:r>
              <a:rPr lang="fi-FI" sz="1400" dirty="0"/>
              <a:t>Toimitusjohtaja Sanna Hyry</a:t>
            </a:r>
          </a:p>
          <a:p>
            <a:r>
              <a:rPr lang="fi-FI" dirty="0"/>
              <a:t>Hallituksessa 5 jäsentä, joilla jokaisella henkilökohtainen varajäsen</a:t>
            </a:r>
          </a:p>
          <a:p>
            <a:r>
              <a:rPr lang="fi-FI" dirty="0"/>
              <a:t>Kassankokous huhtikuussa</a:t>
            </a:r>
          </a:p>
          <a:p>
            <a:pPr lvl="1"/>
            <a:r>
              <a:rPr lang="fi-FI" dirty="0"/>
              <a:t>Kaikilla vakuutetuilla oikeus osallistua</a:t>
            </a:r>
          </a:p>
          <a:p>
            <a:pPr lvl="1"/>
            <a:r>
              <a:rPr lang="fi-FI" dirty="0"/>
              <a:t>Ylin päätösvalta kassan asioissa; mm. vahvistaa tilinpäätöksen, valitsee hallituksen jäsenet/varajäsenet, hyväksyy hallituksen esityksen sääntömuutoksesta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08670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53743" y="710126"/>
            <a:ext cx="6965245" cy="595194"/>
          </a:xfrm>
        </p:spPr>
        <p:txBody>
          <a:bodyPr>
            <a:normAutofit/>
          </a:bodyPr>
          <a:lstStyle/>
          <a:p>
            <a:r>
              <a:rPr lang="fi-FI" sz="3200" b="1" dirty="0"/>
              <a:t>Vakuutussuhde ja vakuutusmaksu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69145" y="1606461"/>
            <a:ext cx="7272725" cy="4392488"/>
          </a:xfrm>
        </p:spPr>
        <p:txBody>
          <a:bodyPr>
            <a:normAutofit fontScale="92500" lnSpcReduction="20000"/>
          </a:bodyPr>
          <a:lstStyle/>
          <a:p>
            <a:r>
              <a:rPr lang="fi-FI" sz="2000" dirty="0"/>
              <a:t>Vakuutetuksi voi liittyä henkilö, joka saa pääasiallisen toimeentulonsa toimintapiiriin kuuluvalta työnantajalta:</a:t>
            </a:r>
          </a:p>
          <a:p>
            <a:pPr lvl="1"/>
            <a:r>
              <a:rPr lang="fi-FI" sz="1800" dirty="0" err="1"/>
              <a:t>Treston</a:t>
            </a:r>
            <a:r>
              <a:rPr lang="fi-FI" sz="1800" dirty="0"/>
              <a:t> Oy, </a:t>
            </a:r>
            <a:r>
              <a:rPr lang="fi-FI" sz="1800" dirty="0" err="1"/>
              <a:t>Itab</a:t>
            </a:r>
            <a:r>
              <a:rPr lang="fi-FI" sz="1800" dirty="0"/>
              <a:t> Finland Oy, </a:t>
            </a:r>
            <a:r>
              <a:rPr lang="fi-FI" sz="1800" dirty="0" err="1"/>
              <a:t>Finncont</a:t>
            </a:r>
            <a:r>
              <a:rPr lang="fi-FI" sz="1800" dirty="0"/>
              <a:t> Oy, </a:t>
            </a:r>
            <a:r>
              <a:rPr lang="fi-FI" sz="1800" dirty="0" err="1"/>
              <a:t>Finncont</a:t>
            </a:r>
            <a:r>
              <a:rPr lang="fi-FI" sz="1800" dirty="0"/>
              <a:t> Group Oy, </a:t>
            </a:r>
            <a:r>
              <a:rPr lang="fi-FI" sz="1800" dirty="0" err="1"/>
              <a:t>Sponcircle</a:t>
            </a:r>
            <a:r>
              <a:rPr lang="fi-FI" sz="1800" dirty="0"/>
              <a:t> Oy</a:t>
            </a:r>
          </a:p>
          <a:p>
            <a:pPr lvl="1"/>
            <a:r>
              <a:rPr lang="fi-FI" sz="2000" dirty="0"/>
              <a:t>Vakuutetuksi tulee liittyä kahden (2) kuukauden kuluessa työsuhteen alkamisesta, sääntömuutoksen voimaantulosta tai muuna hallituksen päättämänä ajanjaksona.</a:t>
            </a:r>
          </a:p>
          <a:p>
            <a:pPr marL="365760" lvl="1" indent="0">
              <a:buNone/>
            </a:pPr>
            <a:endParaRPr lang="fi-FI" sz="2000" dirty="0"/>
          </a:p>
          <a:p>
            <a:r>
              <a:rPr lang="fi-FI" sz="2000" dirty="0"/>
              <a:t>Vakuutusmaksu on 1,4% ennakonperintälain alaisesta palkasta. Työnantaja perii vakuutusmaksun palkanmaksun yhteydessä ja tilittää kassalle</a:t>
            </a:r>
          </a:p>
          <a:p>
            <a:pPr lvl="1"/>
            <a:r>
              <a:rPr lang="fi-FI" sz="1800" dirty="0"/>
              <a:t>Osa-aikatyötä tekevän lisävakuutusmaku on 20,00 euroa/kk ja palkattoman vapaan aikainen vakuutusmaksu 30,00 euroa/kk</a:t>
            </a:r>
          </a:p>
          <a:p>
            <a:pPr marL="365760" lvl="1" indent="0">
              <a:buNone/>
            </a:pPr>
            <a:endParaRPr lang="fi-FI" sz="1800" dirty="0"/>
          </a:p>
          <a:p>
            <a:r>
              <a:rPr lang="fi-FI" sz="2000" dirty="0"/>
              <a:t>Vakuutussuhde päättyy työsuhteen päättyessä tai vakuutetun kirjallisen eroilmoituksen perusteella</a:t>
            </a:r>
          </a:p>
        </p:txBody>
      </p:sp>
    </p:spTree>
    <p:extLst>
      <p:ext uri="{BB962C8B-B14F-4D97-AF65-F5344CB8AC3E}">
        <p14:creationId xmlns:p14="http://schemas.microsoft.com/office/powerpoint/2010/main" val="3972409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44EBCB-5686-3D13-E909-D61DFB85F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909342"/>
            <a:ext cx="6965245" cy="451178"/>
          </a:xfrm>
        </p:spPr>
        <p:txBody>
          <a:bodyPr>
            <a:noAutofit/>
          </a:bodyPr>
          <a:lstStyle/>
          <a:p>
            <a:r>
              <a:rPr lang="fi-FI" sz="3200" b="1" dirty="0"/>
              <a:t>Sääntöjen mukaiset korvaukset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DBBFDC-B83A-250D-80B3-B111103B9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556792"/>
            <a:ext cx="7416824" cy="4536504"/>
          </a:xfrm>
        </p:spPr>
        <p:txBody>
          <a:bodyPr>
            <a:normAutofit/>
          </a:bodyPr>
          <a:lstStyle/>
          <a:p>
            <a:r>
              <a:rPr lang="fi-FI" dirty="0"/>
              <a:t>Julkisen terveydenhuollon asiakasmaksut</a:t>
            </a:r>
          </a:p>
          <a:p>
            <a:r>
              <a:rPr lang="fi-FI" dirty="0"/>
              <a:t>Korvaus 75%</a:t>
            </a:r>
          </a:p>
          <a:p>
            <a:pPr lvl="2"/>
            <a:r>
              <a:rPr lang="fi-FI" dirty="0"/>
              <a:t>Sairaalan poliklinikkamaksu</a:t>
            </a:r>
          </a:p>
          <a:p>
            <a:pPr lvl="2"/>
            <a:r>
              <a:rPr lang="fi-FI" dirty="0"/>
              <a:t>Sairaalan päiväkirurgisen toimenpiteen maksu</a:t>
            </a:r>
          </a:p>
          <a:p>
            <a:pPr lvl="2"/>
            <a:r>
              <a:rPr lang="fi-FI" dirty="0"/>
              <a:t>Terveyskeskuksen käyntimaksu, päivystysmaksu</a:t>
            </a:r>
          </a:p>
          <a:p>
            <a:pPr lvl="2"/>
            <a:r>
              <a:rPr lang="fi-FI" dirty="0"/>
              <a:t>Sarjahoitomaksu</a:t>
            </a:r>
          </a:p>
          <a:p>
            <a:pPr lvl="2"/>
            <a:r>
              <a:rPr lang="fi-FI" dirty="0"/>
              <a:t>B-lausuntomaksu</a:t>
            </a:r>
          </a:p>
          <a:p>
            <a:r>
              <a:rPr lang="fi-FI" dirty="0"/>
              <a:t>Korvaus 100%</a:t>
            </a:r>
          </a:p>
          <a:p>
            <a:pPr lvl="2"/>
            <a:r>
              <a:rPr lang="fi-FI" dirty="0"/>
              <a:t>Sairaalan tai terveyskeskuksen hoitopäivämaksu, </a:t>
            </a:r>
            <a:r>
              <a:rPr lang="fi-FI" dirty="0" err="1"/>
              <a:t>max</a:t>
            </a:r>
            <a:r>
              <a:rPr lang="fi-FI" dirty="0"/>
              <a:t> 180 vuorokaudelta/sama sairaus</a:t>
            </a:r>
          </a:p>
          <a:p>
            <a:pPr lvl="2"/>
            <a:r>
              <a:rPr lang="fi-FI" dirty="0"/>
              <a:t>Kuntoutuslaitoksen hoitopäivämaksu, ensimmäinen jakso, </a:t>
            </a:r>
            <a:r>
              <a:rPr lang="fi-FI" dirty="0" err="1"/>
              <a:t>max</a:t>
            </a:r>
            <a:r>
              <a:rPr lang="fi-FI" dirty="0"/>
              <a:t> 30 vrk (</a:t>
            </a:r>
            <a:r>
              <a:rPr lang="fi-FI" sz="1000" dirty="0"/>
              <a:t>enintään sairaalan tai terveyskeskuksen hoitopäivämaksun suuruisena/pv)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01689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58C2F3-F28F-73B4-D126-CD83588C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451178"/>
          </a:xfrm>
        </p:spPr>
        <p:txBody>
          <a:bodyPr>
            <a:noAutofit/>
          </a:bodyPr>
          <a:lstStyle/>
          <a:p>
            <a:r>
              <a:rPr lang="fi-FI" sz="3200" b="1" dirty="0"/>
              <a:t>Sääntöjen mukaiset korvaukset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40FDB6-3E06-0937-0C54-A06B70460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484784"/>
            <a:ext cx="7632848" cy="4824536"/>
          </a:xfrm>
        </p:spPr>
        <p:txBody>
          <a:bodyPr>
            <a:normAutofit fontScale="92500"/>
          </a:bodyPr>
          <a:lstStyle/>
          <a:p>
            <a:r>
              <a:rPr lang="fi-FI" dirty="0"/>
              <a:t>Yksityinen sairaanhoito</a:t>
            </a:r>
          </a:p>
          <a:p>
            <a:r>
              <a:rPr lang="fi-FI" dirty="0"/>
              <a:t>Korvaus 75%</a:t>
            </a:r>
          </a:p>
          <a:p>
            <a:pPr lvl="1"/>
            <a:r>
              <a:rPr lang="fi-FI" dirty="0"/>
              <a:t>Lääkärin vastaanotto- tai toimenpidepalkkio, </a:t>
            </a:r>
            <a:r>
              <a:rPr lang="fi-FI" dirty="0" err="1"/>
              <a:t>max</a:t>
            </a:r>
            <a:r>
              <a:rPr lang="fi-FI" dirty="0"/>
              <a:t> 84,00 euroa/käyntikerta</a:t>
            </a:r>
          </a:p>
          <a:p>
            <a:pPr lvl="1"/>
            <a:r>
              <a:rPr lang="fi-FI" dirty="0"/>
              <a:t>Tutkimukset ja hoito, lääkärin määräyksellä</a:t>
            </a:r>
          </a:p>
          <a:p>
            <a:pPr lvl="3"/>
            <a:r>
              <a:rPr lang="fi-FI" dirty="0"/>
              <a:t>Laboratoriotutkimukset, radiologiset tutkimukset, patologiset tutkimukset, sytostaatti- ja keinomunuaishoito, valohoito – yhteensä enintään 840,00 euroa/kalenterivuodessa</a:t>
            </a:r>
          </a:p>
          <a:p>
            <a:pPr lvl="3"/>
            <a:r>
              <a:rPr lang="fi-FI" dirty="0"/>
              <a:t>Fysioterapia, hieronta-, naprapatia-, akupunktio-, osteopaatti- tai kiropraktikkohoidosta – yhteensä enintään 10 hoitokertaa/kalenterivuosi</a:t>
            </a:r>
          </a:p>
          <a:p>
            <a:r>
              <a:rPr lang="fi-FI" dirty="0"/>
              <a:t>Korvaus 50%</a:t>
            </a:r>
          </a:p>
          <a:p>
            <a:pPr lvl="1"/>
            <a:r>
              <a:rPr lang="fi-FI" dirty="0"/>
              <a:t>Jalkahoito, lääkärin määräys, </a:t>
            </a:r>
            <a:r>
              <a:rPr lang="fi-FI" dirty="0" err="1"/>
              <a:t>max</a:t>
            </a:r>
            <a:r>
              <a:rPr lang="fi-FI" dirty="0"/>
              <a:t> 5krt/kalenterivuosi</a:t>
            </a:r>
          </a:p>
          <a:p>
            <a:pPr lvl="1"/>
            <a:r>
              <a:rPr lang="fi-FI" dirty="0"/>
              <a:t>Psykologin palkkio, lääkärin määräys, </a:t>
            </a:r>
            <a:r>
              <a:rPr lang="fi-FI" dirty="0" err="1"/>
              <a:t>max</a:t>
            </a:r>
            <a:r>
              <a:rPr lang="fi-FI" dirty="0"/>
              <a:t> 5krt/kalenterivuosi</a:t>
            </a:r>
          </a:p>
          <a:p>
            <a:pPr lvl="3"/>
            <a:endParaRPr lang="fi-FI" dirty="0"/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17011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F26B95-D116-0EDF-9190-3904038CF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23186"/>
          </a:xfrm>
        </p:spPr>
        <p:txBody>
          <a:bodyPr>
            <a:noAutofit/>
          </a:bodyPr>
          <a:lstStyle/>
          <a:p>
            <a:r>
              <a:rPr lang="fi-FI" sz="3200" b="1" dirty="0"/>
              <a:t>Sääntöjen mukaiset korvaukset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E14134-C007-15B7-DC5E-3263DAE4D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200" y="1340768"/>
            <a:ext cx="7694224" cy="4896543"/>
          </a:xfrm>
        </p:spPr>
        <p:txBody>
          <a:bodyPr/>
          <a:lstStyle/>
          <a:p>
            <a:r>
              <a:rPr lang="fi-FI" dirty="0"/>
              <a:t>Korvaus 85%</a:t>
            </a:r>
          </a:p>
          <a:p>
            <a:pPr lvl="1"/>
            <a:r>
              <a:rPr lang="fi-FI" dirty="0"/>
              <a:t>Lääkkeet</a:t>
            </a:r>
          </a:p>
          <a:p>
            <a:pPr lvl="2"/>
            <a:r>
              <a:rPr lang="fi-FI" dirty="0"/>
              <a:t>Lääkärin määräämät, sairausvakuutuslain mukaan korvattavat lääkkeet</a:t>
            </a:r>
          </a:p>
          <a:p>
            <a:pPr lvl="3"/>
            <a:r>
              <a:rPr lang="fi-FI" sz="1400" dirty="0"/>
              <a:t>Korvausta ei makseta kalenterivuosittaiseen alkuomavastuuseen (V.2026 70,33 euroa) sisältyvistä kustannuksista</a:t>
            </a:r>
          </a:p>
          <a:p>
            <a:pPr lvl="3"/>
            <a:r>
              <a:rPr lang="fi-FI" sz="1400" dirty="0"/>
              <a:t>Korvausta ei makseta lääkkeistä, jotka eivät ole sairausvakuutuslain mukaan korvattavia</a:t>
            </a:r>
          </a:p>
          <a:p>
            <a:r>
              <a:rPr lang="fi-FI" dirty="0"/>
              <a:t>Korvaus 75%</a:t>
            </a:r>
          </a:p>
          <a:p>
            <a:pPr lvl="1"/>
            <a:r>
              <a:rPr lang="fi-FI" dirty="0"/>
              <a:t>Apuvälineet, hoitovälineet, laitteet ja mittarit</a:t>
            </a:r>
          </a:p>
          <a:p>
            <a:pPr lvl="2"/>
            <a:r>
              <a:rPr lang="fi-FI" dirty="0"/>
              <a:t>Lääkärin määräys, korvaus joka toinen vuosi</a:t>
            </a:r>
          </a:p>
          <a:p>
            <a:pPr lvl="1"/>
            <a:r>
              <a:rPr lang="fi-FI" dirty="0"/>
              <a:t>Yksityisen sairauskuluvakuutuksen omavastuuosuus</a:t>
            </a:r>
            <a:endParaRPr lang="fi-FI" sz="2000" dirty="0"/>
          </a:p>
          <a:p>
            <a:pPr lvl="1"/>
            <a:r>
              <a:rPr lang="fi-FI" dirty="0"/>
              <a:t>Toimistomaksut, kantamaksut, e-reseptimaksut ja muut vastaavat maksut</a:t>
            </a:r>
          </a:p>
          <a:p>
            <a:pPr lvl="3"/>
            <a:endParaRPr lang="fi-FI" sz="1400" dirty="0"/>
          </a:p>
          <a:p>
            <a:pPr lvl="2"/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2585565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695D81-54EA-232A-5C9D-353A0AB0B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451178"/>
          </a:xfrm>
        </p:spPr>
        <p:txBody>
          <a:bodyPr>
            <a:noAutofit/>
          </a:bodyPr>
          <a:lstStyle/>
          <a:p>
            <a:r>
              <a:rPr lang="fi-FI" sz="3200" b="1" dirty="0"/>
              <a:t>Sääntöjen mukaiset korvaukset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A8F928-CE2B-AFA3-B523-5183191F8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556792"/>
            <a:ext cx="7560840" cy="4752527"/>
          </a:xfrm>
        </p:spPr>
        <p:txBody>
          <a:bodyPr/>
          <a:lstStyle/>
          <a:p>
            <a:r>
              <a:rPr lang="fi-FI" sz="2600" dirty="0"/>
              <a:t>Korvaus 100%</a:t>
            </a:r>
          </a:p>
          <a:p>
            <a:pPr lvl="1"/>
            <a:r>
              <a:rPr lang="fi-FI" sz="2400" dirty="0"/>
              <a:t>Hammashoito</a:t>
            </a:r>
          </a:p>
          <a:p>
            <a:pPr lvl="2"/>
            <a:r>
              <a:rPr lang="fi-FI" sz="2200" dirty="0"/>
              <a:t>Korvausta maksetaan enintään 300,00 euroa/ kalenterivuosi</a:t>
            </a:r>
          </a:p>
          <a:p>
            <a:pPr lvl="1"/>
            <a:r>
              <a:rPr lang="fi-FI" sz="2400" dirty="0"/>
              <a:t>Silmälasit </a:t>
            </a:r>
            <a:r>
              <a:rPr lang="fi-FI" sz="2000" dirty="0"/>
              <a:t>(piilolinssit, taittovirheleikkaus)</a:t>
            </a:r>
          </a:p>
          <a:p>
            <a:pPr lvl="2"/>
            <a:r>
              <a:rPr lang="fi-FI" sz="2200" dirty="0"/>
              <a:t>Korvausta maksetaan enintään 300,00 euroa/ kalenterivuosi. Korvaukseen on oikeus kolmen (3) vuoden välein.</a:t>
            </a:r>
          </a:p>
          <a:p>
            <a:pPr lvl="1"/>
            <a:r>
              <a:rPr lang="fi-FI" dirty="0"/>
              <a:t>Matkakustannusten omavastuu</a:t>
            </a:r>
          </a:p>
          <a:p>
            <a:pPr lvl="2"/>
            <a:r>
              <a:rPr lang="fi-FI" dirty="0"/>
              <a:t>Silloin, kun korvausta saatu sairausvakuutuslain mukaan</a:t>
            </a:r>
          </a:p>
          <a:p>
            <a:r>
              <a:rPr lang="fi-FI" sz="2000" dirty="0"/>
              <a:t>Hautausavustus 1.000,00 euroa</a:t>
            </a:r>
          </a:p>
        </p:txBody>
      </p:sp>
    </p:spTree>
    <p:extLst>
      <p:ext uri="{BB962C8B-B14F-4D97-AF65-F5344CB8AC3E}">
        <p14:creationId xmlns:p14="http://schemas.microsoft.com/office/powerpoint/2010/main" val="3033573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379169"/>
          </a:xfrm>
        </p:spPr>
        <p:txBody>
          <a:bodyPr>
            <a:noAutofit/>
          </a:bodyPr>
          <a:lstStyle/>
          <a:p>
            <a:r>
              <a:rPr lang="fi-FI" sz="3200" dirty="0"/>
              <a:t>Korvausesimerkkejä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1628800"/>
            <a:ext cx="7344816" cy="4608512"/>
          </a:xfrm>
        </p:spPr>
        <p:txBody>
          <a:bodyPr>
            <a:normAutofit/>
          </a:bodyPr>
          <a:lstStyle/>
          <a:p>
            <a:r>
              <a:rPr lang="fi-FI" sz="1600" b="1" dirty="0"/>
              <a:t>Hammashoito, korvaus 100%, enintään 300,00 euroa kalenterivuodessa</a:t>
            </a:r>
          </a:p>
          <a:p>
            <a:pPr lvl="1"/>
            <a:r>
              <a:rPr lang="fi-FI" sz="1200" dirty="0"/>
              <a:t>Suun perustutkimus 65,50 euroa, </a:t>
            </a:r>
            <a:r>
              <a:rPr lang="fi-FI" sz="1200" dirty="0" err="1"/>
              <a:t>svl</a:t>
            </a:r>
            <a:r>
              <a:rPr lang="fi-FI" sz="1200" dirty="0"/>
              <a:t>-korvaus 30,00 euroa, lisäetuus 35,50 euroa</a:t>
            </a:r>
          </a:p>
          <a:p>
            <a:pPr lvl="1"/>
            <a:r>
              <a:rPr lang="fi-FI" sz="1200" dirty="0"/>
              <a:t>Paikkaushoito 125,20 euroa, </a:t>
            </a:r>
            <a:r>
              <a:rPr lang="fi-FI" sz="1200" dirty="0" err="1"/>
              <a:t>svl</a:t>
            </a:r>
            <a:r>
              <a:rPr lang="fi-FI" sz="1200" dirty="0"/>
              <a:t>-korvaus 10,00 euroa, lisäetuus 115,20 euroa</a:t>
            </a:r>
          </a:p>
          <a:p>
            <a:pPr lvl="1"/>
            <a:r>
              <a:rPr lang="fi-FI" sz="1200" dirty="0" err="1"/>
              <a:t>Parodontologinen</a:t>
            </a:r>
            <a:r>
              <a:rPr lang="fi-FI" sz="1200" dirty="0"/>
              <a:t> hoito suuhygienistillä 75,00 euroa, </a:t>
            </a:r>
            <a:r>
              <a:rPr lang="fi-FI" sz="1200" dirty="0" err="1"/>
              <a:t>svl</a:t>
            </a:r>
            <a:r>
              <a:rPr lang="fi-FI" sz="1200" dirty="0"/>
              <a:t>-korvaus 20,00 euroa, lisäetuus 55,00 euroa</a:t>
            </a:r>
          </a:p>
          <a:p>
            <a:pPr lvl="1"/>
            <a:r>
              <a:rPr lang="fi-FI" sz="1200" dirty="0"/>
              <a:t>Lisäksi hammasröntgen (korvaus tutkimuksena ja hoitona 75%) 39,00 euroa, </a:t>
            </a:r>
            <a:r>
              <a:rPr lang="fi-FI" sz="1200" dirty="0" err="1"/>
              <a:t>svl</a:t>
            </a:r>
            <a:r>
              <a:rPr lang="fi-FI" sz="1200" dirty="0"/>
              <a:t>-korvaus 5,00 euroa, lisäetuus 24,25 euroa</a:t>
            </a:r>
          </a:p>
          <a:p>
            <a:r>
              <a:rPr lang="fi-FI" sz="1600" b="1" dirty="0"/>
              <a:t>Lääkärinpalkkio, korvaus 75%, enintään 84,00 euroa käyntikerralta</a:t>
            </a:r>
          </a:p>
          <a:p>
            <a:pPr lvl="1"/>
            <a:r>
              <a:rPr lang="fi-FI" sz="1400" dirty="0"/>
              <a:t>Erikoislääkärin vastaanottokäynti 30min. Kustannus 100,00 euroa, </a:t>
            </a:r>
            <a:r>
              <a:rPr lang="fi-FI" sz="1400" dirty="0" err="1"/>
              <a:t>svl</a:t>
            </a:r>
            <a:r>
              <a:rPr lang="fi-FI" sz="1400" dirty="0"/>
              <a:t>-korvaus 8,00 euroa, lisäetuus 67,00 euroa</a:t>
            </a:r>
          </a:p>
          <a:p>
            <a:pPr lvl="1"/>
            <a:r>
              <a:rPr lang="fi-FI" sz="1400" dirty="0"/>
              <a:t>Yleislääkärin vastaanottokäynti 30min. Kustannus 75,00 euroa, </a:t>
            </a:r>
            <a:r>
              <a:rPr lang="fi-FI" sz="1400" dirty="0" err="1"/>
              <a:t>svl</a:t>
            </a:r>
            <a:r>
              <a:rPr lang="fi-FI" sz="1400" dirty="0"/>
              <a:t>-korvaus 8,00 euroa, lisäetuus 48,25 euroa</a:t>
            </a:r>
          </a:p>
          <a:p>
            <a:r>
              <a:rPr lang="fi-FI" sz="1600" b="1" dirty="0"/>
              <a:t>Fysikaalinen hoito, korvaus 75%, enintään 10 krt/kalenterivuosi</a:t>
            </a:r>
          </a:p>
          <a:p>
            <a:pPr lvl="1"/>
            <a:r>
              <a:rPr lang="fi-FI" sz="1400" dirty="0"/>
              <a:t>10 käyntikertaa, 540,00 euroa, </a:t>
            </a:r>
            <a:r>
              <a:rPr lang="fi-FI" sz="1400" dirty="0" err="1"/>
              <a:t>svl</a:t>
            </a:r>
            <a:r>
              <a:rPr lang="fi-FI" sz="1400" dirty="0"/>
              <a:t>-korvaus 60,00 euroa, lisäetuus 345,00 euroa (</a:t>
            </a:r>
            <a:r>
              <a:rPr lang="fi-FI" sz="1400" dirty="0" err="1"/>
              <a:t>svl</a:t>
            </a:r>
            <a:r>
              <a:rPr lang="fi-FI" sz="1400" dirty="0"/>
              <a:t>-korvaus 4krt/</a:t>
            </a:r>
            <a:r>
              <a:rPr lang="fi-FI" sz="1400" dirty="0" err="1"/>
              <a:t>kalenrerivuosi</a:t>
            </a:r>
            <a:r>
              <a:rPr lang="fi-FI" sz="1400" dirty="0"/>
              <a:t>)</a:t>
            </a:r>
          </a:p>
          <a:p>
            <a:r>
              <a:rPr lang="fi-FI" sz="1600" b="1" dirty="0"/>
              <a:t>Tutkimus ja hoito, korvaus 75%, enintään 840,00 euroa/kalenterivuosi</a:t>
            </a:r>
          </a:p>
          <a:p>
            <a:pPr lvl="1"/>
            <a:r>
              <a:rPr lang="fi-FI" sz="1400" dirty="0"/>
              <a:t>Lannerangan </a:t>
            </a:r>
            <a:r>
              <a:rPr lang="fi-FI" sz="1400" dirty="0" err="1"/>
              <a:t>mri</a:t>
            </a:r>
            <a:r>
              <a:rPr lang="fi-FI" sz="1400" dirty="0"/>
              <a:t> 572,00 euroa, lisäetuus 429,00 euroa (ei </a:t>
            </a:r>
            <a:r>
              <a:rPr lang="fi-FI" sz="1400" dirty="0" err="1"/>
              <a:t>svl</a:t>
            </a:r>
            <a:r>
              <a:rPr lang="fi-FI" sz="1400" dirty="0"/>
              <a:t>-korvausta)</a:t>
            </a:r>
          </a:p>
          <a:p>
            <a:pPr lvl="1"/>
            <a:r>
              <a:rPr lang="fi-FI" sz="1400" dirty="0"/>
              <a:t>Kaularangan </a:t>
            </a:r>
            <a:r>
              <a:rPr lang="fi-FI" sz="1400" dirty="0" err="1"/>
              <a:t>rtg</a:t>
            </a:r>
            <a:r>
              <a:rPr lang="fi-FI" sz="1400" dirty="0"/>
              <a:t> 118,00 euroa, lisäetuus 88,50 euroa (ei </a:t>
            </a:r>
            <a:r>
              <a:rPr lang="fi-FI" sz="1400" dirty="0" err="1"/>
              <a:t>svl</a:t>
            </a:r>
            <a:r>
              <a:rPr lang="fi-FI" sz="1400" dirty="0"/>
              <a:t>-korvausta)</a:t>
            </a:r>
          </a:p>
          <a:p>
            <a:pPr lvl="1"/>
            <a:r>
              <a:rPr lang="fi-FI" sz="1400" dirty="0"/>
              <a:t>Laboratorio; CRP 35,00 euroa, lisäetuus 26,25 euroa (ei </a:t>
            </a:r>
            <a:r>
              <a:rPr lang="fi-FI" sz="1400" dirty="0" err="1"/>
              <a:t>svl</a:t>
            </a:r>
            <a:r>
              <a:rPr lang="fi-FI" sz="1400" dirty="0"/>
              <a:t>-korvausta)</a:t>
            </a:r>
          </a:p>
        </p:txBody>
      </p:sp>
    </p:spTree>
    <p:extLst>
      <p:ext uri="{BB962C8B-B14F-4D97-AF65-F5344CB8AC3E}">
        <p14:creationId xmlns:p14="http://schemas.microsoft.com/office/powerpoint/2010/main" val="1838594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595194"/>
          </a:xfrm>
        </p:spPr>
        <p:txBody>
          <a:bodyPr>
            <a:normAutofit/>
          </a:bodyPr>
          <a:lstStyle/>
          <a:p>
            <a:r>
              <a:rPr lang="fi-FI" sz="3200" dirty="0"/>
              <a:t>Korvausesimerkkejä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1556792"/>
            <a:ext cx="7056784" cy="4464496"/>
          </a:xfrm>
        </p:spPr>
        <p:txBody>
          <a:bodyPr>
            <a:normAutofit/>
          </a:bodyPr>
          <a:lstStyle/>
          <a:p>
            <a:r>
              <a:rPr lang="fi-FI" sz="1600" b="1" dirty="0"/>
              <a:t>Lääkkeet, korvaus 85%</a:t>
            </a:r>
          </a:p>
          <a:p>
            <a:pPr lvl="1"/>
            <a:r>
              <a:rPr lang="fi-FI" sz="1400" dirty="0"/>
              <a:t>Peruskorvattavat (</a:t>
            </a:r>
            <a:r>
              <a:rPr lang="fi-FI" sz="1400" dirty="0" err="1"/>
              <a:t>svl</a:t>
            </a:r>
            <a:r>
              <a:rPr lang="fi-FI" sz="1400" dirty="0"/>
              <a:t>-osuus 40 %)</a:t>
            </a:r>
          </a:p>
          <a:p>
            <a:pPr lvl="2"/>
            <a:r>
              <a:rPr lang="fi-FI" sz="1200" dirty="0"/>
              <a:t>Burana 600mg 14,37 euroa, </a:t>
            </a:r>
            <a:r>
              <a:rPr lang="fi-FI" sz="1200" dirty="0" err="1"/>
              <a:t>svl</a:t>
            </a:r>
            <a:r>
              <a:rPr lang="fi-FI" sz="1200" dirty="0"/>
              <a:t>-korvaus 5,75 euroa, lisäetuus 6,46 euroa</a:t>
            </a:r>
          </a:p>
          <a:p>
            <a:pPr lvl="2"/>
            <a:r>
              <a:rPr lang="fi-FI" sz="1200" dirty="0"/>
              <a:t>Burana 800mg 18,29 euroa, </a:t>
            </a:r>
            <a:r>
              <a:rPr lang="fi-FI" sz="1200" dirty="0" err="1"/>
              <a:t>svl</a:t>
            </a:r>
            <a:r>
              <a:rPr lang="fi-FI" sz="1200" dirty="0"/>
              <a:t>-korvaus 7,32 euroa, lisäetuus 8,23 euroa</a:t>
            </a:r>
          </a:p>
          <a:p>
            <a:pPr lvl="1"/>
            <a:r>
              <a:rPr lang="fi-FI" sz="1400" dirty="0"/>
              <a:t>Alempi erityiskorvaus (</a:t>
            </a:r>
            <a:r>
              <a:rPr lang="fi-FI" sz="1400" dirty="0" err="1"/>
              <a:t>svl</a:t>
            </a:r>
            <a:r>
              <a:rPr lang="fi-FI" sz="1400" dirty="0"/>
              <a:t>-osuus 65 %)</a:t>
            </a:r>
          </a:p>
          <a:p>
            <a:pPr lvl="2"/>
            <a:r>
              <a:rPr lang="fi-FI" sz="1200" dirty="0"/>
              <a:t>Verenpainelääkitys, korvausnumero 205; </a:t>
            </a:r>
            <a:r>
              <a:rPr lang="fi-FI" sz="1200" dirty="0" err="1"/>
              <a:t>Atacand</a:t>
            </a:r>
            <a:r>
              <a:rPr lang="fi-FI" sz="1200" dirty="0"/>
              <a:t> 56,49 euroa, </a:t>
            </a:r>
            <a:r>
              <a:rPr lang="fi-FI" sz="1200" dirty="0" err="1"/>
              <a:t>svl</a:t>
            </a:r>
            <a:r>
              <a:rPr lang="fi-FI" sz="1200" dirty="0"/>
              <a:t>-korvaus 36,72 euroa, lisäetuus 11,30 euroa</a:t>
            </a:r>
          </a:p>
          <a:p>
            <a:pPr lvl="2"/>
            <a:r>
              <a:rPr lang="fi-FI" sz="1200" dirty="0"/>
              <a:t>Astmalääkitys, korvausnumero 203; </a:t>
            </a:r>
            <a:r>
              <a:rPr lang="fi-FI" sz="1200" dirty="0" err="1"/>
              <a:t>Symbicort</a:t>
            </a:r>
            <a:r>
              <a:rPr lang="fi-FI" sz="1200" dirty="0"/>
              <a:t> 148,75 euroa, </a:t>
            </a:r>
            <a:r>
              <a:rPr lang="fi-FI" sz="1200" dirty="0" err="1"/>
              <a:t>svl</a:t>
            </a:r>
            <a:r>
              <a:rPr lang="fi-FI" sz="1200" dirty="0"/>
              <a:t>-korvaus 96,69 euroa lisäetuus 29,75 euroa</a:t>
            </a:r>
          </a:p>
          <a:p>
            <a:r>
              <a:rPr lang="fi-FI" sz="1600" b="1" dirty="0"/>
              <a:t>Julkinen terveydenhuollon asiakasmaksut</a:t>
            </a:r>
          </a:p>
          <a:p>
            <a:pPr lvl="1"/>
            <a:r>
              <a:rPr lang="fi-FI" sz="1400" dirty="0"/>
              <a:t>Sairaalahoidossa 10pv , kustannus 715,00 euroa, lisäetuus 715,00 euroa</a:t>
            </a:r>
          </a:p>
          <a:p>
            <a:pPr lvl="1"/>
            <a:r>
              <a:rPr lang="fi-FI" sz="1400" dirty="0"/>
              <a:t>Poliklinikkakäynti, kustannus 71,30 euroa, lisäetuus 53,48 euroa</a:t>
            </a:r>
          </a:p>
          <a:p>
            <a:pPr lvl="1"/>
            <a:r>
              <a:rPr lang="fi-FI" sz="1400" dirty="0"/>
              <a:t>Päiväkirurginen </a:t>
            </a:r>
            <a:r>
              <a:rPr lang="fi-FI" sz="1400" dirty="0" err="1"/>
              <a:t>tmp</a:t>
            </a:r>
            <a:r>
              <a:rPr lang="fi-FI" sz="1400" dirty="0"/>
              <a:t>, kustannus 233,80 euroa, lisäetuus 175,35 euroa</a:t>
            </a:r>
          </a:p>
          <a:p>
            <a:pPr lvl="1"/>
            <a:r>
              <a:rPr lang="fi-FI" sz="1400" dirty="0"/>
              <a:t>Terveyskeskusmaksu 30,20 euroa/käynti (peritään enintään 3krt samassa terveyskeskuksessa), lisäetuus 22,65 euroa</a:t>
            </a:r>
          </a:p>
          <a:p>
            <a:pPr lvl="2"/>
            <a:r>
              <a:rPr lang="fi-FI" sz="1200" dirty="0"/>
              <a:t>Tai vuosimaksu 60,30 euroa, josta lisäetuus 45,23 euroa</a:t>
            </a:r>
          </a:p>
          <a:p>
            <a:pPr lvl="2"/>
            <a:r>
              <a:rPr lang="fi-FI" sz="1200" dirty="0"/>
              <a:t>Päivystysmaksu terveyskeskuksessa 41,40 euroa, lisäetuus 31,05</a:t>
            </a:r>
          </a:p>
          <a:p>
            <a:pPr lvl="2"/>
            <a:r>
              <a:rPr lang="fi-FI" sz="1200" dirty="0"/>
              <a:t>Sarjahoitomaksu 19,90 euroa, lisäetuus 14,93 euroa</a:t>
            </a:r>
          </a:p>
        </p:txBody>
      </p:sp>
    </p:spTree>
    <p:extLst>
      <p:ext uri="{BB962C8B-B14F-4D97-AF65-F5344CB8AC3E}">
        <p14:creationId xmlns:p14="http://schemas.microsoft.com/office/powerpoint/2010/main" val="2081049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95023" y="692697"/>
            <a:ext cx="6965245" cy="1008111"/>
          </a:xfrm>
        </p:spPr>
        <p:txBody>
          <a:bodyPr>
            <a:noAutofit/>
          </a:bodyPr>
          <a:lstStyle/>
          <a:p>
            <a:r>
              <a:rPr lang="fi-FI" sz="3200" b="1" dirty="0"/>
              <a:t>Oikeus korvauksiin ja korvausten hakeminen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9592" y="1936717"/>
            <a:ext cx="7344816" cy="4248472"/>
          </a:xfrm>
        </p:spPr>
        <p:txBody>
          <a:bodyPr>
            <a:normAutofit/>
          </a:bodyPr>
          <a:lstStyle/>
          <a:p>
            <a:r>
              <a:rPr lang="fi-FI" sz="2000" dirty="0"/>
              <a:t>Oikeus korvauksiin alkaa vakuutussuhteen alkaessa ja päättyy vakuutussuhteen päättyessä, kustannuspäivän tulee ajoittua vakuutussuhteen ajalle</a:t>
            </a:r>
          </a:p>
          <a:p>
            <a:r>
              <a:rPr lang="fi-FI" sz="2000" dirty="0"/>
              <a:t>Korvausta on haettava kuuden (6) kuukauden kuluessa maksun suorittamisesta</a:t>
            </a:r>
          </a:p>
          <a:p>
            <a:r>
              <a:rPr lang="fi-FI" sz="2000" dirty="0"/>
              <a:t>Korvausta haetaan joko postitse alkuperäisillä tositteilla tai sähköpostilla skannatuilla/kuvatuilla tositteilla.</a:t>
            </a:r>
          </a:p>
          <a:p>
            <a:r>
              <a:rPr lang="fi-FI" sz="2000" dirty="0"/>
              <a:t>Korvaushakemukseksi käy Kelan korvauspäätös tai omavastuulasku/maksukuitti, josta käy ilmi mistä ja kenen kustannuksesta on kyse</a:t>
            </a:r>
          </a:p>
          <a:p>
            <a:pPr lvl="1"/>
            <a:r>
              <a:rPr lang="fi-FI" sz="1800" dirty="0"/>
              <a:t>Apteekin maksukuittiin pitää liittää joko apteekin lääkelaskelma, sähköisen reseptin potilasohje tai </a:t>
            </a:r>
            <a:r>
              <a:rPr lang="fi-FI" sz="1800" dirty="0" err="1"/>
              <a:t>OmaKannasta</a:t>
            </a:r>
            <a:r>
              <a:rPr lang="fi-FI" sz="1800" dirty="0"/>
              <a:t> tulostettu selvitys</a:t>
            </a:r>
          </a:p>
          <a:p>
            <a:pPr marL="365760" lvl="1" indent="0">
              <a:buNone/>
            </a:pPr>
            <a:endParaRPr lang="fi-FI" dirty="0"/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53658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6965245" cy="1027241"/>
          </a:xfrm>
        </p:spPr>
        <p:txBody>
          <a:bodyPr>
            <a:noAutofit/>
          </a:bodyPr>
          <a:lstStyle/>
          <a:p>
            <a:r>
              <a:rPr lang="fi-FI" sz="3200" b="1" dirty="0"/>
              <a:t>Oikeus korvauksiin ja korvausten hakeminen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2070749"/>
            <a:ext cx="7272808" cy="4104456"/>
          </a:xfrm>
        </p:spPr>
        <p:txBody>
          <a:bodyPr>
            <a:normAutofit fontScale="92500"/>
          </a:bodyPr>
          <a:lstStyle/>
          <a:p>
            <a:r>
              <a:rPr lang="fi-FI" dirty="0"/>
              <a:t>Sairausvakuutuslain mukainen korvaus tulee olla käsiteltynä ennen kassan lisäetuuden maksua</a:t>
            </a:r>
          </a:p>
          <a:p>
            <a:pPr lvl="1"/>
            <a:r>
              <a:rPr lang="fi-FI" sz="1800" dirty="0"/>
              <a:t>Palveluntuottaja vähentää Kela-korvauksen maksun yhteydessä, jolloin kassan korvaus haetaan omavastuukuitilla tai vakuutettu hakee Kela-korvauksen itse Kelasta, jolloin kassan korvaus haetaan Kelan päätöksellä</a:t>
            </a:r>
          </a:p>
          <a:p>
            <a:pPr marL="365760" lvl="1" indent="0">
              <a:buNone/>
            </a:pPr>
            <a:endParaRPr lang="fi-FI" sz="1800" dirty="0"/>
          </a:p>
          <a:p>
            <a:r>
              <a:rPr lang="fi-FI" dirty="0"/>
              <a:t>Sääntöjen mukaista lisäetuuskorvausta maksetaan siltä osin kuin se ylittää </a:t>
            </a:r>
            <a:r>
              <a:rPr lang="fi-FI" dirty="0" err="1"/>
              <a:t>svl:n</a:t>
            </a:r>
            <a:r>
              <a:rPr lang="fi-FI" dirty="0"/>
              <a:t> mukaan maksettavan korvauksen</a:t>
            </a:r>
          </a:p>
          <a:p>
            <a:pPr lvl="1"/>
            <a:r>
              <a:rPr lang="fi-FI" dirty="0"/>
              <a:t>Lääkärinpalkkio 100,00 euroa, korvaus 75% = 75,00 euroa, josta </a:t>
            </a:r>
            <a:r>
              <a:rPr lang="fi-FI" dirty="0" err="1"/>
              <a:t>svl</a:t>
            </a:r>
            <a:r>
              <a:rPr lang="fi-FI" dirty="0"/>
              <a:t>-korvaus 8,00 euroa, kassan lisäetuus 67,00 euroa.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65310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955233"/>
          </a:xfrm>
        </p:spPr>
        <p:txBody>
          <a:bodyPr>
            <a:noAutofit/>
          </a:bodyPr>
          <a:lstStyle/>
          <a:p>
            <a:r>
              <a:rPr lang="fi-FI" sz="3200" b="1" dirty="0"/>
              <a:t>Oikeus korvauksiin ja korvausten hakeminen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8401" y="2214682"/>
            <a:ext cx="7200800" cy="4248471"/>
          </a:xfrm>
        </p:spPr>
        <p:txBody>
          <a:bodyPr>
            <a:normAutofit/>
          </a:bodyPr>
          <a:lstStyle/>
          <a:p>
            <a:r>
              <a:rPr lang="fi-FI" sz="2000" dirty="0"/>
              <a:t>Lääkärin määräys on haettava etukäteen, määräys on voimassa yhden (1) vuoden allekirjoituspäivästä</a:t>
            </a:r>
          </a:p>
          <a:p>
            <a:pPr marL="0" indent="0">
              <a:buNone/>
            </a:pPr>
            <a:endParaRPr lang="fi-FI" sz="2000" dirty="0"/>
          </a:p>
          <a:p>
            <a:r>
              <a:rPr lang="fi-FI" sz="2000" dirty="0"/>
              <a:t>Korvaushakemukseen tulee liittää muuttuneet tiedot esim. tilinumerosta. </a:t>
            </a:r>
          </a:p>
          <a:p>
            <a:pPr marL="0" indent="0">
              <a:buNone/>
            </a:pPr>
            <a:endParaRPr lang="fi-FI" sz="2000" dirty="0"/>
          </a:p>
          <a:p>
            <a:r>
              <a:rPr lang="fi-FI" sz="2000" dirty="0"/>
              <a:t>Yhteystietomuutokset voi lähettää myös sähköpostilla tai www-sivujen kautta muutoslomakkeella</a:t>
            </a:r>
          </a:p>
          <a:p>
            <a:pPr marL="0" indent="0">
              <a:buNone/>
            </a:pPr>
            <a:endParaRPr lang="fi-FI" sz="2000" dirty="0"/>
          </a:p>
          <a:p>
            <a:r>
              <a:rPr lang="fi-FI" sz="2000" dirty="0"/>
              <a:t>Korvauspäätöksiin voi tarvittaessa hakea muutosta Vakuutus- ja rahoitustarkastuksesta</a:t>
            </a:r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3245912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965245" cy="1584176"/>
          </a:xfrm>
        </p:spPr>
        <p:txBody>
          <a:bodyPr>
            <a:noAutofit/>
          </a:bodyPr>
          <a:lstStyle/>
          <a:p>
            <a:r>
              <a:rPr lang="fi-FI" sz="3600" b="1" dirty="0"/>
              <a:t>LIITY SINÄKIN, </a:t>
            </a:r>
            <a:br>
              <a:rPr lang="fi-FI" sz="3600" b="1" dirty="0"/>
            </a:br>
            <a:r>
              <a:rPr lang="fi-FI" sz="3600" b="1" dirty="0"/>
              <a:t>VAKUUTUKASSA TOIMII SINUN PARHAAKSESI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463040" y="2646813"/>
            <a:ext cx="6196405" cy="3600400"/>
          </a:xfrm>
        </p:spPr>
        <p:txBody>
          <a:bodyPr>
            <a:normAutofit fontScale="92500"/>
          </a:bodyPr>
          <a:lstStyle/>
          <a:p>
            <a:r>
              <a:rPr lang="fi-FI" dirty="0"/>
              <a:t>VAKUUTETTUNA SAAT HYVÄT JA HUOMATTAVASTI LAKISÄÄTEISTÄ TURVAA PAREMMAT ETUUDET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VAKUUTETTUNA SAAT TURVAA ARKEEN SEKÄ SAIRAANA ETTÄ TERVEENÄ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Lisätietoja:  </a:t>
            </a:r>
            <a:r>
              <a:rPr lang="fi-FI" dirty="0">
                <a:hlinkClick r:id="rId2"/>
              </a:rPr>
              <a:t>www.gwsvakuutuskassa.fi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    p. 050-3257362</a:t>
            </a:r>
          </a:p>
          <a:p>
            <a:pPr marL="0" indent="0">
              <a:buNone/>
            </a:pPr>
            <a:r>
              <a:rPr lang="fi-FI" dirty="0"/>
              <a:t>    e-mail: gwsvakuutuskassa@elisanet.fi</a:t>
            </a:r>
          </a:p>
        </p:txBody>
      </p:sp>
    </p:spTree>
    <p:extLst>
      <p:ext uri="{BB962C8B-B14F-4D97-AF65-F5344CB8AC3E}">
        <p14:creationId xmlns:p14="http://schemas.microsoft.com/office/powerpoint/2010/main" val="11091251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sta">
  <a:themeElements>
    <a:clrScheme name="Nas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Nas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as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27F4E814A7DB6048B854E24F6176A37D" ma:contentTypeVersion="6" ma:contentTypeDescription="Luo uusi asiakirja." ma:contentTypeScope="" ma:versionID="27bdd241e674b4e14df758b4e82faf75">
  <xsd:schema xmlns:xsd="http://www.w3.org/2001/XMLSchema" xmlns:xs="http://www.w3.org/2001/XMLSchema" xmlns:p="http://schemas.microsoft.com/office/2006/metadata/properties" xmlns:ns2="9045d39b-7857-405c-aeff-5e627ad69ebc" xmlns:ns3="1ac5a056-b069-4b3c-b10e-ff307d923fd1" targetNamespace="http://schemas.microsoft.com/office/2006/metadata/properties" ma:root="true" ma:fieldsID="1c80bfaafffc81febef57260031ed1b6" ns2:_="" ns3:_="">
    <xsd:import namespace="9045d39b-7857-405c-aeff-5e627ad69ebc"/>
    <xsd:import namespace="1ac5a056-b069-4b3c-b10e-ff307d923f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45d39b-7857-405c-aeff-5e627ad69e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c5a056-b069-4b3c-b10e-ff307d923fd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7366B8-7377-45E5-9E53-81E5BDA9C05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B5CB007-93A1-4D8A-A4D7-1A16A1C8D3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45d39b-7857-405c-aeff-5e627ad69ebc"/>
    <ds:schemaRef ds:uri="1ac5a056-b069-4b3c-b10e-ff307d923f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1372BE-BBB0-45A5-A24F-4D41369AF2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</TotalTime>
  <Words>1015</Words>
  <Application>Microsoft Office PowerPoint</Application>
  <PresentationFormat>Näytössä katseltava diaesitys (4:3)</PresentationFormat>
  <Paragraphs>120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8" baseType="lpstr">
      <vt:lpstr>Brush Script MT</vt:lpstr>
      <vt:lpstr>Constantia</vt:lpstr>
      <vt:lpstr>Franklin Gothic Book</vt:lpstr>
      <vt:lpstr>Rage Italic</vt:lpstr>
      <vt:lpstr>Nasta</vt:lpstr>
      <vt:lpstr>GWS:n vakuutuskassa   Toimii sinun parhaaksesi ja tuo taloudellista turvaa sairauden sattuessa  Vakuutuskassan tarjoama taloudellinen turva mahdollistaa hyvän terveyden ylläpitämisen   Terveydestä huolehtimisesta tulee säännöllisempää ja elämänlaatu paranee </vt:lpstr>
      <vt:lpstr>GWS:n vakuutuskassa</vt:lpstr>
      <vt:lpstr>Vakuutussuhde ja vakuutusmaksu</vt:lpstr>
      <vt:lpstr>Sääntöjen mukaiset korvaukset</vt:lpstr>
      <vt:lpstr>Sääntöjen mukaiset korvaukset</vt:lpstr>
      <vt:lpstr>Sääntöjen mukaiset korvaukset</vt:lpstr>
      <vt:lpstr>Sääntöjen mukaiset korvaukset</vt:lpstr>
      <vt:lpstr>Korvausesimerkkejä </vt:lpstr>
      <vt:lpstr>Korvausesimerkkejä</vt:lpstr>
      <vt:lpstr>Oikeus korvauksiin ja korvausten hakeminen</vt:lpstr>
      <vt:lpstr>Oikeus korvauksiin ja korvausten hakeminen</vt:lpstr>
      <vt:lpstr>Oikeus korvauksiin ja korvausten hakeminen</vt:lpstr>
      <vt:lpstr>LIITY SINÄKIN,  VAKUUTUKASSA TOIMII SINUN PARHAAKSESI</vt:lpstr>
    </vt:vector>
  </TitlesOfParts>
  <Company>Kela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GWS:n vakuutuskassa</dc:title>
  <dc:creator>33003csx</dc:creator>
  <cp:lastModifiedBy>Sanna Hyry</cp:lastModifiedBy>
  <cp:revision>93</cp:revision>
  <cp:lastPrinted>2021-02-02T10:02:53Z</cp:lastPrinted>
  <dcterms:created xsi:type="dcterms:W3CDTF">2017-11-08T09:03:20Z</dcterms:created>
  <dcterms:modified xsi:type="dcterms:W3CDTF">2026-09-14T06:04:28Z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0x01010027F4E814A7DB6048B854E24F6176A37D</vt:lpwstr>
  </property>
</Properties>
</file>