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7" r:id="rId12"/>
    <p:sldId id="268" r:id="rId13"/>
    <p:sldId id="263" r:id="rId14"/>
    <p:sldId id="265" r:id="rId15"/>
    <p:sldId id="266" r:id="rId16"/>
    <p:sldId id="269" r:id="rId17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83" autoAdjust="0"/>
  </p:normalViewPr>
  <p:slideViewPr>
    <p:cSldViewPr>
      <p:cViewPr varScale="1">
        <p:scale>
          <a:sx n="79" d="100"/>
          <a:sy n="79" d="100"/>
        </p:scale>
        <p:origin x="15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na Hyry" userId="78244a95-4a76-486e-bcca-1d22d3cd25ba" providerId="ADAL" clId="{02ADB08F-20D3-48DB-A991-69DA9820E402}"/>
    <pc:docChg chg="custSel modSld">
      <pc:chgData name="Sanna Hyry" userId="78244a95-4a76-486e-bcca-1d22d3cd25ba" providerId="ADAL" clId="{02ADB08F-20D3-48DB-A991-69DA9820E402}" dt="2023-09-26T11:20:57.587" v="306" actId="20577"/>
      <pc:docMkLst>
        <pc:docMk/>
      </pc:docMkLst>
      <pc:sldChg chg="modSp mod">
        <pc:chgData name="Sanna Hyry" userId="78244a95-4a76-486e-bcca-1d22d3cd25ba" providerId="ADAL" clId="{02ADB08F-20D3-48DB-A991-69DA9820E402}" dt="2023-09-26T11:20:57.587" v="306" actId="20577"/>
        <pc:sldMkLst>
          <pc:docMk/>
          <pc:sldMk cId="2182293268" sldId="256"/>
        </pc:sldMkLst>
      </pc:sldChg>
      <pc:sldChg chg="modSp mod">
        <pc:chgData name="Sanna Hyry" userId="78244a95-4a76-486e-bcca-1d22d3cd25ba" providerId="ADAL" clId="{02ADB08F-20D3-48DB-A991-69DA9820E402}" dt="2023-09-26T11:19:56.627" v="268" actId="20577"/>
        <pc:sldMkLst>
          <pc:docMk/>
          <pc:sldMk cId="3008670685" sldId="257"/>
        </pc:sldMkLst>
      </pc:sldChg>
      <pc:sldChg chg="modSp mod">
        <pc:chgData name="Sanna Hyry" userId="78244a95-4a76-486e-bcca-1d22d3cd25ba" providerId="ADAL" clId="{02ADB08F-20D3-48DB-A991-69DA9820E402}" dt="2023-09-26T11:13:01.901" v="40" actId="20577"/>
        <pc:sldMkLst>
          <pc:docMk/>
          <pc:sldMk cId="3636228056" sldId="259"/>
        </pc:sldMkLst>
      </pc:sldChg>
      <pc:sldChg chg="modSp mod">
        <pc:chgData name="Sanna Hyry" userId="78244a95-4a76-486e-bcca-1d22d3cd25ba" providerId="ADAL" clId="{02ADB08F-20D3-48DB-A991-69DA9820E402}" dt="2023-09-26T11:18:00.629" v="233" actId="20577"/>
        <pc:sldMkLst>
          <pc:docMk/>
          <pc:sldMk cId="853658743" sldId="263"/>
        </pc:sldMkLst>
      </pc:sldChg>
      <pc:sldChg chg="modSp mod">
        <pc:chgData name="Sanna Hyry" userId="78244a95-4a76-486e-bcca-1d22d3cd25ba" providerId="ADAL" clId="{02ADB08F-20D3-48DB-A991-69DA9820E402}" dt="2023-09-26T11:16:26.533" v="165" actId="20577"/>
        <pc:sldMkLst>
          <pc:docMk/>
          <pc:sldMk cId="1838594033" sldId="267"/>
        </pc:sldMkLst>
      </pc:sldChg>
      <pc:sldChg chg="modSp mod">
        <pc:chgData name="Sanna Hyry" userId="78244a95-4a76-486e-bcca-1d22d3cd25ba" providerId="ADAL" clId="{02ADB08F-20D3-48DB-A991-69DA9820E402}" dt="2023-09-26T11:17:32.791" v="172" actId="6549"/>
        <pc:sldMkLst>
          <pc:docMk/>
          <pc:sldMk cId="2081049823" sldId="268"/>
        </pc:sldMkLst>
      </pc:sldChg>
      <pc:sldChg chg="modSp mod">
        <pc:chgData name="Sanna Hyry" userId="78244a95-4a76-486e-bcca-1d22d3cd25ba" providerId="ADAL" clId="{02ADB08F-20D3-48DB-A991-69DA9820E402}" dt="2023-09-26T11:18:52.620" v="240" actId="20577"/>
        <pc:sldMkLst>
          <pc:docMk/>
          <pc:sldMk cId="1109125106" sldId="269"/>
        </pc:sldMkLst>
      </pc:sldChg>
    </pc:docChg>
  </pc:docChgLst>
  <pc:docChgLst>
    <pc:chgData name="Sanna Hyry" userId="78244a95-4a76-486e-bcca-1d22d3cd25ba" providerId="ADAL" clId="{F48D81C7-BDD9-4E71-B984-F39F7B934941}"/>
    <pc:docChg chg="modSld">
      <pc:chgData name="Sanna Hyry" userId="78244a95-4a76-486e-bcca-1d22d3cd25ba" providerId="ADAL" clId="{F48D81C7-BDD9-4E71-B984-F39F7B934941}" dt="2025-01-09T13:26:27.366" v="1" actId="20577"/>
      <pc:docMkLst>
        <pc:docMk/>
      </pc:docMkLst>
      <pc:sldChg chg="modSp mod">
        <pc:chgData name="Sanna Hyry" userId="78244a95-4a76-486e-bcca-1d22d3cd25ba" providerId="ADAL" clId="{F48D81C7-BDD9-4E71-B984-F39F7B934941}" dt="2025-01-09T13:26:27.366" v="1" actId="20577"/>
        <pc:sldMkLst>
          <pc:docMk/>
          <pc:sldMk cId="3636228056" sldId="259"/>
        </pc:sldMkLst>
        <pc:spChg chg="mod">
          <ac:chgData name="Sanna Hyry" userId="78244a95-4a76-486e-bcca-1d22d3cd25ba" providerId="ADAL" clId="{F48D81C7-BDD9-4E71-B984-F39F7B934941}" dt="2025-01-09T13:26:27.366" v="1" actId="20577"/>
          <ac:spMkLst>
            <pc:docMk/>
            <pc:sldMk cId="3636228056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D56775-9B61-4AC9-ADFF-4AEFDB3BC2B1}" type="datetimeFigureOut">
              <a:rPr lang="fi-FI" smtClean="0"/>
              <a:t>9.1.2025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42CFDD-E5EB-44AF-9697-6C290241D8F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wsvakuutuskassa.f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87624" y="1988840"/>
            <a:ext cx="6965245" cy="1706541"/>
          </a:xfrm>
        </p:spPr>
        <p:txBody>
          <a:bodyPr>
            <a:normAutofit fontScale="90000"/>
          </a:bodyPr>
          <a:lstStyle/>
          <a:p>
            <a:r>
              <a:rPr lang="fi-FI" b="1" dirty="0" err="1"/>
              <a:t>GWS:n</a:t>
            </a:r>
            <a:r>
              <a:rPr lang="fi-FI" b="1"/>
              <a:t> vakuutuskassa</a:t>
            </a:r>
            <a:br>
              <a:rPr lang="fi-FI" b="1" dirty="0"/>
            </a:br>
            <a:r>
              <a:rPr lang="fi-FI" sz="2400" b="1" dirty="0"/>
              <a:t>- Toimii </a:t>
            </a:r>
            <a:r>
              <a:rPr lang="fi-FI" sz="2400" b="1"/>
              <a:t>sinun parhaaksesi -</a:t>
            </a:r>
            <a:br>
              <a:rPr lang="fi-FI" b="1" dirty="0"/>
            </a:b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182293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100811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Oikeus korvauksiin ja korvausten hakeminen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936717"/>
            <a:ext cx="7344816" cy="4248472"/>
          </a:xfrm>
        </p:spPr>
        <p:txBody>
          <a:bodyPr>
            <a:normAutofit/>
          </a:bodyPr>
          <a:lstStyle/>
          <a:p>
            <a:r>
              <a:rPr lang="fi-FI" sz="2000" dirty="0"/>
              <a:t>Oikeus korvauksiin alkaa vakuutussuhteen alkaessa ja päättyy vakuutussuhteen päättyessä, kustannuspäivän tulee ajoittua vakuutussuhteen ajalle</a:t>
            </a:r>
          </a:p>
          <a:p>
            <a:r>
              <a:rPr lang="fi-FI" sz="2000" dirty="0"/>
              <a:t>Korvausta on haettava kuuden (6) kuukauden kuluessa maksun suorittamisesta</a:t>
            </a:r>
          </a:p>
          <a:p>
            <a:r>
              <a:rPr lang="fi-FI" sz="2000" dirty="0"/>
              <a:t>Korvausta haetaan joko postitse alkuperäisillä tositteilla tai sähköpostilla skannatuilla/kuvatuilla tositteilla.</a:t>
            </a:r>
          </a:p>
          <a:p>
            <a:r>
              <a:rPr lang="fi-FI" sz="2000" dirty="0"/>
              <a:t>Korvaushakemukseksi käy Kelan korvauspäätös tai omavastuulasku/maksukuitti, josta käy ilmi mistä ja kenen kustannuksesta on kyse</a:t>
            </a:r>
          </a:p>
          <a:p>
            <a:pPr lvl="1"/>
            <a:r>
              <a:rPr lang="fi-FI" sz="1800" dirty="0"/>
              <a:t>Apteekin maksukuittiin pitää liittää joko apteekin lääkelaskelma, sähköisen reseptin potilasohje tai </a:t>
            </a:r>
            <a:r>
              <a:rPr lang="fi-FI" sz="1800" dirty="0" err="1"/>
              <a:t>OmaKannasta</a:t>
            </a:r>
            <a:r>
              <a:rPr lang="fi-FI" sz="1800" dirty="0"/>
              <a:t> tulostettu selvitys</a:t>
            </a:r>
          </a:p>
          <a:p>
            <a:pPr marL="36576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365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02724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Oikeus korvauksiin ja korvausten hakeminen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2070749"/>
            <a:ext cx="7272808" cy="4104456"/>
          </a:xfrm>
        </p:spPr>
        <p:txBody>
          <a:bodyPr>
            <a:normAutofit fontScale="92500"/>
          </a:bodyPr>
          <a:lstStyle/>
          <a:p>
            <a:r>
              <a:rPr lang="fi-FI" dirty="0"/>
              <a:t>Sairausvakuutuslain mukainen korvaus tulee olla käsiteltynä ennen kassan lisäetuuden maksua</a:t>
            </a:r>
          </a:p>
          <a:p>
            <a:pPr lvl="1"/>
            <a:r>
              <a:rPr lang="fi-FI" sz="1800" dirty="0"/>
              <a:t>Palveluntuottaja vähentää Kela-korvauksen maksun yhteydessä, jolloin kassan korvaus haetaan omavastuukuitilla tai vakuutettu hakee Kela-korvauksen itse Kelasta, jolloin kassan korvaus haetaan Kelan päätöksellä</a:t>
            </a:r>
          </a:p>
          <a:p>
            <a:pPr marL="365760" lvl="1" indent="0">
              <a:buNone/>
            </a:pPr>
            <a:endParaRPr lang="fi-FI" sz="1800" dirty="0"/>
          </a:p>
          <a:p>
            <a:r>
              <a:rPr lang="fi-FI" dirty="0"/>
              <a:t>Sääntöjen mukaista lisäetuuskorvausta maksetaan siltä osin kuin se ylittää </a:t>
            </a:r>
            <a:r>
              <a:rPr lang="fi-FI" err="1"/>
              <a:t>svl:n</a:t>
            </a:r>
            <a:r>
              <a:rPr lang="fi-FI" dirty="0"/>
              <a:t> mukaan maksettavan korvauksen</a:t>
            </a:r>
          </a:p>
          <a:p>
            <a:pPr lvl="1"/>
            <a:r>
              <a:rPr lang="fi-FI" dirty="0"/>
              <a:t>Lääkärinpalkkio 100,00 euroa, korvaus 75% = 75,00 euroa, josta </a:t>
            </a:r>
            <a:r>
              <a:rPr lang="fi-FI" err="1"/>
              <a:t>svl</a:t>
            </a:r>
            <a:r>
              <a:rPr lang="fi-FI" dirty="0"/>
              <a:t>-korvaus 8,00 euroa, kassan lisäetuus 67,00 euroa.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531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955233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Oikeus korvauksiin ja korvausten hakeminen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8401" y="2214682"/>
            <a:ext cx="7200800" cy="4248471"/>
          </a:xfrm>
        </p:spPr>
        <p:txBody>
          <a:bodyPr>
            <a:normAutofit lnSpcReduction="10000"/>
          </a:bodyPr>
          <a:lstStyle/>
          <a:p>
            <a:r>
              <a:rPr lang="fi-FI" sz="2000" dirty="0"/>
              <a:t>Lääkärin määräys on haettava etukäteen, määräys on voimassa yhden (1) vuoden allekirjoituspäivästä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Korvaushakemukseen tulee liittää muuttuneet tiedot esim. tilinumerosta. 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Yhteystietomuutokset voi lähettää myös www-sivujen kautta muutoslomakkeella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Korvauspäätöksiin voi tarvittaessa hakea muutosta Vakuutus- ja rahoitustarkastuksesta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45912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584176"/>
          </a:xfrm>
        </p:spPr>
        <p:txBody>
          <a:bodyPr>
            <a:noAutofit/>
          </a:bodyPr>
          <a:lstStyle/>
          <a:p>
            <a:r>
              <a:rPr lang="fi-FI" sz="3600" b="1" dirty="0"/>
              <a:t>LIITY SINÄKIN, </a:t>
            </a:r>
            <a:br>
              <a:rPr lang="fi-FI" sz="3600" b="1" dirty="0"/>
            </a:br>
            <a:r>
              <a:rPr lang="fi-FI" sz="3600" b="1" dirty="0"/>
              <a:t>VAKUUTUKASSA TOIMII SINUN PARHAAKSESI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63040" y="2646813"/>
            <a:ext cx="6196405" cy="3600400"/>
          </a:xfrm>
        </p:spPr>
        <p:txBody>
          <a:bodyPr>
            <a:normAutofit fontScale="92500"/>
          </a:bodyPr>
          <a:lstStyle/>
          <a:p>
            <a:r>
              <a:rPr lang="fi-FI" dirty="0"/>
              <a:t>VAKUUTETTUNA SAAT HYVÄT JA HUOMATTAVASTI LAKISÄÄTEISTÄ TURVAA PAREMMAT ETUUDET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VAKUUTETTUNA SAAT TURVAA ARKEEN SEKÄ SAIRAANA ETTÄ TERVEENÄ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Lisätietoja:  </a:t>
            </a:r>
            <a:r>
              <a:rPr lang="fi-FI" dirty="0">
                <a:hlinkClick r:id="rId2"/>
              </a:rPr>
              <a:t>www.gwsvakuutuskassa.fi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p. 050-3257362</a:t>
            </a:r>
          </a:p>
          <a:p>
            <a:pPr marL="0" indent="0">
              <a:buNone/>
            </a:pPr>
            <a:r>
              <a:rPr lang="fi-FI" dirty="0"/>
              <a:t>    e-mail: gwsvakuutuskassa@elisanet.fi</a:t>
            </a:r>
          </a:p>
        </p:txBody>
      </p:sp>
    </p:spTree>
    <p:extLst>
      <p:ext uri="{BB962C8B-B14F-4D97-AF65-F5344CB8AC3E}">
        <p14:creationId xmlns:p14="http://schemas.microsoft.com/office/powerpoint/2010/main" val="110912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lang="fi-FI" b="1" dirty="0" err="1"/>
              <a:t>GWS:n</a:t>
            </a:r>
            <a:r>
              <a:rPr lang="fi-FI" b="1" dirty="0"/>
              <a:t> vakuutuskassa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043608" y="1613825"/>
            <a:ext cx="7302510" cy="4310293"/>
          </a:xfrm>
        </p:spPr>
        <p:txBody>
          <a:bodyPr>
            <a:normAutofit fontScale="92500"/>
          </a:bodyPr>
          <a:lstStyle/>
          <a:p>
            <a:r>
              <a:rPr lang="fi-FI" dirty="0"/>
              <a:t>Perustamiskokous pidetty 19.11.1952</a:t>
            </a:r>
          </a:p>
          <a:p>
            <a:r>
              <a:rPr lang="fi-FI" dirty="0"/>
              <a:t>Vakuutettuja yhteensä 170</a:t>
            </a:r>
          </a:p>
          <a:p>
            <a:r>
              <a:rPr lang="fi-FI" dirty="0"/>
              <a:t>Toimisto ja kotipaikka Tampereella, Lapintie 3</a:t>
            </a:r>
          </a:p>
          <a:p>
            <a:pPr lvl="1"/>
            <a:r>
              <a:rPr lang="fi-FI" sz="1400" dirty="0"/>
              <a:t>Vakuutuspalvelusopimus Sairauskassa </a:t>
            </a:r>
            <a:r>
              <a:rPr lang="fi-FI" sz="1400" dirty="0" err="1"/>
              <a:t>Rollikan</a:t>
            </a:r>
            <a:r>
              <a:rPr lang="fi-FI" sz="1400" dirty="0"/>
              <a:t> kanssa</a:t>
            </a:r>
          </a:p>
          <a:p>
            <a:pPr lvl="1"/>
            <a:r>
              <a:rPr lang="fi-FI" sz="1400" dirty="0"/>
              <a:t>Toimitusjohtaja Sanna Hyry</a:t>
            </a:r>
          </a:p>
          <a:p>
            <a:r>
              <a:rPr lang="fi-FI" dirty="0"/>
              <a:t>Hallituksessa 5 jäsentä, joilla jokaisella henkilökohtainen varajäsen</a:t>
            </a:r>
          </a:p>
          <a:p>
            <a:r>
              <a:rPr lang="fi-FI" dirty="0"/>
              <a:t>Kassankokous huhtikuussa</a:t>
            </a:r>
          </a:p>
          <a:p>
            <a:pPr lvl="1"/>
            <a:r>
              <a:rPr lang="fi-FI" dirty="0"/>
              <a:t>Kaikilla vakuutetuilla oikeus osallistua</a:t>
            </a:r>
          </a:p>
          <a:p>
            <a:pPr lvl="1"/>
            <a:r>
              <a:rPr lang="fi-FI" dirty="0"/>
              <a:t>Ylin päätösvalta kassan asioissa; mm. vahvistaa tilinpäätöksen, valitsee hallituksen jäsenet/varajäsenet, hyväksyy hallituksen esityksen sääntömuutoksesta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867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3743" y="710126"/>
            <a:ext cx="6965245" cy="595194"/>
          </a:xfrm>
        </p:spPr>
        <p:txBody>
          <a:bodyPr>
            <a:normAutofit/>
          </a:bodyPr>
          <a:lstStyle/>
          <a:p>
            <a:r>
              <a:rPr lang="fi-FI" sz="3200" b="1" dirty="0"/>
              <a:t>Vakuutussuhde ja vakuutusmaksu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69145" y="1606461"/>
            <a:ext cx="7272725" cy="4392488"/>
          </a:xfrm>
        </p:spPr>
        <p:txBody>
          <a:bodyPr>
            <a:normAutofit fontScale="92500" lnSpcReduction="20000"/>
          </a:bodyPr>
          <a:lstStyle/>
          <a:p>
            <a:r>
              <a:rPr lang="fi-FI" sz="2000" dirty="0"/>
              <a:t>Vakuutetuksi voi liittyä henkilö, joka saa pääasiallisen toimeentulonsa toimintapiiriin kuuluvalta työnantajalta:</a:t>
            </a:r>
          </a:p>
          <a:p>
            <a:pPr lvl="1"/>
            <a:r>
              <a:rPr lang="fi-FI" sz="1800" err="1"/>
              <a:t>Treston</a:t>
            </a:r>
            <a:r>
              <a:rPr lang="fi-FI" sz="1800" dirty="0"/>
              <a:t> Oy, </a:t>
            </a:r>
            <a:r>
              <a:rPr lang="fi-FI" sz="1800" err="1"/>
              <a:t>Itab</a:t>
            </a:r>
            <a:r>
              <a:rPr lang="fi-FI" sz="1800" dirty="0"/>
              <a:t> Finland Oy, </a:t>
            </a:r>
            <a:r>
              <a:rPr lang="fi-FI" sz="1800" err="1"/>
              <a:t>Finncont</a:t>
            </a:r>
            <a:r>
              <a:rPr lang="fi-FI" sz="1800" dirty="0"/>
              <a:t> Oy, </a:t>
            </a:r>
            <a:r>
              <a:rPr lang="fi-FI" sz="1800" err="1"/>
              <a:t>Finncont</a:t>
            </a:r>
            <a:r>
              <a:rPr lang="fi-FI" sz="1800" dirty="0"/>
              <a:t> Group Oy, </a:t>
            </a:r>
            <a:r>
              <a:rPr lang="fi-FI" sz="1800" err="1"/>
              <a:t>Promens</a:t>
            </a:r>
            <a:r>
              <a:rPr lang="fi-FI" sz="1800" dirty="0"/>
              <a:t> Oy</a:t>
            </a:r>
          </a:p>
          <a:p>
            <a:pPr lvl="1"/>
            <a:r>
              <a:rPr lang="fi-FI" sz="2000" dirty="0"/>
              <a:t>Vakuutetuksi tulee liittyä kahden (2) kuukauden kuluessa työsuhteen alkamisesta, sääntömuutoksen voimaantulosta tai muuna hallituksen päättämänä ajanjaksona.</a:t>
            </a:r>
          </a:p>
          <a:p>
            <a:pPr marL="365760" lvl="1" indent="0">
              <a:buNone/>
            </a:pPr>
            <a:endParaRPr lang="fi-FI" sz="2000" dirty="0"/>
          </a:p>
          <a:p>
            <a:r>
              <a:rPr lang="fi-FI" sz="2000" dirty="0"/>
              <a:t>Vakuutusmaksu on 1,4% ennakonperintälain alaisesta palkasta. Työnantaja perii vakuutusmaksun palkanmaksun yhteydessä ja tilittää kassalle</a:t>
            </a:r>
          </a:p>
          <a:p>
            <a:pPr lvl="1"/>
            <a:r>
              <a:rPr lang="fi-FI" sz="1800" dirty="0"/>
              <a:t>Osa-aikatyötä tekevän lisävakuutusmaku on 20,00 euroa/kk ja palkattoman vapaan aikainen vakuutusmaksu 30,00 euroa/kk</a:t>
            </a:r>
          </a:p>
          <a:p>
            <a:pPr marL="365760" lvl="1" indent="0">
              <a:buNone/>
            </a:pPr>
            <a:endParaRPr lang="fi-FI" sz="1800" dirty="0"/>
          </a:p>
          <a:p>
            <a:r>
              <a:rPr lang="fi-FI" sz="2000" dirty="0"/>
              <a:t>Vakuutussuhde päättyy työsuhteen päättyessä tai vakuutetun kirjallisen eroilmoituksen perusteella</a:t>
            </a:r>
          </a:p>
        </p:txBody>
      </p:sp>
    </p:spTree>
    <p:extLst>
      <p:ext uri="{BB962C8B-B14F-4D97-AF65-F5344CB8AC3E}">
        <p14:creationId xmlns:p14="http://schemas.microsoft.com/office/powerpoint/2010/main" val="3972409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720080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Korvaukset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1412776"/>
            <a:ext cx="7200800" cy="4824536"/>
          </a:xfrm>
        </p:spPr>
        <p:txBody>
          <a:bodyPr/>
          <a:lstStyle/>
          <a:p>
            <a:r>
              <a:rPr lang="fi-FI" b="1" dirty="0"/>
              <a:t>Lääkärinpalkkiot</a:t>
            </a:r>
            <a:r>
              <a:rPr lang="fi-FI" dirty="0"/>
              <a:t>, </a:t>
            </a:r>
            <a:r>
              <a:rPr lang="fi-FI" sz="2000" dirty="0"/>
              <a:t>korvataan 75%, enintään 84,00 euroa/käyntikerta</a:t>
            </a:r>
          </a:p>
          <a:p>
            <a:r>
              <a:rPr lang="fi-FI" b="1" dirty="0"/>
              <a:t>Lääkkeet</a:t>
            </a:r>
            <a:r>
              <a:rPr lang="fi-FI" dirty="0"/>
              <a:t>, </a:t>
            </a:r>
            <a:r>
              <a:rPr lang="fi-FI" sz="2000" dirty="0"/>
              <a:t>korvataan 85% lääkärin määräämistä ja </a:t>
            </a:r>
            <a:r>
              <a:rPr lang="fi-FI" sz="2000" dirty="0" err="1"/>
              <a:t>svl</a:t>
            </a:r>
            <a:r>
              <a:rPr lang="fi-FI" sz="2000" dirty="0"/>
              <a:t>-korvattavista (Kela-korvattavista) lääkkeistä</a:t>
            </a:r>
          </a:p>
          <a:p>
            <a:pPr lvl="1"/>
            <a:r>
              <a:rPr lang="fi-FI" sz="1800" dirty="0" err="1"/>
              <a:t>Svl</a:t>
            </a:r>
            <a:r>
              <a:rPr lang="fi-FI" sz="1800" dirty="0"/>
              <a:t>-korvaus 40% / 65% /100% lääkkeen viitehinnasta</a:t>
            </a:r>
          </a:p>
          <a:p>
            <a:pPr lvl="1"/>
            <a:r>
              <a:rPr lang="fi-FI" sz="1800" dirty="0" err="1"/>
              <a:t>Svl:n</a:t>
            </a:r>
            <a:r>
              <a:rPr lang="fi-FI" sz="1800" dirty="0"/>
              <a:t> mukaiseen vuosittaiseen 70,00 euron alkuomavastuuseen sisältyviä lääkekustannuksia ei korvata</a:t>
            </a:r>
          </a:p>
          <a:p>
            <a:r>
              <a:rPr lang="fi-FI" b="1" dirty="0"/>
              <a:t>Tutkimus ja hoito</a:t>
            </a:r>
            <a:r>
              <a:rPr lang="fi-FI" dirty="0"/>
              <a:t>, </a:t>
            </a:r>
            <a:r>
              <a:rPr lang="fi-FI" sz="2000" dirty="0"/>
              <a:t>korvataan 75% lääkärin määräämistä tutkimuksista, enintään yhteensä 840,00 euroa kalenterivuodessa</a:t>
            </a:r>
          </a:p>
          <a:p>
            <a:pPr lvl="1"/>
            <a:r>
              <a:rPr lang="fi-FI" sz="1800" dirty="0"/>
              <a:t>Laboratoriotutkimukset, radiologiset tutkimukset (sis. myös magneetti- ja </a:t>
            </a:r>
            <a:r>
              <a:rPr lang="fi-FI" sz="1800" dirty="0" err="1"/>
              <a:t>uä</a:t>
            </a:r>
            <a:r>
              <a:rPr lang="fi-FI" sz="1800" dirty="0"/>
              <a:t>-tutkimukset), hammasröntgen, sytostaatti- ja keinomunuaishoito, valohoito</a:t>
            </a:r>
          </a:p>
        </p:txBody>
      </p:sp>
    </p:spTree>
    <p:extLst>
      <p:ext uri="{BB962C8B-B14F-4D97-AF65-F5344CB8AC3E}">
        <p14:creationId xmlns:p14="http://schemas.microsoft.com/office/powerpoint/2010/main" val="363622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648072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Korvaukset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340768"/>
            <a:ext cx="7488832" cy="4896544"/>
          </a:xfrm>
        </p:spPr>
        <p:txBody>
          <a:bodyPr>
            <a:normAutofit/>
          </a:bodyPr>
          <a:lstStyle/>
          <a:p>
            <a:r>
              <a:rPr lang="fi-FI" b="1" dirty="0"/>
              <a:t>Silmälasit</a:t>
            </a:r>
            <a:r>
              <a:rPr lang="fi-FI" dirty="0"/>
              <a:t>, </a:t>
            </a:r>
            <a:r>
              <a:rPr lang="fi-FI" sz="2000" dirty="0"/>
              <a:t>korvataan enintään 300,00 euroa / korvauskerta</a:t>
            </a:r>
          </a:p>
          <a:p>
            <a:pPr lvl="1"/>
            <a:r>
              <a:rPr lang="fi-FI" sz="1800" dirty="0"/>
              <a:t>Silmälasikorvausta on mahdollista saada </a:t>
            </a:r>
            <a:r>
              <a:rPr lang="fi-FI" sz="1800" b="1" dirty="0"/>
              <a:t>kolmen (3) vuoden välein</a:t>
            </a:r>
          </a:p>
          <a:p>
            <a:pPr lvl="1"/>
            <a:r>
              <a:rPr lang="fi-FI" sz="1800" dirty="0"/>
              <a:t>Optikon tai silmälääkärin määräys</a:t>
            </a:r>
          </a:p>
          <a:p>
            <a:pPr lvl="1"/>
            <a:r>
              <a:rPr lang="fi-FI" sz="1800" dirty="0"/>
              <a:t>Piilolinssejä voidaan korvata kertakäyttöpakkauksina enimmäismäärään saakka</a:t>
            </a:r>
          </a:p>
          <a:p>
            <a:r>
              <a:rPr lang="fi-FI" b="1" dirty="0"/>
              <a:t>Psykologin palkkio</a:t>
            </a:r>
            <a:r>
              <a:rPr lang="fi-FI" dirty="0"/>
              <a:t>, </a:t>
            </a:r>
            <a:r>
              <a:rPr lang="fi-FI" sz="2000" dirty="0"/>
              <a:t>korvataan 50% enintään 5 käyntikertaa kalenterivuodessa</a:t>
            </a:r>
          </a:p>
          <a:p>
            <a:r>
              <a:rPr lang="fi-FI" b="1" dirty="0"/>
              <a:t>Laitosmaksut</a:t>
            </a:r>
            <a:r>
              <a:rPr lang="fi-FI" dirty="0"/>
              <a:t>, </a:t>
            </a:r>
            <a:r>
              <a:rPr lang="fi-FI" sz="2000" dirty="0"/>
              <a:t>korvataan enintään 150,00 euroa / käyntikerta</a:t>
            </a:r>
          </a:p>
          <a:p>
            <a:pPr lvl="1"/>
            <a:r>
              <a:rPr lang="fi-FI" sz="1800" dirty="0"/>
              <a:t>Yksityisten palveluntuottajien perimiä kuluja</a:t>
            </a:r>
          </a:p>
          <a:p>
            <a:r>
              <a:rPr lang="fi-FI" b="1" dirty="0"/>
              <a:t>Toimistomaksut</a:t>
            </a:r>
            <a:r>
              <a:rPr lang="fi-FI" sz="2000" b="1" dirty="0"/>
              <a:t>, </a:t>
            </a:r>
            <a:r>
              <a:rPr lang="fi-FI" sz="2000" dirty="0"/>
              <a:t>korvataan 75%</a:t>
            </a:r>
            <a:endParaRPr lang="fi-FI" sz="2000" b="1" dirty="0"/>
          </a:p>
          <a:p>
            <a:r>
              <a:rPr lang="fi-FI" b="1" dirty="0"/>
              <a:t>Matkakustannukset</a:t>
            </a:r>
            <a:r>
              <a:rPr lang="fi-FI" dirty="0"/>
              <a:t>, </a:t>
            </a:r>
            <a:r>
              <a:rPr lang="fi-FI" sz="2000" dirty="0"/>
              <a:t>korvataan </a:t>
            </a:r>
            <a:r>
              <a:rPr lang="fi-FI" sz="2000" dirty="0" err="1"/>
              <a:t>svl:n</a:t>
            </a:r>
            <a:r>
              <a:rPr lang="fi-FI" sz="2000" dirty="0"/>
              <a:t> mukainen omavastuu, silloin kun korvausta on saatu myös </a:t>
            </a:r>
            <a:r>
              <a:rPr lang="fi-FI" sz="2000" dirty="0" err="1"/>
              <a:t>svl:n</a:t>
            </a:r>
            <a:r>
              <a:rPr lang="fi-FI" sz="2000" dirty="0"/>
              <a:t> mukaan</a:t>
            </a:r>
          </a:p>
          <a:p>
            <a:pPr lvl="1"/>
            <a:r>
              <a:rPr lang="fi-FI" sz="1800" dirty="0"/>
              <a:t>Yhdensuuntaisen matkan omavastuu on 25,00 euroa</a:t>
            </a:r>
          </a:p>
        </p:txBody>
      </p:sp>
    </p:spTree>
    <p:extLst>
      <p:ext uri="{BB962C8B-B14F-4D97-AF65-F5344CB8AC3E}">
        <p14:creationId xmlns:p14="http://schemas.microsoft.com/office/powerpoint/2010/main" val="139428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576064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Korvaukset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1288644"/>
            <a:ext cx="7200800" cy="4896544"/>
          </a:xfrm>
        </p:spPr>
        <p:txBody>
          <a:bodyPr>
            <a:normAutofit/>
          </a:bodyPr>
          <a:lstStyle/>
          <a:p>
            <a:r>
              <a:rPr lang="fi-FI" b="1" dirty="0"/>
              <a:t>Hammashoito</a:t>
            </a:r>
            <a:r>
              <a:rPr lang="fi-FI" dirty="0"/>
              <a:t>, </a:t>
            </a:r>
            <a:r>
              <a:rPr lang="fi-FI" sz="2000" dirty="0"/>
              <a:t>korvataan 100%, lisäetuutena maksetaan enintään 300,00 euroa/kalenterivuosi</a:t>
            </a:r>
          </a:p>
          <a:p>
            <a:pPr lvl="1"/>
            <a:r>
              <a:rPr lang="fi-FI" sz="1800" dirty="0"/>
              <a:t>Hammaslääkärin, erikoishammaslääkärin ja suuhygienistin hoitotyö, hampaiden tutkimus, oikomishoito, </a:t>
            </a:r>
            <a:r>
              <a:rPr lang="fi-FI" sz="1800" dirty="0" err="1"/>
              <a:t>proteettiset</a:t>
            </a:r>
            <a:r>
              <a:rPr lang="fi-FI" sz="1800" dirty="0"/>
              <a:t> toimenpiteet ja hammastekninen työ</a:t>
            </a:r>
          </a:p>
          <a:p>
            <a:r>
              <a:rPr lang="fi-FI" b="1" dirty="0"/>
              <a:t>Fysioterapia tai hieronta-, naprapatia-, osteopatia-, akupunktio- tai kiropraktiikkahoito</a:t>
            </a:r>
            <a:r>
              <a:rPr lang="fi-FI" dirty="0"/>
              <a:t>, </a:t>
            </a:r>
            <a:r>
              <a:rPr lang="fi-FI" sz="2000" dirty="0"/>
              <a:t>korvataan 75% enintään yhteensä 10 hoitokertaa kalenterivuodessa</a:t>
            </a:r>
          </a:p>
          <a:p>
            <a:pPr lvl="1"/>
            <a:r>
              <a:rPr lang="fi-FI" sz="1800" dirty="0"/>
              <a:t>Annetun hoidon tulee perustua lääkärin määräykseen</a:t>
            </a:r>
          </a:p>
          <a:p>
            <a:r>
              <a:rPr lang="fi-FI" b="1" dirty="0"/>
              <a:t>Jalkahoito</a:t>
            </a:r>
            <a:r>
              <a:rPr lang="fi-FI" dirty="0"/>
              <a:t>, </a:t>
            </a:r>
            <a:r>
              <a:rPr lang="fi-FI" sz="2000" dirty="0"/>
              <a:t>korvataan 50% enintään 5 hoitokertaa kalenterivuodessa, lääkärin määräyksellä</a:t>
            </a:r>
          </a:p>
          <a:p>
            <a:r>
              <a:rPr lang="fi-FI" b="1" dirty="0"/>
              <a:t>Vakuutuksen omavastuu,</a:t>
            </a:r>
            <a:r>
              <a:rPr lang="fi-FI" sz="2000" b="1" dirty="0"/>
              <a:t> </a:t>
            </a:r>
            <a:r>
              <a:rPr lang="fi-FI" sz="2000" dirty="0"/>
              <a:t>korvataan 75%</a:t>
            </a:r>
          </a:p>
          <a:p>
            <a:pPr lvl="1"/>
            <a:r>
              <a:rPr lang="fi-FI" sz="1800" dirty="0"/>
              <a:t>Yksityisen sairauskuluvakuutuksen tai työnantajan tarjoaman sairauskuluvakuutuksen omavastuuosuudesta korvataan 75%</a:t>
            </a:r>
          </a:p>
          <a:p>
            <a:pPr marL="365760" lvl="1" indent="0">
              <a:buNone/>
            </a:pPr>
            <a:endParaRPr lang="fi-FI" sz="1800" dirty="0"/>
          </a:p>
          <a:p>
            <a:pPr lvl="1"/>
            <a:endParaRPr lang="fi-FI" sz="1800" dirty="0"/>
          </a:p>
          <a:p>
            <a:pPr lvl="1"/>
            <a:endParaRPr lang="fi-FI" sz="18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102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576064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Korvaukset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387982"/>
            <a:ext cx="7488832" cy="496855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Julkisen sairaanhoidon </a:t>
            </a:r>
            <a:r>
              <a:rPr lang="fi-FI" b="1" dirty="0"/>
              <a:t>poliklinikkamaksut, päiväkirurgiset maksut ja terveyskeskusmaksut</a:t>
            </a:r>
            <a:r>
              <a:rPr lang="fi-FI" dirty="0"/>
              <a:t>, </a:t>
            </a:r>
            <a:r>
              <a:rPr lang="fi-FI" sz="2000" dirty="0"/>
              <a:t>korvataan 75%</a:t>
            </a:r>
          </a:p>
          <a:p>
            <a:r>
              <a:rPr lang="fi-FI" b="1" dirty="0"/>
              <a:t>Sairaalan ja terveyskeskuksen hoitopäivämaksut </a:t>
            </a:r>
            <a:r>
              <a:rPr lang="fi-FI" sz="2000" dirty="0"/>
              <a:t>korvataan 100%</a:t>
            </a:r>
          </a:p>
          <a:p>
            <a:pPr lvl="1"/>
            <a:r>
              <a:rPr lang="fi-FI" sz="2000" dirty="0"/>
              <a:t>Enintään 180 vrk/sama sairaus</a:t>
            </a:r>
          </a:p>
          <a:p>
            <a:r>
              <a:rPr lang="fi-FI" b="1" dirty="0"/>
              <a:t>Sidokset, apuvälineet ja tekojäsenet</a:t>
            </a:r>
            <a:r>
              <a:rPr lang="fi-FI" dirty="0"/>
              <a:t>, </a:t>
            </a:r>
            <a:r>
              <a:rPr lang="fi-FI" sz="2000" dirty="0"/>
              <a:t>korvataan 75%, enintään 134,00 euroa/korvauskerta</a:t>
            </a:r>
          </a:p>
          <a:p>
            <a:r>
              <a:rPr lang="fi-FI" b="1" dirty="0"/>
              <a:t>Hoitovälineet, laitteet ja mittarit</a:t>
            </a:r>
            <a:r>
              <a:rPr lang="fi-FI" dirty="0"/>
              <a:t>, </a:t>
            </a:r>
            <a:r>
              <a:rPr lang="fi-FI" sz="2000" dirty="0"/>
              <a:t>korvataan 75%, enintään 134,00 euroa/korvauskerta</a:t>
            </a:r>
          </a:p>
          <a:p>
            <a:pPr lvl="1"/>
            <a:r>
              <a:rPr lang="fi-FI" sz="1800" dirty="0"/>
              <a:t>Lääkärin määräys tulee olla, (koskee molempia edellisiä)</a:t>
            </a:r>
          </a:p>
          <a:p>
            <a:pPr lvl="1"/>
            <a:r>
              <a:rPr lang="fi-FI" sz="1800" dirty="0"/>
              <a:t>Korvausta maksetaan joka toinen vuosi, jos ei ole mahdollista saada muuta kautta ilmaiseksi, (koskee molempia edellisiä)</a:t>
            </a:r>
            <a:endParaRPr lang="fi-FI" sz="2000" dirty="0"/>
          </a:p>
          <a:p>
            <a:r>
              <a:rPr lang="fi-FI" b="1" dirty="0"/>
              <a:t>Hautausavustus 1.000,00 euroa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450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1"/>
          </a:xfrm>
        </p:spPr>
        <p:txBody>
          <a:bodyPr>
            <a:normAutofit fontScale="90000"/>
          </a:bodyPr>
          <a:lstStyle/>
          <a:p>
            <a:r>
              <a:rPr lang="fi-FI" dirty="0"/>
              <a:t>Korvausesimerkkejä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536504"/>
          </a:xfrm>
        </p:spPr>
        <p:txBody>
          <a:bodyPr>
            <a:normAutofit/>
          </a:bodyPr>
          <a:lstStyle/>
          <a:p>
            <a:r>
              <a:rPr lang="fi-FI" sz="1600" b="1" dirty="0"/>
              <a:t>Hammashoito, korvaus 100%, enintään 300,00 euroa kalenterivuodessa</a:t>
            </a:r>
          </a:p>
          <a:p>
            <a:pPr lvl="1"/>
            <a:r>
              <a:rPr lang="fi-FI" sz="1200" dirty="0"/>
              <a:t>Suun perustutkimus 65,50 euroa, </a:t>
            </a:r>
            <a:r>
              <a:rPr lang="fi-FI" sz="1200" dirty="0" err="1"/>
              <a:t>svl</a:t>
            </a:r>
            <a:r>
              <a:rPr lang="fi-FI" sz="1200" dirty="0"/>
              <a:t>-korvaus 15,50 euroa, lisäetuus 50,00 euroa</a:t>
            </a:r>
          </a:p>
          <a:p>
            <a:pPr lvl="1"/>
            <a:r>
              <a:rPr lang="fi-FI" sz="1200" dirty="0"/>
              <a:t>Paikkaushoito 125,20 euroa, </a:t>
            </a:r>
            <a:r>
              <a:rPr lang="fi-FI" sz="1200" dirty="0" err="1"/>
              <a:t>svl</a:t>
            </a:r>
            <a:r>
              <a:rPr lang="fi-FI" sz="1200" dirty="0"/>
              <a:t>-korvaus 17,00 euroa, lisäetuus 108,20 euroa</a:t>
            </a:r>
          </a:p>
          <a:p>
            <a:pPr lvl="1"/>
            <a:r>
              <a:rPr lang="fi-FI" sz="1200" dirty="0" err="1"/>
              <a:t>Parodontologinen</a:t>
            </a:r>
            <a:r>
              <a:rPr lang="fi-FI" sz="1200" dirty="0"/>
              <a:t> hoito suuhygienistillä 75,00 euroa, </a:t>
            </a:r>
            <a:r>
              <a:rPr lang="fi-FI" sz="1200" dirty="0" err="1"/>
              <a:t>svl</a:t>
            </a:r>
            <a:r>
              <a:rPr lang="fi-FI" sz="1200" dirty="0"/>
              <a:t>-korvaus 8,00 euroa, lisäetuus 67,00 euroa</a:t>
            </a:r>
          </a:p>
          <a:p>
            <a:pPr lvl="1"/>
            <a:r>
              <a:rPr lang="fi-FI" sz="1200" dirty="0"/>
              <a:t>Lisäksi hammasröntgen (korvaus tutkimuksena ja hoitona 75%) 39,00 euroa, </a:t>
            </a:r>
            <a:r>
              <a:rPr lang="fi-FI" sz="1200" dirty="0" err="1"/>
              <a:t>svl</a:t>
            </a:r>
            <a:r>
              <a:rPr lang="fi-FI" sz="1200" dirty="0"/>
              <a:t>-korvaus 6,00 euroa, lisäetuus 23,25 euroa</a:t>
            </a:r>
          </a:p>
          <a:p>
            <a:r>
              <a:rPr lang="fi-FI" sz="1600" b="1" dirty="0"/>
              <a:t>Lääkärinpalkkio, korvaus 75%, enintään 84,00 euroa käyntikerralta</a:t>
            </a:r>
          </a:p>
          <a:p>
            <a:pPr lvl="1"/>
            <a:r>
              <a:rPr lang="fi-FI" sz="1400" dirty="0"/>
              <a:t>Erikoislääkärin vastaanottokäynti 30min. Kustannus 100,00 euroa, </a:t>
            </a:r>
            <a:r>
              <a:rPr lang="fi-FI" sz="1400" dirty="0" err="1"/>
              <a:t>svl</a:t>
            </a:r>
            <a:r>
              <a:rPr lang="fi-FI" sz="1400" dirty="0"/>
              <a:t>-korvaus 8,00 euroa, lisäetuus 67,00 euroa</a:t>
            </a:r>
          </a:p>
          <a:p>
            <a:pPr lvl="1"/>
            <a:r>
              <a:rPr lang="fi-FI" sz="1400" dirty="0"/>
              <a:t>Yleislääkärin vastaanottokäynti 30min. Kustannus 75,00 euroa, </a:t>
            </a:r>
            <a:r>
              <a:rPr lang="fi-FI" sz="1400" dirty="0" err="1"/>
              <a:t>svl</a:t>
            </a:r>
            <a:r>
              <a:rPr lang="fi-FI" sz="1400" dirty="0"/>
              <a:t>-korvaus 8,00 euroa, lisäetuus 48,25 euroa</a:t>
            </a:r>
          </a:p>
          <a:p>
            <a:r>
              <a:rPr lang="fi-FI" sz="1600" b="1" dirty="0"/>
              <a:t>Fysikaalinen hoito, korvaus 75%, enintään 10 krt/kalenterivuosi</a:t>
            </a:r>
          </a:p>
          <a:p>
            <a:pPr lvl="1"/>
            <a:r>
              <a:rPr lang="fi-FI" sz="1400" dirty="0"/>
              <a:t>10 käyntikertaa, 540,00 euroa, lisäetuus 405,00 euroa (ei </a:t>
            </a:r>
            <a:r>
              <a:rPr lang="fi-FI" sz="1400" dirty="0" err="1"/>
              <a:t>svl</a:t>
            </a:r>
            <a:r>
              <a:rPr lang="fi-FI" sz="1400" dirty="0"/>
              <a:t>-korvausta)</a:t>
            </a:r>
          </a:p>
          <a:p>
            <a:r>
              <a:rPr lang="fi-FI" sz="1600" b="1" dirty="0"/>
              <a:t>Tutkimus ja hoito, korvaus 75%, enintään 840,00 euroa/kalenterivuosi</a:t>
            </a:r>
          </a:p>
          <a:p>
            <a:pPr lvl="1"/>
            <a:r>
              <a:rPr lang="fi-FI" sz="1400" dirty="0"/>
              <a:t>Lannerangan </a:t>
            </a:r>
            <a:r>
              <a:rPr lang="fi-FI" sz="1400" dirty="0" err="1"/>
              <a:t>mri</a:t>
            </a:r>
            <a:r>
              <a:rPr lang="fi-FI" sz="1400" dirty="0"/>
              <a:t> 572,00 euroa, lisäetuus 429,00 euroa (ei </a:t>
            </a:r>
            <a:r>
              <a:rPr lang="fi-FI" sz="1400" dirty="0" err="1"/>
              <a:t>svl</a:t>
            </a:r>
            <a:r>
              <a:rPr lang="fi-FI" sz="1400" dirty="0"/>
              <a:t>-korvausta)</a:t>
            </a:r>
          </a:p>
          <a:p>
            <a:pPr lvl="1"/>
            <a:r>
              <a:rPr lang="fi-FI" sz="1400" dirty="0"/>
              <a:t>Kaularangan </a:t>
            </a:r>
            <a:r>
              <a:rPr lang="fi-FI" sz="1400" dirty="0" err="1"/>
              <a:t>rtg</a:t>
            </a:r>
            <a:r>
              <a:rPr lang="fi-FI" sz="1400" dirty="0"/>
              <a:t> 118,00 euroa, lisäetuus 88,50 euroa (ei </a:t>
            </a:r>
            <a:r>
              <a:rPr lang="fi-FI" sz="1400" dirty="0" err="1"/>
              <a:t>svl</a:t>
            </a:r>
            <a:r>
              <a:rPr lang="fi-FI" sz="1400" dirty="0"/>
              <a:t>-korvausta)</a:t>
            </a:r>
          </a:p>
          <a:p>
            <a:pPr lvl="1"/>
            <a:r>
              <a:rPr lang="fi-FI" sz="1400" dirty="0"/>
              <a:t>Laboratorio; CRP 35,00 euroa, lisäetuus 26,25 euroa (ei </a:t>
            </a:r>
            <a:r>
              <a:rPr lang="fi-FI" sz="1400" dirty="0" err="1"/>
              <a:t>svl</a:t>
            </a:r>
            <a:r>
              <a:rPr lang="fi-FI" sz="1400" dirty="0"/>
              <a:t>-korvausta)</a:t>
            </a:r>
          </a:p>
        </p:txBody>
      </p:sp>
    </p:spTree>
    <p:extLst>
      <p:ext uri="{BB962C8B-B14F-4D97-AF65-F5344CB8AC3E}">
        <p14:creationId xmlns:p14="http://schemas.microsoft.com/office/powerpoint/2010/main" val="183859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lang="fi-FI" dirty="0"/>
              <a:t>Korvausesimerkkejä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1556792"/>
            <a:ext cx="7056784" cy="4464496"/>
          </a:xfrm>
        </p:spPr>
        <p:txBody>
          <a:bodyPr>
            <a:normAutofit/>
          </a:bodyPr>
          <a:lstStyle/>
          <a:p>
            <a:r>
              <a:rPr lang="fi-FI" sz="1600" b="1" dirty="0"/>
              <a:t>Lääkkeet, korvaus 85%</a:t>
            </a:r>
          </a:p>
          <a:p>
            <a:pPr lvl="1"/>
            <a:r>
              <a:rPr lang="fi-FI" sz="1400" dirty="0"/>
              <a:t>Peruskorvattavat (</a:t>
            </a:r>
            <a:r>
              <a:rPr lang="fi-FI" sz="1400" dirty="0" err="1"/>
              <a:t>svl</a:t>
            </a:r>
            <a:r>
              <a:rPr lang="fi-FI" sz="1400" dirty="0"/>
              <a:t>-osuus 40 %)</a:t>
            </a:r>
          </a:p>
          <a:p>
            <a:pPr lvl="2"/>
            <a:r>
              <a:rPr lang="fi-FI" sz="1200" dirty="0"/>
              <a:t>Burana 600mg 14,37 euroa, </a:t>
            </a:r>
            <a:r>
              <a:rPr lang="fi-FI" sz="1200" dirty="0" err="1"/>
              <a:t>svl</a:t>
            </a:r>
            <a:r>
              <a:rPr lang="fi-FI" sz="1200" dirty="0"/>
              <a:t>-korvaus 5,75 euroa, lisäetuus 6,46 euroa</a:t>
            </a:r>
          </a:p>
          <a:p>
            <a:pPr lvl="2"/>
            <a:r>
              <a:rPr lang="fi-FI" sz="1200" dirty="0"/>
              <a:t>Burana 800mg 18,29 euroa, </a:t>
            </a:r>
            <a:r>
              <a:rPr lang="fi-FI" sz="1200" dirty="0" err="1"/>
              <a:t>svl</a:t>
            </a:r>
            <a:r>
              <a:rPr lang="fi-FI" sz="1200" dirty="0"/>
              <a:t>-korvaus 7,32 euroa, lisäetuus 8,23 euroa</a:t>
            </a:r>
          </a:p>
          <a:p>
            <a:pPr lvl="1"/>
            <a:r>
              <a:rPr lang="fi-FI" sz="1400" dirty="0"/>
              <a:t>Alempi erityiskorvaus (</a:t>
            </a:r>
            <a:r>
              <a:rPr lang="fi-FI" sz="1400" dirty="0" err="1"/>
              <a:t>svl</a:t>
            </a:r>
            <a:r>
              <a:rPr lang="fi-FI" sz="1400" dirty="0"/>
              <a:t>-osuus 65 %)</a:t>
            </a:r>
          </a:p>
          <a:p>
            <a:pPr lvl="2"/>
            <a:r>
              <a:rPr lang="fi-FI" sz="1200" dirty="0"/>
              <a:t>Verenpainelääkitys, korvausnumero 205; </a:t>
            </a:r>
            <a:r>
              <a:rPr lang="fi-FI" sz="1200" dirty="0" err="1"/>
              <a:t>Atacand</a:t>
            </a:r>
            <a:r>
              <a:rPr lang="fi-FI" sz="1200" dirty="0"/>
              <a:t> 56,49 euroa, </a:t>
            </a:r>
            <a:r>
              <a:rPr lang="fi-FI" sz="1200" dirty="0" err="1"/>
              <a:t>svl</a:t>
            </a:r>
            <a:r>
              <a:rPr lang="fi-FI" sz="1200" dirty="0"/>
              <a:t>-korvaus 36,72 euroa, lisäetuus 11,30 euroa</a:t>
            </a:r>
          </a:p>
          <a:p>
            <a:pPr lvl="2"/>
            <a:r>
              <a:rPr lang="fi-FI" sz="1200" dirty="0"/>
              <a:t>Astmalääkitys, korvausnumero 203; </a:t>
            </a:r>
            <a:r>
              <a:rPr lang="fi-FI" sz="1200" dirty="0" err="1"/>
              <a:t>Symbicort</a:t>
            </a:r>
            <a:r>
              <a:rPr lang="fi-FI" sz="1200" dirty="0"/>
              <a:t> 148,75 euroa, </a:t>
            </a:r>
            <a:r>
              <a:rPr lang="fi-FI" sz="1200" dirty="0" err="1"/>
              <a:t>svl</a:t>
            </a:r>
            <a:r>
              <a:rPr lang="fi-FI" sz="1200" dirty="0"/>
              <a:t>-korvaus 96,69 euroa lisäetuus 29,75 euroa</a:t>
            </a:r>
          </a:p>
          <a:p>
            <a:r>
              <a:rPr lang="fi-FI" sz="1600" b="1" dirty="0"/>
              <a:t>Julkinen sairaanhoito</a:t>
            </a:r>
          </a:p>
          <a:p>
            <a:pPr lvl="1"/>
            <a:r>
              <a:rPr lang="fi-FI" sz="1400" dirty="0"/>
              <a:t>Sairaalahoidossa 10pv , kustannus 495,00 euroa, lisäetuus 495,00 euroa</a:t>
            </a:r>
          </a:p>
          <a:p>
            <a:pPr lvl="1"/>
            <a:r>
              <a:rPr lang="fi-FI" sz="1400" dirty="0"/>
              <a:t>Poliklinikkakäynti, kustannus 41,80 euroa, lisäetuus 31,35 euroa</a:t>
            </a:r>
          </a:p>
          <a:p>
            <a:pPr lvl="1"/>
            <a:r>
              <a:rPr lang="fi-FI" sz="1400" dirty="0"/>
              <a:t>Päiväkirurginen </a:t>
            </a:r>
            <a:r>
              <a:rPr lang="fi-FI" sz="1400" dirty="0" err="1"/>
              <a:t>tmp</a:t>
            </a:r>
            <a:r>
              <a:rPr lang="fi-FI" sz="1400" dirty="0"/>
              <a:t>, kustannus 136,80 euroa, lisäetuus 102,60 euroa</a:t>
            </a:r>
          </a:p>
          <a:p>
            <a:pPr lvl="1"/>
            <a:r>
              <a:rPr lang="fi-FI" sz="1400" dirty="0"/>
              <a:t>Terveyskeskusmaksu 20,90 euroa/käynti (peritään enintään 3krt), lisäetuus 15,68 euroa</a:t>
            </a:r>
          </a:p>
          <a:p>
            <a:pPr lvl="2"/>
            <a:r>
              <a:rPr lang="fi-FI" sz="1200" dirty="0"/>
              <a:t>Tai vuosimaksu 41,80 euroa, josta lisäetuus 31,35 euroa</a:t>
            </a:r>
          </a:p>
        </p:txBody>
      </p:sp>
    </p:spTree>
    <p:extLst>
      <p:ext uri="{BB962C8B-B14F-4D97-AF65-F5344CB8AC3E}">
        <p14:creationId xmlns:p14="http://schemas.microsoft.com/office/powerpoint/2010/main" val="2081049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sta">
  <a:themeElements>
    <a:clrScheme name="Nas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Nas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s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7F4E814A7DB6048B854E24F6176A37D" ma:contentTypeVersion="6" ma:contentTypeDescription="Luo uusi asiakirja." ma:contentTypeScope="" ma:versionID="27bdd241e674b4e14df758b4e82faf75">
  <xsd:schema xmlns:xsd="http://www.w3.org/2001/XMLSchema" xmlns:xs="http://www.w3.org/2001/XMLSchema" xmlns:p="http://schemas.microsoft.com/office/2006/metadata/properties" xmlns:ns2="9045d39b-7857-405c-aeff-5e627ad69ebc" xmlns:ns3="1ac5a056-b069-4b3c-b10e-ff307d923fd1" targetNamespace="http://schemas.microsoft.com/office/2006/metadata/properties" ma:root="true" ma:fieldsID="1c80bfaafffc81febef57260031ed1b6" ns2:_="" ns3:_="">
    <xsd:import namespace="9045d39b-7857-405c-aeff-5e627ad69ebc"/>
    <xsd:import namespace="1ac5a056-b069-4b3c-b10e-ff307d923f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5d39b-7857-405c-aeff-5e627ad69e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5a056-b069-4b3c-b10e-ff307d923fd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7366B8-7377-45E5-9E53-81E5BDA9C05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5CB007-93A1-4D8A-A4D7-1A16A1C8D3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45d39b-7857-405c-aeff-5e627ad69ebc"/>
    <ds:schemaRef ds:uri="1ac5a056-b069-4b3c-b10e-ff307d923f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1372BE-BBB0-45A5-A24F-4D41369AF2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1039</Words>
  <Application>Microsoft Office PowerPoint</Application>
  <PresentationFormat>Näytössä katseltava diaesitys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Brush Script MT</vt:lpstr>
      <vt:lpstr>Constantia</vt:lpstr>
      <vt:lpstr>Franklin Gothic Book</vt:lpstr>
      <vt:lpstr>Rage Italic</vt:lpstr>
      <vt:lpstr>Nasta</vt:lpstr>
      <vt:lpstr>GWS:n vakuutuskassa - Toimii sinun parhaaksesi - </vt:lpstr>
      <vt:lpstr>GWS:n vakuutuskassa</vt:lpstr>
      <vt:lpstr>Vakuutussuhde ja vakuutusmaksu</vt:lpstr>
      <vt:lpstr>Korvaukset</vt:lpstr>
      <vt:lpstr>Korvaukset</vt:lpstr>
      <vt:lpstr>Korvaukset</vt:lpstr>
      <vt:lpstr>Korvaukset</vt:lpstr>
      <vt:lpstr>Korvausesimerkkejä </vt:lpstr>
      <vt:lpstr>Korvausesimerkkejä</vt:lpstr>
      <vt:lpstr>Oikeus korvauksiin ja korvausten hakeminen</vt:lpstr>
      <vt:lpstr>Oikeus korvauksiin ja korvausten hakeminen</vt:lpstr>
      <vt:lpstr>Oikeus korvauksiin ja korvausten hakeminen</vt:lpstr>
      <vt:lpstr>LIITY SINÄKIN,  VAKUUTUKASSA TOIMII SINUN PARHAAKSESI</vt:lpstr>
    </vt:vector>
  </TitlesOfParts>
  <Company>Kela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GWS:n vakuutuskassa</dc:title>
  <dc:creator>33003csx</dc:creator>
  <cp:lastModifiedBy>Sanna Hyry</cp:lastModifiedBy>
  <cp:revision>92</cp:revision>
  <cp:lastPrinted>2021-02-02T10:02:53Z</cp:lastPrinted>
  <dcterms:created xsi:type="dcterms:W3CDTF">2017-11-08T09:03:20Z</dcterms:created>
  <dcterms:modified xsi:type="dcterms:W3CDTF">2025-01-09T13:26:35Z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0x01010027F4E814A7DB6048B854E24F6176A37D</vt:lpwstr>
  </property>
</Properties>
</file>