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4"/>
  </p:sldMasterIdLst>
  <p:sldIdLst>
    <p:sldId id="256" r:id="rId5"/>
    <p:sldId id="257" r:id="rId6"/>
    <p:sldId id="258" r:id="rId7"/>
    <p:sldId id="259" r:id="rId8"/>
    <p:sldId id="261" r:id="rId9"/>
    <p:sldId id="260" r:id="rId10"/>
    <p:sldId id="262" r:id="rId11"/>
    <p:sldId id="267" r:id="rId12"/>
    <p:sldId id="268" r:id="rId13"/>
    <p:sldId id="263" r:id="rId14"/>
    <p:sldId id="265" r:id="rId15"/>
    <p:sldId id="266" r:id="rId16"/>
    <p:sldId id="269" r:id="rId17"/>
  </p:sldIdLst>
  <p:sldSz cx="9144000" cy="6858000" type="screen4x3"/>
  <p:notesSz cx="6797675" cy="9928225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5" autoAdjust="0"/>
    <p:restoredTop sz="94683" autoAdjust="0"/>
  </p:normalViewPr>
  <p:slideViewPr>
    <p:cSldViewPr>
      <p:cViewPr varScale="1">
        <p:scale>
          <a:sx n="79" d="100"/>
          <a:sy n="79" d="100"/>
        </p:scale>
        <p:origin x="1574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nna Hyry" userId="78244a95-4a76-486e-bcca-1d22d3cd25ba" providerId="ADAL" clId="{02ADB08F-20D3-48DB-A991-69DA9820E402}"/>
    <pc:docChg chg="custSel modSld">
      <pc:chgData name="Sanna Hyry" userId="78244a95-4a76-486e-bcca-1d22d3cd25ba" providerId="ADAL" clId="{02ADB08F-20D3-48DB-A991-69DA9820E402}" dt="2023-09-26T11:20:57.587" v="306" actId="20577"/>
      <pc:docMkLst>
        <pc:docMk/>
      </pc:docMkLst>
      <pc:sldChg chg="modSp mod">
        <pc:chgData name="Sanna Hyry" userId="78244a95-4a76-486e-bcca-1d22d3cd25ba" providerId="ADAL" clId="{02ADB08F-20D3-48DB-A991-69DA9820E402}" dt="2023-09-26T11:20:57.587" v="306" actId="20577"/>
        <pc:sldMkLst>
          <pc:docMk/>
          <pc:sldMk cId="2182293268" sldId="256"/>
        </pc:sldMkLst>
      </pc:sldChg>
      <pc:sldChg chg="modSp mod">
        <pc:chgData name="Sanna Hyry" userId="78244a95-4a76-486e-bcca-1d22d3cd25ba" providerId="ADAL" clId="{02ADB08F-20D3-48DB-A991-69DA9820E402}" dt="2023-09-26T11:19:56.627" v="268" actId="20577"/>
        <pc:sldMkLst>
          <pc:docMk/>
          <pc:sldMk cId="3008670685" sldId="257"/>
        </pc:sldMkLst>
      </pc:sldChg>
      <pc:sldChg chg="modSp mod">
        <pc:chgData name="Sanna Hyry" userId="78244a95-4a76-486e-bcca-1d22d3cd25ba" providerId="ADAL" clId="{02ADB08F-20D3-48DB-A991-69DA9820E402}" dt="2023-09-26T11:13:01.901" v="40" actId="20577"/>
        <pc:sldMkLst>
          <pc:docMk/>
          <pc:sldMk cId="3636228056" sldId="259"/>
        </pc:sldMkLst>
      </pc:sldChg>
      <pc:sldChg chg="modSp mod">
        <pc:chgData name="Sanna Hyry" userId="78244a95-4a76-486e-bcca-1d22d3cd25ba" providerId="ADAL" clId="{02ADB08F-20D3-48DB-A991-69DA9820E402}" dt="2023-09-26T11:18:00.629" v="233" actId="20577"/>
        <pc:sldMkLst>
          <pc:docMk/>
          <pc:sldMk cId="853658743" sldId="263"/>
        </pc:sldMkLst>
      </pc:sldChg>
      <pc:sldChg chg="modSp mod">
        <pc:chgData name="Sanna Hyry" userId="78244a95-4a76-486e-bcca-1d22d3cd25ba" providerId="ADAL" clId="{02ADB08F-20D3-48DB-A991-69DA9820E402}" dt="2023-09-26T11:16:26.533" v="165" actId="20577"/>
        <pc:sldMkLst>
          <pc:docMk/>
          <pc:sldMk cId="1838594033" sldId="267"/>
        </pc:sldMkLst>
      </pc:sldChg>
      <pc:sldChg chg="modSp mod">
        <pc:chgData name="Sanna Hyry" userId="78244a95-4a76-486e-bcca-1d22d3cd25ba" providerId="ADAL" clId="{02ADB08F-20D3-48DB-A991-69DA9820E402}" dt="2023-09-26T11:17:32.791" v="172" actId="6549"/>
        <pc:sldMkLst>
          <pc:docMk/>
          <pc:sldMk cId="2081049823" sldId="268"/>
        </pc:sldMkLst>
      </pc:sldChg>
      <pc:sldChg chg="modSp mod">
        <pc:chgData name="Sanna Hyry" userId="78244a95-4a76-486e-bcca-1d22d3cd25ba" providerId="ADAL" clId="{02ADB08F-20D3-48DB-A991-69DA9820E402}" dt="2023-09-26T11:18:52.620" v="240" actId="20577"/>
        <pc:sldMkLst>
          <pc:docMk/>
          <pc:sldMk cId="1109125106" sldId="269"/>
        </pc:sldMkLst>
      </pc:sldChg>
    </pc:docChg>
  </pc:docChgLst>
  <pc:docChgLst>
    <pc:chgData name="Sanna Hyry" userId="78244a95-4a76-486e-bcca-1d22d3cd25ba" providerId="ADAL" clId="{F48D81C7-BDD9-4E71-B984-F39F7B934941}"/>
    <pc:docChg chg="modSld">
      <pc:chgData name="Sanna Hyry" userId="78244a95-4a76-486e-bcca-1d22d3cd25ba" providerId="ADAL" clId="{F48D81C7-BDD9-4E71-B984-F39F7B934941}" dt="2025-01-09T13:26:27.366" v="1" actId="20577"/>
      <pc:docMkLst>
        <pc:docMk/>
      </pc:docMkLst>
      <pc:sldChg chg="modSp mod">
        <pc:chgData name="Sanna Hyry" userId="78244a95-4a76-486e-bcca-1d22d3cd25ba" providerId="ADAL" clId="{F48D81C7-BDD9-4E71-B984-F39F7B934941}" dt="2025-01-09T13:26:27.366" v="1" actId="20577"/>
        <pc:sldMkLst>
          <pc:docMk/>
          <pc:sldMk cId="3636228056" sldId="259"/>
        </pc:sldMkLst>
        <pc:spChg chg="mod">
          <ac:chgData name="Sanna Hyry" userId="78244a95-4a76-486e-bcca-1d22d3cd25ba" providerId="ADAL" clId="{F48D81C7-BDD9-4E71-B984-F39F7B934941}" dt="2025-01-09T13:26:27.366" v="1" actId="20577"/>
          <ac:spMkLst>
            <pc:docMk/>
            <pc:sldMk cId="3636228056" sldId="259"/>
            <ac:spMk id="3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891821" y="5617774"/>
            <a:ext cx="7382935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989952" y="1016990"/>
            <a:ext cx="7179733" cy="4831643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990600" y="1009650"/>
            <a:ext cx="7179733" cy="4831643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769521" y="702069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7855433" y="749720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27201" y="1794935"/>
            <a:ext cx="5723468" cy="1828090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fi-FI"/>
              <a:t>Muokkaa perustyyl. napsautt.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27200" y="3736622"/>
            <a:ext cx="5712179" cy="1524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/>
              <a:t>Muokkaa alaotsikon perustyyliä napsautt.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70676" y="5357592"/>
            <a:ext cx="1213821" cy="365125"/>
          </a:xfrm>
        </p:spPr>
        <p:txBody>
          <a:bodyPr/>
          <a:lstStyle/>
          <a:p>
            <a:fld id="{9FD56775-9B61-4AC9-ADFF-4AEFDB3BC2B1}" type="datetimeFigureOut">
              <a:rPr lang="fi-FI" smtClean="0"/>
              <a:t>9.1.2025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74044" y="5357592"/>
            <a:ext cx="5034845" cy="365125"/>
          </a:xfrm>
        </p:spPr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13930" y="5357592"/>
            <a:ext cx="554023" cy="365125"/>
          </a:xfrm>
        </p:spPr>
        <p:txBody>
          <a:bodyPr/>
          <a:lstStyle>
            <a:lvl1pPr algn="ctr">
              <a:defRPr/>
            </a:lvl1pPr>
          </a:lstStyle>
          <a:p>
            <a:fld id="{EE42CFDD-E5EB-44AF-9697-6C290241D8F2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56775-9B61-4AC9-ADFF-4AEFDB3BC2B1}" type="datetimeFigureOut">
              <a:rPr lang="fi-FI" smtClean="0"/>
              <a:t>9.1.2025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42CFDD-E5EB-44AF-9697-6C290241D8F2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1" y="925690"/>
            <a:ext cx="1430867" cy="476391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8221" y="1106312"/>
            <a:ext cx="5178779" cy="4402667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56775-9B61-4AC9-ADFF-4AEFDB3BC2B1}" type="datetimeFigureOut">
              <a:rPr lang="fi-FI" smtClean="0"/>
              <a:t>9.1.2025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42CFDD-E5EB-44AF-9697-6C290241D8F2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56775-9B61-4AC9-ADFF-4AEFDB3BC2B1}" type="datetimeFigureOut">
              <a:rPr lang="fi-FI" smtClean="0"/>
              <a:t>9.1.2025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42CFDD-E5EB-44AF-9697-6C290241D8F2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979" y="2239430"/>
            <a:ext cx="6254044" cy="1362075"/>
          </a:xfrm>
        </p:spPr>
        <p:txBody>
          <a:bodyPr anchor="b"/>
          <a:lstStyle>
            <a:lvl1pPr algn="ctr">
              <a:defRPr sz="4000" b="0" cap="none" baseline="0"/>
            </a:lvl1pPr>
          </a:lstStyle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6267" y="3725334"/>
            <a:ext cx="6231467" cy="1309511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56775-9B61-4AC9-ADFF-4AEFDB3BC2B1}" type="datetimeFigureOut">
              <a:rPr lang="fi-FI" smtClean="0"/>
              <a:t>9.1.2025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42CFDD-E5EB-44AF-9697-6C290241D8F2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56775-9B61-4AC9-ADFF-4AEFDB3BC2B1}" type="datetimeFigureOut">
              <a:rPr lang="fi-FI" smtClean="0"/>
              <a:t>9.1.2025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42CFDD-E5EB-44AF-9697-6C290241D8F2}" type="slidenum">
              <a:rPr lang="fi-FI" smtClean="0"/>
              <a:t>‹#›</a:t>
            </a:fld>
            <a:endParaRPr lang="fi-FI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298448" y="2121407"/>
            <a:ext cx="3200400" cy="3602736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63440" y="2119313"/>
            <a:ext cx="3200400" cy="3605212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/>
              <a:t>Muokkaa perustyyl. napsautt.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57869" y="2122312"/>
            <a:ext cx="2939521" cy="820208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10669" y="2122311"/>
            <a:ext cx="2944368" cy="822960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56775-9B61-4AC9-ADFF-4AEFDB3BC2B1}" type="datetimeFigureOut">
              <a:rPr lang="fi-FI" smtClean="0"/>
              <a:t>9.1.2025</a:t>
            </a:fld>
            <a:endParaRPr lang="fi-F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42CFDD-E5EB-44AF-9697-6C290241D8F2}" type="slidenum">
              <a:rPr lang="fi-FI" smtClean="0"/>
              <a:t>‹#›</a:t>
            </a:fld>
            <a:endParaRPr lang="fi-FI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1298448" y="2944368"/>
            <a:ext cx="3227832" cy="2779776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45151" y="2944813"/>
            <a:ext cx="3227832" cy="2779776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56775-9B61-4AC9-ADFF-4AEFDB3BC2B1}" type="datetimeFigureOut">
              <a:rPr lang="fi-FI" smtClean="0"/>
              <a:t>9.1.2025</a:t>
            </a:fld>
            <a:endParaRPr lang="fi-F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42CFDD-E5EB-44AF-9697-6C290241D8F2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56775-9B61-4AC9-ADFF-4AEFDB3BC2B1}" type="datetimeFigureOut">
              <a:rPr lang="fi-FI" smtClean="0"/>
              <a:t>9.1.2025</a:t>
            </a:fld>
            <a:endParaRPr lang="fi-F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42CFDD-E5EB-44AF-9697-6C290241D8F2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" name="Freeform 1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 rot="60000">
            <a:off x="4471416" y="603504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 rot="21540000">
            <a:off x="749808" y="576072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9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8976" y="2020042"/>
            <a:ext cx="3064827" cy="1503037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fi-FI"/>
              <a:t>Muokkaa perustyyl. napsautt.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60000">
            <a:off x="4854291" y="1150993"/>
            <a:ext cx="3020792" cy="4625489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48125" y="3623748"/>
            <a:ext cx="3048891" cy="2100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1698" y="5885672"/>
            <a:ext cx="1213821" cy="365125"/>
          </a:xfrm>
        </p:spPr>
        <p:txBody>
          <a:bodyPr/>
          <a:lstStyle/>
          <a:p>
            <a:fld id="{9FD56775-9B61-4AC9-ADFF-4AEFDB3BC2B1}" type="datetimeFigureOut">
              <a:rPr lang="fi-FI" smtClean="0"/>
              <a:t>9.1.2025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54" y="5829261"/>
            <a:ext cx="3522607" cy="365125"/>
          </a:xfrm>
        </p:spPr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57313" y="5896961"/>
            <a:ext cx="554023" cy="365125"/>
          </a:xfrm>
        </p:spPr>
        <p:txBody>
          <a:bodyPr/>
          <a:lstStyle/>
          <a:p>
            <a:fld id="{EE42CFDD-E5EB-44AF-9697-6C290241D8F2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1" name="Freeform 3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5058" y="575769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 rot="60000">
            <a:off x="4464768" y="603920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5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6424" y="2020824"/>
            <a:ext cx="3063240" cy="1499616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60000">
            <a:off x="4898615" y="1207272"/>
            <a:ext cx="2913863" cy="4539412"/>
          </a:xfrm>
          <a:ln w="101600" cap="rnd">
            <a:solidFill>
              <a:srgbClr val="FFFFFF"/>
            </a:solidFill>
          </a:ln>
          <a:effectLst>
            <a:outerShdw blurRad="889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i-FI"/>
              <a:t>Lisää kuva napsauttamalla kuvaketta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52144" y="3621024"/>
            <a:ext cx="3044952" cy="210312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5936" y="5888737"/>
            <a:ext cx="1213821" cy="365125"/>
          </a:xfrm>
        </p:spPr>
        <p:txBody>
          <a:bodyPr/>
          <a:lstStyle/>
          <a:p>
            <a:fld id="{9FD56775-9B61-4AC9-ADFF-4AEFDB3BC2B1}" type="datetimeFigureOut">
              <a:rPr lang="fi-FI" smtClean="0"/>
              <a:t>9.1.2025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69" y="5831037"/>
            <a:ext cx="3319043" cy="365125"/>
          </a:xfrm>
        </p:spPr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62089" y="5900026"/>
            <a:ext cx="554023" cy="365125"/>
          </a:xfrm>
        </p:spPr>
        <p:txBody>
          <a:bodyPr/>
          <a:lstStyle/>
          <a:p>
            <a:fld id="{EE42CFDD-E5EB-44AF-9697-6C290241D8F2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628650" y="6069330"/>
            <a:ext cx="792099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31520" y="575310"/>
            <a:ext cx="7696200" cy="5715000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31520" y="576072"/>
            <a:ext cx="7696200" cy="5715000"/>
          </a:xfrm>
          <a:prstGeom prst="rect">
            <a:avLst/>
          </a:prstGeom>
          <a:blipFill dpi="0" rotWithShape="1">
            <a:blip r:embed="rId13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1435684">
            <a:off x="543741" y="273091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4096196">
            <a:off x="8115079" y="298163"/>
            <a:ext cx="566928" cy="566928"/>
          </a:xfrm>
          <a:prstGeom prst="rect">
            <a:avLst/>
          </a:prstGeom>
          <a:noFill/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5023" y="817582"/>
            <a:ext cx="6965245" cy="12024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63040" y="2119257"/>
            <a:ext cx="6196405" cy="360381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54588" y="5809152"/>
            <a:ext cx="12138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9FD56775-9B61-4AC9-ADFF-4AEFDB3BC2B1}" type="datetimeFigureOut">
              <a:rPr lang="fi-FI" smtClean="0"/>
              <a:t>9.1.2025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4401" y="5809152"/>
            <a:ext cx="5540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70202" y="5809152"/>
            <a:ext cx="55402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EE42CFDD-E5EB-44AF-9697-6C290241D8F2}" type="slidenum">
              <a:rPr lang="fi-FI" smtClean="0"/>
              <a:t>‹#›</a:t>
            </a:fld>
            <a:endParaRPr lang="fi-F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64592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1168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7432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gwsvakuutuskassa.fi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187624" y="1988840"/>
            <a:ext cx="6965245" cy="1706541"/>
          </a:xfrm>
        </p:spPr>
        <p:txBody>
          <a:bodyPr>
            <a:normAutofit fontScale="90000"/>
          </a:bodyPr>
          <a:lstStyle/>
          <a:p>
            <a:r>
              <a:rPr lang="fi-FI" b="1" dirty="0" err="1"/>
              <a:t>GWS:n</a:t>
            </a:r>
            <a:r>
              <a:rPr lang="fi-FI" b="1"/>
              <a:t> vakuutuskassa</a:t>
            </a:r>
            <a:br>
              <a:rPr lang="fi-FI" b="1" dirty="0"/>
            </a:br>
            <a:r>
              <a:rPr lang="fi-FI" sz="2400" b="1" dirty="0"/>
              <a:t>- Toimii </a:t>
            </a:r>
            <a:r>
              <a:rPr lang="fi-FI" sz="2400" b="1"/>
              <a:t>sinun parhaaksesi -</a:t>
            </a:r>
            <a:br>
              <a:rPr lang="fi-FI" b="1" dirty="0"/>
            </a:br>
            <a:endParaRPr lang="fi-FI" b="1" dirty="0"/>
          </a:p>
        </p:txBody>
      </p:sp>
    </p:spTree>
    <p:extLst>
      <p:ext uri="{BB962C8B-B14F-4D97-AF65-F5344CB8AC3E}">
        <p14:creationId xmlns:p14="http://schemas.microsoft.com/office/powerpoint/2010/main" val="21822932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095023" y="692697"/>
            <a:ext cx="6965245" cy="1008111"/>
          </a:xfrm>
        </p:spPr>
        <p:txBody>
          <a:bodyPr>
            <a:normAutofit fontScale="90000"/>
          </a:bodyPr>
          <a:lstStyle/>
          <a:p>
            <a:r>
              <a:rPr lang="fi-FI" b="1" dirty="0"/>
              <a:t>Oikeus korvauksiin ja korvausten hakeminen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899592" y="1936717"/>
            <a:ext cx="7344816" cy="4248472"/>
          </a:xfrm>
        </p:spPr>
        <p:txBody>
          <a:bodyPr>
            <a:normAutofit/>
          </a:bodyPr>
          <a:lstStyle/>
          <a:p>
            <a:r>
              <a:rPr lang="fi-FI" sz="2000" dirty="0"/>
              <a:t>Oikeus korvauksiin alkaa vakuutussuhteen alkaessa ja päättyy vakuutussuhteen päättyessä, kustannuspäivän tulee ajoittua vakuutussuhteen ajalle</a:t>
            </a:r>
          </a:p>
          <a:p>
            <a:r>
              <a:rPr lang="fi-FI" sz="2000" dirty="0"/>
              <a:t>Korvausta on haettava kuuden (6) kuukauden kuluessa maksun suorittamisesta</a:t>
            </a:r>
          </a:p>
          <a:p>
            <a:r>
              <a:rPr lang="fi-FI" sz="2000" dirty="0"/>
              <a:t>Korvausta haetaan joko postitse alkuperäisillä tositteilla tai sähköpostilla skannatuilla/kuvatuilla tositteilla.</a:t>
            </a:r>
          </a:p>
          <a:p>
            <a:r>
              <a:rPr lang="fi-FI" sz="2000" dirty="0"/>
              <a:t>Korvaushakemukseksi käy Kelan korvauspäätös tai omavastuulasku/maksukuitti, josta käy ilmi mistä ja kenen kustannuksesta on kyse</a:t>
            </a:r>
          </a:p>
          <a:p>
            <a:pPr lvl="1"/>
            <a:r>
              <a:rPr lang="fi-FI" sz="1800" dirty="0"/>
              <a:t>Apteekin maksukuittiin pitää liittää joko apteekin lääkelaskelma, sähköisen reseptin potilasohje tai </a:t>
            </a:r>
            <a:r>
              <a:rPr lang="fi-FI" sz="1800" dirty="0" err="1"/>
              <a:t>OmaKannasta</a:t>
            </a:r>
            <a:r>
              <a:rPr lang="fi-FI" sz="1800" dirty="0"/>
              <a:t> tulostettu selvitys</a:t>
            </a:r>
          </a:p>
          <a:p>
            <a:pPr marL="365760" lvl="1" indent="0">
              <a:buNone/>
            </a:pPr>
            <a:endParaRPr lang="fi-FI" dirty="0"/>
          </a:p>
          <a:p>
            <a:pPr lvl="1"/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85365874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095023" y="817582"/>
            <a:ext cx="6965245" cy="1027241"/>
          </a:xfrm>
        </p:spPr>
        <p:txBody>
          <a:bodyPr>
            <a:normAutofit fontScale="90000"/>
          </a:bodyPr>
          <a:lstStyle/>
          <a:p>
            <a:r>
              <a:rPr lang="fi-FI" b="1" dirty="0"/>
              <a:t>Oikeus korvauksiin ja korvausten hakeminen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971600" y="2070749"/>
            <a:ext cx="7272808" cy="4104456"/>
          </a:xfrm>
        </p:spPr>
        <p:txBody>
          <a:bodyPr>
            <a:normAutofit fontScale="92500"/>
          </a:bodyPr>
          <a:lstStyle/>
          <a:p>
            <a:r>
              <a:rPr lang="fi-FI" dirty="0"/>
              <a:t>Sairausvakuutuslain mukainen korvaus tulee olla käsiteltynä ennen kassan lisäetuuden maksua</a:t>
            </a:r>
          </a:p>
          <a:p>
            <a:pPr lvl="1"/>
            <a:r>
              <a:rPr lang="fi-FI" sz="1800" dirty="0"/>
              <a:t>Palveluntuottaja vähentää Kela-korvauksen maksun yhteydessä, jolloin kassan korvaus haetaan omavastuukuitilla tai vakuutettu hakee Kela-korvauksen itse Kelasta, jolloin kassan korvaus haetaan Kelan päätöksellä</a:t>
            </a:r>
          </a:p>
          <a:p>
            <a:pPr marL="365760" lvl="1" indent="0">
              <a:buNone/>
            </a:pPr>
            <a:endParaRPr lang="fi-FI" sz="1800" dirty="0"/>
          </a:p>
          <a:p>
            <a:r>
              <a:rPr lang="fi-FI" dirty="0"/>
              <a:t>Sääntöjen mukaista lisäetuuskorvausta maksetaan siltä osin kuin se ylittää </a:t>
            </a:r>
            <a:r>
              <a:rPr lang="fi-FI" err="1"/>
              <a:t>svl:n</a:t>
            </a:r>
            <a:r>
              <a:rPr lang="fi-FI" dirty="0"/>
              <a:t> mukaan maksettavan korvauksen</a:t>
            </a:r>
          </a:p>
          <a:p>
            <a:pPr lvl="1"/>
            <a:r>
              <a:rPr lang="fi-FI" dirty="0"/>
              <a:t>Lääkärinpalkkio 100,00 euroa, korvaus 75% = 75,00 euroa, josta </a:t>
            </a:r>
            <a:r>
              <a:rPr lang="fi-FI" err="1"/>
              <a:t>svl</a:t>
            </a:r>
            <a:r>
              <a:rPr lang="fi-FI" dirty="0"/>
              <a:t>-korvaus 8,00 euroa, kassan lisäetuus 67,00 euroa.</a:t>
            </a:r>
          </a:p>
          <a:p>
            <a:pPr marL="0" indent="0">
              <a:buNone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6531068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095023" y="817582"/>
            <a:ext cx="6965245" cy="955233"/>
          </a:xfrm>
        </p:spPr>
        <p:txBody>
          <a:bodyPr>
            <a:normAutofit fontScale="90000"/>
          </a:bodyPr>
          <a:lstStyle/>
          <a:p>
            <a:r>
              <a:rPr lang="fi-FI" b="1" dirty="0"/>
              <a:t>Oikeus korvauksiin ja korvausten hakeminen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1068401" y="2214682"/>
            <a:ext cx="7200800" cy="4248471"/>
          </a:xfrm>
        </p:spPr>
        <p:txBody>
          <a:bodyPr>
            <a:normAutofit lnSpcReduction="10000"/>
          </a:bodyPr>
          <a:lstStyle/>
          <a:p>
            <a:r>
              <a:rPr lang="fi-FI" sz="2000" dirty="0"/>
              <a:t>Lääkärin määräys on haettava etukäteen, määräys on voimassa yhden (1) vuoden allekirjoituspäivästä</a:t>
            </a:r>
          </a:p>
          <a:p>
            <a:pPr marL="0" indent="0">
              <a:buNone/>
            </a:pPr>
            <a:endParaRPr lang="fi-FI" sz="2000" dirty="0"/>
          </a:p>
          <a:p>
            <a:r>
              <a:rPr lang="fi-FI" sz="2000" dirty="0"/>
              <a:t>Korvaushakemukseen tulee liittää muuttuneet tiedot esim. tilinumerosta. </a:t>
            </a:r>
          </a:p>
          <a:p>
            <a:pPr marL="0" indent="0">
              <a:buNone/>
            </a:pPr>
            <a:endParaRPr lang="fi-FI" sz="2000" dirty="0"/>
          </a:p>
          <a:p>
            <a:r>
              <a:rPr lang="fi-FI" sz="2000" dirty="0"/>
              <a:t>Yhteystietomuutokset voi lähettää myös www-sivujen kautta muutoslomakkeella</a:t>
            </a:r>
          </a:p>
          <a:p>
            <a:pPr marL="0" indent="0">
              <a:buNone/>
            </a:pPr>
            <a:endParaRPr lang="fi-FI" sz="2000" dirty="0"/>
          </a:p>
          <a:p>
            <a:r>
              <a:rPr lang="fi-FI" sz="2000" dirty="0"/>
              <a:t>Korvauspäätöksiin voi tarvittaessa hakea muutosta Vakuutus- ja rahoitustarkastuksesta</a:t>
            </a:r>
          </a:p>
          <a:p>
            <a:endParaRPr lang="fi-FI" sz="2000" dirty="0"/>
          </a:p>
        </p:txBody>
      </p:sp>
    </p:spTree>
    <p:extLst>
      <p:ext uri="{BB962C8B-B14F-4D97-AF65-F5344CB8AC3E}">
        <p14:creationId xmlns:p14="http://schemas.microsoft.com/office/powerpoint/2010/main" val="324591293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115616" y="836712"/>
            <a:ext cx="6965245" cy="1584176"/>
          </a:xfrm>
        </p:spPr>
        <p:txBody>
          <a:bodyPr>
            <a:noAutofit/>
          </a:bodyPr>
          <a:lstStyle/>
          <a:p>
            <a:r>
              <a:rPr lang="fi-FI" sz="3600" b="1" dirty="0"/>
              <a:t>LIITY SINÄKIN, </a:t>
            </a:r>
            <a:br>
              <a:rPr lang="fi-FI" sz="3600" b="1" dirty="0"/>
            </a:br>
            <a:r>
              <a:rPr lang="fi-FI" sz="3600" b="1" dirty="0"/>
              <a:t>VAKUUTUKASSA TOIMII SINUN PARHAAKSESI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1463040" y="2646813"/>
            <a:ext cx="6196405" cy="3600400"/>
          </a:xfrm>
        </p:spPr>
        <p:txBody>
          <a:bodyPr>
            <a:normAutofit fontScale="92500"/>
          </a:bodyPr>
          <a:lstStyle/>
          <a:p>
            <a:r>
              <a:rPr lang="fi-FI" dirty="0"/>
              <a:t>VAKUUTETTUNA SAAT HYVÄT JA HUOMATTAVASTI LAKISÄÄTEISTÄ TURVAA PAREMMAT ETUUDET</a:t>
            </a:r>
          </a:p>
          <a:p>
            <a:pPr marL="0" indent="0">
              <a:buNone/>
            </a:pPr>
            <a:endParaRPr lang="fi-FI" dirty="0"/>
          </a:p>
          <a:p>
            <a:r>
              <a:rPr lang="fi-FI" dirty="0"/>
              <a:t>VAKUUTETTUNA SAAT TURVAA ARKEEN SEKÄ SAIRAANA ETTÄ TERVEENÄ</a:t>
            </a:r>
          </a:p>
          <a:p>
            <a:pPr marL="0" indent="0">
              <a:buNone/>
            </a:pPr>
            <a:endParaRPr lang="fi-FI" dirty="0"/>
          </a:p>
          <a:p>
            <a:r>
              <a:rPr lang="fi-FI" dirty="0"/>
              <a:t>Lisätietoja:  </a:t>
            </a:r>
            <a:r>
              <a:rPr lang="fi-FI" dirty="0">
                <a:hlinkClick r:id="rId2"/>
              </a:rPr>
              <a:t>www.gwsvakuutuskassa.fi</a:t>
            </a:r>
            <a:endParaRPr lang="fi-FI" dirty="0"/>
          </a:p>
          <a:p>
            <a:pPr marL="0" indent="0">
              <a:buNone/>
            </a:pPr>
            <a:r>
              <a:rPr lang="fi-FI" dirty="0"/>
              <a:t>    p. 050-3257362</a:t>
            </a:r>
          </a:p>
          <a:p>
            <a:pPr marL="0" indent="0">
              <a:buNone/>
            </a:pPr>
            <a:r>
              <a:rPr lang="fi-FI" dirty="0"/>
              <a:t>    e-mail: gwsvakuutuskassa@elisanet.fi</a:t>
            </a:r>
          </a:p>
        </p:txBody>
      </p:sp>
    </p:spTree>
    <p:extLst>
      <p:ext uri="{BB962C8B-B14F-4D97-AF65-F5344CB8AC3E}">
        <p14:creationId xmlns:p14="http://schemas.microsoft.com/office/powerpoint/2010/main" val="11091251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tsikko 3"/>
          <p:cNvSpPr>
            <a:spLocks noGrp="1"/>
          </p:cNvSpPr>
          <p:nvPr>
            <p:ph type="title"/>
          </p:nvPr>
        </p:nvSpPr>
        <p:spPr>
          <a:xfrm>
            <a:off x="1095023" y="817583"/>
            <a:ext cx="6965245" cy="595194"/>
          </a:xfrm>
        </p:spPr>
        <p:txBody>
          <a:bodyPr>
            <a:normAutofit fontScale="90000"/>
          </a:bodyPr>
          <a:lstStyle/>
          <a:p>
            <a:r>
              <a:rPr lang="fi-FI" b="1" dirty="0" err="1"/>
              <a:t>GWS:n</a:t>
            </a:r>
            <a:r>
              <a:rPr lang="fi-FI" b="1" dirty="0"/>
              <a:t> vakuutuskassa</a:t>
            </a:r>
          </a:p>
        </p:txBody>
      </p:sp>
      <p:sp>
        <p:nvSpPr>
          <p:cNvPr id="5" name="Sisällön paikkamerkki 4"/>
          <p:cNvSpPr>
            <a:spLocks noGrp="1"/>
          </p:cNvSpPr>
          <p:nvPr>
            <p:ph idx="1"/>
          </p:nvPr>
        </p:nvSpPr>
        <p:spPr>
          <a:xfrm>
            <a:off x="1043608" y="1613825"/>
            <a:ext cx="7302510" cy="4310293"/>
          </a:xfrm>
        </p:spPr>
        <p:txBody>
          <a:bodyPr>
            <a:normAutofit fontScale="92500"/>
          </a:bodyPr>
          <a:lstStyle/>
          <a:p>
            <a:r>
              <a:rPr lang="fi-FI" dirty="0"/>
              <a:t>Perustamiskokous pidetty 19.11.1952</a:t>
            </a:r>
          </a:p>
          <a:p>
            <a:r>
              <a:rPr lang="fi-FI" dirty="0"/>
              <a:t>Vakuutettuja yhteensä 170</a:t>
            </a:r>
          </a:p>
          <a:p>
            <a:r>
              <a:rPr lang="fi-FI" dirty="0"/>
              <a:t>Toimisto ja kotipaikka Tampereella, Lapintie 3</a:t>
            </a:r>
          </a:p>
          <a:p>
            <a:pPr lvl="1"/>
            <a:r>
              <a:rPr lang="fi-FI" sz="1400" dirty="0"/>
              <a:t>Vakuutuspalvelusopimus Sairauskassa </a:t>
            </a:r>
            <a:r>
              <a:rPr lang="fi-FI" sz="1400" dirty="0" err="1"/>
              <a:t>Rollikan</a:t>
            </a:r>
            <a:r>
              <a:rPr lang="fi-FI" sz="1400" dirty="0"/>
              <a:t> kanssa</a:t>
            </a:r>
          </a:p>
          <a:p>
            <a:pPr lvl="1"/>
            <a:r>
              <a:rPr lang="fi-FI" sz="1400" dirty="0"/>
              <a:t>Toimitusjohtaja Sanna Hyry</a:t>
            </a:r>
          </a:p>
          <a:p>
            <a:r>
              <a:rPr lang="fi-FI" dirty="0"/>
              <a:t>Hallituksessa 5 jäsentä, joilla jokaisella henkilökohtainen varajäsen</a:t>
            </a:r>
          </a:p>
          <a:p>
            <a:r>
              <a:rPr lang="fi-FI" dirty="0"/>
              <a:t>Kassankokous huhtikuussa</a:t>
            </a:r>
          </a:p>
          <a:p>
            <a:pPr lvl="1"/>
            <a:r>
              <a:rPr lang="fi-FI" dirty="0"/>
              <a:t>Kaikilla vakuutetuilla oikeus osallistua</a:t>
            </a:r>
          </a:p>
          <a:p>
            <a:pPr lvl="1"/>
            <a:r>
              <a:rPr lang="fi-FI" dirty="0"/>
              <a:t>Ylin päätösvalta kassan asioissa; mm. vahvistaa tilinpäätöksen, valitsee hallituksen jäsenet/varajäsenet, hyväksyy hallituksen esityksen sääntömuutoksesta</a:t>
            </a:r>
          </a:p>
          <a:p>
            <a:pPr lvl="1"/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0086706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053743" y="710126"/>
            <a:ext cx="6965245" cy="595194"/>
          </a:xfrm>
        </p:spPr>
        <p:txBody>
          <a:bodyPr>
            <a:normAutofit/>
          </a:bodyPr>
          <a:lstStyle/>
          <a:p>
            <a:r>
              <a:rPr lang="fi-FI" sz="3200" b="1" dirty="0"/>
              <a:t>Vakuutussuhde ja vakuutusmaksu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969145" y="1606461"/>
            <a:ext cx="7272725" cy="4392488"/>
          </a:xfrm>
        </p:spPr>
        <p:txBody>
          <a:bodyPr>
            <a:normAutofit fontScale="92500" lnSpcReduction="20000"/>
          </a:bodyPr>
          <a:lstStyle/>
          <a:p>
            <a:r>
              <a:rPr lang="fi-FI" sz="2000" dirty="0"/>
              <a:t>Vakuutetuksi voi liittyä henkilö, joka saa pääasiallisen toimeentulonsa toimintapiiriin kuuluvalta työnantajalta:</a:t>
            </a:r>
          </a:p>
          <a:p>
            <a:pPr lvl="1"/>
            <a:r>
              <a:rPr lang="fi-FI" sz="1800" err="1"/>
              <a:t>Treston</a:t>
            </a:r>
            <a:r>
              <a:rPr lang="fi-FI" sz="1800" dirty="0"/>
              <a:t> Oy, </a:t>
            </a:r>
            <a:r>
              <a:rPr lang="fi-FI" sz="1800" err="1"/>
              <a:t>Itab</a:t>
            </a:r>
            <a:r>
              <a:rPr lang="fi-FI" sz="1800" dirty="0"/>
              <a:t> Finland Oy, </a:t>
            </a:r>
            <a:r>
              <a:rPr lang="fi-FI" sz="1800" err="1"/>
              <a:t>Finncont</a:t>
            </a:r>
            <a:r>
              <a:rPr lang="fi-FI" sz="1800" dirty="0"/>
              <a:t> Oy, </a:t>
            </a:r>
            <a:r>
              <a:rPr lang="fi-FI" sz="1800" err="1"/>
              <a:t>Finncont</a:t>
            </a:r>
            <a:r>
              <a:rPr lang="fi-FI" sz="1800" dirty="0"/>
              <a:t> Group Oy, </a:t>
            </a:r>
            <a:r>
              <a:rPr lang="fi-FI" sz="1800" err="1"/>
              <a:t>Promens</a:t>
            </a:r>
            <a:r>
              <a:rPr lang="fi-FI" sz="1800" dirty="0"/>
              <a:t> Oy</a:t>
            </a:r>
          </a:p>
          <a:p>
            <a:pPr lvl="1"/>
            <a:r>
              <a:rPr lang="fi-FI" sz="2000" dirty="0"/>
              <a:t>Vakuutetuksi tulee liittyä kahden (2) kuukauden kuluessa työsuhteen alkamisesta, sääntömuutoksen voimaantulosta tai muuna hallituksen päättämänä ajanjaksona.</a:t>
            </a:r>
          </a:p>
          <a:p>
            <a:pPr marL="365760" lvl="1" indent="0">
              <a:buNone/>
            </a:pPr>
            <a:endParaRPr lang="fi-FI" sz="2000" dirty="0"/>
          </a:p>
          <a:p>
            <a:r>
              <a:rPr lang="fi-FI" sz="2000" dirty="0"/>
              <a:t>Vakuutusmaksu on 1,4% ennakonperintälain alaisesta palkasta. Työnantaja perii vakuutusmaksun palkanmaksun yhteydessä ja tilittää kassalle</a:t>
            </a:r>
          </a:p>
          <a:p>
            <a:pPr lvl="1"/>
            <a:r>
              <a:rPr lang="fi-FI" sz="1800" dirty="0"/>
              <a:t>Osa-aikatyötä tekevän lisävakuutusmaku on 20,00 euroa/kk ja palkattoman vapaan aikainen vakuutusmaksu 30,00 euroa/kk</a:t>
            </a:r>
          </a:p>
          <a:p>
            <a:pPr marL="365760" lvl="1" indent="0">
              <a:buNone/>
            </a:pPr>
            <a:endParaRPr lang="fi-FI" sz="1800" dirty="0"/>
          </a:p>
          <a:p>
            <a:r>
              <a:rPr lang="fi-FI" sz="2000" dirty="0"/>
              <a:t>Vakuutussuhde päättyy työsuhteen päättyessä tai vakuutetun kirjallisen eroilmoituksen perusteella</a:t>
            </a:r>
          </a:p>
        </p:txBody>
      </p:sp>
    </p:spTree>
    <p:extLst>
      <p:ext uri="{BB962C8B-B14F-4D97-AF65-F5344CB8AC3E}">
        <p14:creationId xmlns:p14="http://schemas.microsoft.com/office/powerpoint/2010/main" val="39724092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095023" y="620689"/>
            <a:ext cx="6965245" cy="720080"/>
          </a:xfrm>
        </p:spPr>
        <p:txBody>
          <a:bodyPr>
            <a:normAutofit fontScale="90000"/>
          </a:bodyPr>
          <a:lstStyle/>
          <a:p>
            <a:r>
              <a:rPr lang="fi-FI" b="1" dirty="0"/>
              <a:t>Korvaukset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971600" y="1412776"/>
            <a:ext cx="7200800" cy="4824536"/>
          </a:xfrm>
        </p:spPr>
        <p:txBody>
          <a:bodyPr/>
          <a:lstStyle/>
          <a:p>
            <a:r>
              <a:rPr lang="fi-FI" b="1" dirty="0"/>
              <a:t>Lääkärinpalkkiot</a:t>
            </a:r>
            <a:r>
              <a:rPr lang="fi-FI" dirty="0"/>
              <a:t>, </a:t>
            </a:r>
            <a:r>
              <a:rPr lang="fi-FI" sz="2000" dirty="0"/>
              <a:t>korvataan 75%, enintään 84,00 euroa/käyntikerta</a:t>
            </a:r>
          </a:p>
          <a:p>
            <a:r>
              <a:rPr lang="fi-FI" b="1" dirty="0"/>
              <a:t>Lääkkeet</a:t>
            </a:r>
            <a:r>
              <a:rPr lang="fi-FI" dirty="0"/>
              <a:t>, </a:t>
            </a:r>
            <a:r>
              <a:rPr lang="fi-FI" sz="2000" dirty="0"/>
              <a:t>korvataan 85% lääkärin määräämistä ja </a:t>
            </a:r>
            <a:r>
              <a:rPr lang="fi-FI" sz="2000" dirty="0" err="1"/>
              <a:t>svl</a:t>
            </a:r>
            <a:r>
              <a:rPr lang="fi-FI" sz="2000" dirty="0"/>
              <a:t>-korvattavista (Kela-korvattavista) lääkkeistä</a:t>
            </a:r>
          </a:p>
          <a:p>
            <a:pPr lvl="1"/>
            <a:r>
              <a:rPr lang="fi-FI" sz="1800" dirty="0" err="1"/>
              <a:t>Svl</a:t>
            </a:r>
            <a:r>
              <a:rPr lang="fi-FI" sz="1800" dirty="0"/>
              <a:t>-korvaus 40% / 65% /100% lääkkeen viitehinnasta</a:t>
            </a:r>
          </a:p>
          <a:p>
            <a:pPr lvl="1"/>
            <a:r>
              <a:rPr lang="fi-FI" sz="1800" dirty="0" err="1"/>
              <a:t>Svl:n</a:t>
            </a:r>
            <a:r>
              <a:rPr lang="fi-FI" sz="1800" dirty="0"/>
              <a:t> mukaiseen vuosittaiseen 70,00 euron alkuomavastuuseen sisältyviä lääkekustannuksia ei korvata</a:t>
            </a:r>
          </a:p>
          <a:p>
            <a:r>
              <a:rPr lang="fi-FI" b="1" dirty="0"/>
              <a:t>Tutkimus ja hoito</a:t>
            </a:r>
            <a:r>
              <a:rPr lang="fi-FI" dirty="0"/>
              <a:t>, </a:t>
            </a:r>
            <a:r>
              <a:rPr lang="fi-FI" sz="2000" dirty="0"/>
              <a:t>korvataan 75% lääkärin määräämistä tutkimuksista, enintään yhteensä 840,00 euroa kalenterivuodessa</a:t>
            </a:r>
          </a:p>
          <a:p>
            <a:pPr lvl="1"/>
            <a:r>
              <a:rPr lang="fi-FI" sz="1800" dirty="0"/>
              <a:t>Laboratoriotutkimukset, radiologiset tutkimukset (sis. myös magneetti- ja </a:t>
            </a:r>
            <a:r>
              <a:rPr lang="fi-FI" sz="1800" dirty="0" err="1"/>
              <a:t>uä</a:t>
            </a:r>
            <a:r>
              <a:rPr lang="fi-FI" sz="1800" dirty="0"/>
              <a:t>-tutkimukset), hammasröntgen, sytostaatti- ja keinomunuaishoito, valohoito</a:t>
            </a:r>
          </a:p>
        </p:txBody>
      </p:sp>
    </p:spTree>
    <p:extLst>
      <p:ext uri="{BB962C8B-B14F-4D97-AF65-F5344CB8AC3E}">
        <p14:creationId xmlns:p14="http://schemas.microsoft.com/office/powerpoint/2010/main" val="36362280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095023" y="620689"/>
            <a:ext cx="6965245" cy="648072"/>
          </a:xfrm>
        </p:spPr>
        <p:txBody>
          <a:bodyPr>
            <a:normAutofit fontScale="90000"/>
          </a:bodyPr>
          <a:lstStyle/>
          <a:p>
            <a:r>
              <a:rPr lang="fi-FI" b="1" dirty="0"/>
              <a:t>Korvaukset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827584" y="1340768"/>
            <a:ext cx="7488832" cy="4896544"/>
          </a:xfrm>
        </p:spPr>
        <p:txBody>
          <a:bodyPr>
            <a:normAutofit/>
          </a:bodyPr>
          <a:lstStyle/>
          <a:p>
            <a:r>
              <a:rPr lang="fi-FI" b="1" dirty="0"/>
              <a:t>Silmälasit</a:t>
            </a:r>
            <a:r>
              <a:rPr lang="fi-FI" dirty="0"/>
              <a:t>, </a:t>
            </a:r>
            <a:r>
              <a:rPr lang="fi-FI" sz="2000" dirty="0"/>
              <a:t>korvataan enintään 300,00 euroa / korvauskerta</a:t>
            </a:r>
          </a:p>
          <a:p>
            <a:pPr lvl="1"/>
            <a:r>
              <a:rPr lang="fi-FI" sz="1800" dirty="0"/>
              <a:t>Silmälasikorvausta on mahdollista saada </a:t>
            </a:r>
            <a:r>
              <a:rPr lang="fi-FI" sz="1800" b="1" dirty="0"/>
              <a:t>kolmen (3) vuoden välein</a:t>
            </a:r>
          </a:p>
          <a:p>
            <a:pPr lvl="1"/>
            <a:r>
              <a:rPr lang="fi-FI" sz="1800" dirty="0"/>
              <a:t>Optikon tai silmälääkärin määräys</a:t>
            </a:r>
          </a:p>
          <a:p>
            <a:pPr lvl="1"/>
            <a:r>
              <a:rPr lang="fi-FI" sz="1800" dirty="0"/>
              <a:t>Piilolinssejä voidaan korvata kertakäyttöpakkauksina enimmäismäärään saakka</a:t>
            </a:r>
          </a:p>
          <a:p>
            <a:r>
              <a:rPr lang="fi-FI" b="1" dirty="0"/>
              <a:t>Psykologin palkkio</a:t>
            </a:r>
            <a:r>
              <a:rPr lang="fi-FI" dirty="0"/>
              <a:t>, </a:t>
            </a:r>
            <a:r>
              <a:rPr lang="fi-FI" sz="2000" dirty="0"/>
              <a:t>korvataan 50% enintään 5 käyntikertaa kalenterivuodessa</a:t>
            </a:r>
          </a:p>
          <a:p>
            <a:r>
              <a:rPr lang="fi-FI" b="1" dirty="0"/>
              <a:t>Laitosmaksut</a:t>
            </a:r>
            <a:r>
              <a:rPr lang="fi-FI" dirty="0"/>
              <a:t>, </a:t>
            </a:r>
            <a:r>
              <a:rPr lang="fi-FI" sz="2000" dirty="0"/>
              <a:t>korvataan enintään 150,00 euroa / käyntikerta</a:t>
            </a:r>
          </a:p>
          <a:p>
            <a:pPr lvl="1"/>
            <a:r>
              <a:rPr lang="fi-FI" sz="1800" dirty="0"/>
              <a:t>Yksityisten palveluntuottajien perimiä kuluja</a:t>
            </a:r>
          </a:p>
          <a:p>
            <a:r>
              <a:rPr lang="fi-FI" b="1" dirty="0"/>
              <a:t>Toimistomaksut</a:t>
            </a:r>
            <a:r>
              <a:rPr lang="fi-FI" sz="2000" b="1" dirty="0"/>
              <a:t>, </a:t>
            </a:r>
            <a:r>
              <a:rPr lang="fi-FI" sz="2000" dirty="0"/>
              <a:t>korvataan 75%</a:t>
            </a:r>
            <a:endParaRPr lang="fi-FI" sz="2000" b="1" dirty="0"/>
          </a:p>
          <a:p>
            <a:r>
              <a:rPr lang="fi-FI" b="1" dirty="0"/>
              <a:t>Matkakustannukset</a:t>
            </a:r>
            <a:r>
              <a:rPr lang="fi-FI" dirty="0"/>
              <a:t>, </a:t>
            </a:r>
            <a:r>
              <a:rPr lang="fi-FI" sz="2000" dirty="0"/>
              <a:t>korvataan </a:t>
            </a:r>
            <a:r>
              <a:rPr lang="fi-FI" sz="2000" dirty="0" err="1"/>
              <a:t>svl:n</a:t>
            </a:r>
            <a:r>
              <a:rPr lang="fi-FI" sz="2000" dirty="0"/>
              <a:t> mukainen omavastuu, silloin kun korvausta on saatu myös </a:t>
            </a:r>
            <a:r>
              <a:rPr lang="fi-FI" sz="2000" dirty="0" err="1"/>
              <a:t>svl:n</a:t>
            </a:r>
            <a:r>
              <a:rPr lang="fi-FI" sz="2000" dirty="0"/>
              <a:t> mukaan</a:t>
            </a:r>
          </a:p>
          <a:p>
            <a:pPr lvl="1"/>
            <a:r>
              <a:rPr lang="fi-FI" sz="1800" dirty="0"/>
              <a:t>Yhdensuuntaisen matkan omavastuu on 25,00 euroa</a:t>
            </a:r>
          </a:p>
        </p:txBody>
      </p:sp>
    </p:spTree>
    <p:extLst>
      <p:ext uri="{BB962C8B-B14F-4D97-AF65-F5344CB8AC3E}">
        <p14:creationId xmlns:p14="http://schemas.microsoft.com/office/powerpoint/2010/main" val="13942831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095023" y="692697"/>
            <a:ext cx="6965245" cy="576064"/>
          </a:xfrm>
        </p:spPr>
        <p:txBody>
          <a:bodyPr>
            <a:normAutofit fontScale="90000"/>
          </a:bodyPr>
          <a:lstStyle/>
          <a:p>
            <a:r>
              <a:rPr lang="fi-FI" b="1" dirty="0"/>
              <a:t>Korvaukset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971600" y="1288644"/>
            <a:ext cx="7200800" cy="4896544"/>
          </a:xfrm>
        </p:spPr>
        <p:txBody>
          <a:bodyPr>
            <a:normAutofit/>
          </a:bodyPr>
          <a:lstStyle/>
          <a:p>
            <a:r>
              <a:rPr lang="fi-FI" b="1" dirty="0"/>
              <a:t>Hammashoito</a:t>
            </a:r>
            <a:r>
              <a:rPr lang="fi-FI" dirty="0"/>
              <a:t>, </a:t>
            </a:r>
            <a:r>
              <a:rPr lang="fi-FI" sz="2000" dirty="0"/>
              <a:t>korvataan 100%, lisäetuutena maksetaan enintään 300,00 euroa/kalenterivuosi</a:t>
            </a:r>
          </a:p>
          <a:p>
            <a:pPr lvl="1"/>
            <a:r>
              <a:rPr lang="fi-FI" sz="1800" dirty="0"/>
              <a:t>Hammaslääkärin, erikoishammaslääkärin ja suuhygienistin hoitotyö, hampaiden tutkimus, oikomishoito, </a:t>
            </a:r>
            <a:r>
              <a:rPr lang="fi-FI" sz="1800" dirty="0" err="1"/>
              <a:t>proteettiset</a:t>
            </a:r>
            <a:r>
              <a:rPr lang="fi-FI" sz="1800" dirty="0"/>
              <a:t> toimenpiteet ja hammastekninen työ</a:t>
            </a:r>
          </a:p>
          <a:p>
            <a:r>
              <a:rPr lang="fi-FI" b="1" dirty="0"/>
              <a:t>Fysioterapia tai hieronta-, naprapatia-, osteopatia-, akupunktio- tai kiropraktiikkahoito</a:t>
            </a:r>
            <a:r>
              <a:rPr lang="fi-FI" dirty="0"/>
              <a:t>, </a:t>
            </a:r>
            <a:r>
              <a:rPr lang="fi-FI" sz="2000" dirty="0"/>
              <a:t>korvataan 75% enintään yhteensä 10 hoitokertaa kalenterivuodessa</a:t>
            </a:r>
          </a:p>
          <a:p>
            <a:pPr lvl="1"/>
            <a:r>
              <a:rPr lang="fi-FI" sz="1800" dirty="0"/>
              <a:t>Annetun hoidon tulee perustua lääkärin määräykseen</a:t>
            </a:r>
          </a:p>
          <a:p>
            <a:r>
              <a:rPr lang="fi-FI" b="1" dirty="0"/>
              <a:t>Jalkahoito</a:t>
            </a:r>
            <a:r>
              <a:rPr lang="fi-FI" dirty="0"/>
              <a:t>, </a:t>
            </a:r>
            <a:r>
              <a:rPr lang="fi-FI" sz="2000" dirty="0"/>
              <a:t>korvataan 50% enintään 5 hoitokertaa kalenterivuodessa, lääkärin määräyksellä</a:t>
            </a:r>
          </a:p>
          <a:p>
            <a:r>
              <a:rPr lang="fi-FI" b="1" dirty="0"/>
              <a:t>Vakuutuksen omavastuu,</a:t>
            </a:r>
            <a:r>
              <a:rPr lang="fi-FI" sz="2000" b="1" dirty="0"/>
              <a:t> </a:t>
            </a:r>
            <a:r>
              <a:rPr lang="fi-FI" sz="2000" dirty="0"/>
              <a:t>korvataan 75%</a:t>
            </a:r>
          </a:p>
          <a:p>
            <a:pPr lvl="1"/>
            <a:r>
              <a:rPr lang="fi-FI" sz="1800" dirty="0"/>
              <a:t>Yksityisen sairauskuluvakuutuksen tai työnantajan tarjoaman sairauskuluvakuutuksen omavastuuosuudesta korvataan 75%</a:t>
            </a:r>
          </a:p>
          <a:p>
            <a:pPr marL="365760" lvl="1" indent="0">
              <a:buNone/>
            </a:pPr>
            <a:endParaRPr lang="fi-FI" sz="1800" dirty="0"/>
          </a:p>
          <a:p>
            <a:pPr lvl="1"/>
            <a:endParaRPr lang="fi-FI" sz="1800" dirty="0"/>
          </a:p>
          <a:p>
            <a:pPr lvl="1"/>
            <a:endParaRPr lang="fi-FI" sz="1800" dirty="0"/>
          </a:p>
          <a:p>
            <a:pPr marL="0" indent="0">
              <a:buNone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5010221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095023" y="692697"/>
            <a:ext cx="6965245" cy="576064"/>
          </a:xfrm>
        </p:spPr>
        <p:txBody>
          <a:bodyPr>
            <a:normAutofit fontScale="90000"/>
          </a:bodyPr>
          <a:lstStyle/>
          <a:p>
            <a:r>
              <a:rPr lang="fi-FI" b="1" dirty="0"/>
              <a:t>Korvaukset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899592" y="1387982"/>
            <a:ext cx="7488832" cy="4968552"/>
          </a:xfrm>
        </p:spPr>
        <p:txBody>
          <a:bodyPr>
            <a:normAutofit lnSpcReduction="10000"/>
          </a:bodyPr>
          <a:lstStyle/>
          <a:p>
            <a:r>
              <a:rPr lang="fi-FI" dirty="0"/>
              <a:t>Julkisen sairaanhoidon </a:t>
            </a:r>
            <a:r>
              <a:rPr lang="fi-FI" b="1" dirty="0"/>
              <a:t>poliklinikkamaksut, päiväkirurgiset maksut ja terveyskeskusmaksut</a:t>
            </a:r>
            <a:r>
              <a:rPr lang="fi-FI" dirty="0"/>
              <a:t>, </a:t>
            </a:r>
            <a:r>
              <a:rPr lang="fi-FI" sz="2000" dirty="0"/>
              <a:t>korvataan 75%</a:t>
            </a:r>
          </a:p>
          <a:p>
            <a:r>
              <a:rPr lang="fi-FI" b="1" dirty="0"/>
              <a:t>Sairaalan ja terveyskeskuksen hoitopäivämaksut </a:t>
            </a:r>
            <a:r>
              <a:rPr lang="fi-FI" sz="2000" dirty="0"/>
              <a:t>korvataan 100%</a:t>
            </a:r>
          </a:p>
          <a:p>
            <a:pPr lvl="1"/>
            <a:r>
              <a:rPr lang="fi-FI" sz="2000" dirty="0"/>
              <a:t>Enintään 180 vrk/sama sairaus</a:t>
            </a:r>
          </a:p>
          <a:p>
            <a:r>
              <a:rPr lang="fi-FI" b="1" dirty="0"/>
              <a:t>Sidokset, apuvälineet ja tekojäsenet</a:t>
            </a:r>
            <a:r>
              <a:rPr lang="fi-FI" dirty="0"/>
              <a:t>, </a:t>
            </a:r>
            <a:r>
              <a:rPr lang="fi-FI" sz="2000" dirty="0"/>
              <a:t>korvataan 75%, enintään 134,00 euroa/korvauskerta</a:t>
            </a:r>
          </a:p>
          <a:p>
            <a:r>
              <a:rPr lang="fi-FI" b="1" dirty="0"/>
              <a:t>Hoitovälineet, laitteet ja mittarit</a:t>
            </a:r>
            <a:r>
              <a:rPr lang="fi-FI" dirty="0"/>
              <a:t>, </a:t>
            </a:r>
            <a:r>
              <a:rPr lang="fi-FI" sz="2000" dirty="0"/>
              <a:t>korvataan 75%, enintään 134,00 euroa/korvauskerta</a:t>
            </a:r>
          </a:p>
          <a:p>
            <a:pPr lvl="1"/>
            <a:r>
              <a:rPr lang="fi-FI" sz="1800" dirty="0"/>
              <a:t>Lääkärin määräys tulee olla, (koskee molempia edellisiä)</a:t>
            </a:r>
          </a:p>
          <a:p>
            <a:pPr lvl="1"/>
            <a:r>
              <a:rPr lang="fi-FI" sz="1800" dirty="0"/>
              <a:t>Korvausta maksetaan joka toinen vuosi, jos ei ole mahdollista saada muuta kautta ilmaiseksi, (koskee molempia edellisiä)</a:t>
            </a:r>
            <a:endParaRPr lang="fi-FI" sz="2000" dirty="0"/>
          </a:p>
          <a:p>
            <a:r>
              <a:rPr lang="fi-FI" b="1" dirty="0"/>
              <a:t>Hautausavustus 1.000,00 euroa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1545035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095023" y="817583"/>
            <a:ext cx="6965245" cy="667201"/>
          </a:xfrm>
        </p:spPr>
        <p:txBody>
          <a:bodyPr>
            <a:normAutofit fontScale="90000"/>
          </a:bodyPr>
          <a:lstStyle/>
          <a:p>
            <a:r>
              <a:rPr lang="fi-FI" dirty="0"/>
              <a:t>Korvausesimerkkejä 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971600" y="1484784"/>
            <a:ext cx="7200800" cy="4536504"/>
          </a:xfrm>
        </p:spPr>
        <p:txBody>
          <a:bodyPr>
            <a:normAutofit/>
          </a:bodyPr>
          <a:lstStyle/>
          <a:p>
            <a:r>
              <a:rPr lang="fi-FI" sz="1600" b="1" dirty="0"/>
              <a:t>Hammashoito, korvaus 100%, enintään 300,00 euroa kalenterivuodessa</a:t>
            </a:r>
          </a:p>
          <a:p>
            <a:pPr lvl="1"/>
            <a:r>
              <a:rPr lang="fi-FI" sz="1200" dirty="0"/>
              <a:t>Suun perustutkimus 65,50 euroa, </a:t>
            </a:r>
            <a:r>
              <a:rPr lang="fi-FI" sz="1200" dirty="0" err="1"/>
              <a:t>svl</a:t>
            </a:r>
            <a:r>
              <a:rPr lang="fi-FI" sz="1200" dirty="0"/>
              <a:t>-korvaus 15,50 euroa, lisäetuus 50,00 euroa</a:t>
            </a:r>
          </a:p>
          <a:p>
            <a:pPr lvl="1"/>
            <a:r>
              <a:rPr lang="fi-FI" sz="1200" dirty="0"/>
              <a:t>Paikkaushoito 125,20 euroa, </a:t>
            </a:r>
            <a:r>
              <a:rPr lang="fi-FI" sz="1200" dirty="0" err="1"/>
              <a:t>svl</a:t>
            </a:r>
            <a:r>
              <a:rPr lang="fi-FI" sz="1200" dirty="0"/>
              <a:t>-korvaus 17,00 euroa, lisäetuus 108,20 euroa</a:t>
            </a:r>
          </a:p>
          <a:p>
            <a:pPr lvl="1"/>
            <a:r>
              <a:rPr lang="fi-FI" sz="1200" dirty="0" err="1"/>
              <a:t>Parodontologinen</a:t>
            </a:r>
            <a:r>
              <a:rPr lang="fi-FI" sz="1200" dirty="0"/>
              <a:t> hoito suuhygienistillä 75,00 euroa, </a:t>
            </a:r>
            <a:r>
              <a:rPr lang="fi-FI" sz="1200" dirty="0" err="1"/>
              <a:t>svl</a:t>
            </a:r>
            <a:r>
              <a:rPr lang="fi-FI" sz="1200" dirty="0"/>
              <a:t>-korvaus 8,00 euroa, lisäetuus 67,00 euroa</a:t>
            </a:r>
          </a:p>
          <a:p>
            <a:pPr lvl="1"/>
            <a:r>
              <a:rPr lang="fi-FI" sz="1200" dirty="0"/>
              <a:t>Lisäksi hammasröntgen (korvaus tutkimuksena ja hoitona 75%) 39,00 euroa, </a:t>
            </a:r>
            <a:r>
              <a:rPr lang="fi-FI" sz="1200" dirty="0" err="1"/>
              <a:t>svl</a:t>
            </a:r>
            <a:r>
              <a:rPr lang="fi-FI" sz="1200" dirty="0"/>
              <a:t>-korvaus 6,00 euroa, lisäetuus 23,25 euroa</a:t>
            </a:r>
          </a:p>
          <a:p>
            <a:r>
              <a:rPr lang="fi-FI" sz="1600" b="1" dirty="0"/>
              <a:t>Lääkärinpalkkio, korvaus 75%, enintään 84,00 euroa käyntikerralta</a:t>
            </a:r>
          </a:p>
          <a:p>
            <a:pPr lvl="1"/>
            <a:r>
              <a:rPr lang="fi-FI" sz="1400" dirty="0"/>
              <a:t>Erikoislääkärin vastaanottokäynti 30min. Kustannus 100,00 euroa, </a:t>
            </a:r>
            <a:r>
              <a:rPr lang="fi-FI" sz="1400" dirty="0" err="1"/>
              <a:t>svl</a:t>
            </a:r>
            <a:r>
              <a:rPr lang="fi-FI" sz="1400" dirty="0"/>
              <a:t>-korvaus 8,00 euroa, lisäetuus 67,00 euroa</a:t>
            </a:r>
          </a:p>
          <a:p>
            <a:pPr lvl="1"/>
            <a:r>
              <a:rPr lang="fi-FI" sz="1400" dirty="0"/>
              <a:t>Yleislääkärin vastaanottokäynti 30min. Kustannus 75,00 euroa, </a:t>
            </a:r>
            <a:r>
              <a:rPr lang="fi-FI" sz="1400" dirty="0" err="1"/>
              <a:t>svl</a:t>
            </a:r>
            <a:r>
              <a:rPr lang="fi-FI" sz="1400" dirty="0"/>
              <a:t>-korvaus 8,00 euroa, lisäetuus 48,25 euroa</a:t>
            </a:r>
          </a:p>
          <a:p>
            <a:r>
              <a:rPr lang="fi-FI" sz="1600" b="1" dirty="0"/>
              <a:t>Fysikaalinen hoito, korvaus 75%, enintään 10 krt/kalenterivuosi</a:t>
            </a:r>
          </a:p>
          <a:p>
            <a:pPr lvl="1"/>
            <a:r>
              <a:rPr lang="fi-FI" sz="1400" dirty="0"/>
              <a:t>10 käyntikertaa, 540,00 euroa, lisäetuus 405,00 euroa (ei </a:t>
            </a:r>
            <a:r>
              <a:rPr lang="fi-FI" sz="1400" dirty="0" err="1"/>
              <a:t>svl</a:t>
            </a:r>
            <a:r>
              <a:rPr lang="fi-FI" sz="1400" dirty="0"/>
              <a:t>-korvausta)</a:t>
            </a:r>
          </a:p>
          <a:p>
            <a:r>
              <a:rPr lang="fi-FI" sz="1600" b="1" dirty="0"/>
              <a:t>Tutkimus ja hoito, korvaus 75%, enintään 840,00 euroa/kalenterivuosi</a:t>
            </a:r>
          </a:p>
          <a:p>
            <a:pPr lvl="1"/>
            <a:r>
              <a:rPr lang="fi-FI" sz="1400" dirty="0"/>
              <a:t>Lannerangan </a:t>
            </a:r>
            <a:r>
              <a:rPr lang="fi-FI" sz="1400" dirty="0" err="1"/>
              <a:t>mri</a:t>
            </a:r>
            <a:r>
              <a:rPr lang="fi-FI" sz="1400" dirty="0"/>
              <a:t> 572,00 euroa, lisäetuus 429,00 euroa (ei </a:t>
            </a:r>
            <a:r>
              <a:rPr lang="fi-FI" sz="1400" dirty="0" err="1"/>
              <a:t>svl</a:t>
            </a:r>
            <a:r>
              <a:rPr lang="fi-FI" sz="1400" dirty="0"/>
              <a:t>-korvausta)</a:t>
            </a:r>
          </a:p>
          <a:p>
            <a:pPr lvl="1"/>
            <a:r>
              <a:rPr lang="fi-FI" sz="1400" dirty="0"/>
              <a:t>Kaularangan </a:t>
            </a:r>
            <a:r>
              <a:rPr lang="fi-FI" sz="1400" dirty="0" err="1"/>
              <a:t>rtg</a:t>
            </a:r>
            <a:r>
              <a:rPr lang="fi-FI" sz="1400" dirty="0"/>
              <a:t> 118,00 euroa, lisäetuus 88,50 euroa (ei </a:t>
            </a:r>
            <a:r>
              <a:rPr lang="fi-FI" sz="1400" dirty="0" err="1"/>
              <a:t>svl</a:t>
            </a:r>
            <a:r>
              <a:rPr lang="fi-FI" sz="1400" dirty="0"/>
              <a:t>-korvausta)</a:t>
            </a:r>
          </a:p>
          <a:p>
            <a:pPr lvl="1"/>
            <a:r>
              <a:rPr lang="fi-FI" sz="1400" dirty="0"/>
              <a:t>Laboratorio; CRP 35,00 euroa, lisäetuus 26,25 euroa (ei </a:t>
            </a:r>
            <a:r>
              <a:rPr lang="fi-FI" sz="1400" dirty="0" err="1"/>
              <a:t>svl</a:t>
            </a:r>
            <a:r>
              <a:rPr lang="fi-FI" sz="1400" dirty="0"/>
              <a:t>-korvausta)</a:t>
            </a:r>
          </a:p>
        </p:txBody>
      </p:sp>
    </p:spTree>
    <p:extLst>
      <p:ext uri="{BB962C8B-B14F-4D97-AF65-F5344CB8AC3E}">
        <p14:creationId xmlns:p14="http://schemas.microsoft.com/office/powerpoint/2010/main" val="18385940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095023" y="817583"/>
            <a:ext cx="6965245" cy="595194"/>
          </a:xfrm>
        </p:spPr>
        <p:txBody>
          <a:bodyPr>
            <a:normAutofit fontScale="90000"/>
          </a:bodyPr>
          <a:lstStyle/>
          <a:p>
            <a:r>
              <a:rPr lang="fi-FI" dirty="0"/>
              <a:t>Korvausesimerkkejä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971600" y="1556792"/>
            <a:ext cx="7056784" cy="4464496"/>
          </a:xfrm>
        </p:spPr>
        <p:txBody>
          <a:bodyPr>
            <a:normAutofit/>
          </a:bodyPr>
          <a:lstStyle/>
          <a:p>
            <a:r>
              <a:rPr lang="fi-FI" sz="1600" b="1" dirty="0"/>
              <a:t>Lääkkeet, korvaus 85%</a:t>
            </a:r>
          </a:p>
          <a:p>
            <a:pPr lvl="1"/>
            <a:r>
              <a:rPr lang="fi-FI" sz="1400" dirty="0"/>
              <a:t>Peruskorvattavat (</a:t>
            </a:r>
            <a:r>
              <a:rPr lang="fi-FI" sz="1400" dirty="0" err="1"/>
              <a:t>svl</a:t>
            </a:r>
            <a:r>
              <a:rPr lang="fi-FI" sz="1400" dirty="0"/>
              <a:t>-osuus 40 %)</a:t>
            </a:r>
          </a:p>
          <a:p>
            <a:pPr lvl="2"/>
            <a:r>
              <a:rPr lang="fi-FI" sz="1200" dirty="0"/>
              <a:t>Burana 600mg 14,37 euroa, </a:t>
            </a:r>
            <a:r>
              <a:rPr lang="fi-FI" sz="1200" dirty="0" err="1"/>
              <a:t>svl</a:t>
            </a:r>
            <a:r>
              <a:rPr lang="fi-FI" sz="1200" dirty="0"/>
              <a:t>-korvaus 5,75 euroa, lisäetuus 6,46 euroa</a:t>
            </a:r>
          </a:p>
          <a:p>
            <a:pPr lvl="2"/>
            <a:r>
              <a:rPr lang="fi-FI" sz="1200" dirty="0"/>
              <a:t>Burana 800mg 18,29 euroa, </a:t>
            </a:r>
            <a:r>
              <a:rPr lang="fi-FI" sz="1200" dirty="0" err="1"/>
              <a:t>svl</a:t>
            </a:r>
            <a:r>
              <a:rPr lang="fi-FI" sz="1200" dirty="0"/>
              <a:t>-korvaus 7,32 euroa, lisäetuus 8,23 euroa</a:t>
            </a:r>
          </a:p>
          <a:p>
            <a:pPr lvl="1"/>
            <a:r>
              <a:rPr lang="fi-FI" sz="1400" dirty="0"/>
              <a:t>Alempi erityiskorvaus (</a:t>
            </a:r>
            <a:r>
              <a:rPr lang="fi-FI" sz="1400" dirty="0" err="1"/>
              <a:t>svl</a:t>
            </a:r>
            <a:r>
              <a:rPr lang="fi-FI" sz="1400" dirty="0"/>
              <a:t>-osuus 65 %)</a:t>
            </a:r>
          </a:p>
          <a:p>
            <a:pPr lvl="2"/>
            <a:r>
              <a:rPr lang="fi-FI" sz="1200" dirty="0"/>
              <a:t>Verenpainelääkitys, korvausnumero 205; </a:t>
            </a:r>
            <a:r>
              <a:rPr lang="fi-FI" sz="1200" dirty="0" err="1"/>
              <a:t>Atacand</a:t>
            </a:r>
            <a:r>
              <a:rPr lang="fi-FI" sz="1200" dirty="0"/>
              <a:t> 56,49 euroa, </a:t>
            </a:r>
            <a:r>
              <a:rPr lang="fi-FI" sz="1200" dirty="0" err="1"/>
              <a:t>svl</a:t>
            </a:r>
            <a:r>
              <a:rPr lang="fi-FI" sz="1200" dirty="0"/>
              <a:t>-korvaus 36,72 euroa, lisäetuus 11,30 euroa</a:t>
            </a:r>
          </a:p>
          <a:p>
            <a:pPr lvl="2"/>
            <a:r>
              <a:rPr lang="fi-FI" sz="1200" dirty="0"/>
              <a:t>Astmalääkitys, korvausnumero 203; </a:t>
            </a:r>
            <a:r>
              <a:rPr lang="fi-FI" sz="1200" dirty="0" err="1"/>
              <a:t>Symbicort</a:t>
            </a:r>
            <a:r>
              <a:rPr lang="fi-FI" sz="1200" dirty="0"/>
              <a:t> 148,75 euroa, </a:t>
            </a:r>
            <a:r>
              <a:rPr lang="fi-FI" sz="1200" dirty="0" err="1"/>
              <a:t>svl</a:t>
            </a:r>
            <a:r>
              <a:rPr lang="fi-FI" sz="1200" dirty="0"/>
              <a:t>-korvaus 96,69 euroa lisäetuus 29,75 euroa</a:t>
            </a:r>
          </a:p>
          <a:p>
            <a:r>
              <a:rPr lang="fi-FI" sz="1600" b="1" dirty="0"/>
              <a:t>Julkinen sairaanhoito</a:t>
            </a:r>
          </a:p>
          <a:p>
            <a:pPr lvl="1"/>
            <a:r>
              <a:rPr lang="fi-FI" sz="1400" dirty="0"/>
              <a:t>Sairaalahoidossa 10pv , kustannus 495,00 euroa, lisäetuus 495,00 euroa</a:t>
            </a:r>
          </a:p>
          <a:p>
            <a:pPr lvl="1"/>
            <a:r>
              <a:rPr lang="fi-FI" sz="1400" dirty="0"/>
              <a:t>Poliklinikkakäynti, kustannus 41,80 euroa, lisäetuus 31,35 euroa</a:t>
            </a:r>
          </a:p>
          <a:p>
            <a:pPr lvl="1"/>
            <a:r>
              <a:rPr lang="fi-FI" sz="1400" dirty="0"/>
              <a:t>Päiväkirurginen </a:t>
            </a:r>
            <a:r>
              <a:rPr lang="fi-FI" sz="1400" dirty="0" err="1"/>
              <a:t>tmp</a:t>
            </a:r>
            <a:r>
              <a:rPr lang="fi-FI" sz="1400" dirty="0"/>
              <a:t>, kustannus 136,80 euroa, lisäetuus 102,60 euroa</a:t>
            </a:r>
          </a:p>
          <a:p>
            <a:pPr lvl="1"/>
            <a:r>
              <a:rPr lang="fi-FI" sz="1400" dirty="0"/>
              <a:t>Terveyskeskusmaksu 20,90 euroa/käynti (peritään enintään 3krt), lisäetuus 15,68 euroa</a:t>
            </a:r>
          </a:p>
          <a:p>
            <a:pPr lvl="2"/>
            <a:r>
              <a:rPr lang="fi-FI" sz="1200" dirty="0"/>
              <a:t>Tai vuosimaksu 41,80 euroa, josta lisäetuus 31,35 euroa</a:t>
            </a:r>
          </a:p>
        </p:txBody>
      </p:sp>
    </p:spTree>
    <p:extLst>
      <p:ext uri="{BB962C8B-B14F-4D97-AF65-F5344CB8AC3E}">
        <p14:creationId xmlns:p14="http://schemas.microsoft.com/office/powerpoint/2010/main" val="208104982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Nasta">
  <a:themeElements>
    <a:clrScheme name="Nasta">
      <a:dk1>
        <a:sysClr val="windowText" lastClr="000000"/>
      </a:dk1>
      <a:lt1>
        <a:sysClr val="window" lastClr="FFFFFF"/>
      </a:lt1>
      <a:dk2>
        <a:srgbClr val="465E9C"/>
      </a:dk2>
      <a:lt2>
        <a:srgbClr val="CCDDEA"/>
      </a:lt2>
      <a:accent1>
        <a:srgbClr val="FDA023"/>
      </a:accent1>
      <a:accent2>
        <a:srgbClr val="AA2B1E"/>
      </a:accent2>
      <a:accent3>
        <a:srgbClr val="71685C"/>
      </a:accent3>
      <a:accent4>
        <a:srgbClr val="64A73B"/>
      </a:accent4>
      <a:accent5>
        <a:srgbClr val="EB5605"/>
      </a:accent5>
      <a:accent6>
        <a:srgbClr val="B9CA1A"/>
      </a:accent6>
      <a:hlink>
        <a:srgbClr val="D83E2C"/>
      </a:hlink>
      <a:folHlink>
        <a:srgbClr val="ED7D27"/>
      </a:folHlink>
    </a:clrScheme>
    <a:fontScheme name="Nasta">
      <a:majorFont>
        <a:latin typeface="Constantia"/>
        <a:ea typeface=""/>
        <a:cs typeface=""/>
        <a:font script="Jpan" typeface="HGS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Grek" typeface="Arial"/>
        <a:font script="Cyrl" typeface="Arial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Nast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  <a:lumMod val="100000"/>
              </a:schemeClr>
            </a:gs>
            <a:gs pos="40000">
              <a:schemeClr val="phClr">
                <a:tint val="60000"/>
                <a:satMod val="130000"/>
                <a:lumMod val="100000"/>
              </a:schemeClr>
            </a:gs>
            <a:gs pos="100000">
              <a:schemeClr val="phClr">
                <a:tint val="96000"/>
                <a:lumMod val="108000"/>
              </a:schemeClr>
            </a:gs>
          </a:gsLst>
          <a:lin ang="5400000" scaled="0"/>
        </a:gradFill>
        <a:gradFill rotWithShape="1">
          <a:gsLst>
            <a:gs pos="0">
              <a:schemeClr val="phClr"/>
            </a:gs>
            <a:gs pos="100000">
              <a:schemeClr val="phClr">
                <a:shade val="76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80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38100" dir="4800000" sx="98000" sy="98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38100" dist="38100" dir="4800000" sx="96000" sy="96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3240000"/>
            </a:lightRig>
          </a:scene3d>
          <a:sp3d>
            <a:bevelT w="28575" h="28575"/>
          </a:sp3d>
        </a:effectStyle>
      </a:effectStyleLst>
      <a:bgFillStyleLst>
        <a:solidFill>
          <a:schemeClr val="phClr">
            <a:tint val="93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80000"/>
                <a:satMod val="140000"/>
                <a:lumMod val="50000"/>
              </a:schemeClr>
              <a:schemeClr val="phClr">
                <a:tint val="95000"/>
                <a:satMod val="180000"/>
                <a:lumMod val="16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  <a:shade val="90000"/>
                <a:satMod val="120000"/>
                <a:lumMod val="54000"/>
              </a:schemeClr>
              <a:schemeClr val="phClr">
                <a:tint val="80000"/>
                <a:satMod val="160000"/>
                <a:lumMod val="140000"/>
              </a:schemeClr>
            </a:duotone>
          </a:blip>
          <a:stretch/>
        </a:blip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Asiakirja" ma:contentTypeID="0x01010027F4E814A7DB6048B854E24F6176A37D" ma:contentTypeVersion="6" ma:contentTypeDescription="Luo uusi asiakirja." ma:contentTypeScope="" ma:versionID="27bdd241e674b4e14df758b4e82faf75">
  <xsd:schema xmlns:xsd="http://www.w3.org/2001/XMLSchema" xmlns:xs="http://www.w3.org/2001/XMLSchema" xmlns:p="http://schemas.microsoft.com/office/2006/metadata/properties" xmlns:ns2="9045d39b-7857-405c-aeff-5e627ad69ebc" xmlns:ns3="1ac5a056-b069-4b3c-b10e-ff307d923fd1" targetNamespace="http://schemas.microsoft.com/office/2006/metadata/properties" ma:root="true" ma:fieldsID="1c80bfaafffc81febef57260031ed1b6" ns2:_="" ns3:_="">
    <xsd:import namespace="9045d39b-7857-405c-aeff-5e627ad69ebc"/>
    <xsd:import namespace="1ac5a056-b069-4b3c-b10e-ff307d923fd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3:SharedWithUsers" minOccurs="0"/>
                <xsd:element ref="ns3:SharedWithDetail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045d39b-7857-405c-aeff-5e627ad69eb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ObjectDetectorVersions" ma:index="1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ac5a056-b069-4b3c-b10e-ff307d923fd1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Jaettu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Jakamisen tiedot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isältölaji"/>
        <xsd:element ref="dc:title" minOccurs="0" maxOccurs="1" ma:index="4" ma:displayName="Otsikk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327366B8-7377-45E5-9E53-81E5BDA9C057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8B5CB007-93A1-4D8A-A4D7-1A16A1C8D36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045d39b-7857-405c-aeff-5e627ad69ebc"/>
    <ds:schemaRef ds:uri="1ac5a056-b069-4b3c-b10e-ff307d923fd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F21372BE-BBB0-45A5-A24F-4D41369AF25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303</TotalTime>
  <Words>1039</Words>
  <Application>Microsoft Office PowerPoint</Application>
  <PresentationFormat>Näytössä katseltava diaesitys (4:3)</PresentationFormat>
  <Paragraphs>114</Paragraphs>
  <Slides>13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4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13</vt:i4>
      </vt:variant>
    </vt:vector>
  </HeadingPairs>
  <TitlesOfParts>
    <vt:vector size="18" baseType="lpstr">
      <vt:lpstr>Brush Script MT</vt:lpstr>
      <vt:lpstr>Constantia</vt:lpstr>
      <vt:lpstr>Franklin Gothic Book</vt:lpstr>
      <vt:lpstr>Rage Italic</vt:lpstr>
      <vt:lpstr>Nasta</vt:lpstr>
      <vt:lpstr>GWS:n vakuutuskassa - Toimii sinun parhaaksesi - </vt:lpstr>
      <vt:lpstr>GWS:n vakuutuskassa</vt:lpstr>
      <vt:lpstr>Vakuutussuhde ja vakuutusmaksu</vt:lpstr>
      <vt:lpstr>Korvaukset</vt:lpstr>
      <vt:lpstr>Korvaukset</vt:lpstr>
      <vt:lpstr>Korvaukset</vt:lpstr>
      <vt:lpstr>Korvaukset</vt:lpstr>
      <vt:lpstr>Korvausesimerkkejä </vt:lpstr>
      <vt:lpstr>Korvausesimerkkejä</vt:lpstr>
      <vt:lpstr>Oikeus korvauksiin ja korvausten hakeminen</vt:lpstr>
      <vt:lpstr>Oikeus korvauksiin ja korvausten hakeminen</vt:lpstr>
      <vt:lpstr>Oikeus korvauksiin ja korvausten hakeminen</vt:lpstr>
      <vt:lpstr>LIITY SINÄKIN,  VAKUUTUKASSA TOIMII SINUN PARHAAKSESI</vt:lpstr>
    </vt:vector>
  </TitlesOfParts>
  <Company>Kela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GWS:n vakuutuskassa</dc:title>
  <dc:creator>33003csx</dc:creator>
  <cp:lastModifiedBy>Sanna Hyry</cp:lastModifiedBy>
  <cp:revision>92</cp:revision>
  <cp:lastPrinted>2021-02-02T10:02:53Z</cp:lastPrinted>
  <dcterms:created xsi:type="dcterms:W3CDTF">2017-11-08T09:03:20Z</dcterms:created>
  <dcterms:modified xsi:type="dcterms:W3CDTF">2025-01-09T13:26:35Z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0x01010027F4E814A7DB6048B854E24F6176A37D</vt:lpwstr>
  </property>
</Properties>
</file>