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87008-B23B-46C4-A7C7-23044F55B228}" type="datetimeFigureOut">
              <a:rPr lang="fi-FI" smtClean="0"/>
              <a:t>16.11.2021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49F57-5F92-4BF4-9B7D-86FB2F55DA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102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3F67-FDDE-4ABB-B6E7-FAC4109A2099}" type="datetime1">
              <a:rPr lang="fi-FI" smtClean="0"/>
              <a:t>16.11.2021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ESF/Esa Kivisoja 18.11.2021 Tampere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03DE-2EFC-465D-9269-B33BD2D79A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395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8F82B-07BE-4DAD-BBBE-EAE50AADA910}" type="datetime1">
              <a:rPr lang="fi-FI" smtClean="0"/>
              <a:t>16.11.2021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ESF/Esa Kivisoja 18.11.2021 Tampere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03DE-2EFC-465D-9269-B33BD2D79A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90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874D-2191-4F81-B428-ED3393C188FD}" type="datetime1">
              <a:rPr lang="fi-FI" smtClean="0"/>
              <a:t>16.11.2021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ESF/Esa Kivisoja 18.11.2021 Tampere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03DE-2EFC-465D-9269-B33BD2D79A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402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139B-2D4C-419A-A1BE-AB9A372FB3C6}" type="datetime1">
              <a:rPr lang="fi-FI" smtClean="0"/>
              <a:t>16.11.2021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ESF/Esa Kivisoja 18.11.2021 Tampere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03DE-2EFC-465D-9269-B33BD2D79A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619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A9EC-611E-4F07-A0B7-570A5F58D823}" type="datetime1">
              <a:rPr lang="fi-FI" smtClean="0"/>
              <a:t>16.11.2021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ESF/Esa Kivisoja 18.11.2021 Tampere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03DE-2EFC-465D-9269-B33BD2D79A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13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67FD-C5B4-4BB1-AF7D-9031B235CE1F}" type="datetime1">
              <a:rPr lang="fi-FI" smtClean="0"/>
              <a:t>16.11.2021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ESF/Esa Kivisoja 18.11.2021 Tampere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03DE-2EFC-465D-9269-B33BD2D79A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404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A003-AEE2-4E60-BA8C-D46AF23DFAE9}" type="datetime1">
              <a:rPr lang="fi-FI" smtClean="0"/>
              <a:t>16.11.2021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ESF/Esa Kivisoja 18.11.2021 Tampere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03DE-2EFC-465D-9269-B33BD2D79A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99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338A-DEB2-4851-8E3F-CA80C9BC2310}" type="datetime1">
              <a:rPr lang="fi-FI" smtClean="0"/>
              <a:t>16.11.2021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ESF/Esa Kivisoja 18.11.2021 Tampere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03DE-2EFC-465D-9269-B33BD2D79A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805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2666-2A61-46FE-BFFC-D77481EB8CE6}" type="datetime1">
              <a:rPr lang="fi-FI" smtClean="0"/>
              <a:t>16.11.2021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ESF/Esa Kivisoja 18.11.2021 Tampere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03DE-2EFC-465D-9269-B33BD2D79A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927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A410-2F5F-4CDF-9FB7-9FD0B2D47BDD}" type="datetime1">
              <a:rPr lang="fi-FI" smtClean="0"/>
              <a:t>16.11.2021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ESF/Esa Kivisoja 18.11.2021 Tampere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03DE-2EFC-465D-9269-B33BD2D79A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919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D3DA-E283-4E25-ABC5-1FCBA4323EEF}" type="datetime1">
              <a:rPr lang="fi-FI" smtClean="0"/>
              <a:t>16.11.2021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ESF/Esa Kivisoja 18.11.2021 Tampere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03DE-2EFC-465D-9269-B33BD2D79A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78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CEECD-04A9-4AF9-8758-1C092AADE4A4}" type="datetime1">
              <a:rPr lang="fi-FI" smtClean="0"/>
              <a:t>16.11.2021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ESF/Esa Kivisoja 18.11.2021 Tampere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D03DE-2EFC-465D-9269-B33BD2D79A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36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0">
            <a:extLst>
              <a:ext uri="{FF2B5EF4-FFF2-40B4-BE49-F238E27FC236}">
                <a16:creationId xmlns:a16="http://schemas.microsoft.com/office/drawing/2014/main" id="{7B6C81B6-18C4-488F-8D84-8A8CA8275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35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Kuva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3914787A-BDF7-4671-A545-FD8285878E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106" y="1487949"/>
            <a:ext cx="3181758" cy="946573"/>
          </a:xfrm>
          <a:prstGeom prst="rect">
            <a:avLst/>
          </a:prstGeom>
        </p:spPr>
      </p:pic>
      <p:pic>
        <p:nvPicPr>
          <p:cNvPr id="4" name="Afbeelding 1" descr="ESF_Logo_Blauw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176401" y="2959913"/>
            <a:ext cx="1689167" cy="1689167"/>
          </a:xfrm>
          <a:prstGeom prst="rect">
            <a:avLst/>
          </a:prstGeom>
          <a:noFill/>
        </p:spPr>
      </p:pic>
      <p:sp>
        <p:nvSpPr>
          <p:cNvPr id="23" name="Freeform 7">
            <a:extLst>
              <a:ext uri="{FF2B5EF4-FFF2-40B4-BE49-F238E27FC236}">
                <a16:creationId xmlns:a16="http://schemas.microsoft.com/office/drawing/2014/main" id="{08C9D41E-9E70-4BC4-A534-063A5D36C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4952418" y="1118007"/>
            <a:ext cx="347200" cy="369230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id="{93742B2C-1B3C-4ABE-839F-79D7ED5A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119699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145FB121-4F4E-44A0-A2BA-2D299A176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54437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7">
            <a:extLst>
              <a:ext uri="{FF2B5EF4-FFF2-40B4-BE49-F238E27FC236}">
                <a16:creationId xmlns:a16="http://schemas.microsoft.com/office/drawing/2014/main" id="{5717D022-8495-4C9E-9283-AF23C6EF15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54437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47ED1046-19D4-4248-85E5-F8B5952CF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4723" y="1118007"/>
            <a:ext cx="5646914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299618" y="1426970"/>
            <a:ext cx="5029912" cy="2887686"/>
          </a:xfrm>
        </p:spPr>
        <p:txBody>
          <a:bodyPr>
            <a:normAutofit/>
          </a:bodyPr>
          <a:lstStyle/>
          <a:p>
            <a:pPr algn="l"/>
            <a:r>
              <a:rPr lang="fi-FI" sz="5600">
                <a:solidFill>
                  <a:srgbClr val="FEFFFF"/>
                </a:solidFill>
              </a:rPr>
              <a:t>ESF:n painopistealueet 2022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269699" y="4810308"/>
            <a:ext cx="4682179" cy="1076551"/>
          </a:xfrm>
        </p:spPr>
        <p:txBody>
          <a:bodyPr>
            <a:normAutofit/>
          </a:bodyPr>
          <a:lstStyle/>
          <a:p>
            <a:pPr algn="r"/>
            <a:r>
              <a:rPr lang="fi-FI" sz="2200"/>
              <a:t>Prioriteetit ja tapahtumat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56726B29-AAA9-41A4-89E6-D6B19222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ESF/Esa Kivisoja 18.11.2021 Tampere</a:t>
            </a:r>
          </a:p>
        </p:txBody>
      </p:sp>
    </p:spTree>
    <p:extLst>
      <p:ext uri="{BB962C8B-B14F-4D97-AF65-F5344CB8AC3E}">
        <p14:creationId xmlns:p14="http://schemas.microsoft.com/office/powerpoint/2010/main" val="174749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C76A9D0-BC10-422D-B470-AB97D0905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0446FEB-8296-4C58-A416-FE66BF93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2164" y="-1"/>
            <a:ext cx="759618" cy="6858000"/>
          </a:xfrm>
          <a:custGeom>
            <a:avLst/>
            <a:gdLst>
              <a:gd name="connsiteX0" fmla="*/ 666 w 759618"/>
              <a:gd name="connsiteY0" fmla="*/ 0 h 6858000"/>
              <a:gd name="connsiteX1" fmla="*/ 759618 w 759618"/>
              <a:gd name="connsiteY1" fmla="*/ 0 h 6858000"/>
              <a:gd name="connsiteX2" fmla="*/ 759618 w 759618"/>
              <a:gd name="connsiteY2" fmla="*/ 1613808 h 6858000"/>
              <a:gd name="connsiteX3" fmla="*/ 759618 w 759618"/>
              <a:gd name="connsiteY3" fmla="*/ 2003729 h 6858000"/>
              <a:gd name="connsiteX4" fmla="*/ 759618 w 759618"/>
              <a:gd name="connsiteY4" fmla="*/ 6858000 h 6858000"/>
              <a:gd name="connsiteX5" fmla="*/ 0 w 759618"/>
              <a:gd name="connsiteY5" fmla="*/ 6391227 h 6858000"/>
              <a:gd name="connsiteX6" fmla="*/ 0 w 759618"/>
              <a:gd name="connsiteY6" fmla="*/ 1147035 h 6858000"/>
              <a:gd name="connsiteX7" fmla="*/ 666 w 759618"/>
              <a:gd name="connsiteY7" fmla="*/ 114744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618" h="6858000">
                <a:moveTo>
                  <a:pt x="666" y="0"/>
                </a:moveTo>
                <a:lnTo>
                  <a:pt x="759618" y="0"/>
                </a:lnTo>
                <a:lnTo>
                  <a:pt x="759618" y="1613808"/>
                </a:lnTo>
                <a:lnTo>
                  <a:pt x="759618" y="2003729"/>
                </a:lnTo>
                <a:lnTo>
                  <a:pt x="759618" y="6858000"/>
                </a:lnTo>
                <a:lnTo>
                  <a:pt x="0" y="6391227"/>
                </a:lnTo>
                <a:lnTo>
                  <a:pt x="0" y="1147035"/>
                </a:lnTo>
                <a:lnTo>
                  <a:pt x="666" y="114744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46967A53-5258-4D52-BF7A-67912198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879652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1ABC2BC2-F576-4967-9EDA-93DBDDD8D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34682" cy="6141008"/>
          </a:xfrm>
          <a:custGeom>
            <a:avLst/>
            <a:gdLst>
              <a:gd name="connsiteX0" fmla="*/ 0 w 4634682"/>
              <a:gd name="connsiteY0" fmla="*/ 0 h 6141008"/>
              <a:gd name="connsiteX1" fmla="*/ 4634682 w 4634682"/>
              <a:gd name="connsiteY1" fmla="*/ 0 h 6141008"/>
              <a:gd name="connsiteX2" fmla="*/ 4634682 w 4634682"/>
              <a:gd name="connsiteY2" fmla="*/ 6141008 h 6141008"/>
              <a:gd name="connsiteX3" fmla="*/ 0 w 4634682"/>
              <a:gd name="connsiteY3" fmla="*/ 6141008 h 614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6141008">
                <a:moveTo>
                  <a:pt x="0" y="0"/>
                </a:moveTo>
                <a:lnTo>
                  <a:pt x="4634682" y="0"/>
                </a:lnTo>
                <a:lnTo>
                  <a:pt x="4634682" y="6141008"/>
                </a:lnTo>
                <a:lnTo>
                  <a:pt x="0" y="6141008"/>
                </a:lnTo>
                <a:close/>
              </a:path>
            </a:pathLst>
          </a:cu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A2DFA206-D014-4A01-B69E-9B9AFB22C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40" y="1236998"/>
            <a:ext cx="3816084" cy="1135284"/>
          </a:xfrm>
          <a:prstGeom prst="rect">
            <a:avLst/>
          </a:prstGeom>
        </p:spPr>
      </p:pic>
      <p:pic>
        <p:nvPicPr>
          <p:cNvPr id="4" name="Afbeelding 1" descr="ESF_Logo_Blauw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218463" y="3298075"/>
            <a:ext cx="2697208" cy="2697208"/>
          </a:xfrm>
          <a:prstGeom prst="rect">
            <a:avLst/>
          </a:prstGeom>
          <a:noFill/>
        </p:spPr>
      </p:pic>
      <p:sp>
        <p:nvSpPr>
          <p:cNvPr id="18" name="Rectangle 8">
            <a:extLst>
              <a:ext uri="{FF2B5EF4-FFF2-40B4-BE49-F238E27FC236}">
                <a16:creationId xmlns:a16="http://schemas.microsoft.com/office/drawing/2014/main" id="{D40BC585-0C70-4BA9-B20C-C4CC686EE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"/>
            <a:ext cx="728717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552841" y="643465"/>
            <a:ext cx="5840770" cy="1693571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rgbClr val="FFFFFF"/>
                </a:solidFill>
              </a:rPr>
              <a:t>ESF suunnitelmat 2022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52840" y="2435267"/>
            <a:ext cx="6037798" cy="3080459"/>
          </a:xfrm>
        </p:spPr>
        <p:txBody>
          <a:bodyPr anchor="t">
            <a:normAutofit lnSpcReduction="10000"/>
          </a:bodyPr>
          <a:lstStyle/>
          <a:p>
            <a:pPr marL="0" lvl="0" indent="0">
              <a:buNone/>
            </a:pPr>
            <a:r>
              <a:rPr lang="en-GB" sz="19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ESF </a:t>
            </a:r>
            <a:r>
              <a:rPr lang="en-GB" sz="19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suunnittelee</a:t>
            </a:r>
            <a:r>
              <a:rPr lang="en-GB" sz="19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järjestävänsä</a:t>
            </a:r>
            <a:r>
              <a:rPr lang="en-GB" sz="19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webinaareja</a:t>
            </a:r>
            <a:r>
              <a:rPr lang="en-GB" sz="19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2-3 </a:t>
            </a:r>
            <a:r>
              <a:rPr lang="en-GB" sz="19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kuukauden</a:t>
            </a:r>
            <a:r>
              <a:rPr lang="en-GB" sz="19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välein</a:t>
            </a:r>
            <a:endParaRPr lang="en-GB" sz="1900" dirty="0">
              <a:solidFill>
                <a:srgbClr val="FEFF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Brexit 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webinaari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helmikuu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2022 (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yhdessä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UK 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viranomaisten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kanssa</a:t>
            </a:r>
            <a:endParaRPr lang="en-GB" sz="1900" dirty="0">
              <a:solidFill>
                <a:srgbClr val="FEFF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Aiheista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voitte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esittää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GB" sz="19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oivomuksia</a:t>
            </a:r>
            <a:r>
              <a:rPr lang="en-GB" sz="19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endParaRPr lang="en-GB" sz="1900" dirty="0">
              <a:solidFill>
                <a:srgbClr val="FEFF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Keväälle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oli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suunnitteilla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tapahtuma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19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kasvotusten</a:t>
            </a:r>
            <a:r>
              <a:rPr lang="en-GB" sz="19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eli</a:t>
            </a:r>
            <a:r>
              <a:rPr lang="en-GB" sz="19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naamas</a:t>
            </a:r>
            <a:r>
              <a:rPr lang="en-GB" sz="19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ta-naamaan</a:t>
            </a:r>
            <a:r>
              <a:rPr lang="en-GB" sz="19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”</a:t>
            </a:r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Nykyisten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lukujen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varjossa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tämä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ei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välttämättä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siis</a:t>
            </a:r>
            <a:r>
              <a:rPr lang="en-GB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toteudu</a:t>
            </a:r>
            <a:endParaRPr lang="en-GB" sz="1900" dirty="0">
              <a:solidFill>
                <a:srgbClr val="FEFF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endParaRPr lang="fi-FI" sz="1900" dirty="0">
              <a:solidFill>
                <a:srgbClr val="FE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i-FI" sz="1900" dirty="0">
              <a:solidFill>
                <a:srgbClr val="FEFFFF"/>
              </a:solidFill>
            </a:endParaRP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E247D98-D235-4ECE-A168-A5F79B942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solidFill>
                  <a:schemeClr val="bg1"/>
                </a:solidFill>
                <a:highlight>
                  <a:srgbClr val="000080"/>
                </a:highlight>
              </a:rPr>
              <a:t>ESF/Esa Kivisoja 18.11.2021 Tampere</a:t>
            </a:r>
          </a:p>
        </p:txBody>
      </p:sp>
    </p:spTree>
    <p:extLst>
      <p:ext uri="{BB962C8B-B14F-4D97-AF65-F5344CB8AC3E}">
        <p14:creationId xmlns:p14="http://schemas.microsoft.com/office/powerpoint/2010/main" val="278361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C76A9D0-BC10-422D-B470-AB97D0905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0446FEB-8296-4C58-A416-FE66BF93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2164" y="-1"/>
            <a:ext cx="759618" cy="6858000"/>
          </a:xfrm>
          <a:custGeom>
            <a:avLst/>
            <a:gdLst>
              <a:gd name="connsiteX0" fmla="*/ 666 w 759618"/>
              <a:gd name="connsiteY0" fmla="*/ 0 h 6858000"/>
              <a:gd name="connsiteX1" fmla="*/ 759618 w 759618"/>
              <a:gd name="connsiteY1" fmla="*/ 0 h 6858000"/>
              <a:gd name="connsiteX2" fmla="*/ 759618 w 759618"/>
              <a:gd name="connsiteY2" fmla="*/ 1613808 h 6858000"/>
              <a:gd name="connsiteX3" fmla="*/ 759618 w 759618"/>
              <a:gd name="connsiteY3" fmla="*/ 2003729 h 6858000"/>
              <a:gd name="connsiteX4" fmla="*/ 759618 w 759618"/>
              <a:gd name="connsiteY4" fmla="*/ 6858000 h 6858000"/>
              <a:gd name="connsiteX5" fmla="*/ 0 w 759618"/>
              <a:gd name="connsiteY5" fmla="*/ 6391227 h 6858000"/>
              <a:gd name="connsiteX6" fmla="*/ 0 w 759618"/>
              <a:gd name="connsiteY6" fmla="*/ 1147035 h 6858000"/>
              <a:gd name="connsiteX7" fmla="*/ 666 w 759618"/>
              <a:gd name="connsiteY7" fmla="*/ 114744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618" h="6858000">
                <a:moveTo>
                  <a:pt x="666" y="0"/>
                </a:moveTo>
                <a:lnTo>
                  <a:pt x="759618" y="0"/>
                </a:lnTo>
                <a:lnTo>
                  <a:pt x="759618" y="1613808"/>
                </a:lnTo>
                <a:lnTo>
                  <a:pt x="759618" y="2003729"/>
                </a:lnTo>
                <a:lnTo>
                  <a:pt x="759618" y="6858000"/>
                </a:lnTo>
                <a:lnTo>
                  <a:pt x="0" y="6391227"/>
                </a:lnTo>
                <a:lnTo>
                  <a:pt x="0" y="1147035"/>
                </a:lnTo>
                <a:lnTo>
                  <a:pt x="666" y="114744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46967A53-5258-4D52-BF7A-67912198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879652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1ABC2BC2-F576-4967-9EDA-93DBDDD8D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34682" cy="6141008"/>
          </a:xfrm>
          <a:custGeom>
            <a:avLst/>
            <a:gdLst>
              <a:gd name="connsiteX0" fmla="*/ 0 w 4634682"/>
              <a:gd name="connsiteY0" fmla="*/ 0 h 6141008"/>
              <a:gd name="connsiteX1" fmla="*/ 4634682 w 4634682"/>
              <a:gd name="connsiteY1" fmla="*/ 0 h 6141008"/>
              <a:gd name="connsiteX2" fmla="*/ 4634682 w 4634682"/>
              <a:gd name="connsiteY2" fmla="*/ 6141008 h 6141008"/>
              <a:gd name="connsiteX3" fmla="*/ 0 w 4634682"/>
              <a:gd name="connsiteY3" fmla="*/ 6141008 h 614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6141008">
                <a:moveTo>
                  <a:pt x="0" y="0"/>
                </a:moveTo>
                <a:lnTo>
                  <a:pt x="4634682" y="0"/>
                </a:lnTo>
                <a:lnTo>
                  <a:pt x="4634682" y="6141008"/>
                </a:lnTo>
                <a:lnTo>
                  <a:pt x="0" y="6141008"/>
                </a:lnTo>
                <a:close/>
              </a:path>
            </a:pathLst>
          </a:cu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B8F67D69-33DF-416E-97CB-8211C0708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40" y="1236998"/>
            <a:ext cx="3816084" cy="1135284"/>
          </a:xfrm>
          <a:prstGeom prst="rect">
            <a:avLst/>
          </a:prstGeom>
        </p:spPr>
      </p:pic>
      <p:pic>
        <p:nvPicPr>
          <p:cNvPr id="4" name="Afbeelding 1" descr="ESF_Logo_Blauw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218463" y="3298075"/>
            <a:ext cx="2697208" cy="2697208"/>
          </a:xfrm>
          <a:prstGeom prst="rect">
            <a:avLst/>
          </a:prstGeom>
          <a:noFill/>
        </p:spPr>
      </p:pic>
      <p:sp>
        <p:nvSpPr>
          <p:cNvPr id="18" name="Rectangle 8">
            <a:extLst>
              <a:ext uri="{FF2B5EF4-FFF2-40B4-BE49-F238E27FC236}">
                <a16:creationId xmlns:a16="http://schemas.microsoft.com/office/drawing/2014/main" id="{D40BC585-0C70-4BA9-B20C-C4CC686EE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"/>
            <a:ext cx="728717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552841" y="643465"/>
            <a:ext cx="5840770" cy="1693571"/>
          </a:xfrm>
        </p:spPr>
        <p:txBody>
          <a:bodyPr>
            <a:normAutofit/>
          </a:bodyPr>
          <a:lstStyle/>
          <a:p>
            <a:r>
              <a:rPr lang="fi-FI" sz="4000" dirty="0">
                <a:solidFill>
                  <a:srgbClr val="FFFFFF"/>
                </a:solidFill>
              </a:rPr>
              <a:t>ESF suunnitelmat 2022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52839" y="2435267"/>
            <a:ext cx="6194317" cy="3921082"/>
          </a:xfrm>
        </p:spPr>
        <p:txBody>
          <a:bodyPr anchor="t">
            <a:normAutofit fontScale="92500" lnSpcReduction="10000"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20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UUDET ESF NETTISIVUT </a:t>
            </a:r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Vuoden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2022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aikana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päätökset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tehty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ja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välineet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/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partnerit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valittu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800100" lvl="1" indent="-342900">
              <a:buFont typeface="Calibri" panose="020F0502020204030204" pitchFamily="34" charset="0"/>
              <a:buChar char="-"/>
            </a:pPr>
            <a:endParaRPr lang="en-GB" sz="2000" dirty="0">
              <a:solidFill>
                <a:srgbClr val="FE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PPE SEMINAARI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tammikuu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2023</a:t>
            </a:r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en-GB" sz="20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Suunnitteilla</a:t>
            </a:r>
            <a:r>
              <a:rPr lang="en-GB" sz="20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ei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kuitenkaan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Lapissa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Saariselkä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Käsitellään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seuraavassa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hallituksen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kokouksessa</a:t>
            </a:r>
            <a:endParaRPr lang="en-GB" sz="2000" dirty="0">
              <a:solidFill>
                <a:srgbClr val="FE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Calibri" panose="020F0502020204030204" pitchFamily="34" charset="0"/>
              <a:buChar char="-"/>
            </a:pPr>
            <a:endParaRPr lang="fi-FI" sz="2000" dirty="0">
              <a:solidFill>
                <a:srgbClr val="FE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en-GB" sz="20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uurella</a:t>
            </a:r>
            <a:r>
              <a:rPr lang="en-GB" sz="20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todennäköisyydellä</a:t>
            </a:r>
            <a:r>
              <a:rPr lang="en-GB" sz="20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ensi</a:t>
            </a:r>
            <a:r>
              <a:rPr lang="en-GB" sz="20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vuonna</a:t>
            </a:r>
            <a:r>
              <a:rPr lang="en-GB" sz="20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starttaa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uusi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työryhmä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“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hengityksensuojaimet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”,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ei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vähiten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siksi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että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meillä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on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kaksi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uutta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yhteistyöjäsentä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jotka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valmistavat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tiiviystestauslaitteita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Näiden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suhteen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pandemian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osoittamana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nähdään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tarve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lisätä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tietoisuutta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hengityksensuojauksesta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sekä</a:t>
            </a:r>
            <a:r>
              <a:rPr lang="en-GB" sz="2000" dirty="0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FE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tiiviystestauksesta</a:t>
            </a:r>
            <a:endParaRPr lang="fi-FI" sz="2000" dirty="0">
              <a:solidFill>
                <a:srgbClr val="FE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i-FI" sz="1300" dirty="0">
              <a:solidFill>
                <a:srgbClr val="FEFFFF"/>
              </a:solidFill>
            </a:endParaRP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368FC73-AA31-4ED8-9203-6F874089A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solidFill>
                  <a:schemeClr val="bg1"/>
                </a:solidFill>
                <a:highlight>
                  <a:srgbClr val="000080"/>
                </a:highlight>
              </a:rPr>
              <a:t>ESF/Esa Kivisoja 18.11.2021 Tampere</a:t>
            </a:r>
          </a:p>
        </p:txBody>
      </p:sp>
    </p:spTree>
    <p:extLst>
      <p:ext uri="{BB962C8B-B14F-4D97-AF65-F5344CB8AC3E}">
        <p14:creationId xmlns:p14="http://schemas.microsoft.com/office/powerpoint/2010/main" val="381286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C76A9D0-BC10-422D-B470-AB97D0905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0446FEB-8296-4C58-A416-FE66BF93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2164" y="-1"/>
            <a:ext cx="759618" cy="6858000"/>
          </a:xfrm>
          <a:custGeom>
            <a:avLst/>
            <a:gdLst>
              <a:gd name="connsiteX0" fmla="*/ 666 w 759618"/>
              <a:gd name="connsiteY0" fmla="*/ 0 h 6858000"/>
              <a:gd name="connsiteX1" fmla="*/ 759618 w 759618"/>
              <a:gd name="connsiteY1" fmla="*/ 0 h 6858000"/>
              <a:gd name="connsiteX2" fmla="*/ 759618 w 759618"/>
              <a:gd name="connsiteY2" fmla="*/ 1613808 h 6858000"/>
              <a:gd name="connsiteX3" fmla="*/ 759618 w 759618"/>
              <a:gd name="connsiteY3" fmla="*/ 2003729 h 6858000"/>
              <a:gd name="connsiteX4" fmla="*/ 759618 w 759618"/>
              <a:gd name="connsiteY4" fmla="*/ 6858000 h 6858000"/>
              <a:gd name="connsiteX5" fmla="*/ 0 w 759618"/>
              <a:gd name="connsiteY5" fmla="*/ 6391227 h 6858000"/>
              <a:gd name="connsiteX6" fmla="*/ 0 w 759618"/>
              <a:gd name="connsiteY6" fmla="*/ 1147035 h 6858000"/>
              <a:gd name="connsiteX7" fmla="*/ 666 w 759618"/>
              <a:gd name="connsiteY7" fmla="*/ 114744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618" h="6858000">
                <a:moveTo>
                  <a:pt x="666" y="0"/>
                </a:moveTo>
                <a:lnTo>
                  <a:pt x="759618" y="0"/>
                </a:lnTo>
                <a:lnTo>
                  <a:pt x="759618" y="1613808"/>
                </a:lnTo>
                <a:lnTo>
                  <a:pt x="759618" y="2003729"/>
                </a:lnTo>
                <a:lnTo>
                  <a:pt x="759618" y="6858000"/>
                </a:lnTo>
                <a:lnTo>
                  <a:pt x="0" y="6391227"/>
                </a:lnTo>
                <a:lnTo>
                  <a:pt x="0" y="1147035"/>
                </a:lnTo>
                <a:lnTo>
                  <a:pt x="666" y="114744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46967A53-5258-4D52-BF7A-67912198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879652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1ABC2BC2-F576-4967-9EDA-93DBDDD8D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34682" cy="6141008"/>
          </a:xfrm>
          <a:custGeom>
            <a:avLst/>
            <a:gdLst>
              <a:gd name="connsiteX0" fmla="*/ 0 w 4634682"/>
              <a:gd name="connsiteY0" fmla="*/ 0 h 6141008"/>
              <a:gd name="connsiteX1" fmla="*/ 4634682 w 4634682"/>
              <a:gd name="connsiteY1" fmla="*/ 0 h 6141008"/>
              <a:gd name="connsiteX2" fmla="*/ 4634682 w 4634682"/>
              <a:gd name="connsiteY2" fmla="*/ 6141008 h 6141008"/>
              <a:gd name="connsiteX3" fmla="*/ 0 w 4634682"/>
              <a:gd name="connsiteY3" fmla="*/ 6141008 h 614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6141008">
                <a:moveTo>
                  <a:pt x="0" y="0"/>
                </a:moveTo>
                <a:lnTo>
                  <a:pt x="4634682" y="0"/>
                </a:lnTo>
                <a:lnTo>
                  <a:pt x="4634682" y="6141008"/>
                </a:lnTo>
                <a:lnTo>
                  <a:pt x="0" y="6141008"/>
                </a:lnTo>
                <a:close/>
              </a:path>
            </a:pathLst>
          </a:cu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A2C153BF-D901-4904-A3DD-D669A45B9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40" y="1236998"/>
            <a:ext cx="3816084" cy="1135284"/>
          </a:xfrm>
          <a:prstGeom prst="rect">
            <a:avLst/>
          </a:prstGeom>
        </p:spPr>
      </p:pic>
      <p:pic>
        <p:nvPicPr>
          <p:cNvPr id="4" name="Afbeelding 1" descr="ESF_Logo_Blauw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218463" y="3298075"/>
            <a:ext cx="2697208" cy="2697208"/>
          </a:xfrm>
          <a:prstGeom prst="rect">
            <a:avLst/>
          </a:prstGeom>
          <a:noFill/>
        </p:spPr>
      </p:pic>
      <p:sp>
        <p:nvSpPr>
          <p:cNvPr id="18" name="Rectangle 8">
            <a:extLst>
              <a:ext uri="{FF2B5EF4-FFF2-40B4-BE49-F238E27FC236}">
                <a16:creationId xmlns:a16="http://schemas.microsoft.com/office/drawing/2014/main" id="{D40BC585-0C70-4BA9-B20C-C4CC686EE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"/>
            <a:ext cx="728717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552841" y="643465"/>
            <a:ext cx="5840770" cy="1693571"/>
          </a:xfrm>
        </p:spPr>
        <p:txBody>
          <a:bodyPr>
            <a:normAutofit/>
          </a:bodyPr>
          <a:lstStyle/>
          <a:p>
            <a:r>
              <a:rPr lang="fi-FI" sz="4000" dirty="0">
                <a:solidFill>
                  <a:srgbClr val="FFFFFF"/>
                </a:solidFill>
              </a:rPr>
              <a:t>ESF suunnitelmat 2022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52840" y="2435266"/>
            <a:ext cx="5840770" cy="4060784"/>
          </a:xfrm>
        </p:spPr>
        <p:txBody>
          <a:bodyPr anchor="t">
            <a:normAutofit/>
          </a:bodyPr>
          <a:lstStyle/>
          <a:p>
            <a:r>
              <a:rPr lang="fi-FI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Luonnollisesti jatkamme vahvasti työtämme kaikkien meihin liittyvien EU –tahojen kanssa</a:t>
            </a:r>
            <a:r>
              <a:rPr lang="fi-FI" sz="19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vaikuttaminen on välittämistä… työsuojelusta</a:t>
            </a:r>
            <a:endParaRPr lang="fi-FI" sz="1900" dirty="0">
              <a:solidFill>
                <a:srgbClr val="FE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900" dirty="0">
              <a:solidFill>
                <a:srgbClr val="FEFFF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i-FI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Hallitus on kokoontunut nyt </a:t>
            </a:r>
            <a:r>
              <a:rPr lang="fi-FI" sz="19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teamsin</a:t>
            </a:r>
            <a:r>
              <a:rPr lang="fi-FI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kautta puolentoista vuoden ajan. </a:t>
            </a:r>
            <a:r>
              <a:rPr lang="fi-FI" sz="19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Pandemian synnyttämän tarpeen myötä olemme kokoontuneet normaalia useammin – vähintään kerran neljänneksessä</a:t>
            </a:r>
          </a:p>
          <a:p>
            <a:r>
              <a:rPr lang="fi-FI" sz="19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Jatkossa tarkoitu</a:t>
            </a:r>
            <a:r>
              <a:rPr lang="fi-FI" sz="19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 tavata kahdesti vuodessa kasvotusten, ja kahdesti </a:t>
            </a:r>
            <a:r>
              <a:rPr lang="fi-FI" sz="1900" dirty="0" err="1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Teamsin</a:t>
            </a:r>
            <a:r>
              <a:rPr lang="fi-FI" sz="19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välityksellä</a:t>
            </a:r>
          </a:p>
          <a:p>
            <a:pPr lvl="1"/>
            <a:r>
              <a:rPr lang="fi-FI" sz="15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Seuraava Madridissa </a:t>
            </a:r>
            <a:r>
              <a:rPr lang="fi-FI" sz="1500" dirty="0" err="1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Sicur</a:t>
            </a:r>
            <a:r>
              <a:rPr lang="fi-FI" sz="15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2022 -</a:t>
            </a:r>
            <a:r>
              <a:rPr lang="fi-FI" sz="15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messujen yhteydessä</a:t>
            </a:r>
          </a:p>
          <a:p>
            <a:endParaRPr lang="fi-FI" sz="1900" dirty="0">
              <a:solidFill>
                <a:srgbClr val="FE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900" dirty="0">
              <a:solidFill>
                <a:srgbClr val="FEFFFF"/>
              </a:solidFill>
            </a:endParaRP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49B1EC0-2825-435E-8712-2D439068A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solidFill>
                  <a:schemeClr val="bg1"/>
                </a:solidFill>
                <a:highlight>
                  <a:srgbClr val="000080"/>
                </a:highlight>
              </a:rPr>
              <a:t>ESF/Esa Kivisoja 18.11.2021 Tampere</a:t>
            </a:r>
          </a:p>
        </p:txBody>
      </p:sp>
    </p:spTree>
    <p:extLst>
      <p:ext uri="{BB962C8B-B14F-4D97-AF65-F5344CB8AC3E}">
        <p14:creationId xmlns:p14="http://schemas.microsoft.com/office/powerpoint/2010/main" val="3844147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204</Words>
  <Application>Microsoft Office PowerPoint</Application>
  <PresentationFormat>Laajakuva</PresentationFormat>
  <Paragraphs>28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ESF:n painopistealueet 2022</vt:lpstr>
      <vt:lpstr>ESF suunnitelmat 2022</vt:lpstr>
      <vt:lpstr>ESF suunnitelmat 2022</vt:lpstr>
      <vt:lpstr>ESF suunnitelmat 2022</vt:lpstr>
    </vt:vector>
  </TitlesOfParts>
  <Company>Ejendals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Esa Kivisoja</dc:creator>
  <cp:lastModifiedBy>Esa Kivisoja</cp:lastModifiedBy>
  <cp:revision>10</cp:revision>
  <dcterms:created xsi:type="dcterms:W3CDTF">2015-11-23T09:00:49Z</dcterms:created>
  <dcterms:modified xsi:type="dcterms:W3CDTF">2021-11-17T11:01:27Z</dcterms:modified>
</cp:coreProperties>
</file>