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3" r:id="rId3"/>
    <p:sldId id="298" r:id="rId4"/>
    <p:sldId id="299" r:id="rId5"/>
    <p:sldId id="304" r:id="rId6"/>
    <p:sldId id="305" r:id="rId7"/>
    <p:sldId id="306" r:id="rId8"/>
    <p:sldId id="307" r:id="rId9"/>
    <p:sldId id="308" r:id="rId10"/>
    <p:sldId id="300" r:id="rId11"/>
    <p:sldId id="310" r:id="rId12"/>
    <p:sldId id="311" r:id="rId13"/>
    <p:sldId id="278" r:id="rId1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6270" autoAdjust="0"/>
  </p:normalViewPr>
  <p:slideViewPr>
    <p:cSldViewPr snapToGrid="0">
      <p:cViewPr varScale="1">
        <p:scale>
          <a:sx n="107" d="100"/>
          <a:sy n="107"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4375E-1FA8-4320-9277-6F9C87B2138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i-FI"/>
        </a:p>
      </dgm:t>
    </dgm:pt>
    <dgm:pt modelId="{6C9F5918-6C57-43F6-8795-4D668EA6D97B}">
      <dgm:prSet phldrT="[Text]" custT="1"/>
      <dgm:spPr/>
      <dgm:t>
        <a:bodyPr/>
        <a:lstStyle/>
        <a:p>
          <a:r>
            <a:rPr lang="fi-FI" sz="1500" dirty="0"/>
            <a:t>Tiiviystestaus pätevyysjärjestelmä </a:t>
          </a:r>
        </a:p>
      </dgm:t>
    </dgm:pt>
    <dgm:pt modelId="{B2F5DF10-9694-4DB4-94E1-E386CB30C9DF}" type="parTrans" cxnId="{73E95678-46C2-4746-A236-DB53E55E8BBF}">
      <dgm:prSet/>
      <dgm:spPr/>
      <dgm:t>
        <a:bodyPr/>
        <a:lstStyle/>
        <a:p>
          <a:endParaRPr lang="fi-FI"/>
        </a:p>
      </dgm:t>
    </dgm:pt>
    <dgm:pt modelId="{B869C919-DB8F-47EF-823B-907ACCF68C46}" type="sibTrans" cxnId="{73E95678-46C2-4746-A236-DB53E55E8BBF}">
      <dgm:prSet/>
      <dgm:spPr/>
      <dgm:t>
        <a:bodyPr/>
        <a:lstStyle/>
        <a:p>
          <a:endParaRPr lang="fi-FI"/>
        </a:p>
      </dgm:t>
    </dgm:pt>
    <dgm:pt modelId="{73EDC04F-91E7-4CA4-A8C8-2E54E78C9187}">
      <dgm:prSet phldrT="[Text]" custT="1"/>
      <dgm:spPr/>
      <dgm:t>
        <a:bodyPr/>
        <a:lstStyle/>
        <a:p>
          <a:r>
            <a:rPr lang="fi-FI" sz="1500" dirty="0"/>
            <a:t>Valmistajat</a:t>
          </a:r>
        </a:p>
      </dgm:t>
    </dgm:pt>
    <dgm:pt modelId="{A727E39C-A402-4F4E-A853-05FF05E4538A}" type="parTrans" cxnId="{A5BF1EB3-3721-4491-811B-00D970C8E743}">
      <dgm:prSet/>
      <dgm:spPr/>
      <dgm:t>
        <a:bodyPr/>
        <a:lstStyle/>
        <a:p>
          <a:endParaRPr lang="fi-FI"/>
        </a:p>
      </dgm:t>
    </dgm:pt>
    <dgm:pt modelId="{E9C5A6AB-DD23-48A8-BA7F-DB81C82EAB42}" type="sibTrans" cxnId="{A5BF1EB3-3721-4491-811B-00D970C8E743}">
      <dgm:prSet/>
      <dgm:spPr/>
      <dgm:t>
        <a:bodyPr/>
        <a:lstStyle/>
        <a:p>
          <a:endParaRPr lang="fi-FI"/>
        </a:p>
      </dgm:t>
    </dgm:pt>
    <dgm:pt modelId="{0EE41148-8D02-435D-83E7-E8EDB36DEDA1}">
      <dgm:prSet phldrT="[Text]" custT="1"/>
      <dgm:spPr/>
      <dgm:t>
        <a:bodyPr/>
        <a:lstStyle/>
        <a:p>
          <a:r>
            <a:rPr lang="fi-FI" sz="1500" dirty="0"/>
            <a:t>Loppukäyttäjät</a:t>
          </a:r>
        </a:p>
      </dgm:t>
    </dgm:pt>
    <dgm:pt modelId="{50B976EB-1E3F-483C-B107-E45764AF192F}" type="parTrans" cxnId="{17A58D6B-177A-441F-A6D5-FC0736185756}">
      <dgm:prSet/>
      <dgm:spPr/>
      <dgm:t>
        <a:bodyPr/>
        <a:lstStyle/>
        <a:p>
          <a:endParaRPr lang="fi-FI"/>
        </a:p>
      </dgm:t>
    </dgm:pt>
    <dgm:pt modelId="{74947158-1914-4CCF-9B03-9EC349352120}" type="sibTrans" cxnId="{17A58D6B-177A-441F-A6D5-FC0736185756}">
      <dgm:prSet/>
      <dgm:spPr/>
      <dgm:t>
        <a:bodyPr/>
        <a:lstStyle/>
        <a:p>
          <a:endParaRPr lang="fi-FI"/>
        </a:p>
      </dgm:t>
    </dgm:pt>
    <dgm:pt modelId="{F3F3D852-609F-4366-9DB9-1D72795EDB77}">
      <dgm:prSet phldrT="[Text]" custT="1"/>
      <dgm:spPr/>
      <dgm:t>
        <a:bodyPr/>
        <a:lstStyle/>
        <a:p>
          <a:r>
            <a:rPr lang="fi-FI" sz="1500" dirty="0"/>
            <a:t>Tiiviystestaajat</a:t>
          </a:r>
        </a:p>
      </dgm:t>
    </dgm:pt>
    <dgm:pt modelId="{92EC7580-BC31-416F-B0CE-0F2DC340EDEC}" type="parTrans" cxnId="{D2C5DFF5-674C-425D-AF5D-A36BB406CC25}">
      <dgm:prSet/>
      <dgm:spPr/>
      <dgm:t>
        <a:bodyPr/>
        <a:lstStyle/>
        <a:p>
          <a:endParaRPr lang="fi-FI"/>
        </a:p>
      </dgm:t>
    </dgm:pt>
    <dgm:pt modelId="{09C15F6B-3950-4CDF-94F4-EC9A64F5AB63}" type="sibTrans" cxnId="{D2C5DFF5-674C-425D-AF5D-A36BB406CC25}">
      <dgm:prSet/>
      <dgm:spPr/>
      <dgm:t>
        <a:bodyPr/>
        <a:lstStyle/>
        <a:p>
          <a:endParaRPr lang="fi-FI"/>
        </a:p>
      </dgm:t>
    </dgm:pt>
    <dgm:pt modelId="{3CFD9214-3123-470C-BC61-1F858A3D0B56}">
      <dgm:prSet phldrT="[Text]" custT="1"/>
      <dgm:spPr/>
      <dgm:t>
        <a:bodyPr/>
        <a:lstStyle/>
        <a:p>
          <a:r>
            <a:rPr lang="fi-FI" sz="1500" dirty="0"/>
            <a:t>Sidosryhmät</a:t>
          </a:r>
        </a:p>
      </dgm:t>
    </dgm:pt>
    <dgm:pt modelId="{B38E4FBF-661B-40EA-846B-86CF2EFD90AE}" type="parTrans" cxnId="{260E0540-D451-47BF-9B84-746AA21FB620}">
      <dgm:prSet/>
      <dgm:spPr/>
      <dgm:t>
        <a:bodyPr/>
        <a:lstStyle/>
        <a:p>
          <a:endParaRPr lang="fi-FI"/>
        </a:p>
      </dgm:t>
    </dgm:pt>
    <dgm:pt modelId="{DFB2E9AF-7B8E-43E0-A93D-B78FFC9CF59F}" type="sibTrans" cxnId="{260E0540-D451-47BF-9B84-746AA21FB620}">
      <dgm:prSet/>
      <dgm:spPr/>
      <dgm:t>
        <a:bodyPr/>
        <a:lstStyle/>
        <a:p>
          <a:endParaRPr lang="fi-FI"/>
        </a:p>
      </dgm:t>
    </dgm:pt>
    <dgm:pt modelId="{ACDB1748-4394-4DA8-A251-7001039C737F}" type="pres">
      <dgm:prSet presAssocID="{6454375E-1FA8-4320-9277-6F9C87B21387}" presName="diagram" presStyleCnt="0">
        <dgm:presLayoutVars>
          <dgm:chMax val="1"/>
          <dgm:dir/>
          <dgm:animLvl val="ctr"/>
          <dgm:resizeHandles val="exact"/>
        </dgm:presLayoutVars>
      </dgm:prSet>
      <dgm:spPr/>
    </dgm:pt>
    <dgm:pt modelId="{C870EE35-1E20-42CE-B07D-C6AE3F594FEE}" type="pres">
      <dgm:prSet presAssocID="{6454375E-1FA8-4320-9277-6F9C87B21387}" presName="matrix" presStyleCnt="0"/>
      <dgm:spPr/>
    </dgm:pt>
    <dgm:pt modelId="{90DB62AF-CD25-450E-8A4A-0744172E5EF6}" type="pres">
      <dgm:prSet presAssocID="{6454375E-1FA8-4320-9277-6F9C87B21387}" presName="tile1" presStyleLbl="node1" presStyleIdx="0" presStyleCnt="4"/>
      <dgm:spPr/>
    </dgm:pt>
    <dgm:pt modelId="{9B6FE85A-7AEE-4D1E-970A-0520DFF9DDA8}" type="pres">
      <dgm:prSet presAssocID="{6454375E-1FA8-4320-9277-6F9C87B21387}" presName="tile1text" presStyleLbl="node1" presStyleIdx="0" presStyleCnt="4">
        <dgm:presLayoutVars>
          <dgm:chMax val="0"/>
          <dgm:chPref val="0"/>
          <dgm:bulletEnabled val="1"/>
        </dgm:presLayoutVars>
      </dgm:prSet>
      <dgm:spPr/>
    </dgm:pt>
    <dgm:pt modelId="{C7DDC52E-38F0-4503-90D4-36A1D932FF9A}" type="pres">
      <dgm:prSet presAssocID="{6454375E-1FA8-4320-9277-6F9C87B21387}" presName="tile2" presStyleLbl="node1" presStyleIdx="1" presStyleCnt="4"/>
      <dgm:spPr/>
    </dgm:pt>
    <dgm:pt modelId="{E5DC993C-3503-4060-889D-11214161ACE2}" type="pres">
      <dgm:prSet presAssocID="{6454375E-1FA8-4320-9277-6F9C87B21387}" presName="tile2text" presStyleLbl="node1" presStyleIdx="1" presStyleCnt="4">
        <dgm:presLayoutVars>
          <dgm:chMax val="0"/>
          <dgm:chPref val="0"/>
          <dgm:bulletEnabled val="1"/>
        </dgm:presLayoutVars>
      </dgm:prSet>
      <dgm:spPr/>
    </dgm:pt>
    <dgm:pt modelId="{236A0188-B48F-46EC-AFFB-394F80FD17C7}" type="pres">
      <dgm:prSet presAssocID="{6454375E-1FA8-4320-9277-6F9C87B21387}" presName="tile3" presStyleLbl="node1" presStyleIdx="2" presStyleCnt="4"/>
      <dgm:spPr/>
    </dgm:pt>
    <dgm:pt modelId="{FB55AC67-5444-4D89-9A07-B6F41FBF45BF}" type="pres">
      <dgm:prSet presAssocID="{6454375E-1FA8-4320-9277-6F9C87B21387}" presName="tile3text" presStyleLbl="node1" presStyleIdx="2" presStyleCnt="4">
        <dgm:presLayoutVars>
          <dgm:chMax val="0"/>
          <dgm:chPref val="0"/>
          <dgm:bulletEnabled val="1"/>
        </dgm:presLayoutVars>
      </dgm:prSet>
      <dgm:spPr/>
    </dgm:pt>
    <dgm:pt modelId="{7D69D138-6DD1-44B1-B9CC-C6217C040165}" type="pres">
      <dgm:prSet presAssocID="{6454375E-1FA8-4320-9277-6F9C87B21387}" presName="tile4" presStyleLbl="node1" presStyleIdx="3" presStyleCnt="4"/>
      <dgm:spPr/>
    </dgm:pt>
    <dgm:pt modelId="{FB4D3F20-CDBB-4F41-AEAE-0AD96FEFD6EF}" type="pres">
      <dgm:prSet presAssocID="{6454375E-1FA8-4320-9277-6F9C87B21387}" presName="tile4text" presStyleLbl="node1" presStyleIdx="3" presStyleCnt="4">
        <dgm:presLayoutVars>
          <dgm:chMax val="0"/>
          <dgm:chPref val="0"/>
          <dgm:bulletEnabled val="1"/>
        </dgm:presLayoutVars>
      </dgm:prSet>
      <dgm:spPr/>
    </dgm:pt>
    <dgm:pt modelId="{FF03D022-4C1A-461F-ABF7-F61EB0121291}" type="pres">
      <dgm:prSet presAssocID="{6454375E-1FA8-4320-9277-6F9C87B21387}" presName="centerTile" presStyleLbl="fgShp" presStyleIdx="0" presStyleCnt="1" custScaleX="153737" custScaleY="173607">
        <dgm:presLayoutVars>
          <dgm:chMax val="0"/>
          <dgm:chPref val="0"/>
        </dgm:presLayoutVars>
      </dgm:prSet>
      <dgm:spPr/>
    </dgm:pt>
  </dgm:ptLst>
  <dgm:cxnLst>
    <dgm:cxn modelId="{D03B1423-6E96-49D6-95CB-98AF28E71D22}" type="presOf" srcId="{F3F3D852-609F-4366-9DB9-1D72795EDB77}" destId="{236A0188-B48F-46EC-AFFB-394F80FD17C7}" srcOrd="0" destOrd="0" presId="urn:microsoft.com/office/officeart/2005/8/layout/matrix1"/>
    <dgm:cxn modelId="{260E0540-D451-47BF-9B84-746AA21FB620}" srcId="{6C9F5918-6C57-43F6-8795-4D668EA6D97B}" destId="{3CFD9214-3123-470C-BC61-1F858A3D0B56}" srcOrd="3" destOrd="0" parTransId="{B38E4FBF-661B-40EA-846B-86CF2EFD90AE}" sibTransId="{DFB2E9AF-7B8E-43E0-A93D-B78FFC9CF59F}"/>
    <dgm:cxn modelId="{CEA0C449-1848-456E-9410-F799AB8A945B}" type="presOf" srcId="{6C9F5918-6C57-43F6-8795-4D668EA6D97B}" destId="{FF03D022-4C1A-461F-ABF7-F61EB0121291}" srcOrd="0" destOrd="0" presId="urn:microsoft.com/office/officeart/2005/8/layout/matrix1"/>
    <dgm:cxn modelId="{17A58D6B-177A-441F-A6D5-FC0736185756}" srcId="{6C9F5918-6C57-43F6-8795-4D668EA6D97B}" destId="{0EE41148-8D02-435D-83E7-E8EDB36DEDA1}" srcOrd="1" destOrd="0" parTransId="{50B976EB-1E3F-483C-B107-E45764AF192F}" sibTransId="{74947158-1914-4CCF-9B03-9EC349352120}"/>
    <dgm:cxn modelId="{5749DA57-AFB3-47AE-A768-053A200E1A4F}" type="presOf" srcId="{6454375E-1FA8-4320-9277-6F9C87B21387}" destId="{ACDB1748-4394-4DA8-A251-7001039C737F}" srcOrd="0" destOrd="0" presId="urn:microsoft.com/office/officeart/2005/8/layout/matrix1"/>
    <dgm:cxn modelId="{73E95678-46C2-4746-A236-DB53E55E8BBF}" srcId="{6454375E-1FA8-4320-9277-6F9C87B21387}" destId="{6C9F5918-6C57-43F6-8795-4D668EA6D97B}" srcOrd="0" destOrd="0" parTransId="{B2F5DF10-9694-4DB4-94E1-E386CB30C9DF}" sibTransId="{B869C919-DB8F-47EF-823B-907ACCF68C46}"/>
    <dgm:cxn modelId="{906EEF8D-BF54-493F-BEBC-EC06CF4CD5F1}" type="presOf" srcId="{F3F3D852-609F-4366-9DB9-1D72795EDB77}" destId="{FB55AC67-5444-4D89-9A07-B6F41FBF45BF}" srcOrd="1" destOrd="0" presId="urn:microsoft.com/office/officeart/2005/8/layout/matrix1"/>
    <dgm:cxn modelId="{0A397BAB-153C-4CF7-AF11-DE26B336ADCE}" type="presOf" srcId="{3CFD9214-3123-470C-BC61-1F858A3D0B56}" destId="{FB4D3F20-CDBB-4F41-AEAE-0AD96FEFD6EF}" srcOrd="1" destOrd="0" presId="urn:microsoft.com/office/officeart/2005/8/layout/matrix1"/>
    <dgm:cxn modelId="{F90BACAD-DACB-46AE-B749-874E123C2E92}" type="presOf" srcId="{3CFD9214-3123-470C-BC61-1F858A3D0B56}" destId="{7D69D138-6DD1-44B1-B9CC-C6217C040165}" srcOrd="0" destOrd="0" presId="urn:microsoft.com/office/officeart/2005/8/layout/matrix1"/>
    <dgm:cxn modelId="{E81CADB0-534E-427B-AB97-168A32937B2D}" type="presOf" srcId="{73EDC04F-91E7-4CA4-A8C8-2E54E78C9187}" destId="{90DB62AF-CD25-450E-8A4A-0744172E5EF6}" srcOrd="0" destOrd="0" presId="urn:microsoft.com/office/officeart/2005/8/layout/matrix1"/>
    <dgm:cxn modelId="{A5BF1EB3-3721-4491-811B-00D970C8E743}" srcId="{6C9F5918-6C57-43F6-8795-4D668EA6D97B}" destId="{73EDC04F-91E7-4CA4-A8C8-2E54E78C9187}" srcOrd="0" destOrd="0" parTransId="{A727E39C-A402-4F4E-A853-05FF05E4538A}" sibTransId="{E9C5A6AB-DD23-48A8-BA7F-DB81C82EAB42}"/>
    <dgm:cxn modelId="{2B4585C2-6375-4519-8524-4D64695AF92C}" type="presOf" srcId="{0EE41148-8D02-435D-83E7-E8EDB36DEDA1}" destId="{C7DDC52E-38F0-4503-90D4-36A1D932FF9A}" srcOrd="0" destOrd="0" presId="urn:microsoft.com/office/officeart/2005/8/layout/matrix1"/>
    <dgm:cxn modelId="{50172ECF-2CAE-4391-8027-2226B281E86D}" type="presOf" srcId="{0EE41148-8D02-435D-83E7-E8EDB36DEDA1}" destId="{E5DC993C-3503-4060-889D-11214161ACE2}" srcOrd="1" destOrd="0" presId="urn:microsoft.com/office/officeart/2005/8/layout/matrix1"/>
    <dgm:cxn modelId="{D2C5DFF5-674C-425D-AF5D-A36BB406CC25}" srcId="{6C9F5918-6C57-43F6-8795-4D668EA6D97B}" destId="{F3F3D852-609F-4366-9DB9-1D72795EDB77}" srcOrd="2" destOrd="0" parTransId="{92EC7580-BC31-416F-B0CE-0F2DC340EDEC}" sibTransId="{09C15F6B-3950-4CDF-94F4-EC9A64F5AB63}"/>
    <dgm:cxn modelId="{821ED7FD-0D2D-4354-BA74-2FC43A39FE5A}" type="presOf" srcId="{73EDC04F-91E7-4CA4-A8C8-2E54E78C9187}" destId="{9B6FE85A-7AEE-4D1E-970A-0520DFF9DDA8}" srcOrd="1" destOrd="0" presId="urn:microsoft.com/office/officeart/2005/8/layout/matrix1"/>
    <dgm:cxn modelId="{435A2CD3-9C04-4916-A920-648A6E5D1536}" type="presParOf" srcId="{ACDB1748-4394-4DA8-A251-7001039C737F}" destId="{C870EE35-1E20-42CE-B07D-C6AE3F594FEE}" srcOrd="0" destOrd="0" presId="urn:microsoft.com/office/officeart/2005/8/layout/matrix1"/>
    <dgm:cxn modelId="{95E5A4B8-B3DC-4C91-9F21-D8CF8E55109F}" type="presParOf" srcId="{C870EE35-1E20-42CE-B07D-C6AE3F594FEE}" destId="{90DB62AF-CD25-450E-8A4A-0744172E5EF6}" srcOrd="0" destOrd="0" presId="urn:microsoft.com/office/officeart/2005/8/layout/matrix1"/>
    <dgm:cxn modelId="{5A932C5E-3B5E-4B7B-8317-DFDEBC9E70CA}" type="presParOf" srcId="{C870EE35-1E20-42CE-B07D-C6AE3F594FEE}" destId="{9B6FE85A-7AEE-4D1E-970A-0520DFF9DDA8}" srcOrd="1" destOrd="0" presId="urn:microsoft.com/office/officeart/2005/8/layout/matrix1"/>
    <dgm:cxn modelId="{3338FF75-A8CF-4C85-A451-81375F7E11D7}" type="presParOf" srcId="{C870EE35-1E20-42CE-B07D-C6AE3F594FEE}" destId="{C7DDC52E-38F0-4503-90D4-36A1D932FF9A}" srcOrd="2" destOrd="0" presId="urn:microsoft.com/office/officeart/2005/8/layout/matrix1"/>
    <dgm:cxn modelId="{7B09F1D1-AFA5-4EE8-B173-84C9171983EA}" type="presParOf" srcId="{C870EE35-1E20-42CE-B07D-C6AE3F594FEE}" destId="{E5DC993C-3503-4060-889D-11214161ACE2}" srcOrd="3" destOrd="0" presId="urn:microsoft.com/office/officeart/2005/8/layout/matrix1"/>
    <dgm:cxn modelId="{3B82980A-E8A9-4D0C-B6D8-B38170145825}" type="presParOf" srcId="{C870EE35-1E20-42CE-B07D-C6AE3F594FEE}" destId="{236A0188-B48F-46EC-AFFB-394F80FD17C7}" srcOrd="4" destOrd="0" presId="urn:microsoft.com/office/officeart/2005/8/layout/matrix1"/>
    <dgm:cxn modelId="{BB2D2E27-4AE1-4A4F-BC9F-AECCCC166002}" type="presParOf" srcId="{C870EE35-1E20-42CE-B07D-C6AE3F594FEE}" destId="{FB55AC67-5444-4D89-9A07-B6F41FBF45BF}" srcOrd="5" destOrd="0" presId="urn:microsoft.com/office/officeart/2005/8/layout/matrix1"/>
    <dgm:cxn modelId="{A98F8416-2DDD-4571-8F20-16B9249E5DB3}" type="presParOf" srcId="{C870EE35-1E20-42CE-B07D-C6AE3F594FEE}" destId="{7D69D138-6DD1-44B1-B9CC-C6217C040165}" srcOrd="6" destOrd="0" presId="urn:microsoft.com/office/officeart/2005/8/layout/matrix1"/>
    <dgm:cxn modelId="{32BE0211-330C-41A5-821A-841911C8FE97}" type="presParOf" srcId="{C870EE35-1E20-42CE-B07D-C6AE3F594FEE}" destId="{FB4D3F20-CDBB-4F41-AEAE-0AD96FEFD6EF}" srcOrd="7" destOrd="0" presId="urn:microsoft.com/office/officeart/2005/8/layout/matrix1"/>
    <dgm:cxn modelId="{33B67C58-5DD6-49AB-9956-FB1E0C87653F}" type="presParOf" srcId="{ACDB1748-4394-4DA8-A251-7001039C737F}" destId="{FF03D022-4C1A-461F-ABF7-F61EB0121291}"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D7C50-2C98-4FE3-B3D6-20D2F0FF7F62}" type="doc">
      <dgm:prSet loTypeId="urn:microsoft.com/office/officeart/2005/8/layout/cycle8" loCatId="cycle" qsTypeId="urn:microsoft.com/office/officeart/2005/8/quickstyle/simple1" qsCatId="simple" csTypeId="urn:microsoft.com/office/officeart/2005/8/colors/accent5_1" csCatId="accent5" phldr="1"/>
      <dgm:spPr/>
    </dgm:pt>
    <dgm:pt modelId="{656A902A-E539-4AD1-A0B3-ED0E9D86EAF9}">
      <dgm:prSet phldrT="[Text]"/>
      <dgm:spPr/>
      <dgm:t>
        <a:bodyPr/>
        <a:lstStyle/>
        <a:p>
          <a:r>
            <a:rPr lang="fi-FI" dirty="0"/>
            <a:t>Tiiviystestaus</a:t>
          </a:r>
        </a:p>
        <a:p>
          <a:r>
            <a:rPr lang="fi-FI" dirty="0"/>
            <a:t>Sopivuustestaus</a:t>
          </a:r>
        </a:p>
      </dgm:t>
    </dgm:pt>
    <dgm:pt modelId="{66C647A8-3343-44A2-BB3B-6DB385F67961}" type="parTrans" cxnId="{CD071177-7AE7-44A3-B8BE-14BD19BE80F5}">
      <dgm:prSet/>
      <dgm:spPr/>
      <dgm:t>
        <a:bodyPr/>
        <a:lstStyle/>
        <a:p>
          <a:endParaRPr lang="fi-FI"/>
        </a:p>
      </dgm:t>
    </dgm:pt>
    <dgm:pt modelId="{06D3D903-BF30-47BC-A061-2278CEA87A1E}" type="sibTrans" cxnId="{CD071177-7AE7-44A3-B8BE-14BD19BE80F5}">
      <dgm:prSet/>
      <dgm:spPr/>
      <dgm:t>
        <a:bodyPr/>
        <a:lstStyle/>
        <a:p>
          <a:endParaRPr lang="fi-FI"/>
        </a:p>
      </dgm:t>
    </dgm:pt>
    <dgm:pt modelId="{2E14CB6C-E46D-42EC-9941-41C8DF7DB00E}">
      <dgm:prSet phldrT="[Text]"/>
      <dgm:spPr/>
      <dgm:t>
        <a:bodyPr/>
        <a:lstStyle/>
        <a:p>
          <a:r>
            <a:rPr lang="fi-FI" dirty="0"/>
            <a:t>Ylläpito &amp; Huolto</a:t>
          </a:r>
        </a:p>
      </dgm:t>
    </dgm:pt>
    <dgm:pt modelId="{4570BEFE-8999-4993-AC54-CCF026C5F158}" type="parTrans" cxnId="{AE39E461-83F7-4484-BF38-BD3EB88CEC7F}">
      <dgm:prSet/>
      <dgm:spPr/>
      <dgm:t>
        <a:bodyPr/>
        <a:lstStyle/>
        <a:p>
          <a:endParaRPr lang="fi-FI"/>
        </a:p>
      </dgm:t>
    </dgm:pt>
    <dgm:pt modelId="{385293EA-882D-47F5-83B5-F42156745C57}" type="sibTrans" cxnId="{AE39E461-83F7-4484-BF38-BD3EB88CEC7F}">
      <dgm:prSet/>
      <dgm:spPr/>
      <dgm:t>
        <a:bodyPr/>
        <a:lstStyle/>
        <a:p>
          <a:endParaRPr lang="fi-FI"/>
        </a:p>
      </dgm:t>
    </dgm:pt>
    <dgm:pt modelId="{ADA7AF62-961D-4AC2-8C0B-186747077B4A}">
      <dgm:prSet phldrT="[Text]"/>
      <dgm:spPr/>
      <dgm:t>
        <a:bodyPr/>
        <a:lstStyle/>
        <a:p>
          <a:r>
            <a:rPr lang="fi-FI" dirty="0"/>
            <a:t>Koulutus</a:t>
          </a:r>
        </a:p>
      </dgm:t>
    </dgm:pt>
    <dgm:pt modelId="{E980BA40-BB52-434F-AD2D-6A61E7F83CFB}" type="parTrans" cxnId="{626C2B4F-45B4-4CCB-A14C-9C533B3F9CF7}">
      <dgm:prSet/>
      <dgm:spPr/>
      <dgm:t>
        <a:bodyPr/>
        <a:lstStyle/>
        <a:p>
          <a:endParaRPr lang="fi-FI"/>
        </a:p>
      </dgm:t>
    </dgm:pt>
    <dgm:pt modelId="{FB6AC60E-2E50-461E-8F0B-6E7EB7A833D3}" type="sibTrans" cxnId="{626C2B4F-45B4-4CCB-A14C-9C533B3F9CF7}">
      <dgm:prSet/>
      <dgm:spPr/>
      <dgm:t>
        <a:bodyPr/>
        <a:lstStyle/>
        <a:p>
          <a:endParaRPr lang="fi-FI"/>
        </a:p>
      </dgm:t>
    </dgm:pt>
    <dgm:pt modelId="{388D4949-5C6E-4F24-A066-BC8345236DB3}">
      <dgm:prSet phldrT="[Text]"/>
      <dgm:spPr/>
      <dgm:t>
        <a:bodyPr/>
        <a:lstStyle/>
        <a:p>
          <a:r>
            <a:rPr lang="fi-FI" dirty="0"/>
            <a:t>Valinta</a:t>
          </a:r>
        </a:p>
      </dgm:t>
    </dgm:pt>
    <dgm:pt modelId="{77232284-FFD5-4B39-B1BD-8F659C4D7DC0}" type="parTrans" cxnId="{51EF4B55-1521-4899-8815-DFD4629BC30F}">
      <dgm:prSet/>
      <dgm:spPr/>
      <dgm:t>
        <a:bodyPr/>
        <a:lstStyle/>
        <a:p>
          <a:endParaRPr lang="fi-FI"/>
        </a:p>
      </dgm:t>
    </dgm:pt>
    <dgm:pt modelId="{DCF73F6C-79D0-4F1A-BECC-54474EBFB01F}" type="sibTrans" cxnId="{51EF4B55-1521-4899-8815-DFD4629BC30F}">
      <dgm:prSet/>
      <dgm:spPr/>
      <dgm:t>
        <a:bodyPr/>
        <a:lstStyle/>
        <a:p>
          <a:endParaRPr lang="fi-FI"/>
        </a:p>
      </dgm:t>
    </dgm:pt>
    <dgm:pt modelId="{827187EE-4769-4D02-93CD-A174DE123254}" type="pres">
      <dgm:prSet presAssocID="{EF0D7C50-2C98-4FE3-B3D6-20D2F0FF7F62}" presName="compositeShape" presStyleCnt="0">
        <dgm:presLayoutVars>
          <dgm:chMax val="7"/>
          <dgm:dir/>
          <dgm:resizeHandles val="exact"/>
        </dgm:presLayoutVars>
      </dgm:prSet>
      <dgm:spPr/>
    </dgm:pt>
    <dgm:pt modelId="{25A9AC89-3A48-4C07-A85E-12713DF2DD4A}" type="pres">
      <dgm:prSet presAssocID="{EF0D7C50-2C98-4FE3-B3D6-20D2F0FF7F62}" presName="wedge1" presStyleLbl="node1" presStyleIdx="0" presStyleCnt="4"/>
      <dgm:spPr/>
    </dgm:pt>
    <dgm:pt modelId="{A543119C-C415-4F68-8448-78310570D580}" type="pres">
      <dgm:prSet presAssocID="{EF0D7C50-2C98-4FE3-B3D6-20D2F0FF7F62}" presName="dummy1a" presStyleCnt="0"/>
      <dgm:spPr/>
    </dgm:pt>
    <dgm:pt modelId="{AEC6DF61-A697-4DE6-A805-820A2A20D539}" type="pres">
      <dgm:prSet presAssocID="{EF0D7C50-2C98-4FE3-B3D6-20D2F0FF7F62}" presName="dummy1b" presStyleCnt="0"/>
      <dgm:spPr/>
    </dgm:pt>
    <dgm:pt modelId="{1BB3A521-24FE-4F83-97FF-BDAC4DB8A419}" type="pres">
      <dgm:prSet presAssocID="{EF0D7C50-2C98-4FE3-B3D6-20D2F0FF7F62}" presName="wedge1Tx" presStyleLbl="node1" presStyleIdx="0" presStyleCnt="4">
        <dgm:presLayoutVars>
          <dgm:chMax val="0"/>
          <dgm:chPref val="0"/>
          <dgm:bulletEnabled val="1"/>
        </dgm:presLayoutVars>
      </dgm:prSet>
      <dgm:spPr/>
    </dgm:pt>
    <dgm:pt modelId="{FA2453AB-4990-4F87-8A97-0D890D697F70}" type="pres">
      <dgm:prSet presAssocID="{EF0D7C50-2C98-4FE3-B3D6-20D2F0FF7F62}" presName="wedge2" presStyleLbl="node1" presStyleIdx="1" presStyleCnt="4"/>
      <dgm:spPr/>
    </dgm:pt>
    <dgm:pt modelId="{A6F5BD5F-50F3-4D0E-A8CE-754597ABBF70}" type="pres">
      <dgm:prSet presAssocID="{EF0D7C50-2C98-4FE3-B3D6-20D2F0FF7F62}" presName="dummy2a" presStyleCnt="0"/>
      <dgm:spPr/>
    </dgm:pt>
    <dgm:pt modelId="{5829D1D3-F1AA-4677-A565-668444789202}" type="pres">
      <dgm:prSet presAssocID="{EF0D7C50-2C98-4FE3-B3D6-20D2F0FF7F62}" presName="dummy2b" presStyleCnt="0"/>
      <dgm:spPr/>
    </dgm:pt>
    <dgm:pt modelId="{3C160E57-782E-405B-AFB1-D3F536DCE6C9}" type="pres">
      <dgm:prSet presAssocID="{EF0D7C50-2C98-4FE3-B3D6-20D2F0FF7F62}" presName="wedge2Tx" presStyleLbl="node1" presStyleIdx="1" presStyleCnt="4">
        <dgm:presLayoutVars>
          <dgm:chMax val="0"/>
          <dgm:chPref val="0"/>
          <dgm:bulletEnabled val="1"/>
        </dgm:presLayoutVars>
      </dgm:prSet>
      <dgm:spPr/>
    </dgm:pt>
    <dgm:pt modelId="{2E2924DB-104B-4435-935E-E797C7302A4B}" type="pres">
      <dgm:prSet presAssocID="{EF0D7C50-2C98-4FE3-B3D6-20D2F0FF7F62}" presName="wedge3" presStyleLbl="node1" presStyleIdx="2" presStyleCnt="4"/>
      <dgm:spPr/>
    </dgm:pt>
    <dgm:pt modelId="{5008052D-1BD2-4320-987B-8E0A1A48CEE9}" type="pres">
      <dgm:prSet presAssocID="{EF0D7C50-2C98-4FE3-B3D6-20D2F0FF7F62}" presName="dummy3a" presStyleCnt="0"/>
      <dgm:spPr/>
    </dgm:pt>
    <dgm:pt modelId="{5F0FC750-47C5-4918-813F-D8B501524E23}" type="pres">
      <dgm:prSet presAssocID="{EF0D7C50-2C98-4FE3-B3D6-20D2F0FF7F62}" presName="dummy3b" presStyleCnt="0"/>
      <dgm:spPr/>
    </dgm:pt>
    <dgm:pt modelId="{266B8977-BDE9-4936-91D8-19E536CC082B}" type="pres">
      <dgm:prSet presAssocID="{EF0D7C50-2C98-4FE3-B3D6-20D2F0FF7F62}" presName="wedge3Tx" presStyleLbl="node1" presStyleIdx="2" presStyleCnt="4">
        <dgm:presLayoutVars>
          <dgm:chMax val="0"/>
          <dgm:chPref val="0"/>
          <dgm:bulletEnabled val="1"/>
        </dgm:presLayoutVars>
      </dgm:prSet>
      <dgm:spPr/>
    </dgm:pt>
    <dgm:pt modelId="{5B8B76E9-0CF4-46B1-B451-0FF8E1205AAA}" type="pres">
      <dgm:prSet presAssocID="{EF0D7C50-2C98-4FE3-B3D6-20D2F0FF7F62}" presName="wedge4" presStyleLbl="node1" presStyleIdx="3" presStyleCnt="4"/>
      <dgm:spPr/>
    </dgm:pt>
    <dgm:pt modelId="{7ECDC50C-2124-4E5D-9E75-0996A8987CF1}" type="pres">
      <dgm:prSet presAssocID="{EF0D7C50-2C98-4FE3-B3D6-20D2F0FF7F62}" presName="dummy4a" presStyleCnt="0"/>
      <dgm:spPr/>
    </dgm:pt>
    <dgm:pt modelId="{BA42B127-8C67-4CDB-8473-A32F99E381C4}" type="pres">
      <dgm:prSet presAssocID="{EF0D7C50-2C98-4FE3-B3D6-20D2F0FF7F62}" presName="dummy4b" presStyleCnt="0"/>
      <dgm:spPr/>
    </dgm:pt>
    <dgm:pt modelId="{48C00FBB-2D49-4160-9889-75ECFAAA9D18}" type="pres">
      <dgm:prSet presAssocID="{EF0D7C50-2C98-4FE3-B3D6-20D2F0FF7F62}" presName="wedge4Tx" presStyleLbl="node1" presStyleIdx="3" presStyleCnt="4">
        <dgm:presLayoutVars>
          <dgm:chMax val="0"/>
          <dgm:chPref val="0"/>
          <dgm:bulletEnabled val="1"/>
        </dgm:presLayoutVars>
      </dgm:prSet>
      <dgm:spPr/>
    </dgm:pt>
    <dgm:pt modelId="{729E6FD2-F4BA-4598-B593-76923DC21714}" type="pres">
      <dgm:prSet presAssocID="{FB6AC60E-2E50-461E-8F0B-6E7EB7A833D3}" presName="arrowWedge1" presStyleLbl="fgSibTrans2D1" presStyleIdx="0" presStyleCnt="4"/>
      <dgm:spPr/>
    </dgm:pt>
    <dgm:pt modelId="{8711FD09-825B-4326-B0C0-465D4BB95F67}" type="pres">
      <dgm:prSet presAssocID="{06D3D903-BF30-47BC-A061-2278CEA87A1E}" presName="arrowWedge2" presStyleLbl="fgSibTrans2D1" presStyleIdx="1" presStyleCnt="4"/>
      <dgm:spPr/>
    </dgm:pt>
    <dgm:pt modelId="{16275A79-D96F-451B-A1C7-FB8A61803B12}" type="pres">
      <dgm:prSet presAssocID="{385293EA-882D-47F5-83B5-F42156745C57}" presName="arrowWedge3" presStyleLbl="fgSibTrans2D1" presStyleIdx="2" presStyleCnt="4"/>
      <dgm:spPr/>
    </dgm:pt>
    <dgm:pt modelId="{D2CC8EC5-2934-49B7-B526-6B25484D977B}" type="pres">
      <dgm:prSet presAssocID="{DCF73F6C-79D0-4F1A-BECC-54474EBFB01F}" presName="arrowWedge4" presStyleLbl="fgSibTrans2D1" presStyleIdx="3" presStyleCnt="4"/>
      <dgm:spPr/>
    </dgm:pt>
  </dgm:ptLst>
  <dgm:cxnLst>
    <dgm:cxn modelId="{37B7A715-D205-48B5-9716-20B36D3EC911}" type="presOf" srcId="{656A902A-E539-4AD1-A0B3-ED0E9D86EAF9}" destId="{FA2453AB-4990-4F87-8A97-0D890D697F70}" srcOrd="0" destOrd="0" presId="urn:microsoft.com/office/officeart/2005/8/layout/cycle8"/>
    <dgm:cxn modelId="{F3B8B23D-FD6B-4475-A7F8-76D7016D7A43}" type="presOf" srcId="{EF0D7C50-2C98-4FE3-B3D6-20D2F0FF7F62}" destId="{827187EE-4769-4D02-93CD-A174DE123254}" srcOrd="0" destOrd="0" presId="urn:microsoft.com/office/officeart/2005/8/layout/cycle8"/>
    <dgm:cxn modelId="{2A75BC5C-1A1F-4BED-99DF-4193961DA73D}" type="presOf" srcId="{388D4949-5C6E-4F24-A066-BC8345236DB3}" destId="{5B8B76E9-0CF4-46B1-B451-0FF8E1205AAA}" srcOrd="0" destOrd="0" presId="urn:microsoft.com/office/officeart/2005/8/layout/cycle8"/>
    <dgm:cxn modelId="{AE39E461-83F7-4484-BF38-BD3EB88CEC7F}" srcId="{EF0D7C50-2C98-4FE3-B3D6-20D2F0FF7F62}" destId="{2E14CB6C-E46D-42EC-9941-41C8DF7DB00E}" srcOrd="2" destOrd="0" parTransId="{4570BEFE-8999-4993-AC54-CCF026C5F158}" sibTransId="{385293EA-882D-47F5-83B5-F42156745C57}"/>
    <dgm:cxn modelId="{0B79ED67-17DA-4D60-A9B8-72A87FBD5AA7}" type="presOf" srcId="{ADA7AF62-961D-4AC2-8C0B-186747077B4A}" destId="{25A9AC89-3A48-4C07-A85E-12713DF2DD4A}" srcOrd="0" destOrd="0" presId="urn:microsoft.com/office/officeart/2005/8/layout/cycle8"/>
    <dgm:cxn modelId="{F970B64D-1F2F-4920-96B2-51F7E7974C83}" type="presOf" srcId="{656A902A-E539-4AD1-A0B3-ED0E9D86EAF9}" destId="{3C160E57-782E-405B-AFB1-D3F536DCE6C9}" srcOrd="1" destOrd="0" presId="urn:microsoft.com/office/officeart/2005/8/layout/cycle8"/>
    <dgm:cxn modelId="{626C2B4F-45B4-4CCB-A14C-9C533B3F9CF7}" srcId="{EF0D7C50-2C98-4FE3-B3D6-20D2F0FF7F62}" destId="{ADA7AF62-961D-4AC2-8C0B-186747077B4A}" srcOrd="0" destOrd="0" parTransId="{E980BA40-BB52-434F-AD2D-6A61E7F83CFB}" sibTransId="{FB6AC60E-2E50-461E-8F0B-6E7EB7A833D3}"/>
    <dgm:cxn modelId="{51EF4B55-1521-4899-8815-DFD4629BC30F}" srcId="{EF0D7C50-2C98-4FE3-B3D6-20D2F0FF7F62}" destId="{388D4949-5C6E-4F24-A066-BC8345236DB3}" srcOrd="3" destOrd="0" parTransId="{77232284-FFD5-4B39-B1BD-8F659C4D7DC0}" sibTransId="{DCF73F6C-79D0-4F1A-BECC-54474EBFB01F}"/>
    <dgm:cxn modelId="{CD071177-7AE7-44A3-B8BE-14BD19BE80F5}" srcId="{EF0D7C50-2C98-4FE3-B3D6-20D2F0FF7F62}" destId="{656A902A-E539-4AD1-A0B3-ED0E9D86EAF9}" srcOrd="1" destOrd="0" parTransId="{66C647A8-3343-44A2-BB3B-6DB385F67961}" sibTransId="{06D3D903-BF30-47BC-A061-2278CEA87A1E}"/>
    <dgm:cxn modelId="{93C69393-206D-42C4-A2A9-1CB7AECD760F}" type="presOf" srcId="{2E14CB6C-E46D-42EC-9941-41C8DF7DB00E}" destId="{2E2924DB-104B-4435-935E-E797C7302A4B}" srcOrd="0" destOrd="0" presId="urn:microsoft.com/office/officeart/2005/8/layout/cycle8"/>
    <dgm:cxn modelId="{E1E9BD9C-91ED-4EC3-8DD1-C88F958075E6}" type="presOf" srcId="{ADA7AF62-961D-4AC2-8C0B-186747077B4A}" destId="{1BB3A521-24FE-4F83-97FF-BDAC4DB8A419}" srcOrd="1" destOrd="0" presId="urn:microsoft.com/office/officeart/2005/8/layout/cycle8"/>
    <dgm:cxn modelId="{A15838D9-C17B-418F-93A2-004A373515D8}" type="presOf" srcId="{2E14CB6C-E46D-42EC-9941-41C8DF7DB00E}" destId="{266B8977-BDE9-4936-91D8-19E536CC082B}" srcOrd="1" destOrd="0" presId="urn:microsoft.com/office/officeart/2005/8/layout/cycle8"/>
    <dgm:cxn modelId="{67E29FFF-BF31-4CF1-B577-EBCF16308B65}" type="presOf" srcId="{388D4949-5C6E-4F24-A066-BC8345236DB3}" destId="{48C00FBB-2D49-4160-9889-75ECFAAA9D18}" srcOrd="1" destOrd="0" presId="urn:microsoft.com/office/officeart/2005/8/layout/cycle8"/>
    <dgm:cxn modelId="{BCD4F80B-BC8F-4C8F-B68D-EA3AE6253A92}" type="presParOf" srcId="{827187EE-4769-4D02-93CD-A174DE123254}" destId="{25A9AC89-3A48-4C07-A85E-12713DF2DD4A}" srcOrd="0" destOrd="0" presId="urn:microsoft.com/office/officeart/2005/8/layout/cycle8"/>
    <dgm:cxn modelId="{3DE01EB5-9A41-4AF7-A548-466CA121A188}" type="presParOf" srcId="{827187EE-4769-4D02-93CD-A174DE123254}" destId="{A543119C-C415-4F68-8448-78310570D580}" srcOrd="1" destOrd="0" presId="urn:microsoft.com/office/officeart/2005/8/layout/cycle8"/>
    <dgm:cxn modelId="{93E4A49B-01D5-496F-8F7B-EA9317110EEA}" type="presParOf" srcId="{827187EE-4769-4D02-93CD-A174DE123254}" destId="{AEC6DF61-A697-4DE6-A805-820A2A20D539}" srcOrd="2" destOrd="0" presId="urn:microsoft.com/office/officeart/2005/8/layout/cycle8"/>
    <dgm:cxn modelId="{817F39B7-B6B9-47E8-BB6B-BBCC671407C6}" type="presParOf" srcId="{827187EE-4769-4D02-93CD-A174DE123254}" destId="{1BB3A521-24FE-4F83-97FF-BDAC4DB8A419}" srcOrd="3" destOrd="0" presId="urn:microsoft.com/office/officeart/2005/8/layout/cycle8"/>
    <dgm:cxn modelId="{CC1EE758-DEFB-4F59-BE67-4C197C2519A2}" type="presParOf" srcId="{827187EE-4769-4D02-93CD-A174DE123254}" destId="{FA2453AB-4990-4F87-8A97-0D890D697F70}" srcOrd="4" destOrd="0" presId="urn:microsoft.com/office/officeart/2005/8/layout/cycle8"/>
    <dgm:cxn modelId="{A7D33FD9-AE80-452B-83DF-B29F5EC25A88}" type="presParOf" srcId="{827187EE-4769-4D02-93CD-A174DE123254}" destId="{A6F5BD5F-50F3-4D0E-A8CE-754597ABBF70}" srcOrd="5" destOrd="0" presId="urn:microsoft.com/office/officeart/2005/8/layout/cycle8"/>
    <dgm:cxn modelId="{9C6181E8-2543-4D77-86BA-BC87AFBF938E}" type="presParOf" srcId="{827187EE-4769-4D02-93CD-A174DE123254}" destId="{5829D1D3-F1AA-4677-A565-668444789202}" srcOrd="6" destOrd="0" presId="urn:microsoft.com/office/officeart/2005/8/layout/cycle8"/>
    <dgm:cxn modelId="{CAFC875D-7DF4-454E-B09D-50C6B0B200BC}" type="presParOf" srcId="{827187EE-4769-4D02-93CD-A174DE123254}" destId="{3C160E57-782E-405B-AFB1-D3F536DCE6C9}" srcOrd="7" destOrd="0" presId="urn:microsoft.com/office/officeart/2005/8/layout/cycle8"/>
    <dgm:cxn modelId="{E5B1861F-B976-46DF-AC66-BC73E59C66F4}" type="presParOf" srcId="{827187EE-4769-4D02-93CD-A174DE123254}" destId="{2E2924DB-104B-4435-935E-E797C7302A4B}" srcOrd="8" destOrd="0" presId="urn:microsoft.com/office/officeart/2005/8/layout/cycle8"/>
    <dgm:cxn modelId="{23A75C7D-61EE-4245-AFBD-3FB2D6807E91}" type="presParOf" srcId="{827187EE-4769-4D02-93CD-A174DE123254}" destId="{5008052D-1BD2-4320-987B-8E0A1A48CEE9}" srcOrd="9" destOrd="0" presId="urn:microsoft.com/office/officeart/2005/8/layout/cycle8"/>
    <dgm:cxn modelId="{A919F0F9-62A1-4947-B857-A466F9A8E9B7}" type="presParOf" srcId="{827187EE-4769-4D02-93CD-A174DE123254}" destId="{5F0FC750-47C5-4918-813F-D8B501524E23}" srcOrd="10" destOrd="0" presId="urn:microsoft.com/office/officeart/2005/8/layout/cycle8"/>
    <dgm:cxn modelId="{065BAB51-051D-46A5-AE19-09D7CDD0E8CC}" type="presParOf" srcId="{827187EE-4769-4D02-93CD-A174DE123254}" destId="{266B8977-BDE9-4936-91D8-19E536CC082B}" srcOrd="11" destOrd="0" presId="urn:microsoft.com/office/officeart/2005/8/layout/cycle8"/>
    <dgm:cxn modelId="{6F686ACE-B02B-43D9-AF4F-587A35C0D0CF}" type="presParOf" srcId="{827187EE-4769-4D02-93CD-A174DE123254}" destId="{5B8B76E9-0CF4-46B1-B451-0FF8E1205AAA}" srcOrd="12" destOrd="0" presId="urn:microsoft.com/office/officeart/2005/8/layout/cycle8"/>
    <dgm:cxn modelId="{54E217EB-5D11-48D7-8474-C0EECD6FE80A}" type="presParOf" srcId="{827187EE-4769-4D02-93CD-A174DE123254}" destId="{7ECDC50C-2124-4E5D-9E75-0996A8987CF1}" srcOrd="13" destOrd="0" presId="urn:microsoft.com/office/officeart/2005/8/layout/cycle8"/>
    <dgm:cxn modelId="{C4554205-A765-41DE-9790-8C68B5F9FE92}" type="presParOf" srcId="{827187EE-4769-4D02-93CD-A174DE123254}" destId="{BA42B127-8C67-4CDB-8473-A32F99E381C4}" srcOrd="14" destOrd="0" presId="urn:microsoft.com/office/officeart/2005/8/layout/cycle8"/>
    <dgm:cxn modelId="{06A22FF3-8CCF-49FF-AD73-58481BF4302F}" type="presParOf" srcId="{827187EE-4769-4D02-93CD-A174DE123254}" destId="{48C00FBB-2D49-4160-9889-75ECFAAA9D18}" srcOrd="15" destOrd="0" presId="urn:microsoft.com/office/officeart/2005/8/layout/cycle8"/>
    <dgm:cxn modelId="{C753ECD4-D8C4-4A67-8083-DADDDF52D27F}" type="presParOf" srcId="{827187EE-4769-4D02-93CD-A174DE123254}" destId="{729E6FD2-F4BA-4598-B593-76923DC21714}" srcOrd="16" destOrd="0" presId="urn:microsoft.com/office/officeart/2005/8/layout/cycle8"/>
    <dgm:cxn modelId="{89D2B3F1-587A-4027-B2ED-13CE6A22794A}" type="presParOf" srcId="{827187EE-4769-4D02-93CD-A174DE123254}" destId="{8711FD09-825B-4326-B0C0-465D4BB95F67}" srcOrd="17" destOrd="0" presId="urn:microsoft.com/office/officeart/2005/8/layout/cycle8"/>
    <dgm:cxn modelId="{8D828F74-9BFE-4F80-9614-B4D4A457E609}" type="presParOf" srcId="{827187EE-4769-4D02-93CD-A174DE123254}" destId="{16275A79-D96F-451B-A1C7-FB8A61803B12}" srcOrd="18" destOrd="0" presId="urn:microsoft.com/office/officeart/2005/8/layout/cycle8"/>
    <dgm:cxn modelId="{E1B7D5F7-0FEA-428C-B36D-7806B72B5CEB}" type="presParOf" srcId="{827187EE-4769-4D02-93CD-A174DE123254}" destId="{D2CC8EC5-2934-49B7-B526-6B25484D977B}"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B62AF-CD25-450E-8A4A-0744172E5EF6}">
      <dsp:nvSpPr>
        <dsp:cNvPr id="0" name=""/>
        <dsp:cNvSpPr/>
      </dsp:nvSpPr>
      <dsp:spPr>
        <a:xfrm rot="16200000">
          <a:off x="391127" y="-391127"/>
          <a:ext cx="1571319" cy="2353573"/>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Valmistajat</a:t>
          </a:r>
        </a:p>
      </dsp:txBody>
      <dsp:txXfrm rot="5400000">
        <a:off x="0" y="0"/>
        <a:ext cx="2353573" cy="1178489"/>
      </dsp:txXfrm>
    </dsp:sp>
    <dsp:sp modelId="{C7DDC52E-38F0-4503-90D4-36A1D932FF9A}">
      <dsp:nvSpPr>
        <dsp:cNvPr id="0" name=""/>
        <dsp:cNvSpPr/>
      </dsp:nvSpPr>
      <dsp:spPr>
        <a:xfrm>
          <a:off x="2353573" y="0"/>
          <a:ext cx="2353573" cy="1571319"/>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Loppukäyttäjät</a:t>
          </a:r>
        </a:p>
      </dsp:txBody>
      <dsp:txXfrm>
        <a:off x="2353573" y="0"/>
        <a:ext cx="2353573" cy="1178489"/>
      </dsp:txXfrm>
    </dsp:sp>
    <dsp:sp modelId="{236A0188-B48F-46EC-AFFB-394F80FD17C7}">
      <dsp:nvSpPr>
        <dsp:cNvPr id="0" name=""/>
        <dsp:cNvSpPr/>
      </dsp:nvSpPr>
      <dsp:spPr>
        <a:xfrm rot="10800000">
          <a:off x="0" y="1571319"/>
          <a:ext cx="2353573" cy="1571319"/>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Tiiviystestaajat</a:t>
          </a:r>
        </a:p>
      </dsp:txBody>
      <dsp:txXfrm rot="10800000">
        <a:off x="0" y="1964148"/>
        <a:ext cx="2353573" cy="1178489"/>
      </dsp:txXfrm>
    </dsp:sp>
    <dsp:sp modelId="{7D69D138-6DD1-44B1-B9CC-C6217C040165}">
      <dsp:nvSpPr>
        <dsp:cNvPr id="0" name=""/>
        <dsp:cNvSpPr/>
      </dsp:nvSpPr>
      <dsp:spPr>
        <a:xfrm rot="5400000">
          <a:off x="2744700" y="1180191"/>
          <a:ext cx="1571319" cy="2353573"/>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Sidosryhmät</a:t>
          </a:r>
        </a:p>
      </dsp:txBody>
      <dsp:txXfrm rot="-5400000">
        <a:off x="2353573" y="1964148"/>
        <a:ext cx="2353573" cy="1178489"/>
      </dsp:txXfrm>
    </dsp:sp>
    <dsp:sp modelId="{FF03D022-4C1A-461F-ABF7-F61EB0121291}">
      <dsp:nvSpPr>
        <dsp:cNvPr id="0" name=""/>
        <dsp:cNvSpPr/>
      </dsp:nvSpPr>
      <dsp:spPr>
        <a:xfrm>
          <a:off x="1268079" y="889339"/>
          <a:ext cx="2170987" cy="1363959"/>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t>Tiiviystestaus pätevyysjärjestelmä </a:t>
          </a:r>
        </a:p>
      </dsp:txBody>
      <dsp:txXfrm>
        <a:off x="1334662" y="955922"/>
        <a:ext cx="2037821" cy="1230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9AC89-3A48-4C07-A85E-12713DF2DD4A}">
      <dsp:nvSpPr>
        <dsp:cNvPr id="0" name=""/>
        <dsp:cNvSpPr/>
      </dsp:nvSpPr>
      <dsp:spPr>
        <a:xfrm>
          <a:off x="429246" y="144489"/>
          <a:ext cx="2071181" cy="2071181"/>
        </a:xfrm>
        <a:prstGeom prst="pie">
          <a:avLst>
            <a:gd name="adj1" fmla="val 16200000"/>
            <a:gd name="adj2" fmla="val 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dirty="0"/>
            <a:t>Koulutus</a:t>
          </a:r>
        </a:p>
      </dsp:txBody>
      <dsp:txXfrm>
        <a:off x="1528698" y="573766"/>
        <a:ext cx="764364" cy="567109"/>
      </dsp:txXfrm>
    </dsp:sp>
    <dsp:sp modelId="{FA2453AB-4990-4F87-8A97-0D890D697F70}">
      <dsp:nvSpPr>
        <dsp:cNvPr id="0" name=""/>
        <dsp:cNvSpPr/>
      </dsp:nvSpPr>
      <dsp:spPr>
        <a:xfrm>
          <a:off x="429246" y="214021"/>
          <a:ext cx="2071181" cy="2071181"/>
        </a:xfrm>
        <a:prstGeom prst="pie">
          <a:avLst>
            <a:gd name="adj1" fmla="val 0"/>
            <a:gd name="adj2" fmla="val 54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dirty="0"/>
            <a:t>Tiiviystestaus</a:t>
          </a:r>
        </a:p>
        <a:p>
          <a:pPr marL="0" lvl="0" indent="0" algn="ctr" defTabSz="355600">
            <a:lnSpc>
              <a:spcPct val="90000"/>
            </a:lnSpc>
            <a:spcBef>
              <a:spcPct val="0"/>
            </a:spcBef>
            <a:spcAft>
              <a:spcPct val="35000"/>
            </a:spcAft>
            <a:buNone/>
          </a:pPr>
          <a:r>
            <a:rPr lang="fi-FI" sz="800" kern="1200" dirty="0"/>
            <a:t>Sopivuustestaus</a:t>
          </a:r>
        </a:p>
      </dsp:txBody>
      <dsp:txXfrm>
        <a:off x="1528698" y="1288816"/>
        <a:ext cx="764364" cy="567109"/>
      </dsp:txXfrm>
    </dsp:sp>
    <dsp:sp modelId="{2E2924DB-104B-4435-935E-E797C7302A4B}">
      <dsp:nvSpPr>
        <dsp:cNvPr id="0" name=""/>
        <dsp:cNvSpPr/>
      </dsp:nvSpPr>
      <dsp:spPr>
        <a:xfrm>
          <a:off x="359713" y="214021"/>
          <a:ext cx="2071181" cy="2071181"/>
        </a:xfrm>
        <a:prstGeom prst="pie">
          <a:avLst>
            <a:gd name="adj1" fmla="val 5400000"/>
            <a:gd name="adj2" fmla="val 108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dirty="0"/>
            <a:t>Ylläpito &amp; Huolto</a:t>
          </a:r>
        </a:p>
      </dsp:txBody>
      <dsp:txXfrm>
        <a:off x="567078" y="1288816"/>
        <a:ext cx="764364" cy="567109"/>
      </dsp:txXfrm>
    </dsp:sp>
    <dsp:sp modelId="{5B8B76E9-0CF4-46B1-B451-0FF8E1205AAA}">
      <dsp:nvSpPr>
        <dsp:cNvPr id="0" name=""/>
        <dsp:cNvSpPr/>
      </dsp:nvSpPr>
      <dsp:spPr>
        <a:xfrm>
          <a:off x="359713" y="144489"/>
          <a:ext cx="2071181" cy="2071181"/>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dirty="0"/>
            <a:t>Valinta</a:t>
          </a:r>
        </a:p>
      </dsp:txBody>
      <dsp:txXfrm>
        <a:off x="567078" y="573766"/>
        <a:ext cx="764364" cy="567109"/>
      </dsp:txXfrm>
    </dsp:sp>
    <dsp:sp modelId="{729E6FD2-F4BA-4598-B593-76923DC21714}">
      <dsp:nvSpPr>
        <dsp:cNvPr id="0" name=""/>
        <dsp:cNvSpPr/>
      </dsp:nvSpPr>
      <dsp:spPr>
        <a:xfrm>
          <a:off x="301030" y="16273"/>
          <a:ext cx="2327613" cy="2327613"/>
        </a:xfrm>
        <a:prstGeom prst="circularArrow">
          <a:avLst>
            <a:gd name="adj1" fmla="val 5085"/>
            <a:gd name="adj2" fmla="val 327528"/>
            <a:gd name="adj3" fmla="val 21272472"/>
            <a:gd name="adj4" fmla="val 162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1FD09-825B-4326-B0C0-465D4BB95F67}">
      <dsp:nvSpPr>
        <dsp:cNvPr id="0" name=""/>
        <dsp:cNvSpPr/>
      </dsp:nvSpPr>
      <dsp:spPr>
        <a:xfrm>
          <a:off x="301030" y="85805"/>
          <a:ext cx="2327613" cy="2327613"/>
        </a:xfrm>
        <a:prstGeom prst="circularArrow">
          <a:avLst>
            <a:gd name="adj1" fmla="val 5085"/>
            <a:gd name="adj2" fmla="val 327528"/>
            <a:gd name="adj3" fmla="val 5072472"/>
            <a:gd name="adj4" fmla="val 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275A79-D96F-451B-A1C7-FB8A61803B12}">
      <dsp:nvSpPr>
        <dsp:cNvPr id="0" name=""/>
        <dsp:cNvSpPr/>
      </dsp:nvSpPr>
      <dsp:spPr>
        <a:xfrm>
          <a:off x="231497" y="85805"/>
          <a:ext cx="2327613" cy="2327613"/>
        </a:xfrm>
        <a:prstGeom prst="circularArrow">
          <a:avLst>
            <a:gd name="adj1" fmla="val 5085"/>
            <a:gd name="adj2" fmla="val 327528"/>
            <a:gd name="adj3" fmla="val 10472472"/>
            <a:gd name="adj4" fmla="val 54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CC8EC5-2934-49B7-B526-6B25484D977B}">
      <dsp:nvSpPr>
        <dsp:cNvPr id="0" name=""/>
        <dsp:cNvSpPr/>
      </dsp:nvSpPr>
      <dsp:spPr>
        <a:xfrm>
          <a:off x="231497" y="16273"/>
          <a:ext cx="2327613" cy="2327613"/>
        </a:xfrm>
        <a:prstGeom prst="circularArrow">
          <a:avLst>
            <a:gd name="adj1" fmla="val 5085"/>
            <a:gd name="adj2" fmla="val 327528"/>
            <a:gd name="adj3" fmla="val 15872472"/>
            <a:gd name="adj4" fmla="val 108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04A41-BCCB-4993-8396-0424FEE42CE5}" type="datetimeFigureOut">
              <a:rPr lang="fi-FI" smtClean="0"/>
              <a:t>16.5.2022</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82549-0674-4B8B-A0C6-E4B93206C184}" type="slidenum">
              <a:rPr lang="fi-FI" smtClean="0"/>
              <a:t>‹#›</a:t>
            </a:fld>
            <a:endParaRPr lang="fi-FI" dirty="0"/>
          </a:p>
        </p:txBody>
      </p:sp>
    </p:spTree>
    <p:extLst>
      <p:ext uri="{BB962C8B-B14F-4D97-AF65-F5344CB8AC3E}">
        <p14:creationId xmlns:p14="http://schemas.microsoft.com/office/powerpoint/2010/main" val="97996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Tervetuloa koko Fit2Fit ohjausryhmän puolesta</a:t>
            </a:r>
          </a:p>
        </p:txBody>
      </p:sp>
      <p:sp>
        <p:nvSpPr>
          <p:cNvPr id="4" name="Slide Number Placeholder 3"/>
          <p:cNvSpPr>
            <a:spLocks noGrp="1"/>
          </p:cNvSpPr>
          <p:nvPr>
            <p:ph type="sldNum" sz="quarter" idx="5"/>
          </p:nvPr>
        </p:nvSpPr>
        <p:spPr/>
        <p:txBody>
          <a:bodyPr/>
          <a:lstStyle/>
          <a:p>
            <a:fld id="{8E182549-0674-4B8B-A0C6-E4B93206C184}" type="slidenum">
              <a:rPr lang="fi-FI" smtClean="0"/>
              <a:t>1</a:t>
            </a:fld>
            <a:endParaRPr lang="fi-FI" dirty="0"/>
          </a:p>
        </p:txBody>
      </p:sp>
    </p:spTree>
    <p:extLst>
      <p:ext uri="{BB962C8B-B14F-4D97-AF65-F5344CB8AC3E}">
        <p14:creationId xmlns:p14="http://schemas.microsoft.com/office/powerpoint/2010/main" val="278553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10</a:t>
            </a:fld>
            <a:endParaRPr lang="fi-FI" dirty="0"/>
          </a:p>
        </p:txBody>
      </p:sp>
    </p:spTree>
    <p:extLst>
      <p:ext uri="{BB962C8B-B14F-4D97-AF65-F5344CB8AC3E}">
        <p14:creationId xmlns:p14="http://schemas.microsoft.com/office/powerpoint/2010/main" val="372958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11</a:t>
            </a:fld>
            <a:endParaRPr lang="fi-FI" dirty="0"/>
          </a:p>
        </p:txBody>
      </p:sp>
    </p:spTree>
    <p:extLst>
      <p:ext uri="{BB962C8B-B14F-4D97-AF65-F5344CB8AC3E}">
        <p14:creationId xmlns:p14="http://schemas.microsoft.com/office/powerpoint/2010/main" val="80919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12</a:t>
            </a:fld>
            <a:endParaRPr lang="fi-FI" dirty="0"/>
          </a:p>
        </p:txBody>
      </p:sp>
    </p:spTree>
    <p:extLst>
      <p:ext uri="{BB962C8B-B14F-4D97-AF65-F5344CB8AC3E}">
        <p14:creationId xmlns:p14="http://schemas.microsoft.com/office/powerpoint/2010/main" val="235996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2</a:t>
            </a:fld>
            <a:endParaRPr lang="fi-FI" dirty="0"/>
          </a:p>
        </p:txBody>
      </p:sp>
    </p:spTree>
    <p:extLst>
      <p:ext uri="{BB962C8B-B14F-4D97-AF65-F5344CB8AC3E}">
        <p14:creationId xmlns:p14="http://schemas.microsoft.com/office/powerpoint/2010/main" val="224512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3</a:t>
            </a:fld>
            <a:endParaRPr lang="fi-FI" dirty="0"/>
          </a:p>
        </p:txBody>
      </p:sp>
    </p:spTree>
    <p:extLst>
      <p:ext uri="{BB962C8B-B14F-4D97-AF65-F5344CB8AC3E}">
        <p14:creationId xmlns:p14="http://schemas.microsoft.com/office/powerpoint/2010/main" val="276090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Seuraavaksi </a:t>
            </a:r>
            <a:r>
              <a:rPr lang="fi-FI" sz="1200" dirty="0"/>
              <a:t>Fit2Fit työryhmän visio, missio, strategia ja tavoite jonka päämääränä meillä on työturvallisuuden varmistaminen </a:t>
            </a:r>
          </a:p>
          <a:p>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4</a:t>
            </a:fld>
            <a:endParaRPr lang="fi-FI" dirty="0"/>
          </a:p>
        </p:txBody>
      </p:sp>
    </p:spTree>
    <p:extLst>
      <p:ext uri="{BB962C8B-B14F-4D97-AF65-F5344CB8AC3E}">
        <p14:creationId xmlns:p14="http://schemas.microsoft.com/office/powerpoint/2010/main" val="415648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5</a:t>
            </a:fld>
            <a:endParaRPr lang="fi-FI" dirty="0"/>
          </a:p>
        </p:txBody>
      </p:sp>
    </p:spTree>
    <p:extLst>
      <p:ext uri="{BB962C8B-B14F-4D97-AF65-F5344CB8AC3E}">
        <p14:creationId xmlns:p14="http://schemas.microsoft.com/office/powerpoint/2010/main" val="172826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6</a:t>
            </a:fld>
            <a:endParaRPr lang="fi-FI" dirty="0"/>
          </a:p>
        </p:txBody>
      </p:sp>
    </p:spTree>
    <p:extLst>
      <p:ext uri="{BB962C8B-B14F-4D97-AF65-F5344CB8AC3E}">
        <p14:creationId xmlns:p14="http://schemas.microsoft.com/office/powerpoint/2010/main" val="267307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7</a:t>
            </a:fld>
            <a:endParaRPr lang="fi-FI" dirty="0"/>
          </a:p>
        </p:txBody>
      </p:sp>
    </p:spTree>
    <p:extLst>
      <p:ext uri="{BB962C8B-B14F-4D97-AF65-F5344CB8AC3E}">
        <p14:creationId xmlns:p14="http://schemas.microsoft.com/office/powerpoint/2010/main" val="195828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8</a:t>
            </a:fld>
            <a:endParaRPr lang="fi-FI" dirty="0"/>
          </a:p>
        </p:txBody>
      </p:sp>
    </p:spTree>
    <p:extLst>
      <p:ext uri="{BB962C8B-B14F-4D97-AF65-F5344CB8AC3E}">
        <p14:creationId xmlns:p14="http://schemas.microsoft.com/office/powerpoint/2010/main" val="421901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i-FI" dirty="0"/>
          </a:p>
        </p:txBody>
      </p:sp>
      <p:sp>
        <p:nvSpPr>
          <p:cNvPr id="4" name="Slide Number Placeholder 3"/>
          <p:cNvSpPr>
            <a:spLocks noGrp="1"/>
          </p:cNvSpPr>
          <p:nvPr>
            <p:ph type="sldNum" sz="quarter" idx="5"/>
          </p:nvPr>
        </p:nvSpPr>
        <p:spPr/>
        <p:txBody>
          <a:bodyPr/>
          <a:lstStyle/>
          <a:p>
            <a:fld id="{8E182549-0674-4B8B-A0C6-E4B93206C184}" type="slidenum">
              <a:rPr lang="fi-FI" smtClean="0"/>
              <a:t>9</a:t>
            </a:fld>
            <a:endParaRPr lang="fi-FI" dirty="0"/>
          </a:p>
        </p:txBody>
      </p:sp>
    </p:spTree>
    <p:extLst>
      <p:ext uri="{BB962C8B-B14F-4D97-AF65-F5344CB8AC3E}">
        <p14:creationId xmlns:p14="http://schemas.microsoft.com/office/powerpoint/2010/main" val="400634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1907-CD48-4124-9657-D7FB5B616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I"/>
          </a:p>
        </p:txBody>
      </p:sp>
      <p:sp>
        <p:nvSpPr>
          <p:cNvPr id="3" name="Subtitle 2">
            <a:extLst>
              <a:ext uri="{FF2B5EF4-FFF2-40B4-BE49-F238E27FC236}">
                <a16:creationId xmlns:a16="http://schemas.microsoft.com/office/drawing/2014/main" id="{E7CDE69A-F2B5-4367-944C-17D22F0546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4" name="Date Placeholder 3">
            <a:extLst>
              <a:ext uri="{FF2B5EF4-FFF2-40B4-BE49-F238E27FC236}">
                <a16:creationId xmlns:a16="http://schemas.microsoft.com/office/drawing/2014/main" id="{0632ABCA-6D55-4653-B175-1DD50412EE83}"/>
              </a:ext>
            </a:extLst>
          </p:cNvPr>
          <p:cNvSpPr>
            <a:spLocks noGrp="1"/>
          </p:cNvSpPr>
          <p:nvPr>
            <p:ph type="dt" sz="half" idx="10"/>
          </p:nvPr>
        </p:nvSpPr>
        <p:spPr/>
        <p:txBody>
          <a:bodyPr/>
          <a:lstStyle/>
          <a:p>
            <a:fld id="{5CF83834-E2F7-45F4-8F62-39F650A7CC37}" type="datetime1">
              <a:rPr lang="LID4096" smtClean="0"/>
              <a:t>05/16/2022</a:t>
            </a:fld>
            <a:endParaRPr lang="en-FI"/>
          </a:p>
        </p:txBody>
      </p:sp>
      <p:sp>
        <p:nvSpPr>
          <p:cNvPr id="5" name="Footer Placeholder 4">
            <a:extLst>
              <a:ext uri="{FF2B5EF4-FFF2-40B4-BE49-F238E27FC236}">
                <a16:creationId xmlns:a16="http://schemas.microsoft.com/office/drawing/2014/main" id="{1D3933F7-5707-4C12-A0D7-F43A9EA9D6D4}"/>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856AC43C-66A4-4C55-AB33-78D440661FE0}"/>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159447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0426-42FE-43E2-88AB-48E65605E2FB}"/>
              </a:ext>
            </a:extLst>
          </p:cNvPr>
          <p:cNvSpPr>
            <a:spLocks noGrp="1"/>
          </p:cNvSpPr>
          <p:nvPr>
            <p:ph type="title"/>
          </p:nvPr>
        </p:nvSpPr>
        <p:spPr/>
        <p:txBody>
          <a:body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06437FBD-1064-401A-A0F6-F9D615FB17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41BDAC5B-A4A1-4A1B-8FFB-6ECBB6FBFFC1}"/>
              </a:ext>
            </a:extLst>
          </p:cNvPr>
          <p:cNvSpPr>
            <a:spLocks noGrp="1"/>
          </p:cNvSpPr>
          <p:nvPr>
            <p:ph type="dt" sz="half" idx="10"/>
          </p:nvPr>
        </p:nvSpPr>
        <p:spPr/>
        <p:txBody>
          <a:bodyPr/>
          <a:lstStyle/>
          <a:p>
            <a:fld id="{A091F222-F411-4794-B3B6-BE64E0159991}" type="datetime1">
              <a:rPr lang="LID4096" smtClean="0"/>
              <a:t>05/16/2022</a:t>
            </a:fld>
            <a:endParaRPr lang="en-FI"/>
          </a:p>
        </p:txBody>
      </p:sp>
      <p:sp>
        <p:nvSpPr>
          <p:cNvPr id="5" name="Footer Placeholder 4">
            <a:extLst>
              <a:ext uri="{FF2B5EF4-FFF2-40B4-BE49-F238E27FC236}">
                <a16:creationId xmlns:a16="http://schemas.microsoft.com/office/drawing/2014/main" id="{947E363D-35B8-4FA8-94D9-F301F51C3EAA}"/>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D4C64F91-4813-423F-8CFD-039CF4ADF801}"/>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337882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480B8-15CD-4C94-8E68-4EBD3C3327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7DE944E6-CADA-4835-8AAA-252FCA63D8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09C4F1F6-585F-4201-B666-DA22B7063134}"/>
              </a:ext>
            </a:extLst>
          </p:cNvPr>
          <p:cNvSpPr>
            <a:spLocks noGrp="1"/>
          </p:cNvSpPr>
          <p:nvPr>
            <p:ph type="dt" sz="half" idx="10"/>
          </p:nvPr>
        </p:nvSpPr>
        <p:spPr/>
        <p:txBody>
          <a:bodyPr/>
          <a:lstStyle/>
          <a:p>
            <a:fld id="{8B4CA053-77B6-459E-BCCB-20E00D5E97ED}" type="datetime1">
              <a:rPr lang="LID4096" smtClean="0"/>
              <a:t>05/16/2022</a:t>
            </a:fld>
            <a:endParaRPr lang="en-FI"/>
          </a:p>
        </p:txBody>
      </p:sp>
      <p:sp>
        <p:nvSpPr>
          <p:cNvPr id="5" name="Footer Placeholder 4">
            <a:extLst>
              <a:ext uri="{FF2B5EF4-FFF2-40B4-BE49-F238E27FC236}">
                <a16:creationId xmlns:a16="http://schemas.microsoft.com/office/drawing/2014/main" id="{D6795C4A-1C42-48C8-8422-DA444EF48480}"/>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B17D8361-57AF-4A25-9C67-5FCACEFA9EF1}"/>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407900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6B05-98BB-4AD5-BB1B-FB87B1AB6271}"/>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9C163682-7ADD-4693-BD1C-87E128160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212BF59C-505E-49EB-8515-188E12D88AC8}"/>
              </a:ext>
            </a:extLst>
          </p:cNvPr>
          <p:cNvSpPr>
            <a:spLocks noGrp="1"/>
          </p:cNvSpPr>
          <p:nvPr>
            <p:ph type="dt" sz="half" idx="10"/>
          </p:nvPr>
        </p:nvSpPr>
        <p:spPr/>
        <p:txBody>
          <a:bodyPr/>
          <a:lstStyle/>
          <a:p>
            <a:fld id="{4A391AFA-A630-42FB-8B5D-0646D1B17F40}" type="datetime1">
              <a:rPr lang="LID4096" smtClean="0"/>
              <a:t>05/16/2022</a:t>
            </a:fld>
            <a:endParaRPr lang="en-FI"/>
          </a:p>
        </p:txBody>
      </p:sp>
      <p:sp>
        <p:nvSpPr>
          <p:cNvPr id="5" name="Footer Placeholder 4">
            <a:extLst>
              <a:ext uri="{FF2B5EF4-FFF2-40B4-BE49-F238E27FC236}">
                <a16:creationId xmlns:a16="http://schemas.microsoft.com/office/drawing/2014/main" id="{9A9882A5-C8CF-4C4C-B0D2-34E0AE011546}"/>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8711B779-A3B1-41BD-8A5C-E3C91439A443}"/>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331173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F6EB-6588-4727-A671-3FE3207D9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1BD76817-AAA9-47CB-9F6F-685E9D728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73D7C-7B06-4850-9378-A3B2B6BCC8AB}"/>
              </a:ext>
            </a:extLst>
          </p:cNvPr>
          <p:cNvSpPr>
            <a:spLocks noGrp="1"/>
          </p:cNvSpPr>
          <p:nvPr>
            <p:ph type="dt" sz="half" idx="10"/>
          </p:nvPr>
        </p:nvSpPr>
        <p:spPr/>
        <p:txBody>
          <a:bodyPr/>
          <a:lstStyle/>
          <a:p>
            <a:fld id="{A9C61910-81AE-4F8A-B569-09A457698582}" type="datetime1">
              <a:rPr lang="LID4096" smtClean="0"/>
              <a:t>05/16/2022</a:t>
            </a:fld>
            <a:endParaRPr lang="en-FI"/>
          </a:p>
        </p:txBody>
      </p:sp>
      <p:sp>
        <p:nvSpPr>
          <p:cNvPr id="5" name="Footer Placeholder 4">
            <a:extLst>
              <a:ext uri="{FF2B5EF4-FFF2-40B4-BE49-F238E27FC236}">
                <a16:creationId xmlns:a16="http://schemas.microsoft.com/office/drawing/2014/main" id="{E9513178-D7C4-4F51-B92D-D0E422C43729}"/>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DA7FC42F-1384-433B-B2CA-0B5E7B08503D}"/>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321077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010B-4512-4838-ABD9-59B3D65E1428}"/>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7B9A1F42-8D98-45F3-B6AE-E95E8B48E3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8B5ED70C-9C43-4693-B52D-6F12A87CC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Date Placeholder 4">
            <a:extLst>
              <a:ext uri="{FF2B5EF4-FFF2-40B4-BE49-F238E27FC236}">
                <a16:creationId xmlns:a16="http://schemas.microsoft.com/office/drawing/2014/main" id="{C9DDC2E4-8096-45A7-AE75-02CA01408DC4}"/>
              </a:ext>
            </a:extLst>
          </p:cNvPr>
          <p:cNvSpPr>
            <a:spLocks noGrp="1"/>
          </p:cNvSpPr>
          <p:nvPr>
            <p:ph type="dt" sz="half" idx="10"/>
          </p:nvPr>
        </p:nvSpPr>
        <p:spPr/>
        <p:txBody>
          <a:bodyPr/>
          <a:lstStyle/>
          <a:p>
            <a:fld id="{C5EAB1C6-8094-4A62-A252-57959D6BBC62}" type="datetime1">
              <a:rPr lang="LID4096" smtClean="0"/>
              <a:t>05/16/2022</a:t>
            </a:fld>
            <a:endParaRPr lang="en-FI"/>
          </a:p>
        </p:txBody>
      </p:sp>
      <p:sp>
        <p:nvSpPr>
          <p:cNvPr id="6" name="Footer Placeholder 5">
            <a:extLst>
              <a:ext uri="{FF2B5EF4-FFF2-40B4-BE49-F238E27FC236}">
                <a16:creationId xmlns:a16="http://schemas.microsoft.com/office/drawing/2014/main" id="{1C46016D-63A0-44C8-ADC0-373B78F48C57}"/>
              </a:ext>
            </a:extLst>
          </p:cNvPr>
          <p:cNvSpPr>
            <a:spLocks noGrp="1"/>
          </p:cNvSpPr>
          <p:nvPr>
            <p:ph type="ftr" sz="quarter" idx="11"/>
          </p:nvPr>
        </p:nvSpPr>
        <p:spPr/>
        <p:txBody>
          <a:bodyPr/>
          <a:lstStyle/>
          <a:p>
            <a:r>
              <a:rPr lang="fi-FI" dirty="0"/>
              <a:t>Fit2Fit työryhmä</a:t>
            </a:r>
            <a:endParaRPr lang="en-FI"/>
          </a:p>
        </p:txBody>
      </p:sp>
      <p:sp>
        <p:nvSpPr>
          <p:cNvPr id="7" name="Slide Number Placeholder 6">
            <a:extLst>
              <a:ext uri="{FF2B5EF4-FFF2-40B4-BE49-F238E27FC236}">
                <a16:creationId xmlns:a16="http://schemas.microsoft.com/office/drawing/2014/main" id="{438AF87F-FC27-4001-B21D-9B91F207ABA2}"/>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95445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2AD3-63FC-4A14-B99D-82E7F5F5DD7A}"/>
              </a:ext>
            </a:extLst>
          </p:cNvPr>
          <p:cNvSpPr>
            <a:spLocks noGrp="1"/>
          </p:cNvSpPr>
          <p:nvPr>
            <p:ph type="title"/>
          </p:nvPr>
        </p:nvSpPr>
        <p:spPr>
          <a:xfrm>
            <a:off x="839788" y="365125"/>
            <a:ext cx="10515600" cy="1325563"/>
          </a:xfrm>
        </p:spPr>
        <p:txBody>
          <a:bodyPr/>
          <a:lstStyle/>
          <a:p>
            <a:r>
              <a:rPr lang="en-US"/>
              <a:t>Click to edit Master title style</a:t>
            </a:r>
            <a:endParaRPr lang="en-FI"/>
          </a:p>
        </p:txBody>
      </p:sp>
      <p:sp>
        <p:nvSpPr>
          <p:cNvPr id="3" name="Text Placeholder 2">
            <a:extLst>
              <a:ext uri="{FF2B5EF4-FFF2-40B4-BE49-F238E27FC236}">
                <a16:creationId xmlns:a16="http://schemas.microsoft.com/office/drawing/2014/main" id="{0F8CBD76-32F6-451C-8C2F-B2BA7737E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95DAEF-6D28-4872-A93B-840B1DEAD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921CEEBA-5D3B-4C25-8A0F-1D449F119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6B367-8AA5-4B72-9DF5-CB0698FA52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7" name="Date Placeholder 6">
            <a:extLst>
              <a:ext uri="{FF2B5EF4-FFF2-40B4-BE49-F238E27FC236}">
                <a16:creationId xmlns:a16="http://schemas.microsoft.com/office/drawing/2014/main" id="{C8BDF90A-E078-4C9A-8755-29D207982C2B}"/>
              </a:ext>
            </a:extLst>
          </p:cNvPr>
          <p:cNvSpPr>
            <a:spLocks noGrp="1"/>
          </p:cNvSpPr>
          <p:nvPr>
            <p:ph type="dt" sz="half" idx="10"/>
          </p:nvPr>
        </p:nvSpPr>
        <p:spPr/>
        <p:txBody>
          <a:bodyPr/>
          <a:lstStyle/>
          <a:p>
            <a:fld id="{5A2B7B23-CD7C-474A-870D-1AD105EF9566}" type="datetime1">
              <a:rPr lang="LID4096" smtClean="0"/>
              <a:t>05/16/2022</a:t>
            </a:fld>
            <a:endParaRPr lang="en-FI"/>
          </a:p>
        </p:txBody>
      </p:sp>
      <p:sp>
        <p:nvSpPr>
          <p:cNvPr id="8" name="Footer Placeholder 7">
            <a:extLst>
              <a:ext uri="{FF2B5EF4-FFF2-40B4-BE49-F238E27FC236}">
                <a16:creationId xmlns:a16="http://schemas.microsoft.com/office/drawing/2014/main" id="{D27264AD-A609-4FBC-A9B1-584467B8EF5E}"/>
              </a:ext>
            </a:extLst>
          </p:cNvPr>
          <p:cNvSpPr>
            <a:spLocks noGrp="1"/>
          </p:cNvSpPr>
          <p:nvPr>
            <p:ph type="ftr" sz="quarter" idx="11"/>
          </p:nvPr>
        </p:nvSpPr>
        <p:spPr/>
        <p:txBody>
          <a:bodyPr/>
          <a:lstStyle/>
          <a:p>
            <a:r>
              <a:rPr lang="fi-FI" dirty="0"/>
              <a:t>Fit2Fit työryhmä</a:t>
            </a:r>
            <a:endParaRPr lang="en-FI"/>
          </a:p>
        </p:txBody>
      </p:sp>
      <p:sp>
        <p:nvSpPr>
          <p:cNvPr id="9" name="Slide Number Placeholder 8">
            <a:extLst>
              <a:ext uri="{FF2B5EF4-FFF2-40B4-BE49-F238E27FC236}">
                <a16:creationId xmlns:a16="http://schemas.microsoft.com/office/drawing/2014/main" id="{663ED185-4B2E-481B-AE5C-D244392B3105}"/>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305861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E10A-1141-4A00-A8D3-2E2C9428987F}"/>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2C859E24-B75C-4F89-9243-0AD5BC2DC18A}"/>
              </a:ext>
            </a:extLst>
          </p:cNvPr>
          <p:cNvSpPr>
            <a:spLocks noGrp="1"/>
          </p:cNvSpPr>
          <p:nvPr>
            <p:ph type="dt" sz="half" idx="10"/>
          </p:nvPr>
        </p:nvSpPr>
        <p:spPr/>
        <p:txBody>
          <a:bodyPr/>
          <a:lstStyle/>
          <a:p>
            <a:fld id="{10485DFA-E9E9-4A8A-9215-F8982E8C99E2}" type="datetime1">
              <a:rPr lang="LID4096" smtClean="0"/>
              <a:t>05/16/2022</a:t>
            </a:fld>
            <a:endParaRPr lang="en-FI"/>
          </a:p>
        </p:txBody>
      </p:sp>
      <p:sp>
        <p:nvSpPr>
          <p:cNvPr id="4" name="Footer Placeholder 3">
            <a:extLst>
              <a:ext uri="{FF2B5EF4-FFF2-40B4-BE49-F238E27FC236}">
                <a16:creationId xmlns:a16="http://schemas.microsoft.com/office/drawing/2014/main" id="{58D47F33-EC54-4652-817F-E17F93242488}"/>
              </a:ext>
            </a:extLst>
          </p:cNvPr>
          <p:cNvSpPr>
            <a:spLocks noGrp="1"/>
          </p:cNvSpPr>
          <p:nvPr>
            <p:ph type="ftr" sz="quarter" idx="11"/>
          </p:nvPr>
        </p:nvSpPr>
        <p:spPr/>
        <p:txBody>
          <a:bodyPr/>
          <a:lstStyle/>
          <a:p>
            <a:r>
              <a:rPr lang="fi-FI" dirty="0"/>
              <a:t>Fit2Fit työryhmä</a:t>
            </a:r>
            <a:endParaRPr lang="en-FI"/>
          </a:p>
        </p:txBody>
      </p:sp>
      <p:sp>
        <p:nvSpPr>
          <p:cNvPr id="5" name="Slide Number Placeholder 4">
            <a:extLst>
              <a:ext uri="{FF2B5EF4-FFF2-40B4-BE49-F238E27FC236}">
                <a16:creationId xmlns:a16="http://schemas.microsoft.com/office/drawing/2014/main" id="{9A8B1251-433B-4113-BFE1-16C3142A5384}"/>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227649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4643A-FFAA-4781-A7E3-0AB5206E46E8}"/>
              </a:ext>
            </a:extLst>
          </p:cNvPr>
          <p:cNvSpPr>
            <a:spLocks noGrp="1"/>
          </p:cNvSpPr>
          <p:nvPr>
            <p:ph type="dt" sz="half" idx="10"/>
          </p:nvPr>
        </p:nvSpPr>
        <p:spPr/>
        <p:txBody>
          <a:bodyPr/>
          <a:lstStyle/>
          <a:p>
            <a:fld id="{0B7A8C75-93FF-4EC8-BBAA-F2A0C6581F61}" type="datetime1">
              <a:rPr lang="LID4096" smtClean="0"/>
              <a:t>05/16/2022</a:t>
            </a:fld>
            <a:endParaRPr lang="en-FI"/>
          </a:p>
        </p:txBody>
      </p:sp>
      <p:sp>
        <p:nvSpPr>
          <p:cNvPr id="3" name="Footer Placeholder 2">
            <a:extLst>
              <a:ext uri="{FF2B5EF4-FFF2-40B4-BE49-F238E27FC236}">
                <a16:creationId xmlns:a16="http://schemas.microsoft.com/office/drawing/2014/main" id="{292C418F-9D62-40B6-8CA4-7A82E17863EA}"/>
              </a:ext>
            </a:extLst>
          </p:cNvPr>
          <p:cNvSpPr>
            <a:spLocks noGrp="1"/>
          </p:cNvSpPr>
          <p:nvPr>
            <p:ph type="ftr" sz="quarter" idx="11"/>
          </p:nvPr>
        </p:nvSpPr>
        <p:spPr/>
        <p:txBody>
          <a:bodyPr/>
          <a:lstStyle/>
          <a:p>
            <a:r>
              <a:rPr lang="fi-FI" dirty="0"/>
              <a:t>Fit2Fit työryhmä</a:t>
            </a:r>
            <a:endParaRPr lang="en-FI"/>
          </a:p>
        </p:txBody>
      </p:sp>
      <p:sp>
        <p:nvSpPr>
          <p:cNvPr id="4" name="Slide Number Placeholder 3">
            <a:extLst>
              <a:ext uri="{FF2B5EF4-FFF2-40B4-BE49-F238E27FC236}">
                <a16:creationId xmlns:a16="http://schemas.microsoft.com/office/drawing/2014/main" id="{F1DAC3F0-D84C-48F8-B1D7-D5845FC3623C}"/>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49270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AC13-9961-4FF1-9BEB-9AA4D16A5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8058D60A-E7E6-4806-A454-B1DAFB5EA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9EAF6279-15A1-4289-AB44-3BC3432D8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5EA2A-FA98-4793-ABA8-7698BB96E122}"/>
              </a:ext>
            </a:extLst>
          </p:cNvPr>
          <p:cNvSpPr>
            <a:spLocks noGrp="1"/>
          </p:cNvSpPr>
          <p:nvPr>
            <p:ph type="dt" sz="half" idx="10"/>
          </p:nvPr>
        </p:nvSpPr>
        <p:spPr/>
        <p:txBody>
          <a:bodyPr/>
          <a:lstStyle/>
          <a:p>
            <a:fld id="{C242E9B9-AEED-446F-AF2A-A367C16278CA}" type="datetime1">
              <a:rPr lang="LID4096" smtClean="0"/>
              <a:t>05/16/2022</a:t>
            </a:fld>
            <a:endParaRPr lang="en-FI"/>
          </a:p>
        </p:txBody>
      </p:sp>
      <p:sp>
        <p:nvSpPr>
          <p:cNvPr id="6" name="Footer Placeholder 5">
            <a:extLst>
              <a:ext uri="{FF2B5EF4-FFF2-40B4-BE49-F238E27FC236}">
                <a16:creationId xmlns:a16="http://schemas.microsoft.com/office/drawing/2014/main" id="{85831B55-03BE-4313-ADDC-4B3EBEB00AB1}"/>
              </a:ext>
            </a:extLst>
          </p:cNvPr>
          <p:cNvSpPr>
            <a:spLocks noGrp="1"/>
          </p:cNvSpPr>
          <p:nvPr>
            <p:ph type="ftr" sz="quarter" idx="11"/>
          </p:nvPr>
        </p:nvSpPr>
        <p:spPr/>
        <p:txBody>
          <a:bodyPr/>
          <a:lstStyle/>
          <a:p>
            <a:r>
              <a:rPr lang="fi-FI" dirty="0"/>
              <a:t>Fit2Fit työryhmä</a:t>
            </a:r>
            <a:endParaRPr lang="en-FI"/>
          </a:p>
        </p:txBody>
      </p:sp>
      <p:sp>
        <p:nvSpPr>
          <p:cNvPr id="7" name="Slide Number Placeholder 6">
            <a:extLst>
              <a:ext uri="{FF2B5EF4-FFF2-40B4-BE49-F238E27FC236}">
                <a16:creationId xmlns:a16="http://schemas.microsoft.com/office/drawing/2014/main" id="{0D5DFA98-1E5F-49BC-8B2A-34A484F5BCD5}"/>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390254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9FFB-6B31-4B0F-93D7-2A5A06516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Picture Placeholder 2">
            <a:extLst>
              <a:ext uri="{FF2B5EF4-FFF2-40B4-BE49-F238E27FC236}">
                <a16:creationId xmlns:a16="http://schemas.microsoft.com/office/drawing/2014/main" id="{7A1B283A-64DA-4EA9-8973-0F32E12EC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04708EC8-76A8-4F15-9D11-6439929B7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8C3B1-D9AD-46EF-BD62-CA1DDA4A2D2C}"/>
              </a:ext>
            </a:extLst>
          </p:cNvPr>
          <p:cNvSpPr>
            <a:spLocks noGrp="1"/>
          </p:cNvSpPr>
          <p:nvPr>
            <p:ph type="dt" sz="half" idx="10"/>
          </p:nvPr>
        </p:nvSpPr>
        <p:spPr/>
        <p:txBody>
          <a:bodyPr/>
          <a:lstStyle/>
          <a:p>
            <a:fld id="{68E70A7F-FDB9-4C1E-830B-F09105AB3AB5}" type="datetime1">
              <a:rPr lang="LID4096" smtClean="0"/>
              <a:t>05/16/2022</a:t>
            </a:fld>
            <a:endParaRPr lang="en-FI"/>
          </a:p>
        </p:txBody>
      </p:sp>
      <p:sp>
        <p:nvSpPr>
          <p:cNvPr id="6" name="Footer Placeholder 5">
            <a:extLst>
              <a:ext uri="{FF2B5EF4-FFF2-40B4-BE49-F238E27FC236}">
                <a16:creationId xmlns:a16="http://schemas.microsoft.com/office/drawing/2014/main" id="{660ACC0E-5755-4C4F-BD66-6ECE35304F12}"/>
              </a:ext>
            </a:extLst>
          </p:cNvPr>
          <p:cNvSpPr>
            <a:spLocks noGrp="1"/>
          </p:cNvSpPr>
          <p:nvPr>
            <p:ph type="ftr" sz="quarter" idx="11"/>
          </p:nvPr>
        </p:nvSpPr>
        <p:spPr/>
        <p:txBody>
          <a:bodyPr/>
          <a:lstStyle/>
          <a:p>
            <a:r>
              <a:rPr lang="fi-FI" dirty="0"/>
              <a:t>Fit2Fit työryhmä</a:t>
            </a:r>
            <a:endParaRPr lang="en-FI"/>
          </a:p>
        </p:txBody>
      </p:sp>
      <p:sp>
        <p:nvSpPr>
          <p:cNvPr id="7" name="Slide Number Placeholder 6">
            <a:extLst>
              <a:ext uri="{FF2B5EF4-FFF2-40B4-BE49-F238E27FC236}">
                <a16:creationId xmlns:a16="http://schemas.microsoft.com/office/drawing/2014/main" id="{4EC1DA22-E588-4F44-9914-C195D663B161}"/>
              </a:ext>
            </a:extLst>
          </p:cNvPr>
          <p:cNvSpPr>
            <a:spLocks noGrp="1"/>
          </p:cNvSpPr>
          <p:nvPr>
            <p:ph type="sldNum" sz="quarter" idx="12"/>
          </p:nvPr>
        </p:nvSpPr>
        <p:spPr/>
        <p:txBody>
          <a:bodyPr/>
          <a:lstStyle/>
          <a:p>
            <a:fld id="{86C3B8D8-A633-49F4-B773-5250AFACAF93}" type="slidenum">
              <a:rPr lang="en-FI" smtClean="0"/>
              <a:t>‹#›</a:t>
            </a:fld>
            <a:endParaRPr lang="en-FI"/>
          </a:p>
        </p:txBody>
      </p:sp>
    </p:spTree>
    <p:extLst>
      <p:ext uri="{BB962C8B-B14F-4D97-AF65-F5344CB8AC3E}">
        <p14:creationId xmlns:p14="http://schemas.microsoft.com/office/powerpoint/2010/main" val="7316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FF2F4-157C-42A5-93AA-81E32C1A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F204326C-3680-49D5-86B7-ACA6C2465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05922DE6-7CAF-4BE7-B270-AF9FA8ACC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ABA6A-F432-4305-9648-A1CE5B4513F5}" type="datetime1">
              <a:rPr lang="LID4096" smtClean="0"/>
              <a:t>05/16/2022</a:t>
            </a:fld>
            <a:endParaRPr lang="en-FI"/>
          </a:p>
        </p:txBody>
      </p:sp>
      <p:sp>
        <p:nvSpPr>
          <p:cNvPr id="5" name="Footer Placeholder 4">
            <a:extLst>
              <a:ext uri="{FF2B5EF4-FFF2-40B4-BE49-F238E27FC236}">
                <a16:creationId xmlns:a16="http://schemas.microsoft.com/office/drawing/2014/main" id="{9EFFF526-30A2-4268-925D-531C299A3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Fit2Fit työryhmä</a:t>
            </a:r>
            <a:endParaRPr lang="en-FI"/>
          </a:p>
        </p:txBody>
      </p:sp>
      <p:sp>
        <p:nvSpPr>
          <p:cNvPr id="6" name="Slide Number Placeholder 5">
            <a:extLst>
              <a:ext uri="{FF2B5EF4-FFF2-40B4-BE49-F238E27FC236}">
                <a16:creationId xmlns:a16="http://schemas.microsoft.com/office/drawing/2014/main" id="{739916EE-6BC1-43C6-B1CE-1B9C58342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3B8D8-A633-49F4-B773-5250AFACAF93}" type="slidenum">
              <a:rPr lang="en-FI" smtClean="0"/>
              <a:t>‹#›</a:t>
            </a:fld>
            <a:endParaRPr lang="en-FI"/>
          </a:p>
        </p:txBody>
      </p:sp>
    </p:spTree>
    <p:extLst>
      <p:ext uri="{BB962C8B-B14F-4D97-AF65-F5344CB8AC3E}">
        <p14:creationId xmlns:p14="http://schemas.microsoft.com/office/powerpoint/2010/main" val="210120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lag_of_Finland"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duochjobbet.se/nyhet/kritiserat-forslag-om-foreskrifter-andras/?utm_campaign=Nyhetsbrev+v.7&amp;utm_medium=email&amp;utm_source=BizWizar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ctrTitle"/>
          </p:nvPr>
        </p:nvSpPr>
        <p:spPr>
          <a:xfrm>
            <a:off x="799912" y="4778577"/>
            <a:ext cx="10592174" cy="1000655"/>
          </a:xfrm>
        </p:spPr>
        <p:txBody>
          <a:bodyPr anchor="t">
            <a:normAutofit/>
          </a:bodyPr>
          <a:lstStyle/>
          <a:p>
            <a:r>
              <a:rPr lang="fi-FI" dirty="0"/>
              <a:t>Fit2Fit Tilannekatsaus </a:t>
            </a:r>
            <a:endParaRPr lang="en-FI" dirty="0"/>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srcRect t="25413" b="13324"/>
          <a:stretch/>
        </p:blipFill>
        <p:spPr>
          <a:xfrm>
            <a:off x="-1" y="10"/>
            <a:ext cx="12192001" cy="4201449"/>
          </a:xfrm>
          <a:prstGeom prst="rect">
            <a:avLst/>
          </a:prstGeom>
        </p:spPr>
      </p:pic>
      <p:sp>
        <p:nvSpPr>
          <p:cNvPr id="7" name="Footer Placeholder 6">
            <a:extLst>
              <a:ext uri="{FF2B5EF4-FFF2-40B4-BE49-F238E27FC236}">
                <a16:creationId xmlns:a16="http://schemas.microsoft.com/office/drawing/2014/main" id="{8F88A459-F07E-4256-AF8A-49E4F7D7A967}"/>
              </a:ext>
            </a:extLst>
          </p:cNvPr>
          <p:cNvSpPr>
            <a:spLocks noGrp="1"/>
          </p:cNvSpPr>
          <p:nvPr>
            <p:ph type="ftr" sz="quarter" idx="11"/>
          </p:nvPr>
        </p:nvSpPr>
        <p:spPr/>
        <p:txBody>
          <a:bodyPr/>
          <a:lstStyle/>
          <a:p>
            <a:r>
              <a:rPr lang="fi-FI" dirty="0"/>
              <a:t>Fit2Fit työryhmä</a:t>
            </a:r>
            <a:endParaRPr lang="en-FI"/>
          </a:p>
        </p:txBody>
      </p:sp>
      <p:sp>
        <p:nvSpPr>
          <p:cNvPr id="8" name="Slide Number Placeholder 7">
            <a:extLst>
              <a:ext uri="{FF2B5EF4-FFF2-40B4-BE49-F238E27FC236}">
                <a16:creationId xmlns:a16="http://schemas.microsoft.com/office/drawing/2014/main" id="{9D85E01F-FD54-491F-AFD0-315711EE7EF2}"/>
              </a:ext>
            </a:extLst>
          </p:cNvPr>
          <p:cNvSpPr>
            <a:spLocks noGrp="1"/>
          </p:cNvSpPr>
          <p:nvPr>
            <p:ph type="sldNum" sz="quarter" idx="12"/>
          </p:nvPr>
        </p:nvSpPr>
        <p:spPr/>
        <p:txBody>
          <a:bodyPr/>
          <a:lstStyle/>
          <a:p>
            <a:fld id="{86C3B8D8-A633-49F4-B773-5250AFACAF93}" type="slidenum">
              <a:rPr lang="en-FI" smtClean="0"/>
              <a:t>1</a:t>
            </a:fld>
            <a:endParaRPr lang="en-FI"/>
          </a:p>
        </p:txBody>
      </p:sp>
    </p:spTree>
    <p:extLst>
      <p:ext uri="{BB962C8B-B14F-4D97-AF65-F5344CB8AC3E}">
        <p14:creationId xmlns:p14="http://schemas.microsoft.com/office/powerpoint/2010/main" val="25969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title"/>
          </p:nvPr>
        </p:nvSpPr>
        <p:spPr>
          <a:xfrm>
            <a:off x="2320506" y="238918"/>
            <a:ext cx="5677600" cy="1325563"/>
          </a:xfrm>
        </p:spPr>
        <p:txBody>
          <a:bodyPr>
            <a:noAutofit/>
          </a:bodyPr>
          <a:lstStyle/>
          <a:p>
            <a:pPr lvl="1">
              <a:spcBef>
                <a:spcPts val="0"/>
              </a:spcBef>
            </a:pPr>
            <a:r>
              <a:rPr lang="fi-FI" sz="4000" dirty="0">
                <a:latin typeface="+mj-lt"/>
              </a:rPr>
              <a:t>STANDARDI ISO 16975-3</a:t>
            </a:r>
          </a:p>
        </p:txBody>
      </p:sp>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889000" y="1690688"/>
            <a:ext cx="4716272" cy="4665662"/>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fi-FI" dirty="0">
                <a:solidFill>
                  <a:srgbClr val="00B050"/>
                </a:solidFill>
              </a:rPr>
              <a:t>ISO 16975-3 Tiiviystestausmenetelmät</a:t>
            </a:r>
          </a:p>
          <a:p>
            <a:r>
              <a:rPr lang="fi-FI" sz="1900" dirty="0"/>
              <a:t>Kansainvälinen standardi EN (HSE)/ANSI/OSHA</a:t>
            </a:r>
          </a:p>
          <a:p>
            <a:r>
              <a:rPr lang="fi-FI" sz="1900" dirty="0"/>
              <a:t>ISO 16975-3: 2017 määrittelee ohjeet tiiviisti istuvien hengityksensuojainten tiiviystestauksen suorittamisesta ja oikeasta menetelmistä</a:t>
            </a:r>
          </a:p>
          <a:p>
            <a:r>
              <a:rPr lang="fi-FI" sz="1900" dirty="0"/>
              <a:t>Testaajalla on oltava riittävä tietotaito hengityksensuojaimista ja tiiviystestauksen menetelmistä</a:t>
            </a:r>
          </a:p>
          <a:p>
            <a:r>
              <a:rPr lang="fi-FI" sz="1900" dirty="0"/>
              <a:t>Testejä on kahdenlaisia: kvalitatiivisia ja kvantitatiivisia</a:t>
            </a:r>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10</a:t>
            </a:fld>
            <a:endParaRPr lang="en-FI"/>
          </a:p>
        </p:txBody>
      </p:sp>
      <p:pic>
        <p:nvPicPr>
          <p:cNvPr id="8" name="Picture 7">
            <a:extLst>
              <a:ext uri="{FF2B5EF4-FFF2-40B4-BE49-F238E27FC236}">
                <a16:creationId xmlns:a16="http://schemas.microsoft.com/office/drawing/2014/main" id="{E343B0EF-5E2B-48E7-88F7-1CD1EFB6AE18}"/>
              </a:ext>
            </a:extLst>
          </p:cNvPr>
          <p:cNvPicPr/>
          <p:nvPr/>
        </p:nvPicPr>
        <p:blipFill>
          <a:blip r:embed="rId4"/>
          <a:stretch>
            <a:fillRect/>
          </a:stretch>
        </p:blipFill>
        <p:spPr>
          <a:xfrm>
            <a:off x="5701529" y="1695800"/>
            <a:ext cx="4532896" cy="1551813"/>
          </a:xfrm>
          <a:prstGeom prst="rect">
            <a:avLst/>
          </a:prstGeom>
        </p:spPr>
      </p:pic>
      <p:pic>
        <p:nvPicPr>
          <p:cNvPr id="14" name="Picture 13">
            <a:extLst>
              <a:ext uri="{FF2B5EF4-FFF2-40B4-BE49-F238E27FC236}">
                <a16:creationId xmlns:a16="http://schemas.microsoft.com/office/drawing/2014/main" id="{63CA795C-7AAC-4FD4-9920-C01762166623}"/>
              </a:ext>
            </a:extLst>
          </p:cNvPr>
          <p:cNvPicPr>
            <a:picLocks noChangeAspect="1"/>
          </p:cNvPicPr>
          <p:nvPr/>
        </p:nvPicPr>
        <p:blipFill>
          <a:blip r:embed="rId5"/>
          <a:stretch>
            <a:fillRect/>
          </a:stretch>
        </p:blipFill>
        <p:spPr>
          <a:xfrm>
            <a:off x="5701529" y="3544209"/>
            <a:ext cx="3177241" cy="2812141"/>
          </a:xfrm>
          <a:prstGeom prst="rect">
            <a:avLst/>
          </a:prstGeom>
        </p:spPr>
      </p:pic>
      <p:pic>
        <p:nvPicPr>
          <p:cNvPr id="18" name="Picture 17">
            <a:extLst>
              <a:ext uri="{FF2B5EF4-FFF2-40B4-BE49-F238E27FC236}">
                <a16:creationId xmlns:a16="http://schemas.microsoft.com/office/drawing/2014/main" id="{69764459-6CD3-4080-8472-39BECCCDF66C}"/>
              </a:ext>
            </a:extLst>
          </p:cNvPr>
          <p:cNvPicPr>
            <a:picLocks noChangeAspect="1"/>
          </p:cNvPicPr>
          <p:nvPr/>
        </p:nvPicPr>
        <p:blipFill>
          <a:blip r:embed="rId6"/>
          <a:stretch>
            <a:fillRect/>
          </a:stretch>
        </p:blipFill>
        <p:spPr>
          <a:xfrm>
            <a:off x="8975027" y="3041650"/>
            <a:ext cx="2890838" cy="3314700"/>
          </a:xfrm>
          <a:prstGeom prst="rect">
            <a:avLst/>
          </a:prstGeom>
        </p:spPr>
      </p:pic>
    </p:spTree>
    <p:extLst>
      <p:ext uri="{BB962C8B-B14F-4D97-AF65-F5344CB8AC3E}">
        <p14:creationId xmlns:p14="http://schemas.microsoft.com/office/powerpoint/2010/main" val="199886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title"/>
          </p:nvPr>
        </p:nvSpPr>
        <p:spPr>
          <a:xfrm>
            <a:off x="2320505" y="238918"/>
            <a:ext cx="9141181" cy="1325563"/>
          </a:xfrm>
        </p:spPr>
        <p:txBody>
          <a:bodyPr>
            <a:noAutofit/>
          </a:bodyPr>
          <a:lstStyle/>
          <a:p>
            <a:r>
              <a:rPr lang="fi-FI" sz="4000" dirty="0"/>
              <a:t>FIT2FIT KOULUTUSMATERIAALI</a:t>
            </a:r>
          </a:p>
        </p:txBody>
      </p:sp>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521519" y="1604223"/>
            <a:ext cx="11148962" cy="4280530"/>
          </a:xfrm>
        </p:spPr>
        <p:style>
          <a:lnRef idx="2">
            <a:schemeClr val="accent6"/>
          </a:lnRef>
          <a:fillRef idx="1">
            <a:schemeClr val="lt1"/>
          </a:fillRef>
          <a:effectRef idx="0">
            <a:schemeClr val="accent6"/>
          </a:effectRef>
          <a:fontRef idx="minor">
            <a:schemeClr val="dk1"/>
          </a:fontRef>
        </p:style>
        <p:txBody>
          <a:bodyPr>
            <a:normAutofit/>
          </a:bodyPr>
          <a:lstStyle/>
          <a:p>
            <a:pPr marL="0" indent="0" algn="l" rtl="0" eaLnBrk="1" fontAlgn="t" latinLnBrk="0" hangingPunct="1">
              <a:lnSpc>
                <a:spcPct val="150000"/>
              </a:lnSpc>
              <a:spcBef>
                <a:spcPts val="0"/>
              </a:spcBef>
              <a:spcAft>
                <a:spcPts val="0"/>
              </a:spcAft>
              <a:buNone/>
            </a:pPr>
            <a:r>
              <a:rPr lang="fi-FI" sz="1800" b="0" i="0" u="none" strike="noStrike" dirty="0">
                <a:solidFill>
                  <a:schemeClr val="bg1"/>
                </a:solidFill>
                <a:effectLst/>
                <a:latin typeface="Arial" panose="020B0604020202020204" pitchFamily="34" charset="0"/>
              </a:rPr>
              <a:t>.</a:t>
            </a:r>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11</a:t>
            </a:fld>
            <a:endParaRPr lang="en-FI"/>
          </a:p>
        </p:txBody>
      </p:sp>
      <p:graphicFrame>
        <p:nvGraphicFramePr>
          <p:cNvPr id="3" name="Table 8">
            <a:extLst>
              <a:ext uri="{FF2B5EF4-FFF2-40B4-BE49-F238E27FC236}">
                <a16:creationId xmlns:a16="http://schemas.microsoft.com/office/drawing/2014/main" id="{08F44953-AE74-42BE-AF97-73D081E54FF6}"/>
              </a:ext>
            </a:extLst>
          </p:cNvPr>
          <p:cNvGraphicFramePr>
            <a:graphicFrameLocks noGrp="1"/>
          </p:cNvGraphicFramePr>
          <p:nvPr>
            <p:extLst>
              <p:ext uri="{D42A27DB-BD31-4B8C-83A1-F6EECF244321}">
                <p14:modId xmlns:p14="http://schemas.microsoft.com/office/powerpoint/2010/main" val="187529856"/>
              </p:ext>
            </p:extLst>
          </p:nvPr>
        </p:nvGraphicFramePr>
        <p:xfrm>
          <a:off x="703152" y="1730429"/>
          <a:ext cx="10758534" cy="4114800"/>
        </p:xfrm>
        <a:graphic>
          <a:graphicData uri="http://schemas.openxmlformats.org/drawingml/2006/table">
            <a:tbl>
              <a:tblPr firstRow="1" bandRow="1">
                <a:tableStyleId>{2D5ABB26-0587-4C30-8999-92F81FD0307C}</a:tableStyleId>
              </a:tblPr>
              <a:tblGrid>
                <a:gridCol w="5379267">
                  <a:extLst>
                    <a:ext uri="{9D8B030D-6E8A-4147-A177-3AD203B41FA5}">
                      <a16:colId xmlns:a16="http://schemas.microsoft.com/office/drawing/2014/main" val="506414233"/>
                    </a:ext>
                  </a:extLst>
                </a:gridCol>
                <a:gridCol w="5379267">
                  <a:extLst>
                    <a:ext uri="{9D8B030D-6E8A-4147-A177-3AD203B41FA5}">
                      <a16:colId xmlns:a16="http://schemas.microsoft.com/office/drawing/2014/main" val="3229905881"/>
                    </a:ext>
                  </a:extLst>
                </a:gridCol>
              </a:tblGrid>
              <a:tr h="370840">
                <a:tc>
                  <a:txBody>
                    <a:bodyPr/>
                    <a:lstStyle/>
                    <a:p>
                      <a:pPr marL="0" indent="0">
                        <a:lnSpc>
                          <a:spcPct val="150000"/>
                        </a:lnSpc>
                        <a:spcBef>
                          <a:spcPts val="0"/>
                        </a:spcBef>
                        <a:buFont typeface="Arial" panose="020B0604020202020204" pitchFamily="34" charset="0"/>
                        <a:buNone/>
                      </a:pPr>
                      <a:r>
                        <a:rPr lang="fi-FI" sz="1200" b="1" dirty="0" err="1"/>
                        <a:t>BSIF:ltä</a:t>
                      </a:r>
                      <a:r>
                        <a:rPr lang="fi-FI" sz="1200" b="1" dirty="0"/>
                        <a:t> dokumentit tiiviystestaus-pätevyysjärjestelmästä jotka kohdistuu EN standardiin 16975-3</a:t>
                      </a:r>
                      <a:endParaRPr lang="en-US" sz="1200" b="1" dirty="0"/>
                    </a:p>
                    <a:p>
                      <a:pPr marL="228600" indent="-228600">
                        <a:lnSpc>
                          <a:spcPct val="150000"/>
                        </a:lnSpc>
                        <a:spcBef>
                          <a:spcPts val="0"/>
                        </a:spcBef>
                        <a:buFont typeface="Arial" panose="020B0604020202020204" pitchFamily="34" charset="0"/>
                        <a:buChar char="•"/>
                      </a:pPr>
                      <a:r>
                        <a:rPr lang="en-US" sz="1200" dirty="0"/>
                        <a:t>Fit2Fit ISO Essential background reading and references V1 15 Feb 2022</a:t>
                      </a:r>
                    </a:p>
                    <a:p>
                      <a:pPr marL="228600" indent="-228600">
                        <a:lnSpc>
                          <a:spcPct val="150000"/>
                        </a:lnSpc>
                        <a:spcBef>
                          <a:spcPts val="0"/>
                        </a:spcBef>
                        <a:buFont typeface="Arial" panose="020B0604020202020204" pitchFamily="34" charset="0"/>
                        <a:buChar char="•"/>
                      </a:pPr>
                      <a:r>
                        <a:rPr lang="en-US" sz="1200" dirty="0"/>
                        <a:t>Fit2Fit ISO Assessors Handbook V1 15 Feb 2022</a:t>
                      </a:r>
                    </a:p>
                    <a:p>
                      <a:pPr marL="228600" indent="-228600">
                        <a:lnSpc>
                          <a:spcPct val="150000"/>
                        </a:lnSpc>
                        <a:spcBef>
                          <a:spcPts val="0"/>
                        </a:spcBef>
                        <a:buFont typeface="Arial" panose="020B0604020202020204" pitchFamily="34" charset="0"/>
                        <a:buChar char="•"/>
                      </a:pPr>
                      <a:r>
                        <a:rPr lang="en-US" sz="1200" dirty="0"/>
                        <a:t>Fit2Fit ISO Candidate Handbook V1 15 Feb 2022</a:t>
                      </a:r>
                    </a:p>
                    <a:p>
                      <a:pPr marL="228600" indent="-228600">
                        <a:lnSpc>
                          <a:spcPct val="150000"/>
                        </a:lnSpc>
                        <a:spcBef>
                          <a:spcPts val="0"/>
                        </a:spcBef>
                        <a:buFont typeface="Arial" panose="020B0604020202020204" pitchFamily="34" charset="0"/>
                        <a:buChar char="•"/>
                      </a:pPr>
                      <a:r>
                        <a:rPr lang="fi-FI" sz="1200" dirty="0"/>
                        <a:t>ISO </a:t>
                      </a:r>
                      <a:r>
                        <a:rPr lang="fi-FI" sz="1200" dirty="0" err="1"/>
                        <a:t>Qualitative</a:t>
                      </a:r>
                      <a:r>
                        <a:rPr lang="fi-FI" sz="1200" dirty="0"/>
                        <a:t> </a:t>
                      </a:r>
                      <a:r>
                        <a:rPr lang="fi-FI" sz="1200" dirty="0" err="1"/>
                        <a:t>Practical</a:t>
                      </a:r>
                      <a:r>
                        <a:rPr lang="fi-FI" sz="1200" dirty="0"/>
                        <a:t> </a:t>
                      </a:r>
                      <a:r>
                        <a:rPr lang="fi-FI" sz="1200" dirty="0" err="1"/>
                        <a:t>Assessment</a:t>
                      </a:r>
                      <a:r>
                        <a:rPr lang="fi-FI" sz="1200" dirty="0"/>
                        <a:t> </a:t>
                      </a:r>
                      <a:r>
                        <a:rPr lang="fi-FI" sz="1200" dirty="0" err="1"/>
                        <a:t>form</a:t>
                      </a:r>
                      <a:r>
                        <a:rPr lang="fi-FI" sz="1200" dirty="0"/>
                        <a:t> V1 15 </a:t>
                      </a:r>
                      <a:r>
                        <a:rPr lang="fi-FI" sz="1200" dirty="0" err="1"/>
                        <a:t>Feb</a:t>
                      </a:r>
                      <a:r>
                        <a:rPr lang="fi-FI" sz="1200" dirty="0"/>
                        <a:t> 2022</a:t>
                      </a:r>
                      <a:endParaRPr lang="en-US" sz="1200" dirty="0"/>
                    </a:p>
                    <a:p>
                      <a:pPr marL="228600" indent="-228600">
                        <a:lnSpc>
                          <a:spcPct val="150000"/>
                        </a:lnSpc>
                        <a:spcBef>
                          <a:spcPts val="0"/>
                        </a:spcBef>
                        <a:buFont typeface="Arial" panose="020B0604020202020204" pitchFamily="34" charset="0"/>
                        <a:buChar char="•"/>
                      </a:pPr>
                      <a:r>
                        <a:rPr lang="en-US" sz="1200" dirty="0"/>
                        <a:t>Fit2Fit Companion to ISO 16975_3 QLFT taste V1 15 Feb 2022</a:t>
                      </a:r>
                    </a:p>
                    <a:p>
                      <a:pPr marL="228600" indent="-228600">
                        <a:lnSpc>
                          <a:spcPct val="150000"/>
                        </a:lnSpc>
                        <a:spcBef>
                          <a:spcPts val="0"/>
                        </a:spcBef>
                        <a:buFont typeface="Arial" panose="020B0604020202020204" pitchFamily="34" charset="0"/>
                        <a:buChar char="•"/>
                      </a:pPr>
                      <a:r>
                        <a:rPr lang="en-US" sz="1200" dirty="0"/>
                        <a:t>Fit2Fit Companion to ISO 16975_3 QNFT CNC  V1 15 Feb 2022</a:t>
                      </a:r>
                    </a:p>
                    <a:p>
                      <a:pPr marL="228600" indent="-228600">
                        <a:lnSpc>
                          <a:spcPct val="150000"/>
                        </a:lnSpc>
                        <a:spcBef>
                          <a:spcPts val="0"/>
                        </a:spcBef>
                        <a:buFont typeface="Arial" panose="020B0604020202020204" pitchFamily="34" charset="0"/>
                        <a:buChar char="•"/>
                      </a:pPr>
                      <a:r>
                        <a:rPr lang="en-US" sz="1200" dirty="0"/>
                        <a:t>Fit2Fit Companion to ISO 16975_3 QNFT CNP  V1 15 Feb 2022</a:t>
                      </a:r>
                    </a:p>
                    <a:p>
                      <a:pPr marL="228600" indent="-228600">
                        <a:lnSpc>
                          <a:spcPct val="150000"/>
                        </a:lnSpc>
                        <a:spcBef>
                          <a:spcPts val="0"/>
                        </a:spcBef>
                        <a:buFont typeface="Arial" panose="020B0604020202020204" pitchFamily="34" charset="0"/>
                        <a:buChar char="•"/>
                      </a:pPr>
                      <a:r>
                        <a:rPr lang="pt-BR" sz="1200" dirty="0"/>
                        <a:t>ISO Quantitative CNC N95 Practical Assessment form V1 15 Feb 2022</a:t>
                      </a:r>
                      <a:endParaRPr lang="en-US" sz="1200" dirty="0"/>
                    </a:p>
                    <a:p>
                      <a:pPr marL="228600" indent="-228600">
                        <a:lnSpc>
                          <a:spcPct val="150000"/>
                        </a:lnSpc>
                        <a:spcBef>
                          <a:spcPts val="0"/>
                        </a:spcBef>
                        <a:buFont typeface="Arial" panose="020B0604020202020204" pitchFamily="34" charset="0"/>
                        <a:buChar char="•"/>
                      </a:pPr>
                      <a:r>
                        <a:rPr lang="fi-FI" sz="1200" dirty="0"/>
                        <a:t>ISO </a:t>
                      </a:r>
                      <a:r>
                        <a:rPr lang="fi-FI" sz="1200" dirty="0" err="1"/>
                        <a:t>Quantitative</a:t>
                      </a:r>
                      <a:r>
                        <a:rPr lang="fi-FI" sz="1200" dirty="0"/>
                        <a:t> CNP </a:t>
                      </a:r>
                      <a:r>
                        <a:rPr lang="fi-FI" sz="1200" dirty="0" err="1"/>
                        <a:t>Practical</a:t>
                      </a:r>
                      <a:r>
                        <a:rPr lang="fi-FI" sz="1200" dirty="0"/>
                        <a:t> </a:t>
                      </a:r>
                      <a:r>
                        <a:rPr lang="fi-FI" sz="1200" dirty="0" err="1"/>
                        <a:t>Assessment</a:t>
                      </a:r>
                      <a:r>
                        <a:rPr lang="fi-FI" sz="1200" dirty="0"/>
                        <a:t> </a:t>
                      </a:r>
                      <a:r>
                        <a:rPr lang="fi-FI" sz="1200" dirty="0" err="1"/>
                        <a:t>form</a:t>
                      </a:r>
                      <a:r>
                        <a:rPr lang="fi-FI" sz="1200" dirty="0"/>
                        <a:t> V1 15 </a:t>
                      </a:r>
                      <a:r>
                        <a:rPr lang="fi-FI" sz="1200" dirty="0" err="1"/>
                        <a:t>Feb</a:t>
                      </a:r>
                      <a:r>
                        <a:rPr lang="fi-FI" sz="1200" dirty="0"/>
                        <a:t> 2022</a:t>
                      </a:r>
                    </a:p>
                    <a:p>
                      <a:endParaRPr lang="fi-FI" sz="1200" dirty="0"/>
                    </a:p>
                  </a:txBody>
                  <a:tcPr/>
                </a:tc>
                <a:tc>
                  <a:txBody>
                    <a:bodyPr/>
                    <a:lstStyle/>
                    <a:p>
                      <a:pPr marL="0" indent="0">
                        <a:lnSpc>
                          <a:spcPct val="150000"/>
                        </a:lnSpc>
                        <a:spcBef>
                          <a:spcPts val="0"/>
                        </a:spcBef>
                        <a:buFont typeface="Arial" panose="020B0604020202020204" pitchFamily="34" charset="0"/>
                        <a:buNone/>
                      </a:pPr>
                      <a:r>
                        <a:rPr lang="fi-FI" sz="1200" b="1" dirty="0"/>
                        <a:t>Akkreditointi- / valtuutuskoulutuksen kysymykset ja oikeat vastaukset</a:t>
                      </a:r>
                    </a:p>
                    <a:p>
                      <a:pPr marL="0" indent="0">
                        <a:lnSpc>
                          <a:spcPct val="150000"/>
                        </a:lnSpc>
                        <a:spcBef>
                          <a:spcPts val="0"/>
                        </a:spcBef>
                        <a:buFont typeface="Arial" panose="020B0604020202020204" pitchFamily="34" charset="0"/>
                        <a:buNone/>
                      </a:pPr>
                      <a:endParaRPr lang="fi-FI" sz="1200" b="1" dirty="0"/>
                    </a:p>
                    <a:p>
                      <a:pPr marL="171450" indent="-171450">
                        <a:lnSpc>
                          <a:spcPct val="150000"/>
                        </a:lnSpc>
                        <a:spcBef>
                          <a:spcPts val="0"/>
                        </a:spcBef>
                        <a:buFont typeface="Arial" panose="020B0604020202020204" pitchFamily="34" charset="0"/>
                        <a:buChar char="•"/>
                      </a:pPr>
                      <a:r>
                        <a:rPr lang="fi-FI" sz="1200" dirty="0"/>
                        <a:t>Fit2Fit ISO_EN </a:t>
                      </a:r>
                      <a:r>
                        <a:rPr lang="fi-FI" sz="1200" dirty="0" err="1"/>
                        <a:t>Multiple</a:t>
                      </a:r>
                      <a:r>
                        <a:rPr lang="fi-FI" sz="1200" dirty="0"/>
                        <a:t> </a:t>
                      </a:r>
                      <a:r>
                        <a:rPr lang="fi-FI" sz="1200" dirty="0" err="1"/>
                        <a:t>Choice</a:t>
                      </a:r>
                      <a:r>
                        <a:rPr lang="fi-FI" sz="1200" dirty="0"/>
                        <a:t> </a:t>
                      </a:r>
                      <a:r>
                        <a:rPr lang="fi-FI" sz="1200" dirty="0" err="1"/>
                        <a:t>Exam</a:t>
                      </a:r>
                      <a:r>
                        <a:rPr lang="fi-FI" sz="1200" dirty="0"/>
                        <a:t> General Paper 1 15 </a:t>
                      </a:r>
                      <a:r>
                        <a:rPr lang="fi-FI" sz="1200" dirty="0" err="1"/>
                        <a:t>Feb</a:t>
                      </a:r>
                      <a:r>
                        <a:rPr lang="fi-FI" sz="1200" dirty="0"/>
                        <a:t> 2022</a:t>
                      </a:r>
                    </a:p>
                    <a:p>
                      <a:pPr marL="171450" indent="-171450">
                        <a:lnSpc>
                          <a:spcPct val="150000"/>
                        </a:lnSpc>
                        <a:spcBef>
                          <a:spcPts val="0"/>
                        </a:spcBef>
                        <a:buFont typeface="Arial" panose="020B0604020202020204" pitchFamily="34" charset="0"/>
                        <a:buChar char="•"/>
                      </a:pPr>
                      <a:r>
                        <a:rPr lang="fi-FI" sz="1200" dirty="0"/>
                        <a:t>Fit2Fit ISO_EN </a:t>
                      </a:r>
                      <a:r>
                        <a:rPr lang="fi-FI" sz="1200" dirty="0" err="1"/>
                        <a:t>Multiple</a:t>
                      </a:r>
                      <a:r>
                        <a:rPr lang="fi-FI" sz="1200" dirty="0"/>
                        <a:t> </a:t>
                      </a:r>
                      <a:r>
                        <a:rPr lang="fi-FI" sz="1200" dirty="0" err="1"/>
                        <a:t>Choice</a:t>
                      </a:r>
                      <a:r>
                        <a:rPr lang="fi-FI" sz="1200" dirty="0"/>
                        <a:t> </a:t>
                      </a:r>
                      <a:r>
                        <a:rPr lang="fi-FI" sz="1200" dirty="0" err="1"/>
                        <a:t>Exam</a:t>
                      </a:r>
                      <a:r>
                        <a:rPr lang="fi-FI" sz="1200" dirty="0"/>
                        <a:t> General Paper 2 15 </a:t>
                      </a:r>
                      <a:r>
                        <a:rPr lang="fi-FI" sz="1200" dirty="0" err="1"/>
                        <a:t>Feb</a:t>
                      </a:r>
                      <a:r>
                        <a:rPr lang="fi-FI" sz="1200" dirty="0"/>
                        <a:t> 2022</a:t>
                      </a:r>
                    </a:p>
                    <a:p>
                      <a:pPr marL="171450" indent="-171450">
                        <a:lnSpc>
                          <a:spcPct val="150000"/>
                        </a:lnSpc>
                        <a:spcBef>
                          <a:spcPts val="0"/>
                        </a:spcBef>
                        <a:buFont typeface="Arial" panose="020B0604020202020204" pitchFamily="34" charset="0"/>
                        <a:buChar char="•"/>
                      </a:pPr>
                      <a:r>
                        <a:rPr lang="fi-FI" sz="1200" dirty="0"/>
                        <a:t>Fit2Fit ISO_EN </a:t>
                      </a:r>
                      <a:r>
                        <a:rPr lang="fi-FI" sz="1200" dirty="0" err="1"/>
                        <a:t>Multiple</a:t>
                      </a:r>
                      <a:r>
                        <a:rPr lang="fi-FI" sz="1200" dirty="0"/>
                        <a:t> </a:t>
                      </a:r>
                      <a:r>
                        <a:rPr lang="fi-FI" sz="1200" dirty="0" err="1"/>
                        <a:t>Choice</a:t>
                      </a:r>
                      <a:r>
                        <a:rPr lang="fi-FI" sz="1200" dirty="0"/>
                        <a:t> </a:t>
                      </a:r>
                      <a:r>
                        <a:rPr lang="fi-FI" sz="1200" dirty="0" err="1"/>
                        <a:t>Exam</a:t>
                      </a:r>
                      <a:r>
                        <a:rPr lang="fi-FI" sz="1200" dirty="0"/>
                        <a:t> General Paper 3 15 </a:t>
                      </a:r>
                      <a:r>
                        <a:rPr lang="fi-FI" sz="1200" dirty="0" err="1"/>
                        <a:t>Feb</a:t>
                      </a:r>
                      <a:r>
                        <a:rPr lang="fi-FI" sz="1200" dirty="0"/>
                        <a:t> 2022</a:t>
                      </a:r>
                    </a:p>
                    <a:p>
                      <a:pPr marL="171450" indent="-171450">
                        <a:lnSpc>
                          <a:spcPct val="150000"/>
                        </a:lnSpc>
                        <a:spcBef>
                          <a:spcPts val="0"/>
                        </a:spcBef>
                        <a:buFont typeface="Arial" panose="020B0604020202020204" pitchFamily="34" charset="0"/>
                        <a:buChar char="•"/>
                      </a:pPr>
                      <a:r>
                        <a:rPr lang="fi-FI" sz="1200" dirty="0"/>
                        <a:t>Fit2Fit ISO_EN </a:t>
                      </a:r>
                      <a:r>
                        <a:rPr lang="fi-FI" sz="1200" dirty="0" err="1"/>
                        <a:t>Multiple</a:t>
                      </a:r>
                      <a:r>
                        <a:rPr lang="fi-FI" sz="1200" dirty="0"/>
                        <a:t> </a:t>
                      </a:r>
                      <a:r>
                        <a:rPr lang="fi-FI" sz="1200" dirty="0" err="1"/>
                        <a:t>Choice</a:t>
                      </a:r>
                      <a:r>
                        <a:rPr lang="fi-FI" sz="1200" dirty="0"/>
                        <a:t> </a:t>
                      </a:r>
                      <a:r>
                        <a:rPr lang="fi-FI" sz="1200" dirty="0" err="1"/>
                        <a:t>Exam</a:t>
                      </a:r>
                      <a:r>
                        <a:rPr lang="fi-FI" sz="1200" dirty="0"/>
                        <a:t> General Paper 4 15 </a:t>
                      </a:r>
                      <a:r>
                        <a:rPr lang="fi-FI" sz="1200" dirty="0" err="1"/>
                        <a:t>Feb</a:t>
                      </a:r>
                      <a:r>
                        <a:rPr lang="fi-FI" sz="1200" dirty="0"/>
                        <a:t> 2022</a:t>
                      </a:r>
                    </a:p>
                    <a:p>
                      <a:pPr marL="171450" indent="-171450">
                        <a:lnSpc>
                          <a:spcPct val="150000"/>
                        </a:lnSpc>
                        <a:spcBef>
                          <a:spcPts val="0"/>
                        </a:spcBef>
                        <a:buFont typeface="Arial" panose="020B0604020202020204" pitchFamily="34" charset="0"/>
                        <a:buChar char="•"/>
                      </a:pPr>
                      <a:r>
                        <a:rPr lang="fi-FI" sz="1200" dirty="0"/>
                        <a:t>Fit2Fit ISO_EN </a:t>
                      </a:r>
                      <a:r>
                        <a:rPr lang="fi-FI" sz="1200" dirty="0" err="1"/>
                        <a:t>Qualitative</a:t>
                      </a:r>
                      <a:r>
                        <a:rPr lang="fi-FI" sz="1200" dirty="0"/>
                        <a:t> </a:t>
                      </a:r>
                      <a:r>
                        <a:rPr lang="fi-FI" sz="1200" dirty="0" err="1"/>
                        <a:t>Exam</a:t>
                      </a:r>
                      <a:r>
                        <a:rPr lang="fi-FI" sz="1200" dirty="0"/>
                        <a:t> Paper A 15 </a:t>
                      </a:r>
                      <a:r>
                        <a:rPr lang="fi-FI" sz="1200" dirty="0" err="1"/>
                        <a:t>Feb</a:t>
                      </a:r>
                      <a:r>
                        <a:rPr lang="fi-FI" sz="1200" dirty="0"/>
                        <a:t> 2022</a:t>
                      </a:r>
                    </a:p>
                    <a:p>
                      <a:pPr marL="171450" indent="-171450">
                        <a:lnSpc>
                          <a:spcPct val="150000"/>
                        </a:lnSpc>
                        <a:spcBef>
                          <a:spcPts val="0"/>
                        </a:spcBef>
                        <a:buFont typeface="Arial" panose="020B0604020202020204" pitchFamily="34" charset="0"/>
                        <a:buChar char="•"/>
                      </a:pPr>
                      <a:r>
                        <a:rPr lang="fi-FI" sz="1200" dirty="0"/>
                        <a:t>Fit2Fit ISO_EN </a:t>
                      </a:r>
                      <a:r>
                        <a:rPr lang="fi-FI" sz="1200" dirty="0" err="1"/>
                        <a:t>Qualitative</a:t>
                      </a:r>
                      <a:r>
                        <a:rPr lang="fi-FI" sz="1200" dirty="0"/>
                        <a:t> </a:t>
                      </a:r>
                      <a:r>
                        <a:rPr lang="fi-FI" sz="1200" dirty="0" err="1"/>
                        <a:t>Exam</a:t>
                      </a:r>
                      <a:r>
                        <a:rPr lang="fi-FI" sz="1200" dirty="0"/>
                        <a:t> Paper B 15 </a:t>
                      </a:r>
                      <a:r>
                        <a:rPr lang="fi-FI" sz="1200" dirty="0" err="1"/>
                        <a:t>Feb</a:t>
                      </a:r>
                      <a:r>
                        <a:rPr lang="fi-FI" sz="1200" dirty="0"/>
                        <a:t> 2022</a:t>
                      </a:r>
                    </a:p>
                    <a:p>
                      <a:pPr marL="171450" indent="-171450">
                        <a:lnSpc>
                          <a:spcPct val="150000"/>
                        </a:lnSpc>
                        <a:spcBef>
                          <a:spcPts val="0"/>
                        </a:spcBef>
                        <a:buFont typeface="Arial" panose="020B0604020202020204" pitchFamily="34" charset="0"/>
                        <a:buChar char="•"/>
                      </a:pPr>
                      <a:r>
                        <a:rPr lang="fi-FI" sz="1200" dirty="0"/>
                        <a:t>Fit2Fit ISO_EN </a:t>
                      </a:r>
                      <a:r>
                        <a:rPr lang="fi-FI" sz="1200" dirty="0" err="1"/>
                        <a:t>Qualitative</a:t>
                      </a:r>
                      <a:r>
                        <a:rPr lang="fi-FI" sz="1200" dirty="0"/>
                        <a:t> </a:t>
                      </a:r>
                      <a:r>
                        <a:rPr lang="fi-FI" sz="1200" dirty="0" err="1"/>
                        <a:t>Exam</a:t>
                      </a:r>
                      <a:r>
                        <a:rPr lang="fi-FI" sz="1200" dirty="0"/>
                        <a:t> Paper C 15 </a:t>
                      </a:r>
                      <a:r>
                        <a:rPr lang="fi-FI" sz="1200" dirty="0" err="1"/>
                        <a:t>Feb</a:t>
                      </a:r>
                      <a:r>
                        <a:rPr lang="fi-FI" sz="1200" dirty="0"/>
                        <a:t> 2022</a:t>
                      </a:r>
                    </a:p>
                    <a:p>
                      <a:pPr marL="171450" indent="-171450">
                        <a:lnSpc>
                          <a:spcPct val="150000"/>
                        </a:lnSpc>
                        <a:spcBef>
                          <a:spcPts val="0"/>
                        </a:spcBef>
                        <a:buFont typeface="Arial" panose="020B0604020202020204" pitchFamily="34" charset="0"/>
                        <a:buChar char="•"/>
                      </a:pPr>
                      <a:r>
                        <a:rPr lang="fr-FR" sz="1200" dirty="0"/>
                        <a:t>Fit2Fit ISO_EN Quantitative CNC Exam Paper A 15 </a:t>
                      </a:r>
                      <a:r>
                        <a:rPr lang="fr-FR" sz="1200" dirty="0" err="1"/>
                        <a:t>Feb</a:t>
                      </a:r>
                      <a:r>
                        <a:rPr lang="fr-FR" sz="1200" dirty="0"/>
                        <a:t> 2022</a:t>
                      </a:r>
                      <a:endParaRPr lang="fi-FI" sz="1200" dirty="0"/>
                    </a:p>
                    <a:p>
                      <a:pPr marL="171450" indent="-171450">
                        <a:lnSpc>
                          <a:spcPct val="150000"/>
                        </a:lnSpc>
                        <a:spcBef>
                          <a:spcPts val="0"/>
                        </a:spcBef>
                        <a:buFont typeface="Arial" panose="020B0604020202020204" pitchFamily="34" charset="0"/>
                        <a:buChar char="•"/>
                      </a:pPr>
                      <a:r>
                        <a:rPr lang="fr-FR" sz="1200" dirty="0"/>
                        <a:t>Fit2Fit ISO_EN Quantitative CNC Exam Paper B 15 </a:t>
                      </a:r>
                      <a:r>
                        <a:rPr lang="fr-FR" sz="1200" dirty="0" err="1"/>
                        <a:t>Feb</a:t>
                      </a:r>
                      <a:r>
                        <a:rPr lang="fr-FR" sz="1200" dirty="0"/>
                        <a:t> 2022</a:t>
                      </a:r>
                      <a:endParaRPr lang="fi-FI" sz="1200" dirty="0"/>
                    </a:p>
                    <a:p>
                      <a:pPr marL="171450" indent="-171450">
                        <a:lnSpc>
                          <a:spcPct val="150000"/>
                        </a:lnSpc>
                        <a:spcBef>
                          <a:spcPts val="0"/>
                        </a:spcBef>
                        <a:buFont typeface="Arial" panose="020B0604020202020204" pitchFamily="34" charset="0"/>
                        <a:buChar char="•"/>
                      </a:pPr>
                      <a:r>
                        <a:rPr lang="fr-FR" sz="1200" dirty="0"/>
                        <a:t>Fit2Fit ISO_EN Quantitative CNC Exam Paper C 15 </a:t>
                      </a:r>
                      <a:r>
                        <a:rPr lang="fr-FR" sz="1200" dirty="0" err="1"/>
                        <a:t>Feb</a:t>
                      </a:r>
                      <a:r>
                        <a:rPr lang="fr-FR" sz="1200" dirty="0"/>
                        <a:t> 2022</a:t>
                      </a:r>
                      <a:endParaRPr lang="fi-FI" sz="1200" dirty="0"/>
                    </a:p>
                    <a:p>
                      <a:pPr marL="171450" indent="-171450">
                        <a:lnSpc>
                          <a:spcPct val="150000"/>
                        </a:lnSpc>
                        <a:spcBef>
                          <a:spcPts val="0"/>
                        </a:spcBef>
                        <a:buFont typeface="Arial" panose="020B0604020202020204" pitchFamily="34" charset="0"/>
                        <a:buChar char="•"/>
                      </a:pPr>
                      <a:r>
                        <a:rPr lang="fr-FR" sz="1200" dirty="0"/>
                        <a:t>Fit2Fit ISO_EN Quantitative CNP Exam Paper A 15 </a:t>
                      </a:r>
                      <a:r>
                        <a:rPr lang="fr-FR" sz="1200" dirty="0" err="1"/>
                        <a:t>Feb</a:t>
                      </a:r>
                      <a:r>
                        <a:rPr lang="fr-FR" sz="1200" dirty="0"/>
                        <a:t> 2022</a:t>
                      </a:r>
                      <a:endParaRPr lang="fi-FI" sz="1200" dirty="0"/>
                    </a:p>
                    <a:p>
                      <a:pPr marL="171450" indent="-171450">
                        <a:lnSpc>
                          <a:spcPct val="150000"/>
                        </a:lnSpc>
                        <a:spcBef>
                          <a:spcPts val="0"/>
                        </a:spcBef>
                        <a:buFont typeface="Arial" panose="020B0604020202020204" pitchFamily="34" charset="0"/>
                        <a:buChar char="•"/>
                      </a:pPr>
                      <a:r>
                        <a:rPr lang="fr-FR" sz="1200" dirty="0"/>
                        <a:t>Fit2Fit ISO_EN Quantitative CNP Exam Paper B 15 </a:t>
                      </a:r>
                      <a:r>
                        <a:rPr lang="fr-FR" sz="1200" dirty="0" err="1"/>
                        <a:t>Feb</a:t>
                      </a:r>
                      <a:r>
                        <a:rPr lang="fr-FR" sz="1200" dirty="0"/>
                        <a:t> 2022</a:t>
                      </a:r>
                      <a:endParaRPr lang="fi-FI" sz="1200" dirty="0"/>
                    </a:p>
                    <a:p>
                      <a:endParaRPr lang="fi-FI" sz="1200" dirty="0"/>
                    </a:p>
                  </a:txBody>
                  <a:tcPr/>
                </a:tc>
                <a:extLst>
                  <a:ext uri="{0D108BD9-81ED-4DB2-BD59-A6C34878D82A}">
                    <a16:rowId xmlns:a16="http://schemas.microsoft.com/office/drawing/2014/main" val="238164433"/>
                  </a:ext>
                </a:extLst>
              </a:tr>
            </a:tbl>
          </a:graphicData>
        </a:graphic>
      </p:graphicFrame>
    </p:spTree>
    <p:extLst>
      <p:ext uri="{BB962C8B-B14F-4D97-AF65-F5344CB8AC3E}">
        <p14:creationId xmlns:p14="http://schemas.microsoft.com/office/powerpoint/2010/main" val="97880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title"/>
          </p:nvPr>
        </p:nvSpPr>
        <p:spPr>
          <a:xfrm>
            <a:off x="2320505" y="238918"/>
            <a:ext cx="9141181" cy="1325563"/>
          </a:xfrm>
        </p:spPr>
        <p:txBody>
          <a:bodyPr>
            <a:noAutofit/>
          </a:bodyPr>
          <a:lstStyle/>
          <a:p>
            <a:r>
              <a:rPr lang="fi-FI" sz="4000" dirty="0"/>
              <a:t>FIT2FIT - SEURAAVAKSI</a:t>
            </a:r>
          </a:p>
        </p:txBody>
      </p:sp>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521519" y="1564481"/>
            <a:ext cx="8559107" cy="4280530"/>
          </a:xfrm>
        </p:spPr>
        <p:style>
          <a:lnRef idx="2">
            <a:schemeClr val="accent6"/>
          </a:lnRef>
          <a:fillRef idx="1">
            <a:schemeClr val="lt1"/>
          </a:fillRef>
          <a:effectRef idx="0">
            <a:schemeClr val="accent6"/>
          </a:effectRef>
          <a:fontRef idx="minor">
            <a:schemeClr val="dk1"/>
          </a:fontRef>
        </p:style>
        <p:txBody>
          <a:bodyPr>
            <a:noAutofit/>
          </a:bodyPr>
          <a:lstStyle/>
          <a:p>
            <a:pPr>
              <a:lnSpc>
                <a:spcPct val="100000"/>
              </a:lnSpc>
            </a:pPr>
            <a:r>
              <a:rPr lang="fi-FI" sz="1600" dirty="0"/>
              <a:t>Varmistamme että BSIF:ltä tulleet dokumentit tiiviystestauspätevyysjärjestelmästä käännetään suomeksi ja työstetään </a:t>
            </a:r>
          </a:p>
          <a:p>
            <a:pPr>
              <a:lnSpc>
                <a:spcPct val="100000"/>
              </a:lnSpc>
            </a:pPr>
            <a:r>
              <a:rPr lang="fi-FI" altLang="fi-FI" sz="1600" dirty="0"/>
              <a:t>Sidosryhmät: yhteistyö laajennetaan ja jatketaan. ESF yhteistyö</a:t>
            </a:r>
          </a:p>
          <a:p>
            <a:pPr>
              <a:lnSpc>
                <a:spcPct val="100000"/>
              </a:lnSpc>
            </a:pPr>
            <a:r>
              <a:rPr lang="fi-FI" sz="1600" dirty="0"/>
              <a:t>Tiiviystestaajat: Olemme aloittaneet kartoittamaan tiiviystestaajia Suomessa. Tiiviystestauspätevyysjärjestelmä pitää luoda jotta koulutusta ja valtuutusta voidaan tarjota tiiviystestaajille. Tämän lisäksi sopivuuden testaamiseen liittyvät ohjeet ovat välttämättömiä Tiiviystestaajille. Testaajalla on oltava riittävä tietotaito hengityksensuojaimista (eri malleja, adaptereita jne.) ja tiiviystestauksen menetelmistä </a:t>
            </a:r>
          </a:p>
          <a:p>
            <a:pPr>
              <a:lnSpc>
                <a:spcPct val="100000"/>
              </a:lnSpc>
            </a:pPr>
            <a:r>
              <a:rPr lang="fi-FI" sz="1600" dirty="0"/>
              <a:t>Viestintä: kaikilla toimialoilla ja muille sidosryhmille on välttämätöntä ja jatketaan keskustelua miten voimme lisätä tiiviystestauksen näkyvyyttä ja tärkeyttä -&gt; soveltuvuustestaukset edistävät ymmärrystä ja painottavat käyttöönoton tärkeyttä. </a:t>
            </a:r>
          </a:p>
          <a:p>
            <a:pPr>
              <a:lnSpc>
                <a:spcPct val="100000"/>
              </a:lnSpc>
            </a:pPr>
            <a:r>
              <a:rPr lang="fi-FI" sz="1600" dirty="0"/>
              <a:t>Näytteitä: STYL kartoittaa mahdollisia näytteitä / maskikokoja lähinnä äärikokoja S – XL. Kartoitamme myös adapterit</a:t>
            </a:r>
          </a:p>
          <a:p>
            <a:pPr>
              <a:lnSpc>
                <a:spcPct val="100000"/>
              </a:lnSpc>
            </a:pPr>
            <a:r>
              <a:rPr lang="fi-FI" sz="1600" dirty="0"/>
              <a:t>Eurosafety messut / Barber shop / Live demo testit / Tietoisku</a:t>
            </a:r>
          </a:p>
          <a:p>
            <a:pPr>
              <a:lnSpc>
                <a:spcPct val="100000"/>
              </a:lnSpc>
            </a:pPr>
            <a:endParaRPr lang="fi-FI" sz="1600" dirty="0"/>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12</a:t>
            </a:fld>
            <a:endParaRPr lang="en-FI"/>
          </a:p>
        </p:txBody>
      </p:sp>
      <p:pic>
        <p:nvPicPr>
          <p:cNvPr id="10" name="Picture 9">
            <a:extLst>
              <a:ext uri="{FF2B5EF4-FFF2-40B4-BE49-F238E27FC236}">
                <a16:creationId xmlns:a16="http://schemas.microsoft.com/office/drawing/2014/main" id="{0A12E7C8-50BB-4A73-92C7-FA814E0D118C}"/>
              </a:ext>
            </a:extLst>
          </p:cNvPr>
          <p:cNvPicPr>
            <a:picLocks noChangeAspect="1"/>
          </p:cNvPicPr>
          <p:nvPr/>
        </p:nvPicPr>
        <p:blipFill>
          <a:blip r:embed="rId4"/>
          <a:stretch>
            <a:fillRect/>
          </a:stretch>
        </p:blipFill>
        <p:spPr>
          <a:xfrm>
            <a:off x="9267658" y="1523402"/>
            <a:ext cx="2402823" cy="1325563"/>
          </a:xfrm>
          <a:prstGeom prst="rect">
            <a:avLst/>
          </a:prstGeom>
        </p:spPr>
      </p:pic>
      <p:graphicFrame>
        <p:nvGraphicFramePr>
          <p:cNvPr id="11" name="Diagram 10">
            <a:extLst>
              <a:ext uri="{FF2B5EF4-FFF2-40B4-BE49-F238E27FC236}">
                <a16:creationId xmlns:a16="http://schemas.microsoft.com/office/drawing/2014/main" id="{6BC89C85-FED5-409F-9FD4-FDBF50413965}"/>
              </a:ext>
            </a:extLst>
          </p:cNvPr>
          <p:cNvGraphicFramePr/>
          <p:nvPr>
            <p:extLst>
              <p:ext uri="{D42A27DB-BD31-4B8C-83A1-F6EECF244321}">
                <p14:modId xmlns:p14="http://schemas.microsoft.com/office/powerpoint/2010/main" val="1940524158"/>
              </p:ext>
            </p:extLst>
          </p:nvPr>
        </p:nvGraphicFramePr>
        <p:xfrm>
          <a:off x="9020998" y="3115046"/>
          <a:ext cx="2896141" cy="24656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101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ctrTitle"/>
          </p:nvPr>
        </p:nvSpPr>
        <p:spPr>
          <a:xfrm>
            <a:off x="787419" y="4519969"/>
            <a:ext cx="10752590" cy="1000655"/>
          </a:xfrm>
        </p:spPr>
        <p:txBody>
          <a:bodyPr anchor="t">
            <a:normAutofit fontScale="90000"/>
          </a:bodyPr>
          <a:lstStyle/>
          <a:p>
            <a:r>
              <a:rPr lang="fi-FI" dirty="0"/>
              <a:t>Kiitos</a:t>
            </a:r>
            <a:br>
              <a:rPr lang="en-FI" sz="6000" dirty="0">
                <a:solidFill>
                  <a:schemeClr val="tx2"/>
                </a:solidFill>
              </a:rPr>
            </a:br>
            <a:endParaRPr lang="en-FI" dirty="0"/>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2"/>
          <a:srcRect t="25413" b="13324"/>
          <a:stretch/>
        </p:blipFill>
        <p:spPr>
          <a:xfrm>
            <a:off x="-1" y="10"/>
            <a:ext cx="12192001" cy="4201449"/>
          </a:xfrm>
          <a:prstGeom prst="rect">
            <a:avLst/>
          </a:prstGeom>
        </p:spPr>
      </p:pic>
      <p:sp>
        <p:nvSpPr>
          <p:cNvPr id="7" name="Footer Placeholder 6">
            <a:extLst>
              <a:ext uri="{FF2B5EF4-FFF2-40B4-BE49-F238E27FC236}">
                <a16:creationId xmlns:a16="http://schemas.microsoft.com/office/drawing/2014/main" id="{8F88A459-F07E-4256-AF8A-49E4F7D7A967}"/>
              </a:ext>
            </a:extLst>
          </p:cNvPr>
          <p:cNvSpPr>
            <a:spLocks noGrp="1"/>
          </p:cNvSpPr>
          <p:nvPr>
            <p:ph type="ftr" sz="quarter" idx="11"/>
          </p:nvPr>
        </p:nvSpPr>
        <p:spPr/>
        <p:txBody>
          <a:bodyPr/>
          <a:lstStyle/>
          <a:p>
            <a:r>
              <a:rPr lang="fi-FI" dirty="0"/>
              <a:t>Fit2Fit työryhmä</a:t>
            </a:r>
            <a:endParaRPr lang="en-FI"/>
          </a:p>
        </p:txBody>
      </p:sp>
      <p:sp>
        <p:nvSpPr>
          <p:cNvPr id="8" name="Slide Number Placeholder 7">
            <a:extLst>
              <a:ext uri="{FF2B5EF4-FFF2-40B4-BE49-F238E27FC236}">
                <a16:creationId xmlns:a16="http://schemas.microsoft.com/office/drawing/2014/main" id="{9D85E01F-FD54-491F-AFD0-315711EE7EF2}"/>
              </a:ext>
            </a:extLst>
          </p:cNvPr>
          <p:cNvSpPr>
            <a:spLocks noGrp="1"/>
          </p:cNvSpPr>
          <p:nvPr>
            <p:ph type="sldNum" sz="quarter" idx="12"/>
          </p:nvPr>
        </p:nvSpPr>
        <p:spPr/>
        <p:txBody>
          <a:bodyPr/>
          <a:lstStyle/>
          <a:p>
            <a:fld id="{86C3B8D8-A633-49F4-B773-5250AFACAF93}" type="slidenum">
              <a:rPr lang="en-FI" smtClean="0"/>
              <a:t>13</a:t>
            </a:fld>
            <a:endParaRPr lang="en-FI"/>
          </a:p>
        </p:txBody>
      </p:sp>
      <p:sp>
        <p:nvSpPr>
          <p:cNvPr id="3" name="TextBox 2">
            <a:extLst>
              <a:ext uri="{FF2B5EF4-FFF2-40B4-BE49-F238E27FC236}">
                <a16:creationId xmlns:a16="http://schemas.microsoft.com/office/drawing/2014/main" id="{E95D32EA-B76F-4409-8F8C-C51401721D2D}"/>
              </a:ext>
            </a:extLst>
          </p:cNvPr>
          <p:cNvSpPr txBox="1"/>
          <p:nvPr/>
        </p:nvSpPr>
        <p:spPr>
          <a:xfrm>
            <a:off x="4133490" y="5525972"/>
            <a:ext cx="3925018" cy="646331"/>
          </a:xfrm>
          <a:prstGeom prst="rect">
            <a:avLst/>
          </a:prstGeom>
          <a:noFill/>
        </p:spPr>
        <p:txBody>
          <a:bodyPr wrap="square" rtlCol="0">
            <a:spAutoFit/>
          </a:bodyPr>
          <a:lstStyle/>
          <a:p>
            <a:pPr algn="ctr"/>
            <a:r>
              <a:rPr lang="fi-FI" dirty="0"/>
              <a:t>Tiedustelut: </a:t>
            </a:r>
          </a:p>
          <a:p>
            <a:pPr algn="ctr"/>
            <a:r>
              <a:rPr lang="fi-FI" dirty="0"/>
              <a:t>STYL</a:t>
            </a:r>
            <a:r>
              <a:rPr lang="pl-PL" dirty="0"/>
              <a:t> </a:t>
            </a:r>
            <a:r>
              <a:rPr lang="fi-FI" dirty="0"/>
              <a:t>R</a:t>
            </a:r>
            <a:r>
              <a:rPr lang="pl-PL" dirty="0"/>
              <a:t>y</a:t>
            </a:r>
            <a:r>
              <a:rPr lang="fi-FI" dirty="0"/>
              <a:t>: </a:t>
            </a:r>
            <a:r>
              <a:rPr lang="pl-PL" dirty="0"/>
              <a:t>toimisto@styl.fi</a:t>
            </a:r>
            <a:endParaRPr lang="fi-FI" dirty="0"/>
          </a:p>
        </p:txBody>
      </p:sp>
    </p:spTree>
    <p:extLst>
      <p:ext uri="{BB962C8B-B14F-4D97-AF65-F5344CB8AC3E}">
        <p14:creationId xmlns:p14="http://schemas.microsoft.com/office/powerpoint/2010/main" val="315405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title"/>
          </p:nvPr>
        </p:nvSpPr>
        <p:spPr>
          <a:xfrm>
            <a:off x="2320506" y="238918"/>
            <a:ext cx="5677600" cy="1325563"/>
          </a:xfrm>
        </p:spPr>
        <p:txBody>
          <a:bodyPr>
            <a:noAutofit/>
          </a:bodyPr>
          <a:lstStyle/>
          <a:p>
            <a:pPr lvl="1">
              <a:spcBef>
                <a:spcPts val="0"/>
              </a:spcBef>
            </a:pPr>
            <a:r>
              <a:rPr lang="fi-FI" sz="4000" dirty="0"/>
              <a:t>AGENDA</a:t>
            </a:r>
            <a:endParaRPr lang="fi-FI" sz="4000" dirty="0">
              <a:latin typeface="+mn-lt"/>
            </a:endParaRPr>
          </a:p>
        </p:txBody>
      </p:sp>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888999" y="1690688"/>
            <a:ext cx="10165281" cy="4665662"/>
          </a:xfrm>
        </p:spPr>
        <p:style>
          <a:lnRef idx="2">
            <a:schemeClr val="accent6"/>
          </a:lnRef>
          <a:fillRef idx="1">
            <a:schemeClr val="lt1"/>
          </a:fillRef>
          <a:effectRef idx="0">
            <a:schemeClr val="accent6"/>
          </a:effectRef>
          <a:fontRef idx="minor">
            <a:schemeClr val="dk1"/>
          </a:fontRef>
        </p:style>
        <p:txBody>
          <a:bodyPr>
            <a:normAutofit/>
          </a:bodyPr>
          <a:lstStyle/>
          <a:p>
            <a:pPr marL="342900" indent="-342900">
              <a:buFont typeface="Calibri" panose="020F0502020204030204" pitchFamily="34" charset="0"/>
              <a:buChar char="-"/>
            </a:pPr>
            <a:endParaRPr lang="fi-FI" dirty="0"/>
          </a:p>
          <a:p>
            <a:pPr marL="342900" indent="-342900">
              <a:buFont typeface="Calibri" panose="020F0502020204030204" pitchFamily="34" charset="0"/>
              <a:buChar char="-"/>
            </a:pPr>
            <a:r>
              <a:rPr lang="fi-FI" dirty="0"/>
              <a:t>Työryhmien roolit vuodelle 2022 </a:t>
            </a:r>
          </a:p>
          <a:p>
            <a:pPr marL="342900" indent="-342900">
              <a:buFont typeface="Calibri" panose="020F0502020204030204" pitchFamily="34" charset="0"/>
              <a:buChar char="-"/>
            </a:pPr>
            <a:r>
              <a:rPr lang="fi-FI" dirty="0"/>
              <a:t>Ohjausryhmän tavoitteet</a:t>
            </a:r>
          </a:p>
          <a:p>
            <a:pPr marL="342900" lvl="0" indent="-342900">
              <a:buFont typeface="Calibri" panose="020F0502020204030204" pitchFamily="34" charset="0"/>
              <a:buChar char="-"/>
            </a:pPr>
            <a:r>
              <a:rPr lang="fi-FI" dirty="0"/>
              <a:t>Tilannekatsaus </a:t>
            </a:r>
          </a:p>
          <a:p>
            <a:pPr marL="342900" lvl="0" indent="-342900">
              <a:buFont typeface="Calibri" panose="020F0502020204030204" pitchFamily="34" charset="0"/>
              <a:buChar char="-"/>
            </a:pPr>
            <a:r>
              <a:rPr lang="fi-FI" dirty="0"/>
              <a:t>Tiiviystestaus pätevyysmallin luominen</a:t>
            </a:r>
          </a:p>
          <a:p>
            <a:pPr marL="342900" indent="-342900">
              <a:buFont typeface="Calibri" panose="020F0502020204030204" pitchFamily="34" charset="0"/>
              <a:buChar char="-"/>
            </a:pPr>
            <a:r>
              <a:rPr lang="fi-FI" dirty="0"/>
              <a:t>ISO 16975-3 &amp; Fit2Fit koulutusmateriaali</a:t>
            </a:r>
          </a:p>
          <a:p>
            <a:pPr marL="342900" lvl="0" indent="-342900">
              <a:buFont typeface="Calibri" panose="020F0502020204030204" pitchFamily="34" charset="0"/>
              <a:buChar char="-"/>
            </a:pPr>
            <a:r>
              <a:rPr lang="fi-FI" dirty="0"/>
              <a:t>Fit2Fit - Seuraavaksi</a:t>
            </a:r>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2</a:t>
            </a:fld>
            <a:endParaRPr lang="en-FI"/>
          </a:p>
        </p:txBody>
      </p:sp>
    </p:spTree>
    <p:extLst>
      <p:ext uri="{BB962C8B-B14F-4D97-AF65-F5344CB8AC3E}">
        <p14:creationId xmlns:p14="http://schemas.microsoft.com/office/powerpoint/2010/main" val="379953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title"/>
          </p:nvPr>
        </p:nvSpPr>
        <p:spPr>
          <a:xfrm>
            <a:off x="2320505" y="238918"/>
            <a:ext cx="8264105" cy="1325563"/>
          </a:xfrm>
        </p:spPr>
        <p:txBody>
          <a:bodyPr>
            <a:noAutofit/>
          </a:bodyPr>
          <a:lstStyle/>
          <a:p>
            <a:pPr lvl="0"/>
            <a:r>
              <a:rPr lang="fi-FI" sz="4000" dirty="0"/>
              <a:t>TYÖRYHMIEN ROOLIT VUODELLE 2022</a:t>
            </a:r>
          </a:p>
        </p:txBody>
      </p:sp>
      <p:sp>
        <p:nvSpPr>
          <p:cNvPr id="3" name="Subtitle 2">
            <a:extLst>
              <a:ext uri="{FF2B5EF4-FFF2-40B4-BE49-F238E27FC236}">
                <a16:creationId xmlns:a16="http://schemas.microsoft.com/office/drawing/2014/main" id="{94F64BDE-0584-4C8B-BD01-BE7CE969004A}"/>
              </a:ext>
            </a:extLst>
          </p:cNvPr>
          <p:cNvSpPr>
            <a:spLocks noGrp="1"/>
          </p:cNvSpPr>
          <p:nvPr>
            <p:ph idx="4294967295"/>
          </p:nvPr>
        </p:nvSpPr>
        <p:spPr>
          <a:xfrm>
            <a:off x="4573698" y="1690689"/>
            <a:ext cx="3447609" cy="4665661"/>
          </a:xfrm>
        </p:spPr>
        <p:style>
          <a:lnRef idx="2">
            <a:schemeClr val="accent6"/>
          </a:lnRef>
          <a:fillRef idx="1">
            <a:schemeClr val="lt1"/>
          </a:fillRef>
          <a:effectRef idx="0">
            <a:schemeClr val="accent6"/>
          </a:effectRef>
          <a:fontRef idx="minor">
            <a:schemeClr val="dk1"/>
          </a:fontRef>
        </p:style>
        <p:txBody>
          <a:bodyPr>
            <a:noAutofit/>
          </a:bodyPr>
          <a:lstStyle/>
          <a:p>
            <a:pPr marL="457200" lvl="1" indent="0">
              <a:buNone/>
            </a:pPr>
            <a:r>
              <a:rPr lang="fi-FI" sz="2000" dirty="0">
                <a:solidFill>
                  <a:srgbClr val="00B050"/>
                </a:solidFill>
              </a:rPr>
              <a:t>Työryhmät</a:t>
            </a:r>
          </a:p>
          <a:p>
            <a:pPr marL="457200" lvl="1" indent="0">
              <a:buNone/>
            </a:pPr>
            <a:endParaRPr lang="fi-FI" sz="2000" dirty="0">
              <a:solidFill>
                <a:srgbClr val="00B050"/>
              </a:solidFill>
            </a:endParaRPr>
          </a:p>
          <a:p>
            <a:pPr marL="457200" lvl="1" indent="0">
              <a:buNone/>
            </a:pPr>
            <a:r>
              <a:rPr lang="fi-FI" sz="2000" dirty="0"/>
              <a:t>Pätevyys/akkreditointi</a:t>
            </a:r>
          </a:p>
          <a:p>
            <a:pPr lvl="2"/>
            <a:r>
              <a:rPr lang="fi-FI" dirty="0"/>
              <a:t>Jörgen Forsblom</a:t>
            </a:r>
          </a:p>
          <a:p>
            <a:pPr lvl="2"/>
            <a:r>
              <a:rPr lang="fi-FI" dirty="0"/>
              <a:t>John Bergman </a:t>
            </a:r>
          </a:p>
          <a:p>
            <a:pPr marL="457200" lvl="1" indent="0">
              <a:buNone/>
            </a:pPr>
            <a:r>
              <a:rPr lang="fi-FI" sz="2000" dirty="0"/>
              <a:t>Koulutus </a:t>
            </a:r>
          </a:p>
          <a:p>
            <a:pPr lvl="2"/>
            <a:r>
              <a:rPr lang="fi-FI" dirty="0"/>
              <a:t>Jerker Nordgren</a:t>
            </a:r>
          </a:p>
          <a:p>
            <a:pPr lvl="2"/>
            <a:r>
              <a:rPr lang="fi-FI" dirty="0"/>
              <a:t>Asko Seppälä</a:t>
            </a:r>
          </a:p>
          <a:p>
            <a:pPr lvl="2"/>
            <a:r>
              <a:rPr lang="fi-FI" sz="2000" dirty="0"/>
              <a:t>Mika Lumio (uusi)</a:t>
            </a:r>
          </a:p>
          <a:p>
            <a:pPr marL="457200" lvl="1" indent="0">
              <a:buNone/>
            </a:pPr>
            <a:r>
              <a:rPr lang="fi-FI" sz="2000" dirty="0"/>
              <a:t>Viestintä </a:t>
            </a:r>
          </a:p>
          <a:p>
            <a:pPr lvl="2"/>
            <a:r>
              <a:rPr lang="fi-FI" dirty="0"/>
              <a:t>Maijastina Kuusinen</a:t>
            </a:r>
          </a:p>
          <a:p>
            <a:pPr lvl="2"/>
            <a:r>
              <a:rPr lang="fi-FI" dirty="0"/>
              <a:t>Mikaela Ångerman</a:t>
            </a:r>
          </a:p>
        </p:txBody>
      </p:sp>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889001" y="1690688"/>
            <a:ext cx="3447609" cy="4665662"/>
          </a:xfrm>
        </p:spPr>
        <p:style>
          <a:lnRef idx="2">
            <a:schemeClr val="accent6"/>
          </a:lnRef>
          <a:fillRef idx="1">
            <a:schemeClr val="lt1"/>
          </a:fillRef>
          <a:effectRef idx="0">
            <a:schemeClr val="accent6"/>
          </a:effectRef>
          <a:fontRef idx="minor">
            <a:schemeClr val="dk1"/>
          </a:fontRef>
        </p:style>
        <p:txBody>
          <a:bodyPr>
            <a:normAutofit/>
          </a:bodyPr>
          <a:lstStyle/>
          <a:p>
            <a:pPr marL="457200" lvl="1" indent="0">
              <a:buNone/>
            </a:pPr>
            <a:r>
              <a:rPr lang="fi-FI" sz="2000" dirty="0">
                <a:solidFill>
                  <a:srgbClr val="00B050"/>
                </a:solidFill>
              </a:rPr>
              <a:t>Ohjausryhmä</a:t>
            </a:r>
          </a:p>
          <a:p>
            <a:pPr marL="457200" lvl="1" indent="0">
              <a:buNone/>
            </a:pPr>
            <a:endParaRPr lang="fi-FI" sz="2000" dirty="0">
              <a:solidFill>
                <a:srgbClr val="00B050"/>
              </a:solidFill>
            </a:endParaRPr>
          </a:p>
          <a:p>
            <a:pPr lvl="1">
              <a:lnSpc>
                <a:spcPct val="150000"/>
              </a:lnSpc>
            </a:pPr>
            <a:r>
              <a:rPr lang="fi-FI" sz="2000" dirty="0"/>
              <a:t>Mikaela Ångerman</a:t>
            </a:r>
          </a:p>
          <a:p>
            <a:pPr lvl="1">
              <a:lnSpc>
                <a:spcPct val="150000"/>
              </a:lnSpc>
            </a:pPr>
            <a:r>
              <a:rPr lang="fi-FI" sz="2000" dirty="0"/>
              <a:t>John Bergman</a:t>
            </a:r>
          </a:p>
          <a:p>
            <a:pPr lvl="1">
              <a:lnSpc>
                <a:spcPct val="150000"/>
              </a:lnSpc>
            </a:pPr>
            <a:r>
              <a:rPr lang="fi-FI" sz="2000" dirty="0"/>
              <a:t>Maijastina Kuusinen</a:t>
            </a:r>
          </a:p>
          <a:p>
            <a:pPr lvl="1">
              <a:lnSpc>
                <a:spcPct val="150000"/>
              </a:lnSpc>
            </a:pPr>
            <a:r>
              <a:rPr lang="fi-FI" sz="2000" dirty="0"/>
              <a:t>Jerker Nordgren</a:t>
            </a:r>
          </a:p>
          <a:p>
            <a:pPr lvl="1">
              <a:lnSpc>
                <a:spcPct val="150000"/>
              </a:lnSpc>
            </a:pPr>
            <a:r>
              <a:rPr lang="fi-FI" sz="2000" dirty="0"/>
              <a:t>Jörgen Forsblom</a:t>
            </a:r>
          </a:p>
          <a:p>
            <a:pPr lvl="1">
              <a:lnSpc>
                <a:spcPct val="150000"/>
              </a:lnSpc>
            </a:pPr>
            <a:r>
              <a:rPr lang="fi-FI" sz="2000" dirty="0"/>
              <a:t>Mika Lumio (uusi)</a:t>
            </a:r>
          </a:p>
          <a:p>
            <a:pPr lvl="1">
              <a:lnSpc>
                <a:spcPct val="150000"/>
              </a:lnSpc>
            </a:pPr>
            <a:r>
              <a:rPr lang="fi-FI" sz="2000" dirty="0"/>
              <a:t>Asko Seppälä</a:t>
            </a:r>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13" name="Footer Placeholder 12">
            <a:extLst>
              <a:ext uri="{FF2B5EF4-FFF2-40B4-BE49-F238E27FC236}">
                <a16:creationId xmlns:a16="http://schemas.microsoft.com/office/drawing/2014/main" id="{C5127FE5-304B-4C5A-A277-95C0816A32F9}"/>
              </a:ext>
            </a:extLst>
          </p:cNvPr>
          <p:cNvSpPr>
            <a:spLocks noGrp="1"/>
          </p:cNvSpPr>
          <p:nvPr>
            <p:ph type="ftr" sz="quarter" idx="11"/>
          </p:nvPr>
        </p:nvSpPr>
        <p:spPr/>
        <p:txBody>
          <a:bodyPr/>
          <a:lstStyle/>
          <a:p>
            <a:r>
              <a:rPr lang="fi-FI" dirty="0"/>
              <a:t>Fit2Fit työryhmä</a:t>
            </a:r>
            <a:endParaRPr lang="en-FI"/>
          </a:p>
        </p:txBody>
      </p:sp>
      <p:sp>
        <p:nvSpPr>
          <p:cNvPr id="14" name="Slide Number Placeholder 13">
            <a:extLst>
              <a:ext uri="{FF2B5EF4-FFF2-40B4-BE49-F238E27FC236}">
                <a16:creationId xmlns:a16="http://schemas.microsoft.com/office/drawing/2014/main" id="{091A8FBE-D160-4FCA-8F9E-404DC899D891}"/>
              </a:ext>
            </a:extLst>
          </p:cNvPr>
          <p:cNvSpPr>
            <a:spLocks noGrp="1"/>
          </p:cNvSpPr>
          <p:nvPr>
            <p:ph type="sldNum" sz="quarter" idx="12"/>
          </p:nvPr>
        </p:nvSpPr>
        <p:spPr/>
        <p:txBody>
          <a:bodyPr/>
          <a:lstStyle/>
          <a:p>
            <a:fld id="{86C3B8D8-A633-49F4-B773-5250AFACAF93}" type="slidenum">
              <a:rPr lang="en-FI" smtClean="0"/>
              <a:t>3</a:t>
            </a:fld>
            <a:endParaRPr lang="en-FI"/>
          </a:p>
        </p:txBody>
      </p:sp>
      <p:sp>
        <p:nvSpPr>
          <p:cNvPr id="8" name="Subtitle 2">
            <a:extLst>
              <a:ext uri="{FF2B5EF4-FFF2-40B4-BE49-F238E27FC236}">
                <a16:creationId xmlns:a16="http://schemas.microsoft.com/office/drawing/2014/main" id="{9D1722DE-093C-42F8-A5C1-B7505AA793F9}"/>
              </a:ext>
            </a:extLst>
          </p:cNvPr>
          <p:cNvSpPr txBox="1">
            <a:spLocks/>
          </p:cNvSpPr>
          <p:nvPr/>
        </p:nvSpPr>
        <p:spPr>
          <a:xfrm>
            <a:off x="8258395" y="1690688"/>
            <a:ext cx="3447609" cy="4665661"/>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lvl="1" indent="0">
              <a:buFont typeface="Arial" panose="020B0604020202020204" pitchFamily="34" charset="0"/>
              <a:buNone/>
            </a:pPr>
            <a:r>
              <a:rPr lang="fi-FI" sz="2000" dirty="0">
                <a:solidFill>
                  <a:srgbClr val="00B050"/>
                </a:solidFill>
              </a:rPr>
              <a:t>Sidosryhmät</a:t>
            </a:r>
          </a:p>
          <a:p>
            <a:pPr lvl="1">
              <a:lnSpc>
                <a:spcPct val="150000"/>
              </a:lnSpc>
            </a:pPr>
            <a:r>
              <a:rPr lang="fi-FI" sz="2000" dirty="0"/>
              <a:t>Erja Mäkelä, TTL</a:t>
            </a:r>
          </a:p>
          <a:p>
            <a:pPr lvl="1">
              <a:lnSpc>
                <a:spcPct val="150000"/>
              </a:lnSpc>
            </a:pPr>
            <a:r>
              <a:rPr lang="fi-FI" sz="2000" dirty="0"/>
              <a:t>Kähkönen Heli, TTL</a:t>
            </a:r>
          </a:p>
          <a:p>
            <a:pPr lvl="1">
              <a:lnSpc>
                <a:spcPct val="150000"/>
              </a:lnSpc>
            </a:pPr>
            <a:r>
              <a:rPr lang="fi-FI" sz="2000" dirty="0"/>
              <a:t>ESF</a:t>
            </a:r>
          </a:p>
          <a:p>
            <a:pPr marL="457200" lvl="1" indent="0">
              <a:lnSpc>
                <a:spcPct val="150000"/>
              </a:lnSpc>
              <a:buNone/>
            </a:pPr>
            <a:r>
              <a:rPr lang="fi-FI" sz="2000" dirty="0">
                <a:solidFill>
                  <a:srgbClr val="00B050"/>
                </a:solidFill>
              </a:rPr>
              <a:t>Sidosryhmät / tulossa</a:t>
            </a:r>
            <a:r>
              <a:rPr lang="fi-FI" sz="2000" dirty="0"/>
              <a:t> </a:t>
            </a:r>
          </a:p>
          <a:p>
            <a:pPr lvl="1">
              <a:lnSpc>
                <a:spcPct val="150000"/>
              </a:lnSpc>
            </a:pPr>
            <a:r>
              <a:rPr lang="fi-FI" sz="2000" dirty="0"/>
              <a:t>Loppukäyttäjät</a:t>
            </a:r>
          </a:p>
          <a:p>
            <a:pPr lvl="1">
              <a:lnSpc>
                <a:spcPct val="150000"/>
              </a:lnSpc>
            </a:pPr>
            <a:r>
              <a:rPr lang="fi-FI" sz="2000" dirty="0"/>
              <a:t>Tiiviystestaajat</a:t>
            </a:r>
          </a:p>
          <a:p>
            <a:pPr lvl="1">
              <a:lnSpc>
                <a:spcPct val="150000"/>
              </a:lnSpc>
            </a:pPr>
            <a:r>
              <a:rPr lang="fi-FI" sz="2000" dirty="0"/>
              <a:t>Sidosryhmät</a:t>
            </a:r>
          </a:p>
          <a:p>
            <a:pPr lvl="1">
              <a:lnSpc>
                <a:spcPct val="150000"/>
              </a:lnSpc>
            </a:pPr>
            <a:r>
              <a:rPr lang="fi-FI" sz="2000" dirty="0"/>
              <a:t>Valmistajat</a:t>
            </a:r>
          </a:p>
          <a:p>
            <a:pPr lvl="1">
              <a:lnSpc>
                <a:spcPct val="150000"/>
              </a:lnSpc>
            </a:pPr>
            <a:endParaRPr lang="fi-FI" sz="2000" dirty="0"/>
          </a:p>
          <a:p>
            <a:pPr lvl="1">
              <a:lnSpc>
                <a:spcPct val="150000"/>
              </a:lnSpc>
            </a:pPr>
            <a:endParaRPr lang="fi-FI" sz="2000" dirty="0"/>
          </a:p>
          <a:p>
            <a:pPr marL="457200" lvl="1" indent="0">
              <a:buFont typeface="Arial" panose="020B0604020202020204" pitchFamily="34" charset="0"/>
              <a:buNone/>
            </a:pPr>
            <a:endParaRPr lang="fi-FI" sz="2000" dirty="0">
              <a:solidFill>
                <a:srgbClr val="00B050"/>
              </a:solidFill>
            </a:endParaRPr>
          </a:p>
          <a:p>
            <a:pPr marL="457200" lvl="1" indent="0">
              <a:buFont typeface="Arial" panose="020B0604020202020204" pitchFamily="34" charset="0"/>
              <a:buNone/>
            </a:pPr>
            <a:endParaRPr lang="fi-FI" sz="2000" dirty="0">
              <a:solidFill>
                <a:srgbClr val="00B050"/>
              </a:solidFill>
            </a:endParaRPr>
          </a:p>
        </p:txBody>
      </p:sp>
    </p:spTree>
    <p:extLst>
      <p:ext uri="{BB962C8B-B14F-4D97-AF65-F5344CB8AC3E}">
        <p14:creationId xmlns:p14="http://schemas.microsoft.com/office/powerpoint/2010/main" val="408351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F64BDE-0584-4C8B-BD01-BE7CE969004A}"/>
              </a:ext>
            </a:extLst>
          </p:cNvPr>
          <p:cNvSpPr>
            <a:spLocks noGrp="1"/>
          </p:cNvSpPr>
          <p:nvPr>
            <p:ph idx="1"/>
          </p:nvPr>
        </p:nvSpPr>
        <p:spPr>
          <a:xfrm>
            <a:off x="524965" y="1438274"/>
            <a:ext cx="5418634" cy="4918075"/>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fi-FI" sz="2000" dirty="0">
                <a:solidFill>
                  <a:srgbClr val="00B050"/>
                </a:solidFill>
              </a:rPr>
              <a:t>VISIO</a:t>
            </a:r>
          </a:p>
          <a:p>
            <a:r>
              <a:rPr lang="fi-FI" sz="2000" dirty="0"/>
              <a:t>Jokaisella työntekijällä tulisi olla oikeanlainen, oikean kokoinen ja tiiviisti istuva hengityksensuojain, jonka tiiviys testataan sertifioidulla menetelmällä käyttäjäkohtaisesti</a:t>
            </a:r>
          </a:p>
          <a:p>
            <a:pPr marL="0" indent="0">
              <a:buNone/>
            </a:pPr>
            <a:r>
              <a:rPr lang="fi-FI" sz="2000" dirty="0">
                <a:solidFill>
                  <a:srgbClr val="00B050"/>
                </a:solidFill>
              </a:rPr>
              <a:t>MISSIO</a:t>
            </a:r>
          </a:p>
          <a:p>
            <a:r>
              <a:rPr lang="fi-FI" sz="2000" dirty="0"/>
              <a:t>Henkilökohtaiset testausmenetelmät laajaan käyttöön standardin mukaisesti</a:t>
            </a:r>
          </a:p>
          <a:p>
            <a:r>
              <a:rPr lang="fi-FI" sz="2000" dirty="0"/>
              <a:t>Testaajien koulutus ja sertifiointi </a:t>
            </a:r>
          </a:p>
          <a:p>
            <a:r>
              <a:rPr lang="fi-FI" sz="2000" dirty="0"/>
              <a:t>Tietoisuuden levittäminen</a:t>
            </a:r>
          </a:p>
          <a:p>
            <a:pPr marL="0" indent="0">
              <a:buNone/>
            </a:pPr>
            <a:r>
              <a:rPr lang="fi-FI" sz="2000" dirty="0">
                <a:solidFill>
                  <a:srgbClr val="00B050"/>
                </a:solidFill>
              </a:rPr>
              <a:t>STRATEGIA</a:t>
            </a:r>
          </a:p>
          <a:p>
            <a:r>
              <a:rPr lang="fi-FI" sz="2000" dirty="0"/>
              <a:t>Tavoitteiden asettaminen ja seuranta päämäärän saavuttamiseksi</a:t>
            </a:r>
          </a:p>
          <a:p>
            <a:pPr marL="0" indent="0">
              <a:buNone/>
            </a:pPr>
            <a:endParaRPr lang="fi-FI" sz="2000" dirty="0"/>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7" name="Text Placeholder 6">
            <a:extLst>
              <a:ext uri="{FF2B5EF4-FFF2-40B4-BE49-F238E27FC236}">
                <a16:creationId xmlns:a16="http://schemas.microsoft.com/office/drawing/2014/main" id="{37679BF2-FA10-4704-B79A-5DBC39B5A3D0}"/>
              </a:ext>
            </a:extLst>
          </p:cNvPr>
          <p:cNvSpPr>
            <a:spLocks noGrp="1"/>
          </p:cNvSpPr>
          <p:nvPr>
            <p:ph type="body" sz="half" idx="2"/>
          </p:nvPr>
        </p:nvSpPr>
        <p:spPr>
          <a:xfrm>
            <a:off x="6096000" y="1438274"/>
            <a:ext cx="4888375" cy="4918075"/>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fi-FI" sz="2000" dirty="0">
                <a:solidFill>
                  <a:srgbClr val="00B050"/>
                </a:solidFill>
              </a:rPr>
              <a:t>TAVOITE</a:t>
            </a:r>
          </a:p>
          <a:p>
            <a:r>
              <a:rPr lang="fi-FI" sz="2000" dirty="0"/>
              <a:t>Tavoitteena kattava ohje. Mitä ja miten testataan, lakiin ja määräyksiin perustuvat vaatimukset, testausmenetelmät ja testaajien  sertifiointi</a:t>
            </a:r>
          </a:p>
          <a:p>
            <a:r>
              <a:rPr lang="fi-FI" sz="2000" dirty="0"/>
              <a:t>Rekisteri testattavista ja akkreditoiduista testaajista</a:t>
            </a:r>
          </a:p>
          <a:p>
            <a:endParaRPr lang="fi-FI" sz="2000" dirty="0"/>
          </a:p>
          <a:p>
            <a:pPr marL="342900" indent="-342900">
              <a:buFont typeface="Wingdings" panose="05000000000000000000" pitchFamily="2" charset="2"/>
              <a:buChar char="Ø"/>
            </a:pPr>
            <a:r>
              <a:rPr lang="fi-FI" sz="2000" dirty="0">
                <a:solidFill>
                  <a:srgbClr val="00B050"/>
                </a:solidFill>
              </a:rPr>
              <a:t>TYÖTURVALLISUUS LISÄÄNTYY</a:t>
            </a:r>
          </a:p>
          <a:p>
            <a:r>
              <a:rPr lang="fi-FI" sz="2000" dirty="0"/>
              <a:t>Henkilökohtainen tiiviystestaus varmistaa, että hengityksensuojain on käyttäjälleen oikean kokoinen, mallinen ja työtehtävien kannalta tarkoituksenmukainen, työntekijä hallitsee suojaimen oikeaoppisen pukemisen, käytön ja huollon sekä suojain täyttää vaatimukset ja on kunnoltaan moitteeton, puhdas ja toimiva</a:t>
            </a:r>
          </a:p>
        </p:txBody>
      </p:sp>
      <p:sp>
        <p:nvSpPr>
          <p:cNvPr id="14" name="Footer Placeholder 13">
            <a:extLst>
              <a:ext uri="{FF2B5EF4-FFF2-40B4-BE49-F238E27FC236}">
                <a16:creationId xmlns:a16="http://schemas.microsoft.com/office/drawing/2014/main" id="{B01E5796-4F8B-4A8F-9C4A-93F223201F3B}"/>
              </a:ext>
            </a:extLst>
          </p:cNvPr>
          <p:cNvSpPr>
            <a:spLocks noGrp="1"/>
          </p:cNvSpPr>
          <p:nvPr>
            <p:ph type="ftr" sz="quarter" idx="11"/>
          </p:nvPr>
        </p:nvSpPr>
        <p:spPr/>
        <p:txBody>
          <a:bodyPr/>
          <a:lstStyle/>
          <a:p>
            <a:r>
              <a:rPr lang="fi-FI" dirty="0"/>
              <a:t>Fit2Fit työryhmä</a:t>
            </a:r>
            <a:endParaRPr lang="en-FI"/>
          </a:p>
        </p:txBody>
      </p:sp>
      <p:sp>
        <p:nvSpPr>
          <p:cNvPr id="15" name="Slide Number Placeholder 14">
            <a:extLst>
              <a:ext uri="{FF2B5EF4-FFF2-40B4-BE49-F238E27FC236}">
                <a16:creationId xmlns:a16="http://schemas.microsoft.com/office/drawing/2014/main" id="{109246BA-5471-458E-9BC2-37C819397009}"/>
              </a:ext>
            </a:extLst>
          </p:cNvPr>
          <p:cNvSpPr>
            <a:spLocks noGrp="1"/>
          </p:cNvSpPr>
          <p:nvPr>
            <p:ph type="sldNum" sz="quarter" idx="12"/>
          </p:nvPr>
        </p:nvSpPr>
        <p:spPr/>
        <p:txBody>
          <a:bodyPr/>
          <a:lstStyle/>
          <a:p>
            <a:fld id="{86C3B8D8-A633-49F4-B773-5250AFACAF93}" type="slidenum">
              <a:rPr lang="en-FI" smtClean="0"/>
              <a:t>4</a:t>
            </a:fld>
            <a:endParaRPr lang="en-FI"/>
          </a:p>
        </p:txBody>
      </p:sp>
      <p:sp>
        <p:nvSpPr>
          <p:cNvPr id="8" name="Title 1">
            <a:extLst>
              <a:ext uri="{FF2B5EF4-FFF2-40B4-BE49-F238E27FC236}">
                <a16:creationId xmlns:a16="http://schemas.microsoft.com/office/drawing/2014/main" id="{BD6BB239-2EFD-400B-BE71-D5CC5B5CE9AF}"/>
              </a:ext>
            </a:extLst>
          </p:cNvPr>
          <p:cNvSpPr>
            <a:spLocks noGrp="1"/>
          </p:cNvSpPr>
          <p:nvPr>
            <p:ph type="title"/>
          </p:nvPr>
        </p:nvSpPr>
        <p:spPr>
          <a:xfrm>
            <a:off x="2320505" y="238918"/>
            <a:ext cx="8264105" cy="1325563"/>
          </a:xfrm>
        </p:spPr>
        <p:txBody>
          <a:bodyPr anchor="ctr">
            <a:noAutofit/>
          </a:bodyPr>
          <a:lstStyle/>
          <a:p>
            <a:pPr>
              <a:lnSpc>
                <a:spcPct val="100000"/>
              </a:lnSpc>
            </a:pPr>
            <a:r>
              <a:rPr lang="fi-FI" sz="4000" dirty="0"/>
              <a:t>FIT2FIT TYÖRYHMÄN TAVOITTEET</a:t>
            </a:r>
            <a:endParaRPr lang="en-FI" sz="4000" dirty="0"/>
          </a:p>
        </p:txBody>
      </p:sp>
    </p:spTree>
    <p:extLst>
      <p:ext uri="{BB962C8B-B14F-4D97-AF65-F5344CB8AC3E}">
        <p14:creationId xmlns:p14="http://schemas.microsoft.com/office/powerpoint/2010/main" val="221067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title"/>
          </p:nvPr>
        </p:nvSpPr>
        <p:spPr>
          <a:xfrm>
            <a:off x="2357497" y="136525"/>
            <a:ext cx="5677600" cy="1325563"/>
          </a:xfrm>
        </p:spPr>
        <p:txBody>
          <a:bodyPr>
            <a:noAutofit/>
          </a:bodyPr>
          <a:lstStyle/>
          <a:p>
            <a:pPr lvl="1">
              <a:spcBef>
                <a:spcPts val="0"/>
              </a:spcBef>
            </a:pPr>
            <a:r>
              <a:rPr lang="fi-FI" sz="4000" dirty="0">
                <a:latin typeface="+mj-lt"/>
              </a:rPr>
              <a:t>TILANNEKATSAUS</a:t>
            </a:r>
          </a:p>
        </p:txBody>
      </p:sp>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521519" y="1335136"/>
            <a:ext cx="11148962" cy="4938967"/>
          </a:xfrm>
        </p:spPr>
        <p:style>
          <a:lnRef idx="2">
            <a:schemeClr val="accent6"/>
          </a:lnRef>
          <a:fillRef idx="1">
            <a:schemeClr val="lt1"/>
          </a:fillRef>
          <a:effectRef idx="0">
            <a:schemeClr val="accent6"/>
          </a:effectRef>
          <a:fontRef idx="minor">
            <a:schemeClr val="dk1"/>
          </a:fontRef>
        </p:style>
        <p:txBody>
          <a:bodyPr>
            <a:normAutofit/>
          </a:bodyPr>
          <a:lstStyle/>
          <a:p>
            <a:pPr marL="0" lvl="0" indent="0">
              <a:buNone/>
            </a:pPr>
            <a:r>
              <a:rPr lang="fi-FI" sz="2000" dirty="0">
                <a:solidFill>
                  <a:schemeClr val="bg1"/>
                </a:solidFill>
              </a:rPr>
              <a:t>.</a:t>
            </a:r>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47116"/>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5</a:t>
            </a:fld>
            <a:endParaRPr lang="en-FI"/>
          </a:p>
        </p:txBody>
      </p:sp>
      <p:pic>
        <p:nvPicPr>
          <p:cNvPr id="9" name="Picture 8">
            <a:extLst>
              <a:ext uri="{FF2B5EF4-FFF2-40B4-BE49-F238E27FC236}">
                <a16:creationId xmlns:a16="http://schemas.microsoft.com/office/drawing/2014/main" id="{03A15784-117B-4B86-B6A1-0D1B21EF35D5}"/>
              </a:ext>
            </a:extLst>
          </p:cNvPr>
          <p:cNvPicPr>
            <a:picLocks noChangeAspect="1"/>
          </p:cNvPicPr>
          <p:nvPr/>
        </p:nvPicPr>
        <p:blipFill rotWithShape="1">
          <a:blip r:embed="rId4"/>
          <a:srcRect t="7611" r="19337"/>
          <a:stretch/>
        </p:blipFill>
        <p:spPr>
          <a:xfrm>
            <a:off x="891374" y="1863306"/>
            <a:ext cx="4283024" cy="3872336"/>
          </a:xfrm>
          <a:prstGeom prst="rect">
            <a:avLst/>
          </a:prstGeom>
        </p:spPr>
      </p:pic>
      <p:pic>
        <p:nvPicPr>
          <p:cNvPr id="10" name="Picture 9">
            <a:extLst>
              <a:ext uri="{FF2B5EF4-FFF2-40B4-BE49-F238E27FC236}">
                <a16:creationId xmlns:a16="http://schemas.microsoft.com/office/drawing/2014/main" id="{2B0B31B5-2C21-4CFB-9546-39737A8A8832}"/>
              </a:ext>
            </a:extLst>
          </p:cNvPr>
          <p:cNvPicPr>
            <a:picLocks noChangeAspect="1"/>
          </p:cNvPicPr>
          <p:nvPr/>
        </p:nvPicPr>
        <p:blipFill>
          <a:blip r:embed="rId5"/>
          <a:stretch>
            <a:fillRect/>
          </a:stretch>
        </p:blipFill>
        <p:spPr>
          <a:xfrm>
            <a:off x="5544253" y="2199992"/>
            <a:ext cx="6037463" cy="3067593"/>
          </a:xfrm>
          <a:prstGeom prst="rect">
            <a:avLst/>
          </a:prstGeom>
        </p:spPr>
      </p:pic>
      <p:pic>
        <p:nvPicPr>
          <p:cNvPr id="16" name="Picture 15">
            <a:extLst>
              <a:ext uri="{FF2B5EF4-FFF2-40B4-BE49-F238E27FC236}">
                <a16:creationId xmlns:a16="http://schemas.microsoft.com/office/drawing/2014/main" id="{70A9EB9F-1983-4715-AA57-37EC7E0A2AB4}"/>
              </a:ext>
            </a:extLst>
          </p:cNvPr>
          <p:cNvPicPr>
            <a:picLocks noChangeAspect="1"/>
          </p:cNvPicPr>
          <p:nvPr/>
        </p:nvPicPr>
        <p:blipFill>
          <a:blip r:embed="rId6"/>
          <a:stretch>
            <a:fillRect/>
          </a:stretch>
        </p:blipFill>
        <p:spPr>
          <a:xfrm>
            <a:off x="3438999" y="1976893"/>
            <a:ext cx="879503" cy="649157"/>
          </a:xfrm>
          <a:prstGeom prst="rect">
            <a:avLst/>
          </a:prstGeom>
        </p:spPr>
      </p:pic>
      <p:pic>
        <p:nvPicPr>
          <p:cNvPr id="17" name="Picture 16" descr="Logo, icon&#10;&#10;Description automatically generated">
            <a:extLst>
              <a:ext uri="{FF2B5EF4-FFF2-40B4-BE49-F238E27FC236}">
                <a16:creationId xmlns:a16="http://schemas.microsoft.com/office/drawing/2014/main" id="{E7E486E3-1DA6-45A2-8204-B8B893D2128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94659" y="2031082"/>
            <a:ext cx="470961" cy="337820"/>
          </a:xfrm>
          <a:prstGeom prst="rect">
            <a:avLst/>
          </a:prstGeom>
          <a:ln>
            <a:solidFill>
              <a:schemeClr val="tx2"/>
            </a:solidFill>
          </a:ln>
        </p:spPr>
      </p:pic>
    </p:spTree>
    <p:extLst>
      <p:ext uri="{BB962C8B-B14F-4D97-AF65-F5344CB8AC3E}">
        <p14:creationId xmlns:p14="http://schemas.microsoft.com/office/powerpoint/2010/main" val="355074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521519" y="1604223"/>
            <a:ext cx="11148962" cy="4280530"/>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fi-FI" dirty="0"/>
              <a:t>Ruotsin tilanne: </a:t>
            </a:r>
            <a:r>
              <a:rPr lang="fi-FI" b="0" i="0" dirty="0">
                <a:solidFill>
                  <a:srgbClr val="323228"/>
                </a:solidFill>
                <a:effectLst/>
                <a:latin typeface="Open Sans" panose="020B0606030504020204" pitchFamily="34" charset="0"/>
              </a:rPr>
              <a:t>Arbetsmiljöverket</a:t>
            </a:r>
            <a:endParaRPr lang="fi-FI" dirty="0"/>
          </a:p>
          <a:p>
            <a:r>
              <a:rPr lang="fi-FI" sz="1200" dirty="0"/>
              <a:t>Ruotsin työympäristöviraston määräykset saavat uuden rakenteen</a:t>
            </a:r>
          </a:p>
          <a:p>
            <a:pPr lvl="1"/>
            <a:r>
              <a:rPr lang="fi-FI" sz="1200" dirty="0"/>
              <a:t>Nykyinen tilanne: 72 määräystä - &gt; työstetään, karsitaan, poistetaan vanhentuneita sääntöjä -&gt; Tavoite: 15 määräystä</a:t>
            </a:r>
          </a:p>
          <a:p>
            <a:pPr lvl="1"/>
            <a:r>
              <a:rPr lang="fi-FI" sz="1200" dirty="0"/>
              <a:t>Säännösten on oltava selkeämpiä ja johdonmukaisempia.  </a:t>
            </a:r>
          </a:p>
          <a:p>
            <a:r>
              <a:rPr lang="fi-FI" sz="1200" dirty="0"/>
              <a:t>Tavoite siitä lähtien, kun Ruotsin työympäristöviranomainen alkoi tarkistaa sääntörakennettaan vuonna 2016. </a:t>
            </a:r>
          </a:p>
          <a:p>
            <a:r>
              <a:rPr lang="fi-FI" sz="1200" dirty="0"/>
              <a:t>Työmarkkinaosapuolten ankara kritiikki on vaatinut keskusteluja, neuvotteluja ja tekstien korjauksia. </a:t>
            </a:r>
          </a:p>
          <a:p>
            <a:r>
              <a:rPr lang="fi-FI" sz="1200" dirty="0"/>
              <a:t>Edellinen neuvottelukierros käytiin vuonna 2020 mutta Ruotsin työympäristöviraston esitys sai osapuolilta kylmän vastaanoton.</a:t>
            </a:r>
          </a:p>
          <a:p>
            <a:r>
              <a:rPr lang="fi-FI" sz="1200" dirty="0"/>
              <a:t>Aikataulua on nyt jatkettu vuodella ja uusi määräysehdotus on lähetetty kuultavaksi. </a:t>
            </a:r>
          </a:p>
          <a:p>
            <a:r>
              <a:rPr lang="fi-FI" sz="1200" dirty="0"/>
              <a:t>Tämä hetken tieto on että lopullinen päätös tehdään toukokuussa 2023</a:t>
            </a:r>
          </a:p>
          <a:p>
            <a:endParaRPr lang="fi-FI" sz="1200" dirty="0"/>
          </a:p>
          <a:p>
            <a:pPr algn="l"/>
            <a:r>
              <a:rPr lang="fi-FI" sz="1200" dirty="0"/>
              <a:t>Tämä kohta kuitenkin saatu esitykseen: ISO 16975-3:2017 Respiratory protective devices — Selection, use and maintenance — Part 3: Fit-testing procedures</a:t>
            </a:r>
          </a:p>
          <a:p>
            <a:pPr lvl="1"/>
            <a:r>
              <a:rPr lang="fi-FI" sz="1050" b="0" i="0" dirty="0">
                <a:solidFill>
                  <a:srgbClr val="000000"/>
                </a:solidFill>
                <a:effectLst/>
                <a:latin typeface="Roboto" panose="02000000000000000000" pitchFamily="2" charset="0"/>
              </a:rPr>
              <a:t>Pakollinen istuvuustesti, riskien arviointi, henkilönsuojainten valinta ja ylläpito &amp; huolto</a:t>
            </a:r>
          </a:p>
          <a:p>
            <a:pPr lvl="1"/>
            <a:endParaRPr lang="fi-FI" sz="1050" dirty="0">
              <a:solidFill>
                <a:srgbClr val="000000"/>
              </a:solidFill>
              <a:latin typeface="Roboto" panose="02000000000000000000" pitchFamily="2" charset="0"/>
            </a:endParaRPr>
          </a:p>
          <a:p>
            <a:pPr lvl="1"/>
            <a:endParaRPr lang="fi-FI" sz="1200" dirty="0"/>
          </a:p>
          <a:p>
            <a:pPr marL="457200" lvl="1" indent="0">
              <a:buNone/>
            </a:pPr>
            <a:r>
              <a:rPr lang="fi-FI" sz="1200" dirty="0">
                <a:hlinkClick r:id="rId3"/>
              </a:rPr>
              <a:t>Linkki: Kritiserat förslag om föreskrifter ändras - Du&amp;jobbet (duochjobbet.se)</a:t>
            </a:r>
            <a:endParaRPr lang="fi-FI" sz="1200" dirty="0"/>
          </a:p>
          <a:p>
            <a:pPr marL="0" lvl="0" indent="0">
              <a:buNone/>
            </a:pPr>
            <a:endParaRPr lang="fi-FI" sz="2000" dirty="0"/>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4">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6</a:t>
            </a:fld>
            <a:endParaRPr lang="en-FI"/>
          </a:p>
        </p:txBody>
      </p:sp>
      <p:pic>
        <p:nvPicPr>
          <p:cNvPr id="11" name="Picture 10">
            <a:extLst>
              <a:ext uri="{FF2B5EF4-FFF2-40B4-BE49-F238E27FC236}">
                <a16:creationId xmlns:a16="http://schemas.microsoft.com/office/drawing/2014/main" id="{B655FADF-97F9-4C80-92D6-2AD87BBF01C8}"/>
              </a:ext>
            </a:extLst>
          </p:cNvPr>
          <p:cNvPicPr>
            <a:picLocks noChangeAspect="1"/>
          </p:cNvPicPr>
          <p:nvPr/>
        </p:nvPicPr>
        <p:blipFill>
          <a:blip r:embed="rId5"/>
          <a:stretch>
            <a:fillRect/>
          </a:stretch>
        </p:blipFill>
        <p:spPr>
          <a:xfrm>
            <a:off x="9239250" y="1892299"/>
            <a:ext cx="2114550" cy="1000125"/>
          </a:xfrm>
          <a:prstGeom prst="rect">
            <a:avLst/>
          </a:prstGeom>
        </p:spPr>
      </p:pic>
      <p:sp>
        <p:nvSpPr>
          <p:cNvPr id="13" name="Title 1">
            <a:extLst>
              <a:ext uri="{FF2B5EF4-FFF2-40B4-BE49-F238E27FC236}">
                <a16:creationId xmlns:a16="http://schemas.microsoft.com/office/drawing/2014/main" id="{DC8C7F0C-7415-4197-8A30-8DE569AA0676}"/>
              </a:ext>
            </a:extLst>
          </p:cNvPr>
          <p:cNvSpPr txBox="1">
            <a:spLocks/>
          </p:cNvSpPr>
          <p:nvPr/>
        </p:nvSpPr>
        <p:spPr>
          <a:xfrm>
            <a:off x="2320506" y="238918"/>
            <a:ext cx="5677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r>
              <a:rPr lang="fi-FI" sz="4000" kern="0" dirty="0">
                <a:solidFill>
                  <a:sysClr val="windowText" lastClr="000000"/>
                </a:solidFill>
                <a:latin typeface="+mj-lt"/>
              </a:rPr>
              <a:t>TILANNEKATSAUS</a:t>
            </a:r>
          </a:p>
        </p:txBody>
      </p:sp>
    </p:spTree>
    <p:extLst>
      <p:ext uri="{BB962C8B-B14F-4D97-AF65-F5344CB8AC3E}">
        <p14:creationId xmlns:p14="http://schemas.microsoft.com/office/powerpoint/2010/main" val="322875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521519" y="1604223"/>
            <a:ext cx="6703146" cy="4516328"/>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fi-FI" dirty="0"/>
              <a:t>Ranskan tilanne: SYNAMAP </a:t>
            </a:r>
          </a:p>
          <a:p>
            <a:pPr marL="0" indent="0">
              <a:buNone/>
            </a:pPr>
            <a:r>
              <a:rPr lang="fi-FI" sz="1200" dirty="0"/>
              <a:t>Synamap:n esitys miten edetä ja saada akkreditointi (</a:t>
            </a:r>
            <a:r>
              <a:rPr lang="fi-FI" sz="1200" b="1" i="1" dirty="0">
                <a:solidFill>
                  <a:srgbClr val="FF0000"/>
                </a:solidFill>
              </a:rPr>
              <a:t>Google translate</a:t>
            </a:r>
            <a:r>
              <a:rPr lang="fi-FI" sz="1200" b="1" i="1" dirty="0"/>
              <a:t>:lla</a:t>
            </a:r>
            <a:r>
              <a:rPr lang="fi-FI" sz="1200" dirty="0"/>
              <a:t>) </a:t>
            </a:r>
          </a:p>
          <a:p>
            <a:pPr>
              <a:buFont typeface="+mj-lt"/>
              <a:buAutoNum type="arabicPeriod"/>
            </a:pPr>
            <a:r>
              <a:rPr lang="fi-FI" sz="1200" dirty="0"/>
              <a:t>Osaamisen arviointi</a:t>
            </a:r>
          </a:p>
          <a:p>
            <a:pPr lvl="1"/>
            <a:r>
              <a:rPr lang="fi-FI" sz="1200" dirty="0"/>
              <a:t>HSE-oppaisiin perustuva tiedonhallinta "säätötestit" - ”PPE:n valinta / käyttö" + sääntelykehys terveydelle vaarallisten aineiden valvonnalle. </a:t>
            </a:r>
          </a:p>
          <a:p>
            <a:pPr lvl="1"/>
            <a:r>
              <a:rPr lang="fi-FI" sz="1200" dirty="0"/>
              <a:t>Käytännön pätevyyden arviointi (sopeutustestin toteutus) HSE:n "sopeutumistesti"-oppaan perusteella. </a:t>
            </a:r>
          </a:p>
          <a:p>
            <a:pPr lvl="1"/>
            <a:endParaRPr lang="fi-FI" sz="1200" dirty="0"/>
          </a:p>
          <a:p>
            <a:pPr>
              <a:buFont typeface="+mj-lt"/>
              <a:buAutoNum type="arabicPeriod"/>
            </a:pPr>
            <a:r>
              <a:rPr lang="fi-FI" sz="1200" dirty="0"/>
              <a:t>Akkreditoinnin toimitus </a:t>
            </a:r>
          </a:p>
          <a:p>
            <a:pPr lvl="1"/>
            <a:r>
              <a:rPr lang="fi-FI" sz="1200" dirty="0"/>
              <a:t>Tulokset alle 30 päivää - todistuksen esittäminen + kortti, joka osoittaa akkreditoinnin valitun menetelmän osalta. </a:t>
            </a:r>
          </a:p>
          <a:p>
            <a:pPr lvl="1"/>
            <a:r>
              <a:rPr lang="fi-FI" sz="1200" dirty="0"/>
              <a:t>Akkreditointi 3 vuodeksi - uusiminen 3 vuodeksi... uudelleenarviointi (ei QCM:n toimesta, vaan sanalliset kysymykset - käytännön arviointi). </a:t>
            </a:r>
          </a:p>
          <a:p>
            <a:pPr marL="457200" lvl="1" indent="0">
              <a:buNone/>
            </a:pPr>
            <a:endParaRPr lang="en-US" sz="800" dirty="0"/>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7</a:t>
            </a:fld>
            <a:endParaRPr lang="en-FI"/>
          </a:p>
        </p:txBody>
      </p:sp>
      <p:pic>
        <p:nvPicPr>
          <p:cNvPr id="8" name="Picture 7">
            <a:extLst>
              <a:ext uri="{FF2B5EF4-FFF2-40B4-BE49-F238E27FC236}">
                <a16:creationId xmlns:a16="http://schemas.microsoft.com/office/drawing/2014/main" id="{FC4D5257-A18B-4D44-A046-80786E2D99F8}"/>
              </a:ext>
            </a:extLst>
          </p:cNvPr>
          <p:cNvPicPr>
            <a:picLocks noChangeAspect="1"/>
          </p:cNvPicPr>
          <p:nvPr/>
        </p:nvPicPr>
        <p:blipFill>
          <a:blip r:embed="rId4"/>
          <a:stretch>
            <a:fillRect/>
          </a:stretch>
        </p:blipFill>
        <p:spPr>
          <a:xfrm>
            <a:off x="8388400" y="518236"/>
            <a:ext cx="2387656" cy="710744"/>
          </a:xfrm>
          <a:prstGeom prst="rect">
            <a:avLst/>
          </a:prstGeom>
        </p:spPr>
      </p:pic>
      <p:pic>
        <p:nvPicPr>
          <p:cNvPr id="9" name="Picture 8">
            <a:extLst>
              <a:ext uri="{FF2B5EF4-FFF2-40B4-BE49-F238E27FC236}">
                <a16:creationId xmlns:a16="http://schemas.microsoft.com/office/drawing/2014/main" id="{E0324DD3-61A2-4B7B-850A-A54CEC90DC17}"/>
              </a:ext>
            </a:extLst>
          </p:cNvPr>
          <p:cNvPicPr>
            <a:picLocks noChangeAspect="1"/>
          </p:cNvPicPr>
          <p:nvPr/>
        </p:nvPicPr>
        <p:blipFill>
          <a:blip r:embed="rId5"/>
          <a:stretch>
            <a:fillRect/>
          </a:stretch>
        </p:blipFill>
        <p:spPr>
          <a:xfrm>
            <a:off x="7493978" y="1604223"/>
            <a:ext cx="4176503" cy="2074046"/>
          </a:xfrm>
          <a:prstGeom prst="rect">
            <a:avLst/>
          </a:prstGeom>
        </p:spPr>
      </p:pic>
      <p:pic>
        <p:nvPicPr>
          <p:cNvPr id="10" name="Picture 9">
            <a:extLst>
              <a:ext uri="{FF2B5EF4-FFF2-40B4-BE49-F238E27FC236}">
                <a16:creationId xmlns:a16="http://schemas.microsoft.com/office/drawing/2014/main" id="{62676A12-F54C-42FE-9369-1276173F7BAC}"/>
              </a:ext>
            </a:extLst>
          </p:cNvPr>
          <p:cNvPicPr>
            <a:picLocks noChangeAspect="1"/>
          </p:cNvPicPr>
          <p:nvPr/>
        </p:nvPicPr>
        <p:blipFill>
          <a:blip r:embed="rId6"/>
          <a:stretch>
            <a:fillRect/>
          </a:stretch>
        </p:blipFill>
        <p:spPr>
          <a:xfrm>
            <a:off x="7493977" y="3792922"/>
            <a:ext cx="4176503" cy="2327629"/>
          </a:xfrm>
          <a:prstGeom prst="rect">
            <a:avLst/>
          </a:prstGeom>
        </p:spPr>
      </p:pic>
      <p:sp>
        <p:nvSpPr>
          <p:cNvPr id="13" name="Title 1">
            <a:extLst>
              <a:ext uri="{FF2B5EF4-FFF2-40B4-BE49-F238E27FC236}">
                <a16:creationId xmlns:a16="http://schemas.microsoft.com/office/drawing/2014/main" id="{B090B3C8-321E-453D-A35F-C2A9345FB292}"/>
              </a:ext>
            </a:extLst>
          </p:cNvPr>
          <p:cNvSpPr txBox="1">
            <a:spLocks/>
          </p:cNvSpPr>
          <p:nvPr/>
        </p:nvSpPr>
        <p:spPr>
          <a:xfrm>
            <a:off x="2112276" y="160760"/>
            <a:ext cx="5677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r>
              <a:rPr lang="fi-FI" sz="4000" kern="0" dirty="0">
                <a:solidFill>
                  <a:sysClr val="windowText" lastClr="000000"/>
                </a:solidFill>
                <a:latin typeface="+mj-lt"/>
              </a:rPr>
              <a:t>TILANNEKATSAUS</a:t>
            </a:r>
          </a:p>
        </p:txBody>
      </p:sp>
    </p:spTree>
    <p:extLst>
      <p:ext uri="{BB962C8B-B14F-4D97-AF65-F5344CB8AC3E}">
        <p14:creationId xmlns:p14="http://schemas.microsoft.com/office/powerpoint/2010/main" val="289982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521519" y="1604223"/>
            <a:ext cx="6703146" cy="4516328"/>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fi-FI" dirty="0"/>
              <a:t>UK:n tilanne: </a:t>
            </a:r>
          </a:p>
          <a:p>
            <a:r>
              <a:rPr lang="fi-FI" sz="1200" dirty="0"/>
              <a:t>2009 </a:t>
            </a:r>
            <a:r>
              <a:rPr lang="fi-FI" sz="1200" dirty="0" err="1"/>
              <a:t>Launch</a:t>
            </a:r>
            <a:r>
              <a:rPr lang="fi-FI" sz="1200" dirty="0"/>
              <a:t> of </a:t>
            </a:r>
            <a:r>
              <a:rPr lang="fi-FI" sz="1200" dirty="0" err="1"/>
              <a:t>the</a:t>
            </a:r>
            <a:r>
              <a:rPr lang="fi-FI" sz="1200" dirty="0"/>
              <a:t> Fit2Fit </a:t>
            </a:r>
            <a:r>
              <a:rPr lang="fi-FI" sz="1200" dirty="0" err="1"/>
              <a:t>Accreditation</a:t>
            </a:r>
            <a:r>
              <a:rPr lang="fi-FI" sz="1200" dirty="0"/>
              <a:t> </a:t>
            </a:r>
            <a:r>
              <a:rPr lang="fi-FI" sz="1200" dirty="0" err="1"/>
              <a:t>Scheme</a:t>
            </a:r>
            <a:r>
              <a:rPr lang="fi-FI" sz="1200" dirty="0"/>
              <a:t> (</a:t>
            </a:r>
            <a:r>
              <a:rPr lang="fi-FI" sz="1200" dirty="0" err="1"/>
              <a:t>Based</a:t>
            </a:r>
            <a:r>
              <a:rPr lang="fi-FI" sz="1200" dirty="0"/>
              <a:t> on HSE282/28 and HSG53)</a:t>
            </a:r>
          </a:p>
          <a:p>
            <a:r>
              <a:rPr lang="fi-FI" sz="1200" dirty="0"/>
              <a:t>2010 </a:t>
            </a:r>
            <a:r>
              <a:rPr lang="fi-FI" sz="1200" dirty="0" err="1"/>
              <a:t>Formation</a:t>
            </a:r>
            <a:r>
              <a:rPr lang="fi-FI" sz="1200" dirty="0"/>
              <a:t> of Fit2Fit </a:t>
            </a:r>
            <a:r>
              <a:rPr lang="fi-FI" sz="1200" dirty="0" err="1"/>
              <a:t>Governing</a:t>
            </a:r>
            <a:r>
              <a:rPr lang="fi-FI" sz="1200" dirty="0"/>
              <a:t> </a:t>
            </a:r>
            <a:r>
              <a:rPr lang="fi-FI" sz="1200" dirty="0" err="1"/>
              <a:t>board</a:t>
            </a:r>
            <a:endParaRPr lang="fi-FI" sz="1200" dirty="0"/>
          </a:p>
          <a:p>
            <a:pPr lvl="1"/>
            <a:r>
              <a:rPr lang="fi-FI" sz="1200" dirty="0"/>
              <a:t>BSIF</a:t>
            </a:r>
          </a:p>
          <a:p>
            <a:pPr lvl="1"/>
            <a:r>
              <a:rPr lang="fi-FI" sz="1200" dirty="0"/>
              <a:t>RPE </a:t>
            </a:r>
            <a:r>
              <a:rPr lang="fi-FI" sz="1200" dirty="0" err="1"/>
              <a:t>Manufacturers</a:t>
            </a:r>
            <a:endParaRPr lang="fi-FI" sz="1200" dirty="0"/>
          </a:p>
          <a:p>
            <a:pPr lvl="1"/>
            <a:r>
              <a:rPr lang="fi-FI" sz="1200" dirty="0" err="1"/>
              <a:t>Fit</a:t>
            </a:r>
            <a:r>
              <a:rPr lang="fi-FI" sz="1200" dirty="0"/>
              <a:t> </a:t>
            </a:r>
            <a:r>
              <a:rPr lang="fi-FI" sz="1200" dirty="0" err="1"/>
              <a:t>testers</a:t>
            </a:r>
            <a:endParaRPr lang="fi-FI" sz="1200" dirty="0"/>
          </a:p>
          <a:p>
            <a:pPr lvl="1"/>
            <a:r>
              <a:rPr lang="fi-FI" sz="1200" dirty="0" err="1"/>
              <a:t>Fit</a:t>
            </a:r>
            <a:r>
              <a:rPr lang="fi-FI" sz="1200" dirty="0"/>
              <a:t> </a:t>
            </a:r>
            <a:r>
              <a:rPr lang="fi-FI" sz="1200" dirty="0" err="1"/>
              <a:t>test</a:t>
            </a:r>
            <a:r>
              <a:rPr lang="fi-FI" sz="1200" dirty="0"/>
              <a:t> </a:t>
            </a:r>
            <a:r>
              <a:rPr lang="fi-FI" sz="1200" dirty="0" err="1"/>
              <a:t>trainers</a:t>
            </a:r>
            <a:endParaRPr lang="fi-FI" sz="1200" dirty="0"/>
          </a:p>
          <a:p>
            <a:pPr lvl="1"/>
            <a:r>
              <a:rPr lang="fi-FI" sz="1200" dirty="0"/>
              <a:t>RPE </a:t>
            </a:r>
            <a:r>
              <a:rPr lang="fi-FI" sz="1200" dirty="0" err="1"/>
              <a:t>users</a:t>
            </a:r>
            <a:endParaRPr lang="fi-FI" sz="1200" dirty="0"/>
          </a:p>
          <a:p>
            <a:pPr lvl="1"/>
            <a:r>
              <a:rPr lang="fi-FI" sz="1200" dirty="0"/>
              <a:t>HSE</a:t>
            </a:r>
          </a:p>
          <a:p>
            <a:pPr lvl="1"/>
            <a:r>
              <a:rPr lang="fi-FI" sz="1200" dirty="0"/>
              <a:t>BOHS/Safety </a:t>
            </a:r>
            <a:r>
              <a:rPr lang="fi-FI" sz="1200" dirty="0" err="1"/>
              <a:t>Groups</a:t>
            </a:r>
            <a:endParaRPr lang="fi-FI" sz="1200" dirty="0"/>
          </a:p>
          <a:p>
            <a:r>
              <a:rPr lang="fi-FI" sz="1200" dirty="0"/>
              <a:t>2010 </a:t>
            </a:r>
            <a:r>
              <a:rPr lang="fi-FI" sz="1200" dirty="0" err="1"/>
              <a:t>Series</a:t>
            </a:r>
            <a:r>
              <a:rPr lang="fi-FI" sz="1200" dirty="0"/>
              <a:t> of UK </a:t>
            </a:r>
            <a:r>
              <a:rPr lang="fi-FI" sz="1200" dirty="0" err="1"/>
              <a:t>wide</a:t>
            </a:r>
            <a:r>
              <a:rPr lang="fi-FI" sz="1200" dirty="0"/>
              <a:t> </a:t>
            </a:r>
            <a:r>
              <a:rPr lang="fi-FI" sz="1200" dirty="0" err="1"/>
              <a:t>events</a:t>
            </a:r>
            <a:r>
              <a:rPr lang="fi-FI" sz="1200" dirty="0"/>
              <a:t> to </a:t>
            </a:r>
            <a:r>
              <a:rPr lang="fi-FI" sz="1200" dirty="0" err="1"/>
              <a:t>introduced</a:t>
            </a:r>
            <a:r>
              <a:rPr lang="fi-FI" sz="1200" dirty="0"/>
              <a:t> </a:t>
            </a:r>
            <a:r>
              <a:rPr lang="fi-FI" sz="1200" dirty="0" err="1"/>
              <a:t>fit</a:t>
            </a:r>
            <a:r>
              <a:rPr lang="fi-FI" sz="1200" dirty="0"/>
              <a:t> </a:t>
            </a:r>
            <a:r>
              <a:rPr lang="fi-FI" sz="1200" dirty="0" err="1"/>
              <a:t>testing</a:t>
            </a:r>
            <a:r>
              <a:rPr lang="fi-FI" sz="1200" dirty="0"/>
              <a:t> to </a:t>
            </a:r>
            <a:r>
              <a:rPr lang="fi-FI" sz="1200" dirty="0" err="1"/>
              <a:t>healthcare</a:t>
            </a:r>
            <a:endParaRPr lang="fi-FI" sz="1200" dirty="0"/>
          </a:p>
          <a:p>
            <a:r>
              <a:rPr lang="fi-FI" sz="1200" dirty="0"/>
              <a:t>2014 </a:t>
            </a:r>
            <a:r>
              <a:rPr lang="fi-FI" sz="1200" dirty="0" err="1"/>
              <a:t>Launch</a:t>
            </a:r>
            <a:r>
              <a:rPr lang="fi-FI" sz="1200" dirty="0"/>
              <a:t> of </a:t>
            </a:r>
            <a:r>
              <a:rPr lang="fi-FI" sz="1200" dirty="0" err="1"/>
              <a:t>the</a:t>
            </a:r>
            <a:r>
              <a:rPr lang="fi-FI" sz="1200" dirty="0"/>
              <a:t> Fit2Fit Training </a:t>
            </a:r>
            <a:r>
              <a:rPr lang="fi-FI" sz="1200" dirty="0" err="1"/>
              <a:t>approval</a:t>
            </a:r>
            <a:r>
              <a:rPr lang="fi-FI" sz="1200" dirty="0"/>
              <a:t> </a:t>
            </a:r>
            <a:r>
              <a:rPr lang="fi-FI" sz="1200" dirty="0" err="1"/>
              <a:t>Scheme</a:t>
            </a:r>
            <a:r>
              <a:rPr lang="fi-FI" sz="1200" dirty="0"/>
              <a:t> </a:t>
            </a:r>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8</a:t>
            </a:fld>
            <a:endParaRPr lang="en-FI"/>
          </a:p>
        </p:txBody>
      </p:sp>
      <p:pic>
        <p:nvPicPr>
          <p:cNvPr id="11" name="Picture 10">
            <a:extLst>
              <a:ext uri="{FF2B5EF4-FFF2-40B4-BE49-F238E27FC236}">
                <a16:creationId xmlns:a16="http://schemas.microsoft.com/office/drawing/2014/main" id="{A8907023-B105-43A5-AA8B-BA35B6F3088D}"/>
              </a:ext>
            </a:extLst>
          </p:cNvPr>
          <p:cNvPicPr>
            <a:picLocks noChangeAspect="1"/>
          </p:cNvPicPr>
          <p:nvPr/>
        </p:nvPicPr>
        <p:blipFill>
          <a:blip r:embed="rId4"/>
          <a:stretch>
            <a:fillRect/>
          </a:stretch>
        </p:blipFill>
        <p:spPr>
          <a:xfrm>
            <a:off x="1001586" y="4976796"/>
            <a:ext cx="2803677" cy="841103"/>
          </a:xfrm>
          <a:prstGeom prst="rect">
            <a:avLst/>
          </a:prstGeom>
        </p:spPr>
      </p:pic>
      <p:pic>
        <p:nvPicPr>
          <p:cNvPr id="12" name="Picture 11">
            <a:extLst>
              <a:ext uri="{FF2B5EF4-FFF2-40B4-BE49-F238E27FC236}">
                <a16:creationId xmlns:a16="http://schemas.microsoft.com/office/drawing/2014/main" id="{B6278EE8-52BE-40E8-8A69-A2D6F901FFF9}"/>
              </a:ext>
            </a:extLst>
          </p:cNvPr>
          <p:cNvPicPr>
            <a:picLocks noChangeAspect="1"/>
          </p:cNvPicPr>
          <p:nvPr/>
        </p:nvPicPr>
        <p:blipFill>
          <a:blip r:embed="rId5"/>
          <a:stretch>
            <a:fillRect/>
          </a:stretch>
        </p:blipFill>
        <p:spPr>
          <a:xfrm>
            <a:off x="8610600" y="499388"/>
            <a:ext cx="2101202" cy="695669"/>
          </a:xfrm>
          <a:prstGeom prst="rect">
            <a:avLst/>
          </a:prstGeom>
        </p:spPr>
      </p:pic>
      <p:pic>
        <p:nvPicPr>
          <p:cNvPr id="13" name="Picture 12">
            <a:extLst>
              <a:ext uri="{FF2B5EF4-FFF2-40B4-BE49-F238E27FC236}">
                <a16:creationId xmlns:a16="http://schemas.microsoft.com/office/drawing/2014/main" id="{1F5B3F69-5216-4B4D-BB2F-02C941A61F89}"/>
              </a:ext>
            </a:extLst>
          </p:cNvPr>
          <p:cNvPicPr>
            <a:picLocks noChangeAspect="1"/>
          </p:cNvPicPr>
          <p:nvPr/>
        </p:nvPicPr>
        <p:blipFill>
          <a:blip r:embed="rId6"/>
          <a:stretch>
            <a:fillRect/>
          </a:stretch>
        </p:blipFill>
        <p:spPr>
          <a:xfrm>
            <a:off x="3873092" y="2915675"/>
            <a:ext cx="1758163" cy="756419"/>
          </a:xfrm>
          <a:prstGeom prst="rect">
            <a:avLst/>
          </a:prstGeom>
        </p:spPr>
      </p:pic>
      <p:pic>
        <p:nvPicPr>
          <p:cNvPr id="14" name="Picture 13">
            <a:extLst>
              <a:ext uri="{FF2B5EF4-FFF2-40B4-BE49-F238E27FC236}">
                <a16:creationId xmlns:a16="http://schemas.microsoft.com/office/drawing/2014/main" id="{3E918C1E-543D-4E69-849F-04FFE18FAFE5}"/>
              </a:ext>
            </a:extLst>
          </p:cNvPr>
          <p:cNvPicPr>
            <a:picLocks noChangeAspect="1"/>
          </p:cNvPicPr>
          <p:nvPr/>
        </p:nvPicPr>
        <p:blipFill>
          <a:blip r:embed="rId7"/>
          <a:stretch>
            <a:fillRect/>
          </a:stretch>
        </p:blipFill>
        <p:spPr>
          <a:xfrm>
            <a:off x="7338881" y="1564481"/>
            <a:ext cx="2027442" cy="1283479"/>
          </a:xfrm>
          <a:prstGeom prst="rect">
            <a:avLst/>
          </a:prstGeom>
        </p:spPr>
      </p:pic>
      <p:pic>
        <p:nvPicPr>
          <p:cNvPr id="15" name="Picture 14">
            <a:extLst>
              <a:ext uri="{FF2B5EF4-FFF2-40B4-BE49-F238E27FC236}">
                <a16:creationId xmlns:a16="http://schemas.microsoft.com/office/drawing/2014/main" id="{34D1F71A-7AFB-4821-8C81-D401E98B9B2B}"/>
              </a:ext>
            </a:extLst>
          </p:cNvPr>
          <p:cNvPicPr>
            <a:picLocks noChangeAspect="1"/>
          </p:cNvPicPr>
          <p:nvPr/>
        </p:nvPicPr>
        <p:blipFill>
          <a:blip r:embed="rId8"/>
          <a:stretch>
            <a:fillRect/>
          </a:stretch>
        </p:blipFill>
        <p:spPr>
          <a:xfrm>
            <a:off x="9480539" y="1564481"/>
            <a:ext cx="1964547" cy="1703717"/>
          </a:xfrm>
          <a:prstGeom prst="rect">
            <a:avLst/>
          </a:prstGeom>
        </p:spPr>
      </p:pic>
      <p:pic>
        <p:nvPicPr>
          <p:cNvPr id="16" name="Picture 15">
            <a:extLst>
              <a:ext uri="{FF2B5EF4-FFF2-40B4-BE49-F238E27FC236}">
                <a16:creationId xmlns:a16="http://schemas.microsoft.com/office/drawing/2014/main" id="{94DF539D-4A10-4AE5-8F58-7120C70FCE3A}"/>
              </a:ext>
            </a:extLst>
          </p:cNvPr>
          <p:cNvPicPr>
            <a:picLocks noChangeAspect="1"/>
          </p:cNvPicPr>
          <p:nvPr/>
        </p:nvPicPr>
        <p:blipFill>
          <a:blip r:embed="rId9"/>
          <a:stretch>
            <a:fillRect/>
          </a:stretch>
        </p:blipFill>
        <p:spPr>
          <a:xfrm>
            <a:off x="7338881" y="3527543"/>
            <a:ext cx="4517263" cy="2593007"/>
          </a:xfrm>
          <a:prstGeom prst="rect">
            <a:avLst/>
          </a:prstGeom>
          <a:ln>
            <a:solidFill>
              <a:srgbClr val="00B050"/>
            </a:solidFill>
          </a:ln>
        </p:spPr>
      </p:pic>
      <p:sp>
        <p:nvSpPr>
          <p:cNvPr id="18" name="Title 1">
            <a:extLst>
              <a:ext uri="{FF2B5EF4-FFF2-40B4-BE49-F238E27FC236}">
                <a16:creationId xmlns:a16="http://schemas.microsoft.com/office/drawing/2014/main" id="{43035030-7155-478B-AE32-60B7EDB849DF}"/>
              </a:ext>
            </a:extLst>
          </p:cNvPr>
          <p:cNvSpPr txBox="1">
            <a:spLocks/>
          </p:cNvSpPr>
          <p:nvPr/>
        </p:nvSpPr>
        <p:spPr>
          <a:xfrm>
            <a:off x="2320506" y="238918"/>
            <a:ext cx="5677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r>
              <a:rPr lang="fi-FI" sz="4000" kern="0">
                <a:solidFill>
                  <a:sysClr val="windowText" lastClr="000000"/>
                </a:solidFill>
                <a:latin typeface="+mj-lt"/>
              </a:rPr>
              <a:t>TILANNEKATSAUS</a:t>
            </a:r>
            <a:endParaRPr lang="fi-FI" sz="4000" kern="0" dirty="0">
              <a:solidFill>
                <a:sysClr val="windowText" lastClr="000000"/>
              </a:solidFill>
              <a:latin typeface="+mj-lt"/>
            </a:endParaRPr>
          </a:p>
        </p:txBody>
      </p:sp>
    </p:spTree>
    <p:extLst>
      <p:ext uri="{BB962C8B-B14F-4D97-AF65-F5344CB8AC3E}">
        <p14:creationId xmlns:p14="http://schemas.microsoft.com/office/powerpoint/2010/main" val="344159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2DE-26E9-4EF1-B8B6-44749F646242}"/>
              </a:ext>
            </a:extLst>
          </p:cNvPr>
          <p:cNvSpPr>
            <a:spLocks noGrp="1"/>
          </p:cNvSpPr>
          <p:nvPr>
            <p:ph type="title"/>
          </p:nvPr>
        </p:nvSpPr>
        <p:spPr>
          <a:xfrm>
            <a:off x="2320505" y="238918"/>
            <a:ext cx="9521427" cy="1325563"/>
          </a:xfrm>
        </p:spPr>
        <p:txBody>
          <a:bodyPr>
            <a:noAutofit/>
          </a:bodyPr>
          <a:lstStyle/>
          <a:p>
            <a:pPr lvl="1"/>
            <a:r>
              <a:rPr lang="fi-FI" sz="4000" dirty="0">
                <a:latin typeface="+mj-lt"/>
              </a:rPr>
              <a:t>TIIVIYSTESTAUS PÄTEVYYSMALLIN LUOMINEN</a:t>
            </a:r>
          </a:p>
        </p:txBody>
      </p:sp>
      <p:sp>
        <p:nvSpPr>
          <p:cNvPr id="7" name="Text Placeholder 6">
            <a:extLst>
              <a:ext uri="{FF2B5EF4-FFF2-40B4-BE49-F238E27FC236}">
                <a16:creationId xmlns:a16="http://schemas.microsoft.com/office/drawing/2014/main" id="{E98F4760-F80E-4DEE-8CB9-D3BEB1C9C15F}"/>
              </a:ext>
            </a:extLst>
          </p:cNvPr>
          <p:cNvSpPr>
            <a:spLocks noGrp="1"/>
          </p:cNvSpPr>
          <p:nvPr>
            <p:ph type="body" sz="half" idx="4294967295"/>
          </p:nvPr>
        </p:nvSpPr>
        <p:spPr>
          <a:xfrm>
            <a:off x="521519" y="1604223"/>
            <a:ext cx="6233020" cy="4280530"/>
          </a:xfrm>
        </p:spPr>
        <p:style>
          <a:lnRef idx="2">
            <a:schemeClr val="accent6"/>
          </a:lnRef>
          <a:fillRef idx="1">
            <a:schemeClr val="lt1"/>
          </a:fillRef>
          <a:effectRef idx="0">
            <a:schemeClr val="accent6"/>
          </a:effectRef>
          <a:fontRef idx="minor">
            <a:schemeClr val="dk1"/>
          </a:fontRef>
        </p:style>
        <p:txBody>
          <a:bodyPr>
            <a:normAutofit/>
          </a:bodyPr>
          <a:lstStyle/>
          <a:p>
            <a:r>
              <a:rPr lang="fi-FI" sz="1400" dirty="0"/>
              <a:t>Yhteistyöviranomaisten/sidosryhmien osallistuminen on tärkeää osaamisen lisäämiseksi </a:t>
            </a:r>
          </a:p>
          <a:p>
            <a:r>
              <a:rPr lang="fi-FI" sz="1400" dirty="0"/>
              <a:t>Viestintä kaikilla toimialoilla ja muille sidosryhmille on välttämätöntä</a:t>
            </a:r>
          </a:p>
          <a:p>
            <a:pPr lvl="1"/>
            <a:r>
              <a:rPr lang="fi-FI" sz="1400" dirty="0"/>
              <a:t>soveltuvuustestaukset edistävät ymmärrystä ja painottavat käyttöönoton tärkeyttä</a:t>
            </a:r>
          </a:p>
          <a:p>
            <a:r>
              <a:rPr lang="fi-FI" sz="1400" dirty="0"/>
              <a:t>Sopivuuden testaamiseen liittyvät ohjeet ovat välttämättömiä </a:t>
            </a:r>
          </a:p>
          <a:p>
            <a:r>
              <a:rPr lang="fi-FI" sz="1400" dirty="0"/>
              <a:t>Selkeät ohjeet sidosryhmien sekä​ ​hengityksensuojain- ja testauslaitteiden valmistajilta </a:t>
            </a:r>
          </a:p>
          <a:p>
            <a:pPr lvl="1"/>
            <a:r>
              <a:rPr lang="fi-FI" sz="1400" dirty="0"/>
              <a:t>Fit2Fit-opastuksen tarve </a:t>
            </a:r>
          </a:p>
          <a:p>
            <a:r>
              <a:rPr lang="fi-FI" sz="1400" dirty="0"/>
              <a:t>Koulutuksia tiiviystestaajille</a:t>
            </a:r>
          </a:p>
          <a:p>
            <a:pPr lvl="1"/>
            <a:r>
              <a:rPr lang="fi-FI" sz="1400" dirty="0"/>
              <a:t>Valtuutetut &amp; hyväksytyt koulutuskurssit </a:t>
            </a:r>
          </a:p>
          <a:p>
            <a:pPr marL="0" indent="0">
              <a:buNone/>
            </a:pPr>
            <a:endParaRPr lang="fi-FI" sz="1400" dirty="0"/>
          </a:p>
          <a:p>
            <a:pPr marL="0" indent="0">
              <a:buNone/>
            </a:pPr>
            <a:r>
              <a:rPr lang="fi-FI" sz="1400" dirty="0"/>
              <a:t>Ehdotettu malli: </a:t>
            </a:r>
          </a:p>
          <a:p>
            <a:pPr marL="0" indent="0">
              <a:buNone/>
            </a:pPr>
            <a:r>
              <a:rPr lang="fi-FI" sz="1400" dirty="0"/>
              <a:t>Tiiviystestaus pätevyysmallin/järjestelmän luominen</a:t>
            </a:r>
          </a:p>
        </p:txBody>
      </p:sp>
      <p:pic>
        <p:nvPicPr>
          <p:cNvPr id="5" name="Picture 4">
            <a:extLst>
              <a:ext uri="{FF2B5EF4-FFF2-40B4-BE49-F238E27FC236}">
                <a16:creationId xmlns:a16="http://schemas.microsoft.com/office/drawing/2014/main" id="{349BCFA3-1DF7-43BF-8F96-9B459E966FC9}"/>
              </a:ext>
            </a:extLst>
          </p:cNvPr>
          <p:cNvPicPr>
            <a:picLocks noChangeAspect="1"/>
          </p:cNvPicPr>
          <p:nvPr/>
        </p:nvPicPr>
        <p:blipFill rotWithShape="1">
          <a:blip r:embed="rId3">
            <a:clrChange>
              <a:clrFrom>
                <a:srgbClr val="FFFFFF"/>
              </a:clrFrom>
              <a:clrTo>
                <a:srgbClr val="FFFFFF">
                  <a:alpha val="0"/>
                </a:srgbClr>
              </a:clrTo>
            </a:clrChange>
          </a:blip>
          <a:srcRect t="11407" r="84174" b="70200"/>
          <a:stretch/>
        </p:blipFill>
        <p:spPr>
          <a:xfrm>
            <a:off x="0" y="-3984"/>
            <a:ext cx="2206290" cy="1442259"/>
          </a:xfrm>
          <a:prstGeom prst="rect">
            <a:avLst/>
          </a:prstGeom>
        </p:spPr>
      </p:pic>
      <p:sp>
        <p:nvSpPr>
          <p:cNvPr id="4" name="Footer Placeholder 3">
            <a:extLst>
              <a:ext uri="{FF2B5EF4-FFF2-40B4-BE49-F238E27FC236}">
                <a16:creationId xmlns:a16="http://schemas.microsoft.com/office/drawing/2014/main" id="{21CF1A01-6173-4504-8AAF-5E2AC6ACB305}"/>
              </a:ext>
            </a:extLst>
          </p:cNvPr>
          <p:cNvSpPr>
            <a:spLocks noGrp="1"/>
          </p:cNvSpPr>
          <p:nvPr>
            <p:ph type="ftr" sz="quarter" idx="11"/>
          </p:nvPr>
        </p:nvSpPr>
        <p:spPr/>
        <p:txBody>
          <a:bodyPr/>
          <a:lstStyle/>
          <a:p>
            <a:r>
              <a:rPr lang="fi-FI" dirty="0"/>
              <a:t>Fit2Fit työryhmä</a:t>
            </a:r>
            <a:endParaRPr lang="en-FI"/>
          </a:p>
        </p:txBody>
      </p:sp>
      <p:sp>
        <p:nvSpPr>
          <p:cNvPr id="6" name="Slide Number Placeholder 5">
            <a:extLst>
              <a:ext uri="{FF2B5EF4-FFF2-40B4-BE49-F238E27FC236}">
                <a16:creationId xmlns:a16="http://schemas.microsoft.com/office/drawing/2014/main" id="{6667566F-33CE-4AFD-BCF5-F4D542EFA46A}"/>
              </a:ext>
            </a:extLst>
          </p:cNvPr>
          <p:cNvSpPr>
            <a:spLocks noGrp="1"/>
          </p:cNvSpPr>
          <p:nvPr>
            <p:ph type="sldNum" sz="quarter" idx="12"/>
          </p:nvPr>
        </p:nvSpPr>
        <p:spPr/>
        <p:txBody>
          <a:bodyPr/>
          <a:lstStyle/>
          <a:p>
            <a:fld id="{86C3B8D8-A633-49F4-B773-5250AFACAF93}" type="slidenum">
              <a:rPr lang="en-FI" smtClean="0"/>
              <a:t>9</a:t>
            </a:fld>
            <a:endParaRPr lang="en-FI"/>
          </a:p>
        </p:txBody>
      </p:sp>
      <p:graphicFrame>
        <p:nvGraphicFramePr>
          <p:cNvPr id="8" name="Diagram 7">
            <a:extLst>
              <a:ext uri="{FF2B5EF4-FFF2-40B4-BE49-F238E27FC236}">
                <a16:creationId xmlns:a16="http://schemas.microsoft.com/office/drawing/2014/main" id="{A1C56BA0-C095-4B5A-BFB2-46080C4B9108}"/>
              </a:ext>
            </a:extLst>
          </p:cNvPr>
          <p:cNvGraphicFramePr/>
          <p:nvPr>
            <p:extLst>
              <p:ext uri="{D42A27DB-BD31-4B8C-83A1-F6EECF244321}">
                <p14:modId xmlns:p14="http://schemas.microsoft.com/office/powerpoint/2010/main" val="4100699238"/>
              </p:ext>
            </p:extLst>
          </p:nvPr>
        </p:nvGraphicFramePr>
        <p:xfrm>
          <a:off x="7134785" y="1930070"/>
          <a:ext cx="4707147" cy="3142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2506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3857</TotalTime>
  <Words>1086</Words>
  <Application>Microsoft Office PowerPoint</Application>
  <PresentationFormat>Widescreen</PresentationFormat>
  <Paragraphs>202</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Open Sans</vt:lpstr>
      <vt:lpstr>Roboto</vt:lpstr>
      <vt:lpstr>Wingdings</vt:lpstr>
      <vt:lpstr>Office Theme</vt:lpstr>
      <vt:lpstr>Fit2Fit Tilannekatsaus </vt:lpstr>
      <vt:lpstr>AGENDA</vt:lpstr>
      <vt:lpstr>TYÖRYHMIEN ROOLIT VUODELLE 2022</vt:lpstr>
      <vt:lpstr>FIT2FIT TYÖRYHMÄN TAVOITTEET</vt:lpstr>
      <vt:lpstr>TILANNEKATSAUS</vt:lpstr>
      <vt:lpstr>PowerPoint Presentation</vt:lpstr>
      <vt:lpstr>PowerPoint Presentation</vt:lpstr>
      <vt:lpstr>PowerPoint Presentation</vt:lpstr>
      <vt:lpstr>TIIVIYSTESTAUS PÄTEVYYSMALLIN LUOMINEN</vt:lpstr>
      <vt:lpstr>STANDARDI ISO 16975-3</vt:lpstr>
      <vt:lpstr>FIT2FIT KOULUTUSMATERIAALI</vt:lpstr>
      <vt:lpstr>FIT2FIT - SEURAAVAKSI</vt:lpstr>
      <vt:lpstr>Kiitos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Fit2Fit</dc:title>
  <dc:creator>Johanna Satumäki</dc:creator>
  <cp:lastModifiedBy>Mikaela Ångerman</cp:lastModifiedBy>
  <cp:revision>91</cp:revision>
  <cp:lastPrinted>2020-09-28T13:55:48Z</cp:lastPrinted>
  <dcterms:created xsi:type="dcterms:W3CDTF">2020-09-28T08:48:31Z</dcterms:created>
  <dcterms:modified xsi:type="dcterms:W3CDTF">2022-05-17T08:08:17Z</dcterms:modified>
</cp:coreProperties>
</file>