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4" r:id="rId4"/>
  </p:sldMasterIdLst>
  <p:notesMasterIdLst>
    <p:notesMasterId r:id="rId26"/>
  </p:notesMasterIdLst>
  <p:handoutMasterIdLst>
    <p:handoutMasterId r:id="rId27"/>
  </p:handoutMasterIdLst>
  <p:sldIdLst>
    <p:sldId id="258" r:id="rId5"/>
    <p:sldId id="311" r:id="rId6"/>
    <p:sldId id="312" r:id="rId7"/>
    <p:sldId id="313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9" r:id="rId17"/>
    <p:sldId id="301" r:id="rId18"/>
    <p:sldId id="302" r:id="rId19"/>
    <p:sldId id="303" r:id="rId20"/>
    <p:sldId id="304" r:id="rId21"/>
    <p:sldId id="308" r:id="rId22"/>
    <p:sldId id="310" r:id="rId23"/>
    <p:sldId id="291" r:id="rId24"/>
    <p:sldId id="285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840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eds Ella" initials="SE" lastIdx="1" clrIdx="0">
    <p:extLst>
      <p:ext uri="{19B8F6BF-5375-455C-9EA6-DF929625EA0E}">
        <p15:presenceInfo xmlns:p15="http://schemas.microsoft.com/office/powerpoint/2012/main" userId="S-1-5-21-1547161642-1450960922-839522115-27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4F7"/>
    <a:srgbClr val="ECF3F7"/>
    <a:srgbClr val="00B6CD"/>
    <a:srgbClr val="003C78"/>
    <a:srgbClr val="CCEFF4"/>
    <a:srgbClr val="66D0DF"/>
    <a:srgbClr val="00B0CA"/>
    <a:srgbClr val="999999"/>
    <a:srgbClr val="00B4BE"/>
    <a:srgbClr val="003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7.5033761595170801E-3"/>
                  <c:y val="0.2366146856371803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</c:trendlineLbl>
          </c:trendline>
          <c:xVal>
            <c:numRef>
              <c:f>'r'!$B$19:$B$630</c:f>
              <c:numCache>
                <c:formatCode>General</c:formatCode>
                <c:ptCount val="612"/>
                <c:pt idx="0">
                  <c:v>16.600000000000001</c:v>
                </c:pt>
                <c:pt idx="1">
                  <c:v>16.600000000000001</c:v>
                </c:pt>
                <c:pt idx="2">
                  <c:v>17.8</c:v>
                </c:pt>
                <c:pt idx="3">
                  <c:v>17.8</c:v>
                </c:pt>
                <c:pt idx="4">
                  <c:v>20</c:v>
                </c:pt>
                <c:pt idx="5">
                  <c:v>20</c:v>
                </c:pt>
                <c:pt idx="6">
                  <c:v>22.1</c:v>
                </c:pt>
                <c:pt idx="7">
                  <c:v>22.1</c:v>
                </c:pt>
                <c:pt idx="8">
                  <c:v>22.9</c:v>
                </c:pt>
                <c:pt idx="9">
                  <c:v>22.9</c:v>
                </c:pt>
                <c:pt idx="10">
                  <c:v>23.7</c:v>
                </c:pt>
                <c:pt idx="11">
                  <c:v>23.7</c:v>
                </c:pt>
                <c:pt idx="12">
                  <c:v>24.1</c:v>
                </c:pt>
                <c:pt idx="13">
                  <c:v>24.1</c:v>
                </c:pt>
                <c:pt idx="14">
                  <c:v>25.1</c:v>
                </c:pt>
                <c:pt idx="15">
                  <c:v>25.1</c:v>
                </c:pt>
                <c:pt idx="16">
                  <c:v>23.7</c:v>
                </c:pt>
                <c:pt idx="17">
                  <c:v>11.5</c:v>
                </c:pt>
                <c:pt idx="18">
                  <c:v>11.5</c:v>
                </c:pt>
                <c:pt idx="19">
                  <c:v>13.6</c:v>
                </c:pt>
                <c:pt idx="20">
                  <c:v>13.6</c:v>
                </c:pt>
                <c:pt idx="21">
                  <c:v>15.3</c:v>
                </c:pt>
                <c:pt idx="22">
                  <c:v>15.3</c:v>
                </c:pt>
                <c:pt idx="23">
                  <c:v>17.8</c:v>
                </c:pt>
                <c:pt idx="24">
                  <c:v>17.8</c:v>
                </c:pt>
                <c:pt idx="25">
                  <c:v>19.100000000000001</c:v>
                </c:pt>
                <c:pt idx="26">
                  <c:v>19.100000000000001</c:v>
                </c:pt>
                <c:pt idx="27">
                  <c:v>19.899999999999999</c:v>
                </c:pt>
                <c:pt idx="28">
                  <c:v>19.899999999999999</c:v>
                </c:pt>
                <c:pt idx="29">
                  <c:v>20.5</c:v>
                </c:pt>
                <c:pt idx="30">
                  <c:v>20.5</c:v>
                </c:pt>
                <c:pt idx="31">
                  <c:v>21.1</c:v>
                </c:pt>
                <c:pt idx="32">
                  <c:v>21.1</c:v>
                </c:pt>
                <c:pt idx="33">
                  <c:v>21.1</c:v>
                </c:pt>
                <c:pt idx="34">
                  <c:v>12.6</c:v>
                </c:pt>
                <c:pt idx="35">
                  <c:v>12.6</c:v>
                </c:pt>
                <c:pt idx="36">
                  <c:v>12.8</c:v>
                </c:pt>
                <c:pt idx="37">
                  <c:v>12.8</c:v>
                </c:pt>
                <c:pt idx="38">
                  <c:v>12.8</c:v>
                </c:pt>
                <c:pt idx="39">
                  <c:v>12.8</c:v>
                </c:pt>
                <c:pt idx="40">
                  <c:v>13.4</c:v>
                </c:pt>
                <c:pt idx="41">
                  <c:v>13.4</c:v>
                </c:pt>
                <c:pt idx="42">
                  <c:v>15.3</c:v>
                </c:pt>
                <c:pt idx="43">
                  <c:v>15.3</c:v>
                </c:pt>
                <c:pt idx="44">
                  <c:v>16.399999999999999</c:v>
                </c:pt>
                <c:pt idx="45">
                  <c:v>16.399999999999999</c:v>
                </c:pt>
                <c:pt idx="46">
                  <c:v>16.899999999999999</c:v>
                </c:pt>
                <c:pt idx="47">
                  <c:v>16.899999999999999</c:v>
                </c:pt>
                <c:pt idx="48">
                  <c:v>16.600000000000001</c:v>
                </c:pt>
                <c:pt idx="49">
                  <c:v>16.600000000000001</c:v>
                </c:pt>
                <c:pt idx="50">
                  <c:v>17.2</c:v>
                </c:pt>
                <c:pt idx="51">
                  <c:v>12.1</c:v>
                </c:pt>
                <c:pt idx="52">
                  <c:v>12.1</c:v>
                </c:pt>
                <c:pt idx="53">
                  <c:v>12.5</c:v>
                </c:pt>
                <c:pt idx="54">
                  <c:v>12.5</c:v>
                </c:pt>
                <c:pt idx="55">
                  <c:v>13.5</c:v>
                </c:pt>
                <c:pt idx="56">
                  <c:v>13.5</c:v>
                </c:pt>
                <c:pt idx="57">
                  <c:v>15.6</c:v>
                </c:pt>
                <c:pt idx="58">
                  <c:v>15.6</c:v>
                </c:pt>
                <c:pt idx="59">
                  <c:v>17.2</c:v>
                </c:pt>
                <c:pt idx="60">
                  <c:v>17.2</c:v>
                </c:pt>
                <c:pt idx="61">
                  <c:v>17.8</c:v>
                </c:pt>
                <c:pt idx="62">
                  <c:v>17.8</c:v>
                </c:pt>
                <c:pt idx="63">
                  <c:v>18.399999999999999</c:v>
                </c:pt>
                <c:pt idx="64">
                  <c:v>18.399999999999999</c:v>
                </c:pt>
                <c:pt idx="65">
                  <c:v>18.2</c:v>
                </c:pt>
                <c:pt idx="66">
                  <c:v>18.2</c:v>
                </c:pt>
                <c:pt idx="67">
                  <c:v>18.600000000000001</c:v>
                </c:pt>
                <c:pt idx="68">
                  <c:v>13.8</c:v>
                </c:pt>
                <c:pt idx="69">
                  <c:v>13.8</c:v>
                </c:pt>
                <c:pt idx="70">
                  <c:v>14.9</c:v>
                </c:pt>
                <c:pt idx="71">
                  <c:v>14.9</c:v>
                </c:pt>
                <c:pt idx="72">
                  <c:v>16.2</c:v>
                </c:pt>
                <c:pt idx="73">
                  <c:v>16.2</c:v>
                </c:pt>
                <c:pt idx="74">
                  <c:v>18.8</c:v>
                </c:pt>
                <c:pt idx="75">
                  <c:v>18.8</c:v>
                </c:pt>
                <c:pt idx="76">
                  <c:v>20.9</c:v>
                </c:pt>
                <c:pt idx="77">
                  <c:v>20.9</c:v>
                </c:pt>
                <c:pt idx="78">
                  <c:v>22.5</c:v>
                </c:pt>
                <c:pt idx="79">
                  <c:v>22.5</c:v>
                </c:pt>
                <c:pt idx="80">
                  <c:v>22.9</c:v>
                </c:pt>
                <c:pt idx="81">
                  <c:v>22.9</c:v>
                </c:pt>
                <c:pt idx="82">
                  <c:v>23.6</c:v>
                </c:pt>
                <c:pt idx="83">
                  <c:v>23.6</c:v>
                </c:pt>
                <c:pt idx="84">
                  <c:v>24.9</c:v>
                </c:pt>
                <c:pt idx="85">
                  <c:v>14.6</c:v>
                </c:pt>
                <c:pt idx="86">
                  <c:v>14.6</c:v>
                </c:pt>
                <c:pt idx="87">
                  <c:v>17.2</c:v>
                </c:pt>
                <c:pt idx="88">
                  <c:v>17.2</c:v>
                </c:pt>
                <c:pt idx="89">
                  <c:v>19.5</c:v>
                </c:pt>
                <c:pt idx="90">
                  <c:v>19.5</c:v>
                </c:pt>
                <c:pt idx="91">
                  <c:v>21.2</c:v>
                </c:pt>
                <c:pt idx="92">
                  <c:v>21.2</c:v>
                </c:pt>
                <c:pt idx="93">
                  <c:v>22.7</c:v>
                </c:pt>
                <c:pt idx="94">
                  <c:v>22.7</c:v>
                </c:pt>
                <c:pt idx="95">
                  <c:v>24.1</c:v>
                </c:pt>
                <c:pt idx="96">
                  <c:v>24.1</c:v>
                </c:pt>
                <c:pt idx="97">
                  <c:v>25.3</c:v>
                </c:pt>
                <c:pt idx="98">
                  <c:v>25.3</c:v>
                </c:pt>
                <c:pt idx="99">
                  <c:v>26.2</c:v>
                </c:pt>
                <c:pt idx="100">
                  <c:v>26.2</c:v>
                </c:pt>
                <c:pt idx="101">
                  <c:v>27.7</c:v>
                </c:pt>
                <c:pt idx="102">
                  <c:v>22.8</c:v>
                </c:pt>
                <c:pt idx="103">
                  <c:v>22.8</c:v>
                </c:pt>
                <c:pt idx="104">
                  <c:v>24.6</c:v>
                </c:pt>
                <c:pt idx="105">
                  <c:v>24.6</c:v>
                </c:pt>
                <c:pt idx="106">
                  <c:v>26.3</c:v>
                </c:pt>
                <c:pt idx="107">
                  <c:v>26.3</c:v>
                </c:pt>
                <c:pt idx="108">
                  <c:v>27.6</c:v>
                </c:pt>
                <c:pt idx="109">
                  <c:v>27.6</c:v>
                </c:pt>
                <c:pt idx="110">
                  <c:v>29.1</c:v>
                </c:pt>
                <c:pt idx="111">
                  <c:v>29.1</c:v>
                </c:pt>
                <c:pt idx="112">
                  <c:v>30.3</c:v>
                </c:pt>
                <c:pt idx="113">
                  <c:v>30.3</c:v>
                </c:pt>
                <c:pt idx="114">
                  <c:v>31</c:v>
                </c:pt>
                <c:pt idx="115">
                  <c:v>31</c:v>
                </c:pt>
                <c:pt idx="116">
                  <c:v>31.2</c:v>
                </c:pt>
                <c:pt idx="117">
                  <c:v>31.2</c:v>
                </c:pt>
                <c:pt idx="118">
                  <c:v>31</c:v>
                </c:pt>
                <c:pt idx="119">
                  <c:v>23.3</c:v>
                </c:pt>
                <c:pt idx="120">
                  <c:v>23.3</c:v>
                </c:pt>
                <c:pt idx="121">
                  <c:v>24</c:v>
                </c:pt>
                <c:pt idx="122">
                  <c:v>24</c:v>
                </c:pt>
                <c:pt idx="123">
                  <c:v>26.1</c:v>
                </c:pt>
                <c:pt idx="124">
                  <c:v>26.1</c:v>
                </c:pt>
                <c:pt idx="125">
                  <c:v>27.7</c:v>
                </c:pt>
                <c:pt idx="126">
                  <c:v>27.7</c:v>
                </c:pt>
                <c:pt idx="127">
                  <c:v>29.5</c:v>
                </c:pt>
                <c:pt idx="128">
                  <c:v>29.5</c:v>
                </c:pt>
                <c:pt idx="129">
                  <c:v>30.9</c:v>
                </c:pt>
                <c:pt idx="130">
                  <c:v>30.9</c:v>
                </c:pt>
                <c:pt idx="131">
                  <c:v>31.3</c:v>
                </c:pt>
                <c:pt idx="132">
                  <c:v>31.3</c:v>
                </c:pt>
                <c:pt idx="133">
                  <c:v>31.7</c:v>
                </c:pt>
                <c:pt idx="134">
                  <c:v>31.7</c:v>
                </c:pt>
                <c:pt idx="135">
                  <c:v>31.9</c:v>
                </c:pt>
                <c:pt idx="136">
                  <c:v>22.4</c:v>
                </c:pt>
                <c:pt idx="137">
                  <c:v>22.4</c:v>
                </c:pt>
                <c:pt idx="138">
                  <c:v>23.5</c:v>
                </c:pt>
                <c:pt idx="139">
                  <c:v>23.5</c:v>
                </c:pt>
                <c:pt idx="140">
                  <c:v>25.2</c:v>
                </c:pt>
                <c:pt idx="141">
                  <c:v>25.2</c:v>
                </c:pt>
                <c:pt idx="142">
                  <c:v>27.5</c:v>
                </c:pt>
                <c:pt idx="143">
                  <c:v>27.5</c:v>
                </c:pt>
                <c:pt idx="144">
                  <c:v>28.8</c:v>
                </c:pt>
                <c:pt idx="145">
                  <c:v>28.8</c:v>
                </c:pt>
                <c:pt idx="146">
                  <c:v>29.5</c:v>
                </c:pt>
                <c:pt idx="147">
                  <c:v>29.5</c:v>
                </c:pt>
                <c:pt idx="148">
                  <c:v>30.2</c:v>
                </c:pt>
                <c:pt idx="149">
                  <c:v>30.2</c:v>
                </c:pt>
                <c:pt idx="150">
                  <c:v>29.6</c:v>
                </c:pt>
                <c:pt idx="151">
                  <c:v>29.6</c:v>
                </c:pt>
                <c:pt idx="152">
                  <c:v>28.6</c:v>
                </c:pt>
                <c:pt idx="153">
                  <c:v>15.9</c:v>
                </c:pt>
                <c:pt idx="154">
                  <c:v>15.9</c:v>
                </c:pt>
                <c:pt idx="155">
                  <c:v>15.5</c:v>
                </c:pt>
                <c:pt idx="156">
                  <c:v>15.5</c:v>
                </c:pt>
                <c:pt idx="157">
                  <c:v>15.6</c:v>
                </c:pt>
                <c:pt idx="158">
                  <c:v>15.6</c:v>
                </c:pt>
                <c:pt idx="159">
                  <c:v>15.9</c:v>
                </c:pt>
                <c:pt idx="160">
                  <c:v>15.9</c:v>
                </c:pt>
                <c:pt idx="161">
                  <c:v>16.7</c:v>
                </c:pt>
                <c:pt idx="162">
                  <c:v>16.7</c:v>
                </c:pt>
                <c:pt idx="163">
                  <c:v>16.600000000000001</c:v>
                </c:pt>
                <c:pt idx="164">
                  <c:v>16.600000000000001</c:v>
                </c:pt>
                <c:pt idx="165">
                  <c:v>17.2</c:v>
                </c:pt>
                <c:pt idx="166">
                  <c:v>17.2</c:v>
                </c:pt>
                <c:pt idx="167">
                  <c:v>17.899999999999999</c:v>
                </c:pt>
                <c:pt idx="168">
                  <c:v>17.899999999999999</c:v>
                </c:pt>
                <c:pt idx="169">
                  <c:v>18.899999999999999</c:v>
                </c:pt>
                <c:pt idx="170">
                  <c:v>18.2</c:v>
                </c:pt>
                <c:pt idx="171">
                  <c:v>18.2</c:v>
                </c:pt>
                <c:pt idx="172">
                  <c:v>19.600000000000001</c:v>
                </c:pt>
                <c:pt idx="173">
                  <c:v>19.600000000000001</c:v>
                </c:pt>
                <c:pt idx="174">
                  <c:v>20.2</c:v>
                </c:pt>
                <c:pt idx="175">
                  <c:v>20.2</c:v>
                </c:pt>
                <c:pt idx="176">
                  <c:v>21.8</c:v>
                </c:pt>
                <c:pt idx="177">
                  <c:v>21.8</c:v>
                </c:pt>
                <c:pt idx="178">
                  <c:v>23.5</c:v>
                </c:pt>
                <c:pt idx="179">
                  <c:v>23.5</c:v>
                </c:pt>
                <c:pt idx="180">
                  <c:v>23.6</c:v>
                </c:pt>
                <c:pt idx="181">
                  <c:v>23.6</c:v>
                </c:pt>
                <c:pt idx="182">
                  <c:v>24.7</c:v>
                </c:pt>
                <c:pt idx="183">
                  <c:v>24.7</c:v>
                </c:pt>
                <c:pt idx="184">
                  <c:v>24.9</c:v>
                </c:pt>
                <c:pt idx="185">
                  <c:v>24.9</c:v>
                </c:pt>
                <c:pt idx="186">
                  <c:v>25.2</c:v>
                </c:pt>
                <c:pt idx="187">
                  <c:v>15.9</c:v>
                </c:pt>
                <c:pt idx="188">
                  <c:v>15.9</c:v>
                </c:pt>
                <c:pt idx="189">
                  <c:v>17.2</c:v>
                </c:pt>
                <c:pt idx="190">
                  <c:v>17.2</c:v>
                </c:pt>
                <c:pt idx="191">
                  <c:v>18.2</c:v>
                </c:pt>
                <c:pt idx="192">
                  <c:v>18.2</c:v>
                </c:pt>
                <c:pt idx="193">
                  <c:v>19.5</c:v>
                </c:pt>
                <c:pt idx="194">
                  <c:v>19.5</c:v>
                </c:pt>
                <c:pt idx="195">
                  <c:v>21</c:v>
                </c:pt>
                <c:pt idx="196">
                  <c:v>21</c:v>
                </c:pt>
                <c:pt idx="197">
                  <c:v>21</c:v>
                </c:pt>
                <c:pt idx="198">
                  <c:v>21</c:v>
                </c:pt>
                <c:pt idx="199">
                  <c:v>22.1</c:v>
                </c:pt>
                <c:pt idx="200">
                  <c:v>22.1</c:v>
                </c:pt>
                <c:pt idx="201">
                  <c:v>22.7</c:v>
                </c:pt>
                <c:pt idx="202">
                  <c:v>22.7</c:v>
                </c:pt>
                <c:pt idx="203">
                  <c:v>22.7</c:v>
                </c:pt>
                <c:pt idx="204">
                  <c:v>17.399999999999999</c:v>
                </c:pt>
                <c:pt idx="205">
                  <c:v>17.399999999999999</c:v>
                </c:pt>
                <c:pt idx="206">
                  <c:v>18</c:v>
                </c:pt>
                <c:pt idx="207">
                  <c:v>18</c:v>
                </c:pt>
                <c:pt idx="208">
                  <c:v>19</c:v>
                </c:pt>
                <c:pt idx="209">
                  <c:v>19</c:v>
                </c:pt>
                <c:pt idx="210">
                  <c:v>20.5</c:v>
                </c:pt>
                <c:pt idx="211">
                  <c:v>20.5</c:v>
                </c:pt>
                <c:pt idx="212">
                  <c:v>21.5</c:v>
                </c:pt>
                <c:pt idx="213">
                  <c:v>21.5</c:v>
                </c:pt>
                <c:pt idx="214">
                  <c:v>22.3</c:v>
                </c:pt>
                <c:pt idx="215">
                  <c:v>22.3</c:v>
                </c:pt>
                <c:pt idx="216">
                  <c:v>23.1</c:v>
                </c:pt>
                <c:pt idx="217">
                  <c:v>23.1</c:v>
                </c:pt>
                <c:pt idx="218">
                  <c:v>23.7</c:v>
                </c:pt>
                <c:pt idx="219">
                  <c:v>23.7</c:v>
                </c:pt>
                <c:pt idx="220">
                  <c:v>24.2</c:v>
                </c:pt>
                <c:pt idx="221">
                  <c:v>17.3</c:v>
                </c:pt>
                <c:pt idx="222">
                  <c:v>17.3</c:v>
                </c:pt>
                <c:pt idx="223">
                  <c:v>18.600000000000001</c:v>
                </c:pt>
                <c:pt idx="224">
                  <c:v>18.600000000000001</c:v>
                </c:pt>
                <c:pt idx="225">
                  <c:v>19.899999999999999</c:v>
                </c:pt>
                <c:pt idx="226">
                  <c:v>19.899999999999999</c:v>
                </c:pt>
                <c:pt idx="227">
                  <c:v>20.8</c:v>
                </c:pt>
                <c:pt idx="228">
                  <c:v>20.8</c:v>
                </c:pt>
                <c:pt idx="229">
                  <c:v>19.8</c:v>
                </c:pt>
                <c:pt idx="230">
                  <c:v>19.8</c:v>
                </c:pt>
                <c:pt idx="231">
                  <c:v>21.2</c:v>
                </c:pt>
                <c:pt idx="232">
                  <c:v>21.2</c:v>
                </c:pt>
                <c:pt idx="233">
                  <c:v>22.3</c:v>
                </c:pt>
                <c:pt idx="234">
                  <c:v>22.3</c:v>
                </c:pt>
                <c:pt idx="235">
                  <c:v>21.6</c:v>
                </c:pt>
                <c:pt idx="236">
                  <c:v>21.6</c:v>
                </c:pt>
                <c:pt idx="237">
                  <c:v>20.3</c:v>
                </c:pt>
                <c:pt idx="238">
                  <c:v>17.3</c:v>
                </c:pt>
                <c:pt idx="239">
                  <c:v>17.3</c:v>
                </c:pt>
                <c:pt idx="240">
                  <c:v>17.899999999999999</c:v>
                </c:pt>
                <c:pt idx="241">
                  <c:v>17.899999999999999</c:v>
                </c:pt>
                <c:pt idx="242">
                  <c:v>19.100000000000001</c:v>
                </c:pt>
                <c:pt idx="243">
                  <c:v>19.100000000000001</c:v>
                </c:pt>
                <c:pt idx="244">
                  <c:v>20.399999999999999</c:v>
                </c:pt>
                <c:pt idx="245">
                  <c:v>20.399999999999999</c:v>
                </c:pt>
                <c:pt idx="246">
                  <c:v>21.7</c:v>
                </c:pt>
                <c:pt idx="247">
                  <c:v>21.7</c:v>
                </c:pt>
                <c:pt idx="248">
                  <c:v>20.9</c:v>
                </c:pt>
                <c:pt idx="249">
                  <c:v>20.9</c:v>
                </c:pt>
                <c:pt idx="250">
                  <c:v>21.4</c:v>
                </c:pt>
                <c:pt idx="251">
                  <c:v>21.4</c:v>
                </c:pt>
                <c:pt idx="252">
                  <c:v>20.5</c:v>
                </c:pt>
                <c:pt idx="253">
                  <c:v>20.5</c:v>
                </c:pt>
                <c:pt idx="254">
                  <c:v>21.4</c:v>
                </c:pt>
                <c:pt idx="255">
                  <c:v>17.3</c:v>
                </c:pt>
                <c:pt idx="256">
                  <c:v>17.3</c:v>
                </c:pt>
                <c:pt idx="257">
                  <c:v>18.100000000000001</c:v>
                </c:pt>
                <c:pt idx="258">
                  <c:v>18.100000000000001</c:v>
                </c:pt>
                <c:pt idx="259">
                  <c:v>18.7</c:v>
                </c:pt>
                <c:pt idx="260">
                  <c:v>18.7</c:v>
                </c:pt>
                <c:pt idx="261">
                  <c:v>19.899999999999999</c:v>
                </c:pt>
                <c:pt idx="262">
                  <c:v>19.899999999999999</c:v>
                </c:pt>
                <c:pt idx="263">
                  <c:v>21.3</c:v>
                </c:pt>
                <c:pt idx="264">
                  <c:v>21.3</c:v>
                </c:pt>
                <c:pt idx="265">
                  <c:v>21.6</c:v>
                </c:pt>
                <c:pt idx="266">
                  <c:v>21.6</c:v>
                </c:pt>
                <c:pt idx="267">
                  <c:v>22.3</c:v>
                </c:pt>
                <c:pt idx="268">
                  <c:v>22.3</c:v>
                </c:pt>
                <c:pt idx="269">
                  <c:v>24.3</c:v>
                </c:pt>
                <c:pt idx="270">
                  <c:v>24.3</c:v>
                </c:pt>
                <c:pt idx="271">
                  <c:v>24.6</c:v>
                </c:pt>
                <c:pt idx="272">
                  <c:v>20.3</c:v>
                </c:pt>
                <c:pt idx="273">
                  <c:v>20.3</c:v>
                </c:pt>
                <c:pt idx="274">
                  <c:v>21</c:v>
                </c:pt>
                <c:pt idx="275">
                  <c:v>21</c:v>
                </c:pt>
                <c:pt idx="276">
                  <c:v>22.5</c:v>
                </c:pt>
                <c:pt idx="277">
                  <c:v>22.5</c:v>
                </c:pt>
                <c:pt idx="278">
                  <c:v>24.2</c:v>
                </c:pt>
                <c:pt idx="279">
                  <c:v>24.2</c:v>
                </c:pt>
                <c:pt idx="280">
                  <c:v>25.5</c:v>
                </c:pt>
                <c:pt idx="281">
                  <c:v>25.5</c:v>
                </c:pt>
                <c:pt idx="282">
                  <c:v>26.4</c:v>
                </c:pt>
                <c:pt idx="283">
                  <c:v>26.4</c:v>
                </c:pt>
                <c:pt idx="284">
                  <c:v>27.5</c:v>
                </c:pt>
                <c:pt idx="285">
                  <c:v>27.5</c:v>
                </c:pt>
                <c:pt idx="286">
                  <c:v>26.9</c:v>
                </c:pt>
                <c:pt idx="287">
                  <c:v>26.9</c:v>
                </c:pt>
                <c:pt idx="288">
                  <c:v>27.4</c:v>
                </c:pt>
                <c:pt idx="289">
                  <c:v>20.100000000000001</c:v>
                </c:pt>
                <c:pt idx="290">
                  <c:v>20.100000000000001</c:v>
                </c:pt>
                <c:pt idx="291">
                  <c:v>21.2</c:v>
                </c:pt>
                <c:pt idx="292">
                  <c:v>21.2</c:v>
                </c:pt>
                <c:pt idx="293">
                  <c:v>22.1</c:v>
                </c:pt>
                <c:pt idx="294">
                  <c:v>22.1</c:v>
                </c:pt>
                <c:pt idx="295">
                  <c:v>23.3</c:v>
                </c:pt>
                <c:pt idx="296">
                  <c:v>23.3</c:v>
                </c:pt>
                <c:pt idx="297">
                  <c:v>25.4</c:v>
                </c:pt>
                <c:pt idx="298">
                  <c:v>25.4</c:v>
                </c:pt>
                <c:pt idx="299">
                  <c:v>26.2</c:v>
                </c:pt>
                <c:pt idx="300">
                  <c:v>26.2</c:v>
                </c:pt>
                <c:pt idx="301">
                  <c:v>26.6</c:v>
                </c:pt>
                <c:pt idx="302">
                  <c:v>26.6</c:v>
                </c:pt>
                <c:pt idx="303">
                  <c:v>26.8</c:v>
                </c:pt>
                <c:pt idx="304">
                  <c:v>26.8</c:v>
                </c:pt>
                <c:pt idx="305">
                  <c:v>27</c:v>
                </c:pt>
                <c:pt idx="306">
                  <c:v>20.399999999999999</c:v>
                </c:pt>
                <c:pt idx="307">
                  <c:v>20.399999999999999</c:v>
                </c:pt>
                <c:pt idx="308">
                  <c:v>21.8</c:v>
                </c:pt>
                <c:pt idx="309">
                  <c:v>21.8</c:v>
                </c:pt>
                <c:pt idx="310">
                  <c:v>22.4</c:v>
                </c:pt>
                <c:pt idx="311">
                  <c:v>22.4</c:v>
                </c:pt>
                <c:pt idx="312">
                  <c:v>23.5</c:v>
                </c:pt>
                <c:pt idx="313">
                  <c:v>23.5</c:v>
                </c:pt>
                <c:pt idx="314">
                  <c:v>24.8</c:v>
                </c:pt>
                <c:pt idx="315">
                  <c:v>24.8</c:v>
                </c:pt>
                <c:pt idx="316">
                  <c:v>25.6</c:v>
                </c:pt>
                <c:pt idx="317">
                  <c:v>25.6</c:v>
                </c:pt>
                <c:pt idx="318">
                  <c:v>26.5</c:v>
                </c:pt>
                <c:pt idx="319">
                  <c:v>26.5</c:v>
                </c:pt>
                <c:pt idx="320">
                  <c:v>27</c:v>
                </c:pt>
                <c:pt idx="321">
                  <c:v>27</c:v>
                </c:pt>
                <c:pt idx="322">
                  <c:v>27.5</c:v>
                </c:pt>
                <c:pt idx="323">
                  <c:v>19.2</c:v>
                </c:pt>
                <c:pt idx="324">
                  <c:v>19.2</c:v>
                </c:pt>
                <c:pt idx="325">
                  <c:v>18.5</c:v>
                </c:pt>
                <c:pt idx="326">
                  <c:v>18.5</c:v>
                </c:pt>
                <c:pt idx="327">
                  <c:v>18.2</c:v>
                </c:pt>
                <c:pt idx="328">
                  <c:v>18.2</c:v>
                </c:pt>
                <c:pt idx="329">
                  <c:v>18.7</c:v>
                </c:pt>
                <c:pt idx="330">
                  <c:v>18.7</c:v>
                </c:pt>
                <c:pt idx="331">
                  <c:v>19.2</c:v>
                </c:pt>
                <c:pt idx="332">
                  <c:v>19.2</c:v>
                </c:pt>
                <c:pt idx="333">
                  <c:v>19.3</c:v>
                </c:pt>
                <c:pt idx="334">
                  <c:v>19.3</c:v>
                </c:pt>
                <c:pt idx="335">
                  <c:v>20</c:v>
                </c:pt>
                <c:pt idx="336">
                  <c:v>20</c:v>
                </c:pt>
                <c:pt idx="337">
                  <c:v>21.7</c:v>
                </c:pt>
                <c:pt idx="338">
                  <c:v>21.7</c:v>
                </c:pt>
                <c:pt idx="339">
                  <c:v>22.7</c:v>
                </c:pt>
                <c:pt idx="340">
                  <c:v>16.7</c:v>
                </c:pt>
                <c:pt idx="341">
                  <c:v>16.7</c:v>
                </c:pt>
                <c:pt idx="342">
                  <c:v>19</c:v>
                </c:pt>
                <c:pt idx="343">
                  <c:v>19</c:v>
                </c:pt>
                <c:pt idx="344">
                  <c:v>20.2</c:v>
                </c:pt>
                <c:pt idx="345">
                  <c:v>20.2</c:v>
                </c:pt>
                <c:pt idx="346">
                  <c:v>21.8</c:v>
                </c:pt>
                <c:pt idx="347">
                  <c:v>21.8</c:v>
                </c:pt>
                <c:pt idx="348">
                  <c:v>23.8</c:v>
                </c:pt>
                <c:pt idx="349">
                  <c:v>23.8</c:v>
                </c:pt>
                <c:pt idx="350">
                  <c:v>24.9</c:v>
                </c:pt>
                <c:pt idx="351">
                  <c:v>24.9</c:v>
                </c:pt>
                <c:pt idx="352">
                  <c:v>24.7</c:v>
                </c:pt>
                <c:pt idx="353">
                  <c:v>24.7</c:v>
                </c:pt>
                <c:pt idx="354">
                  <c:v>25.3</c:v>
                </c:pt>
                <c:pt idx="355">
                  <c:v>25.3</c:v>
                </c:pt>
                <c:pt idx="356">
                  <c:v>25</c:v>
                </c:pt>
                <c:pt idx="357">
                  <c:v>18.2</c:v>
                </c:pt>
                <c:pt idx="358">
                  <c:v>18.2</c:v>
                </c:pt>
                <c:pt idx="359">
                  <c:v>19.3</c:v>
                </c:pt>
                <c:pt idx="360">
                  <c:v>19.3</c:v>
                </c:pt>
                <c:pt idx="361">
                  <c:v>19.8</c:v>
                </c:pt>
                <c:pt idx="362">
                  <c:v>19.8</c:v>
                </c:pt>
                <c:pt idx="363">
                  <c:v>21.9</c:v>
                </c:pt>
                <c:pt idx="364">
                  <c:v>21.9</c:v>
                </c:pt>
                <c:pt idx="365">
                  <c:v>23.2</c:v>
                </c:pt>
                <c:pt idx="366">
                  <c:v>23.2</c:v>
                </c:pt>
                <c:pt idx="367">
                  <c:v>25.2</c:v>
                </c:pt>
                <c:pt idx="368">
                  <c:v>25.2</c:v>
                </c:pt>
                <c:pt idx="369">
                  <c:v>26.1</c:v>
                </c:pt>
                <c:pt idx="370">
                  <c:v>26.1</c:v>
                </c:pt>
                <c:pt idx="371">
                  <c:v>27</c:v>
                </c:pt>
                <c:pt idx="372">
                  <c:v>27</c:v>
                </c:pt>
                <c:pt idx="373">
                  <c:v>27.7</c:v>
                </c:pt>
                <c:pt idx="374">
                  <c:v>20</c:v>
                </c:pt>
                <c:pt idx="375">
                  <c:v>20</c:v>
                </c:pt>
                <c:pt idx="376">
                  <c:v>21.4</c:v>
                </c:pt>
                <c:pt idx="377">
                  <c:v>21.4</c:v>
                </c:pt>
                <c:pt idx="378">
                  <c:v>22.8</c:v>
                </c:pt>
                <c:pt idx="379">
                  <c:v>22.8</c:v>
                </c:pt>
                <c:pt idx="380">
                  <c:v>25.2</c:v>
                </c:pt>
                <c:pt idx="381">
                  <c:v>25.2</c:v>
                </c:pt>
                <c:pt idx="382">
                  <c:v>26.6</c:v>
                </c:pt>
                <c:pt idx="383">
                  <c:v>26.6</c:v>
                </c:pt>
                <c:pt idx="384">
                  <c:v>27.4</c:v>
                </c:pt>
                <c:pt idx="385">
                  <c:v>27.4</c:v>
                </c:pt>
                <c:pt idx="386">
                  <c:v>27.9</c:v>
                </c:pt>
                <c:pt idx="387">
                  <c:v>27.9</c:v>
                </c:pt>
                <c:pt idx="388">
                  <c:v>28.9</c:v>
                </c:pt>
                <c:pt idx="389">
                  <c:v>28.9</c:v>
                </c:pt>
                <c:pt idx="390">
                  <c:v>28.7</c:v>
                </c:pt>
                <c:pt idx="391">
                  <c:v>22</c:v>
                </c:pt>
                <c:pt idx="392">
                  <c:v>22</c:v>
                </c:pt>
                <c:pt idx="393">
                  <c:v>22.9</c:v>
                </c:pt>
                <c:pt idx="394">
                  <c:v>22.9</c:v>
                </c:pt>
                <c:pt idx="395">
                  <c:v>24.5</c:v>
                </c:pt>
                <c:pt idx="396">
                  <c:v>24.5</c:v>
                </c:pt>
                <c:pt idx="397">
                  <c:v>26.8</c:v>
                </c:pt>
                <c:pt idx="398">
                  <c:v>26.8</c:v>
                </c:pt>
                <c:pt idx="399">
                  <c:v>27.5</c:v>
                </c:pt>
                <c:pt idx="400">
                  <c:v>27.5</c:v>
                </c:pt>
                <c:pt idx="401">
                  <c:v>28.5</c:v>
                </c:pt>
                <c:pt idx="402">
                  <c:v>28.5</c:v>
                </c:pt>
                <c:pt idx="403">
                  <c:v>29.3</c:v>
                </c:pt>
                <c:pt idx="404">
                  <c:v>29.3</c:v>
                </c:pt>
                <c:pt idx="405">
                  <c:v>30</c:v>
                </c:pt>
                <c:pt idx="406">
                  <c:v>30</c:v>
                </c:pt>
                <c:pt idx="407">
                  <c:v>30.4</c:v>
                </c:pt>
                <c:pt idx="408">
                  <c:v>22.2</c:v>
                </c:pt>
                <c:pt idx="409">
                  <c:v>22.2</c:v>
                </c:pt>
                <c:pt idx="410">
                  <c:v>24.3</c:v>
                </c:pt>
                <c:pt idx="411">
                  <c:v>24.3</c:v>
                </c:pt>
                <c:pt idx="412">
                  <c:v>26.7</c:v>
                </c:pt>
                <c:pt idx="413">
                  <c:v>26.7</c:v>
                </c:pt>
                <c:pt idx="414">
                  <c:v>28.3</c:v>
                </c:pt>
                <c:pt idx="415">
                  <c:v>28.3</c:v>
                </c:pt>
                <c:pt idx="416">
                  <c:v>29.7</c:v>
                </c:pt>
                <c:pt idx="417">
                  <c:v>29.7</c:v>
                </c:pt>
                <c:pt idx="418">
                  <c:v>29.7</c:v>
                </c:pt>
                <c:pt idx="419">
                  <c:v>29.7</c:v>
                </c:pt>
                <c:pt idx="420">
                  <c:v>30.2</c:v>
                </c:pt>
                <c:pt idx="421">
                  <c:v>30.2</c:v>
                </c:pt>
                <c:pt idx="422">
                  <c:v>30.7</c:v>
                </c:pt>
                <c:pt idx="423">
                  <c:v>30.7</c:v>
                </c:pt>
                <c:pt idx="424">
                  <c:v>31.4</c:v>
                </c:pt>
                <c:pt idx="425">
                  <c:v>20.399999999999999</c:v>
                </c:pt>
                <c:pt idx="426">
                  <c:v>20.399999999999999</c:v>
                </c:pt>
                <c:pt idx="427">
                  <c:v>20.7</c:v>
                </c:pt>
                <c:pt idx="428">
                  <c:v>20.7</c:v>
                </c:pt>
                <c:pt idx="429">
                  <c:v>21</c:v>
                </c:pt>
                <c:pt idx="430">
                  <c:v>21</c:v>
                </c:pt>
                <c:pt idx="431">
                  <c:v>22.2</c:v>
                </c:pt>
                <c:pt idx="432">
                  <c:v>22.2</c:v>
                </c:pt>
                <c:pt idx="433">
                  <c:v>23.1</c:v>
                </c:pt>
                <c:pt idx="434">
                  <c:v>23.1</c:v>
                </c:pt>
                <c:pt idx="435">
                  <c:v>23.4</c:v>
                </c:pt>
                <c:pt idx="436">
                  <c:v>23.4</c:v>
                </c:pt>
                <c:pt idx="437">
                  <c:v>23.6</c:v>
                </c:pt>
                <c:pt idx="438">
                  <c:v>23.6</c:v>
                </c:pt>
                <c:pt idx="439">
                  <c:v>23.9</c:v>
                </c:pt>
                <c:pt idx="440">
                  <c:v>23.9</c:v>
                </c:pt>
                <c:pt idx="441">
                  <c:v>25</c:v>
                </c:pt>
                <c:pt idx="442">
                  <c:v>13.9</c:v>
                </c:pt>
                <c:pt idx="443">
                  <c:v>13.9</c:v>
                </c:pt>
                <c:pt idx="444">
                  <c:v>14.5</c:v>
                </c:pt>
                <c:pt idx="445">
                  <c:v>14.5</c:v>
                </c:pt>
                <c:pt idx="446">
                  <c:v>15.4</c:v>
                </c:pt>
                <c:pt idx="447">
                  <c:v>15.4</c:v>
                </c:pt>
                <c:pt idx="448">
                  <c:v>16.399999999999999</c:v>
                </c:pt>
                <c:pt idx="449">
                  <c:v>16.399999999999999</c:v>
                </c:pt>
                <c:pt idx="450">
                  <c:v>16.899999999999999</c:v>
                </c:pt>
                <c:pt idx="451">
                  <c:v>16.899999999999999</c:v>
                </c:pt>
                <c:pt idx="452">
                  <c:v>17.8</c:v>
                </c:pt>
                <c:pt idx="453">
                  <c:v>17.8</c:v>
                </c:pt>
                <c:pt idx="454">
                  <c:v>18.399999999999999</c:v>
                </c:pt>
                <c:pt idx="455">
                  <c:v>18.399999999999999</c:v>
                </c:pt>
                <c:pt idx="456">
                  <c:v>18.899999999999999</c:v>
                </c:pt>
                <c:pt idx="457">
                  <c:v>18.899999999999999</c:v>
                </c:pt>
                <c:pt idx="458">
                  <c:v>17.899999999999999</c:v>
                </c:pt>
                <c:pt idx="459">
                  <c:v>13.5</c:v>
                </c:pt>
                <c:pt idx="460">
                  <c:v>13.5</c:v>
                </c:pt>
                <c:pt idx="461">
                  <c:v>14.1</c:v>
                </c:pt>
                <c:pt idx="462">
                  <c:v>14.1</c:v>
                </c:pt>
                <c:pt idx="463">
                  <c:v>14.6</c:v>
                </c:pt>
                <c:pt idx="464">
                  <c:v>14.6</c:v>
                </c:pt>
                <c:pt idx="465">
                  <c:v>14.9</c:v>
                </c:pt>
                <c:pt idx="466">
                  <c:v>14.9</c:v>
                </c:pt>
                <c:pt idx="467">
                  <c:v>14.8</c:v>
                </c:pt>
                <c:pt idx="468">
                  <c:v>14.8</c:v>
                </c:pt>
                <c:pt idx="469">
                  <c:v>16.3</c:v>
                </c:pt>
                <c:pt idx="470">
                  <c:v>16.3</c:v>
                </c:pt>
                <c:pt idx="471">
                  <c:v>16.8</c:v>
                </c:pt>
                <c:pt idx="472">
                  <c:v>16.8</c:v>
                </c:pt>
                <c:pt idx="473">
                  <c:v>17</c:v>
                </c:pt>
                <c:pt idx="474">
                  <c:v>17</c:v>
                </c:pt>
                <c:pt idx="475">
                  <c:v>16.5</c:v>
                </c:pt>
                <c:pt idx="476">
                  <c:v>12.5</c:v>
                </c:pt>
                <c:pt idx="477">
                  <c:v>12.5</c:v>
                </c:pt>
                <c:pt idx="478">
                  <c:v>13.5</c:v>
                </c:pt>
                <c:pt idx="479">
                  <c:v>13.5</c:v>
                </c:pt>
                <c:pt idx="480">
                  <c:v>14</c:v>
                </c:pt>
                <c:pt idx="481">
                  <c:v>14</c:v>
                </c:pt>
                <c:pt idx="482">
                  <c:v>15.6</c:v>
                </c:pt>
                <c:pt idx="483">
                  <c:v>15.6</c:v>
                </c:pt>
                <c:pt idx="484">
                  <c:v>15.4</c:v>
                </c:pt>
                <c:pt idx="485">
                  <c:v>15.4</c:v>
                </c:pt>
                <c:pt idx="486">
                  <c:v>17.100000000000001</c:v>
                </c:pt>
                <c:pt idx="487">
                  <c:v>17.100000000000001</c:v>
                </c:pt>
                <c:pt idx="488">
                  <c:v>17.5</c:v>
                </c:pt>
                <c:pt idx="489">
                  <c:v>17.5</c:v>
                </c:pt>
                <c:pt idx="490">
                  <c:v>17.8</c:v>
                </c:pt>
                <c:pt idx="491">
                  <c:v>17.8</c:v>
                </c:pt>
                <c:pt idx="492">
                  <c:v>18.899999999999999</c:v>
                </c:pt>
                <c:pt idx="493">
                  <c:v>13.2</c:v>
                </c:pt>
                <c:pt idx="494">
                  <c:v>13.2</c:v>
                </c:pt>
                <c:pt idx="495">
                  <c:v>14.8</c:v>
                </c:pt>
                <c:pt idx="496">
                  <c:v>14.8</c:v>
                </c:pt>
                <c:pt idx="497">
                  <c:v>16.5</c:v>
                </c:pt>
                <c:pt idx="498">
                  <c:v>16.5</c:v>
                </c:pt>
                <c:pt idx="499">
                  <c:v>17.3</c:v>
                </c:pt>
                <c:pt idx="500">
                  <c:v>17.3</c:v>
                </c:pt>
                <c:pt idx="501">
                  <c:v>17.8</c:v>
                </c:pt>
                <c:pt idx="502">
                  <c:v>17.8</c:v>
                </c:pt>
                <c:pt idx="503">
                  <c:v>20.100000000000001</c:v>
                </c:pt>
                <c:pt idx="504">
                  <c:v>20.100000000000001</c:v>
                </c:pt>
                <c:pt idx="505">
                  <c:v>21.2</c:v>
                </c:pt>
                <c:pt idx="506">
                  <c:v>21.2</c:v>
                </c:pt>
                <c:pt idx="507">
                  <c:v>21.1</c:v>
                </c:pt>
                <c:pt idx="508">
                  <c:v>21.1</c:v>
                </c:pt>
                <c:pt idx="509">
                  <c:v>21.1</c:v>
                </c:pt>
                <c:pt idx="510">
                  <c:v>14</c:v>
                </c:pt>
                <c:pt idx="511">
                  <c:v>14</c:v>
                </c:pt>
                <c:pt idx="512">
                  <c:v>15.4</c:v>
                </c:pt>
                <c:pt idx="513">
                  <c:v>15.4</c:v>
                </c:pt>
                <c:pt idx="514">
                  <c:v>16.399999999999999</c:v>
                </c:pt>
                <c:pt idx="515">
                  <c:v>16.399999999999999</c:v>
                </c:pt>
                <c:pt idx="516">
                  <c:v>17.100000000000001</c:v>
                </c:pt>
                <c:pt idx="517">
                  <c:v>17.100000000000001</c:v>
                </c:pt>
                <c:pt idx="518">
                  <c:v>19</c:v>
                </c:pt>
                <c:pt idx="519">
                  <c:v>19</c:v>
                </c:pt>
                <c:pt idx="520">
                  <c:v>18.399999999999999</c:v>
                </c:pt>
                <c:pt idx="521">
                  <c:v>18.399999999999999</c:v>
                </c:pt>
                <c:pt idx="522">
                  <c:v>18.399999999999999</c:v>
                </c:pt>
                <c:pt idx="523">
                  <c:v>18.399999999999999</c:v>
                </c:pt>
                <c:pt idx="524">
                  <c:v>19.3</c:v>
                </c:pt>
                <c:pt idx="525">
                  <c:v>19.3</c:v>
                </c:pt>
                <c:pt idx="526">
                  <c:v>19.600000000000001</c:v>
                </c:pt>
                <c:pt idx="527">
                  <c:v>17.8</c:v>
                </c:pt>
                <c:pt idx="528">
                  <c:v>17.8</c:v>
                </c:pt>
                <c:pt idx="529">
                  <c:v>19.2</c:v>
                </c:pt>
                <c:pt idx="530">
                  <c:v>19.2</c:v>
                </c:pt>
                <c:pt idx="531">
                  <c:v>20.8</c:v>
                </c:pt>
                <c:pt idx="532">
                  <c:v>20.8</c:v>
                </c:pt>
                <c:pt idx="533">
                  <c:v>23.2</c:v>
                </c:pt>
                <c:pt idx="534">
                  <c:v>23.2</c:v>
                </c:pt>
                <c:pt idx="535">
                  <c:v>25.7</c:v>
                </c:pt>
                <c:pt idx="536">
                  <c:v>25.7</c:v>
                </c:pt>
                <c:pt idx="537">
                  <c:v>26.7</c:v>
                </c:pt>
                <c:pt idx="538">
                  <c:v>26.7</c:v>
                </c:pt>
                <c:pt idx="539">
                  <c:v>27.9</c:v>
                </c:pt>
                <c:pt idx="540">
                  <c:v>27.9</c:v>
                </c:pt>
                <c:pt idx="541">
                  <c:v>29</c:v>
                </c:pt>
                <c:pt idx="542">
                  <c:v>29</c:v>
                </c:pt>
                <c:pt idx="543">
                  <c:v>27.9</c:v>
                </c:pt>
                <c:pt idx="544">
                  <c:v>17.600000000000001</c:v>
                </c:pt>
                <c:pt idx="545">
                  <c:v>17.600000000000001</c:v>
                </c:pt>
                <c:pt idx="546">
                  <c:v>20</c:v>
                </c:pt>
                <c:pt idx="547">
                  <c:v>20</c:v>
                </c:pt>
                <c:pt idx="548">
                  <c:v>22.6</c:v>
                </c:pt>
                <c:pt idx="549">
                  <c:v>22.6</c:v>
                </c:pt>
                <c:pt idx="550">
                  <c:v>25.6</c:v>
                </c:pt>
                <c:pt idx="551">
                  <c:v>25.6</c:v>
                </c:pt>
                <c:pt idx="552">
                  <c:v>26.8</c:v>
                </c:pt>
                <c:pt idx="553">
                  <c:v>26.8</c:v>
                </c:pt>
                <c:pt idx="554">
                  <c:v>27.8</c:v>
                </c:pt>
                <c:pt idx="555">
                  <c:v>27.8</c:v>
                </c:pt>
                <c:pt idx="556">
                  <c:v>28.2</c:v>
                </c:pt>
                <c:pt idx="557">
                  <c:v>28.2</c:v>
                </c:pt>
                <c:pt idx="558">
                  <c:v>28.6</c:v>
                </c:pt>
                <c:pt idx="559">
                  <c:v>28.6</c:v>
                </c:pt>
                <c:pt idx="560">
                  <c:v>29.3</c:v>
                </c:pt>
                <c:pt idx="561">
                  <c:v>20.100000000000001</c:v>
                </c:pt>
                <c:pt idx="562">
                  <c:v>20.100000000000001</c:v>
                </c:pt>
                <c:pt idx="563">
                  <c:v>20.399999999999999</c:v>
                </c:pt>
                <c:pt idx="564">
                  <c:v>20.399999999999999</c:v>
                </c:pt>
                <c:pt idx="565">
                  <c:v>21.1</c:v>
                </c:pt>
                <c:pt idx="566">
                  <c:v>21.1</c:v>
                </c:pt>
                <c:pt idx="567">
                  <c:v>20.8</c:v>
                </c:pt>
                <c:pt idx="568">
                  <c:v>20.8</c:v>
                </c:pt>
                <c:pt idx="569">
                  <c:v>20.5</c:v>
                </c:pt>
                <c:pt idx="570">
                  <c:v>20.5</c:v>
                </c:pt>
                <c:pt idx="571">
                  <c:v>19.3</c:v>
                </c:pt>
                <c:pt idx="572">
                  <c:v>19.3</c:v>
                </c:pt>
                <c:pt idx="573">
                  <c:v>18.899999999999999</c:v>
                </c:pt>
                <c:pt idx="574">
                  <c:v>18.899999999999999</c:v>
                </c:pt>
                <c:pt idx="575">
                  <c:v>18.8</c:v>
                </c:pt>
                <c:pt idx="576">
                  <c:v>18.8</c:v>
                </c:pt>
                <c:pt idx="577">
                  <c:v>19.100000000000001</c:v>
                </c:pt>
                <c:pt idx="578">
                  <c:v>18.399999999999999</c:v>
                </c:pt>
                <c:pt idx="579">
                  <c:v>18.399999999999999</c:v>
                </c:pt>
                <c:pt idx="580">
                  <c:v>18.5</c:v>
                </c:pt>
                <c:pt idx="581">
                  <c:v>18.5</c:v>
                </c:pt>
                <c:pt idx="582">
                  <c:v>19.2</c:v>
                </c:pt>
                <c:pt idx="583">
                  <c:v>19.2</c:v>
                </c:pt>
                <c:pt idx="584">
                  <c:v>21.4</c:v>
                </c:pt>
                <c:pt idx="585">
                  <c:v>21.4</c:v>
                </c:pt>
                <c:pt idx="586">
                  <c:v>21.1</c:v>
                </c:pt>
                <c:pt idx="587">
                  <c:v>21.1</c:v>
                </c:pt>
                <c:pt idx="588">
                  <c:v>22.7</c:v>
                </c:pt>
                <c:pt idx="589">
                  <c:v>22.7</c:v>
                </c:pt>
                <c:pt idx="590">
                  <c:v>22.6</c:v>
                </c:pt>
                <c:pt idx="591">
                  <c:v>22.6</c:v>
                </c:pt>
                <c:pt idx="592">
                  <c:v>23.3</c:v>
                </c:pt>
                <c:pt idx="593">
                  <c:v>23.3</c:v>
                </c:pt>
                <c:pt idx="594">
                  <c:v>24.1</c:v>
                </c:pt>
                <c:pt idx="595">
                  <c:v>16.2</c:v>
                </c:pt>
                <c:pt idx="596">
                  <c:v>16.2</c:v>
                </c:pt>
                <c:pt idx="597">
                  <c:v>17.600000000000001</c:v>
                </c:pt>
                <c:pt idx="598">
                  <c:v>17.600000000000001</c:v>
                </c:pt>
                <c:pt idx="599">
                  <c:v>18.399999999999999</c:v>
                </c:pt>
                <c:pt idx="600">
                  <c:v>18.399999999999999</c:v>
                </c:pt>
                <c:pt idx="601">
                  <c:v>18.100000000000001</c:v>
                </c:pt>
                <c:pt idx="602">
                  <c:v>18.100000000000001</c:v>
                </c:pt>
                <c:pt idx="603">
                  <c:v>18.3</c:v>
                </c:pt>
                <c:pt idx="604">
                  <c:v>18.3</c:v>
                </c:pt>
                <c:pt idx="605">
                  <c:v>18.399999999999999</c:v>
                </c:pt>
                <c:pt idx="606">
                  <c:v>18.399999999999999</c:v>
                </c:pt>
                <c:pt idx="607">
                  <c:v>19</c:v>
                </c:pt>
                <c:pt idx="608">
                  <c:v>19</c:v>
                </c:pt>
                <c:pt idx="609">
                  <c:v>18.7</c:v>
                </c:pt>
                <c:pt idx="610">
                  <c:v>18.7</c:v>
                </c:pt>
                <c:pt idx="611">
                  <c:v>18.600000000000001</c:v>
                </c:pt>
              </c:numCache>
            </c:numRef>
          </c:xVal>
          <c:yVal>
            <c:numRef>
              <c:f>'r'!$H$19:$H$630</c:f>
              <c:numCache>
                <c:formatCode>General</c:formatCode>
                <c:ptCount val="612"/>
                <c:pt idx="0">
                  <c:v>24.875</c:v>
                </c:pt>
                <c:pt idx="1">
                  <c:v>24.875</c:v>
                </c:pt>
                <c:pt idx="2">
                  <c:v>24.875</c:v>
                </c:pt>
                <c:pt idx="3">
                  <c:v>22.25</c:v>
                </c:pt>
                <c:pt idx="4">
                  <c:v>24</c:v>
                </c:pt>
                <c:pt idx="5">
                  <c:v>26.625</c:v>
                </c:pt>
                <c:pt idx="6">
                  <c:v>27</c:v>
                </c:pt>
                <c:pt idx="7">
                  <c:v>27.625</c:v>
                </c:pt>
                <c:pt idx="8">
                  <c:v>27.75</c:v>
                </c:pt>
                <c:pt idx="9">
                  <c:v>27.5</c:v>
                </c:pt>
                <c:pt idx="10">
                  <c:v>27.875</c:v>
                </c:pt>
                <c:pt idx="11">
                  <c:v>28.25</c:v>
                </c:pt>
                <c:pt idx="12">
                  <c:v>27.875</c:v>
                </c:pt>
                <c:pt idx="13">
                  <c:v>27.875</c:v>
                </c:pt>
                <c:pt idx="14">
                  <c:v>27.875</c:v>
                </c:pt>
                <c:pt idx="15">
                  <c:v>28.875</c:v>
                </c:pt>
                <c:pt idx="16">
                  <c:v>28.875</c:v>
                </c:pt>
                <c:pt idx="17">
                  <c:v>24.375</c:v>
                </c:pt>
                <c:pt idx="18">
                  <c:v>24.375</c:v>
                </c:pt>
                <c:pt idx="19">
                  <c:v>24.75</c:v>
                </c:pt>
                <c:pt idx="20">
                  <c:v>24.875</c:v>
                </c:pt>
                <c:pt idx="21">
                  <c:v>25.25</c:v>
                </c:pt>
                <c:pt idx="22">
                  <c:v>25.375</c:v>
                </c:pt>
                <c:pt idx="23">
                  <c:v>25.5</c:v>
                </c:pt>
                <c:pt idx="24">
                  <c:v>25.875</c:v>
                </c:pt>
                <c:pt idx="25">
                  <c:v>25.875</c:v>
                </c:pt>
                <c:pt idx="26">
                  <c:v>26.125</c:v>
                </c:pt>
                <c:pt idx="27">
                  <c:v>26.375</c:v>
                </c:pt>
                <c:pt idx="28">
                  <c:v>26.375</c:v>
                </c:pt>
                <c:pt idx="29">
                  <c:v>26.375</c:v>
                </c:pt>
                <c:pt idx="30">
                  <c:v>26.375</c:v>
                </c:pt>
                <c:pt idx="31">
                  <c:v>27</c:v>
                </c:pt>
                <c:pt idx="32">
                  <c:v>26.875</c:v>
                </c:pt>
                <c:pt idx="33">
                  <c:v>27.25</c:v>
                </c:pt>
                <c:pt idx="34">
                  <c:v>24.875</c:v>
                </c:pt>
                <c:pt idx="35">
                  <c:v>24.875</c:v>
                </c:pt>
                <c:pt idx="36">
                  <c:v>25.125</c:v>
                </c:pt>
                <c:pt idx="37">
                  <c:v>25.375</c:v>
                </c:pt>
                <c:pt idx="38">
                  <c:v>25.375</c:v>
                </c:pt>
                <c:pt idx="39">
                  <c:v>25.5</c:v>
                </c:pt>
                <c:pt idx="40">
                  <c:v>25.75</c:v>
                </c:pt>
                <c:pt idx="41">
                  <c:v>25.875</c:v>
                </c:pt>
                <c:pt idx="42">
                  <c:v>25.875</c:v>
                </c:pt>
                <c:pt idx="43">
                  <c:v>26</c:v>
                </c:pt>
                <c:pt idx="44">
                  <c:v>26.125</c:v>
                </c:pt>
                <c:pt idx="45">
                  <c:v>26.375</c:v>
                </c:pt>
                <c:pt idx="46">
                  <c:v>26.375</c:v>
                </c:pt>
                <c:pt idx="47">
                  <c:v>26.375</c:v>
                </c:pt>
                <c:pt idx="48">
                  <c:v>26.625</c:v>
                </c:pt>
                <c:pt idx="49">
                  <c:v>26.5</c:v>
                </c:pt>
                <c:pt idx="50">
                  <c:v>26.625</c:v>
                </c:pt>
                <c:pt idx="51">
                  <c:v>24.875</c:v>
                </c:pt>
                <c:pt idx="52">
                  <c:v>24.875</c:v>
                </c:pt>
                <c:pt idx="53">
                  <c:v>25.125</c:v>
                </c:pt>
                <c:pt idx="54">
                  <c:v>25.375</c:v>
                </c:pt>
                <c:pt idx="55">
                  <c:v>25.625</c:v>
                </c:pt>
                <c:pt idx="56">
                  <c:v>25.875</c:v>
                </c:pt>
                <c:pt idx="57">
                  <c:v>25.875</c:v>
                </c:pt>
                <c:pt idx="58">
                  <c:v>26.375</c:v>
                </c:pt>
                <c:pt idx="59">
                  <c:v>26.375</c:v>
                </c:pt>
                <c:pt idx="60">
                  <c:v>26.375</c:v>
                </c:pt>
                <c:pt idx="61">
                  <c:v>27.125</c:v>
                </c:pt>
                <c:pt idx="62">
                  <c:v>27.75</c:v>
                </c:pt>
                <c:pt idx="63">
                  <c:v>28</c:v>
                </c:pt>
                <c:pt idx="64">
                  <c:v>27.875</c:v>
                </c:pt>
                <c:pt idx="65">
                  <c:v>28.375</c:v>
                </c:pt>
                <c:pt idx="66">
                  <c:v>28</c:v>
                </c:pt>
                <c:pt idx="67">
                  <c:v>28</c:v>
                </c:pt>
                <c:pt idx="68">
                  <c:v>26.125</c:v>
                </c:pt>
                <c:pt idx="69">
                  <c:v>26.25</c:v>
                </c:pt>
                <c:pt idx="70">
                  <c:v>26.875</c:v>
                </c:pt>
                <c:pt idx="71">
                  <c:v>27.5</c:v>
                </c:pt>
                <c:pt idx="72">
                  <c:v>28</c:v>
                </c:pt>
                <c:pt idx="73">
                  <c:v>28.25</c:v>
                </c:pt>
                <c:pt idx="74">
                  <c:v>28.5</c:v>
                </c:pt>
                <c:pt idx="75">
                  <c:v>28.875</c:v>
                </c:pt>
                <c:pt idx="76">
                  <c:v>28.75</c:v>
                </c:pt>
                <c:pt idx="77">
                  <c:v>28.5</c:v>
                </c:pt>
                <c:pt idx="78">
                  <c:v>28.75</c:v>
                </c:pt>
                <c:pt idx="79">
                  <c:v>28.875</c:v>
                </c:pt>
                <c:pt idx="80">
                  <c:v>28.75</c:v>
                </c:pt>
                <c:pt idx="81">
                  <c:v>28.75</c:v>
                </c:pt>
                <c:pt idx="82">
                  <c:v>28.875</c:v>
                </c:pt>
                <c:pt idx="83">
                  <c:v>29.125</c:v>
                </c:pt>
                <c:pt idx="84">
                  <c:v>29.125</c:v>
                </c:pt>
                <c:pt idx="85">
                  <c:v>26.625</c:v>
                </c:pt>
                <c:pt idx="86">
                  <c:v>27.25</c:v>
                </c:pt>
                <c:pt idx="87">
                  <c:v>28</c:v>
                </c:pt>
                <c:pt idx="88">
                  <c:v>28.25</c:v>
                </c:pt>
                <c:pt idx="89">
                  <c:v>28.75</c:v>
                </c:pt>
                <c:pt idx="90">
                  <c:v>28.875</c:v>
                </c:pt>
                <c:pt idx="91">
                  <c:v>29.25</c:v>
                </c:pt>
                <c:pt idx="92">
                  <c:v>29.25</c:v>
                </c:pt>
                <c:pt idx="93">
                  <c:v>29.25</c:v>
                </c:pt>
                <c:pt idx="94">
                  <c:v>29.5</c:v>
                </c:pt>
                <c:pt idx="95">
                  <c:v>29.5</c:v>
                </c:pt>
                <c:pt idx="96">
                  <c:v>29.625</c:v>
                </c:pt>
                <c:pt idx="97">
                  <c:v>29.75</c:v>
                </c:pt>
                <c:pt idx="98">
                  <c:v>29.875</c:v>
                </c:pt>
                <c:pt idx="99">
                  <c:v>29.75</c:v>
                </c:pt>
                <c:pt idx="100">
                  <c:v>29.875</c:v>
                </c:pt>
                <c:pt idx="101">
                  <c:v>29.75</c:v>
                </c:pt>
                <c:pt idx="102">
                  <c:v>28.5</c:v>
                </c:pt>
                <c:pt idx="103">
                  <c:v>28.75</c:v>
                </c:pt>
                <c:pt idx="104">
                  <c:v>29.125</c:v>
                </c:pt>
                <c:pt idx="105">
                  <c:v>29.5</c:v>
                </c:pt>
                <c:pt idx="106">
                  <c:v>29.5</c:v>
                </c:pt>
                <c:pt idx="107">
                  <c:v>30</c:v>
                </c:pt>
                <c:pt idx="108">
                  <c:v>30.25</c:v>
                </c:pt>
                <c:pt idx="109">
                  <c:v>30.375</c:v>
                </c:pt>
                <c:pt idx="110">
                  <c:v>31.25</c:v>
                </c:pt>
                <c:pt idx="111">
                  <c:v>31.625</c:v>
                </c:pt>
                <c:pt idx="112">
                  <c:v>31.625</c:v>
                </c:pt>
                <c:pt idx="113">
                  <c:v>32</c:v>
                </c:pt>
                <c:pt idx="114">
                  <c:v>32.125</c:v>
                </c:pt>
                <c:pt idx="115">
                  <c:v>32</c:v>
                </c:pt>
                <c:pt idx="116">
                  <c:v>32.25</c:v>
                </c:pt>
                <c:pt idx="117">
                  <c:v>32.25</c:v>
                </c:pt>
                <c:pt idx="118">
                  <c:v>32</c:v>
                </c:pt>
                <c:pt idx="119">
                  <c:v>29.75</c:v>
                </c:pt>
                <c:pt idx="120">
                  <c:v>30</c:v>
                </c:pt>
                <c:pt idx="121">
                  <c:v>30.875</c:v>
                </c:pt>
                <c:pt idx="122">
                  <c:v>31</c:v>
                </c:pt>
                <c:pt idx="123">
                  <c:v>31.125</c:v>
                </c:pt>
                <c:pt idx="124">
                  <c:v>31.625</c:v>
                </c:pt>
                <c:pt idx="125">
                  <c:v>32</c:v>
                </c:pt>
                <c:pt idx="126">
                  <c:v>32.375</c:v>
                </c:pt>
                <c:pt idx="127">
                  <c:v>32.75</c:v>
                </c:pt>
                <c:pt idx="128">
                  <c:v>32.75</c:v>
                </c:pt>
                <c:pt idx="129">
                  <c:v>33</c:v>
                </c:pt>
                <c:pt idx="130">
                  <c:v>33.25</c:v>
                </c:pt>
                <c:pt idx="131">
                  <c:v>33.375</c:v>
                </c:pt>
                <c:pt idx="132">
                  <c:v>33.5</c:v>
                </c:pt>
                <c:pt idx="133">
                  <c:v>33.5</c:v>
                </c:pt>
                <c:pt idx="134">
                  <c:v>34.125</c:v>
                </c:pt>
                <c:pt idx="135">
                  <c:v>34</c:v>
                </c:pt>
                <c:pt idx="136">
                  <c:v>30.625</c:v>
                </c:pt>
                <c:pt idx="137">
                  <c:v>30.875</c:v>
                </c:pt>
                <c:pt idx="138">
                  <c:v>31.375</c:v>
                </c:pt>
                <c:pt idx="139">
                  <c:v>31.625</c:v>
                </c:pt>
                <c:pt idx="140">
                  <c:v>31.875</c:v>
                </c:pt>
                <c:pt idx="141">
                  <c:v>32.375</c:v>
                </c:pt>
                <c:pt idx="142">
                  <c:v>32.5</c:v>
                </c:pt>
                <c:pt idx="143">
                  <c:v>32.75</c:v>
                </c:pt>
                <c:pt idx="144">
                  <c:v>32.875</c:v>
                </c:pt>
                <c:pt idx="145">
                  <c:v>33.25</c:v>
                </c:pt>
                <c:pt idx="146">
                  <c:v>33.375</c:v>
                </c:pt>
                <c:pt idx="147">
                  <c:v>33.375</c:v>
                </c:pt>
                <c:pt idx="148">
                  <c:v>33.375</c:v>
                </c:pt>
                <c:pt idx="149">
                  <c:v>33.625</c:v>
                </c:pt>
                <c:pt idx="150">
                  <c:v>33.75</c:v>
                </c:pt>
                <c:pt idx="151">
                  <c:v>33.875</c:v>
                </c:pt>
                <c:pt idx="152">
                  <c:v>33.875</c:v>
                </c:pt>
                <c:pt idx="153">
                  <c:v>29.125</c:v>
                </c:pt>
                <c:pt idx="154">
                  <c:v>29.125</c:v>
                </c:pt>
                <c:pt idx="155">
                  <c:v>29.125</c:v>
                </c:pt>
                <c:pt idx="156">
                  <c:v>29.75</c:v>
                </c:pt>
                <c:pt idx="157">
                  <c:v>29.125</c:v>
                </c:pt>
                <c:pt idx="158">
                  <c:v>29.75</c:v>
                </c:pt>
                <c:pt idx="159">
                  <c:v>29.875</c:v>
                </c:pt>
                <c:pt idx="160">
                  <c:v>29.75</c:v>
                </c:pt>
                <c:pt idx="161">
                  <c:v>30</c:v>
                </c:pt>
                <c:pt idx="162">
                  <c:v>30</c:v>
                </c:pt>
                <c:pt idx="163">
                  <c:v>29.625</c:v>
                </c:pt>
                <c:pt idx="164">
                  <c:v>28.75</c:v>
                </c:pt>
                <c:pt idx="165">
                  <c:v>30.125</c:v>
                </c:pt>
                <c:pt idx="166">
                  <c:v>30.5</c:v>
                </c:pt>
                <c:pt idx="167">
                  <c:v>30.5</c:v>
                </c:pt>
                <c:pt idx="168">
                  <c:v>30.25</c:v>
                </c:pt>
                <c:pt idx="169">
                  <c:v>30.375</c:v>
                </c:pt>
                <c:pt idx="170">
                  <c:v>28.625</c:v>
                </c:pt>
                <c:pt idx="171">
                  <c:v>28.75</c:v>
                </c:pt>
                <c:pt idx="172">
                  <c:v>28.625</c:v>
                </c:pt>
                <c:pt idx="173">
                  <c:v>28.875</c:v>
                </c:pt>
                <c:pt idx="174">
                  <c:v>28.875</c:v>
                </c:pt>
                <c:pt idx="175">
                  <c:v>28.875</c:v>
                </c:pt>
                <c:pt idx="176">
                  <c:v>28.875</c:v>
                </c:pt>
                <c:pt idx="177">
                  <c:v>29</c:v>
                </c:pt>
                <c:pt idx="178">
                  <c:v>29</c:v>
                </c:pt>
                <c:pt idx="179">
                  <c:v>29</c:v>
                </c:pt>
                <c:pt idx="180">
                  <c:v>29</c:v>
                </c:pt>
                <c:pt idx="181">
                  <c:v>29</c:v>
                </c:pt>
                <c:pt idx="182">
                  <c:v>29.125</c:v>
                </c:pt>
                <c:pt idx="183">
                  <c:v>29.125</c:v>
                </c:pt>
                <c:pt idx="184">
                  <c:v>29.125</c:v>
                </c:pt>
                <c:pt idx="185">
                  <c:v>29.125</c:v>
                </c:pt>
                <c:pt idx="186">
                  <c:v>29.375</c:v>
                </c:pt>
                <c:pt idx="187">
                  <c:v>26.625</c:v>
                </c:pt>
                <c:pt idx="188">
                  <c:v>26.75</c:v>
                </c:pt>
                <c:pt idx="189">
                  <c:v>27</c:v>
                </c:pt>
                <c:pt idx="190">
                  <c:v>27.25</c:v>
                </c:pt>
                <c:pt idx="191">
                  <c:v>27.5</c:v>
                </c:pt>
                <c:pt idx="192">
                  <c:v>27.375</c:v>
                </c:pt>
                <c:pt idx="193">
                  <c:v>27.75</c:v>
                </c:pt>
                <c:pt idx="194">
                  <c:v>27.875</c:v>
                </c:pt>
                <c:pt idx="195">
                  <c:v>28</c:v>
                </c:pt>
                <c:pt idx="196">
                  <c:v>27.875</c:v>
                </c:pt>
                <c:pt idx="197">
                  <c:v>28</c:v>
                </c:pt>
                <c:pt idx="198">
                  <c:v>28.125</c:v>
                </c:pt>
                <c:pt idx="199">
                  <c:v>28.625</c:v>
                </c:pt>
                <c:pt idx="200">
                  <c:v>28.625</c:v>
                </c:pt>
                <c:pt idx="201">
                  <c:v>28.625</c:v>
                </c:pt>
                <c:pt idx="202">
                  <c:v>29</c:v>
                </c:pt>
                <c:pt idx="203">
                  <c:v>29.25</c:v>
                </c:pt>
                <c:pt idx="204">
                  <c:v>27.125</c:v>
                </c:pt>
                <c:pt idx="205">
                  <c:v>27.375</c:v>
                </c:pt>
                <c:pt idx="206">
                  <c:v>28.375</c:v>
                </c:pt>
                <c:pt idx="207">
                  <c:v>28.375</c:v>
                </c:pt>
                <c:pt idx="208">
                  <c:v>28.75</c:v>
                </c:pt>
                <c:pt idx="209">
                  <c:v>28.875</c:v>
                </c:pt>
                <c:pt idx="210">
                  <c:v>28.625</c:v>
                </c:pt>
                <c:pt idx="211">
                  <c:v>28.75</c:v>
                </c:pt>
                <c:pt idx="212">
                  <c:v>29</c:v>
                </c:pt>
                <c:pt idx="213">
                  <c:v>29.25</c:v>
                </c:pt>
                <c:pt idx="214">
                  <c:v>29.25</c:v>
                </c:pt>
                <c:pt idx="215">
                  <c:v>29.5</c:v>
                </c:pt>
                <c:pt idx="216">
                  <c:v>29.5</c:v>
                </c:pt>
                <c:pt idx="217">
                  <c:v>29.625</c:v>
                </c:pt>
                <c:pt idx="218">
                  <c:v>29.75</c:v>
                </c:pt>
                <c:pt idx="219">
                  <c:v>29.625</c:v>
                </c:pt>
                <c:pt idx="220">
                  <c:v>29.625</c:v>
                </c:pt>
                <c:pt idx="221">
                  <c:v>27.75</c:v>
                </c:pt>
                <c:pt idx="222">
                  <c:v>28</c:v>
                </c:pt>
                <c:pt idx="223">
                  <c:v>28.75</c:v>
                </c:pt>
                <c:pt idx="224">
                  <c:v>29</c:v>
                </c:pt>
                <c:pt idx="225">
                  <c:v>29.125</c:v>
                </c:pt>
                <c:pt idx="226">
                  <c:v>29.25</c:v>
                </c:pt>
                <c:pt idx="227">
                  <c:v>29.375</c:v>
                </c:pt>
                <c:pt idx="228">
                  <c:v>29.25</c:v>
                </c:pt>
                <c:pt idx="229">
                  <c:v>29.125</c:v>
                </c:pt>
                <c:pt idx="230">
                  <c:v>29.125</c:v>
                </c:pt>
                <c:pt idx="231">
                  <c:v>29.5</c:v>
                </c:pt>
                <c:pt idx="232">
                  <c:v>29.875</c:v>
                </c:pt>
                <c:pt idx="233">
                  <c:v>30.375</c:v>
                </c:pt>
                <c:pt idx="234">
                  <c:v>30.125</c:v>
                </c:pt>
                <c:pt idx="235">
                  <c:v>30.125</c:v>
                </c:pt>
                <c:pt idx="236">
                  <c:v>30.125</c:v>
                </c:pt>
                <c:pt idx="237">
                  <c:v>30</c:v>
                </c:pt>
                <c:pt idx="238">
                  <c:v>27.25</c:v>
                </c:pt>
                <c:pt idx="239">
                  <c:v>27.5</c:v>
                </c:pt>
                <c:pt idx="240">
                  <c:v>28.25</c:v>
                </c:pt>
                <c:pt idx="241">
                  <c:v>28.625</c:v>
                </c:pt>
                <c:pt idx="242">
                  <c:v>28.875</c:v>
                </c:pt>
                <c:pt idx="243">
                  <c:v>29</c:v>
                </c:pt>
                <c:pt idx="244">
                  <c:v>29.125</c:v>
                </c:pt>
                <c:pt idx="245">
                  <c:v>29.25</c:v>
                </c:pt>
                <c:pt idx="246">
                  <c:v>29.625</c:v>
                </c:pt>
                <c:pt idx="247">
                  <c:v>28.875</c:v>
                </c:pt>
                <c:pt idx="248">
                  <c:v>28.875</c:v>
                </c:pt>
                <c:pt idx="249">
                  <c:v>29</c:v>
                </c:pt>
                <c:pt idx="250">
                  <c:v>29.125</c:v>
                </c:pt>
                <c:pt idx="251">
                  <c:v>29.25</c:v>
                </c:pt>
                <c:pt idx="252">
                  <c:v>29.5</c:v>
                </c:pt>
                <c:pt idx="253">
                  <c:v>29</c:v>
                </c:pt>
                <c:pt idx="254">
                  <c:v>29.375</c:v>
                </c:pt>
                <c:pt idx="255">
                  <c:v>27.75</c:v>
                </c:pt>
                <c:pt idx="256">
                  <c:v>28.25</c:v>
                </c:pt>
                <c:pt idx="257">
                  <c:v>28.875</c:v>
                </c:pt>
                <c:pt idx="258">
                  <c:v>28.25</c:v>
                </c:pt>
                <c:pt idx="259">
                  <c:v>28.25</c:v>
                </c:pt>
                <c:pt idx="260">
                  <c:v>28.5</c:v>
                </c:pt>
                <c:pt idx="261">
                  <c:v>28.5</c:v>
                </c:pt>
                <c:pt idx="262">
                  <c:v>28.25</c:v>
                </c:pt>
                <c:pt idx="263">
                  <c:v>28.625</c:v>
                </c:pt>
                <c:pt idx="264">
                  <c:v>29</c:v>
                </c:pt>
                <c:pt idx="265">
                  <c:v>28.5</c:v>
                </c:pt>
                <c:pt idx="266">
                  <c:v>28.875</c:v>
                </c:pt>
                <c:pt idx="267">
                  <c:v>29</c:v>
                </c:pt>
                <c:pt idx="268">
                  <c:v>28.875</c:v>
                </c:pt>
                <c:pt idx="269">
                  <c:v>28.75</c:v>
                </c:pt>
                <c:pt idx="270">
                  <c:v>29.25</c:v>
                </c:pt>
                <c:pt idx="271">
                  <c:v>29.625</c:v>
                </c:pt>
                <c:pt idx="272">
                  <c:v>27.5</c:v>
                </c:pt>
                <c:pt idx="273">
                  <c:v>27.875</c:v>
                </c:pt>
                <c:pt idx="274">
                  <c:v>28.375</c:v>
                </c:pt>
                <c:pt idx="275">
                  <c:v>28.625</c:v>
                </c:pt>
                <c:pt idx="276">
                  <c:v>28.875</c:v>
                </c:pt>
                <c:pt idx="277">
                  <c:v>29.25</c:v>
                </c:pt>
                <c:pt idx="278">
                  <c:v>29.625</c:v>
                </c:pt>
                <c:pt idx="279">
                  <c:v>29.5</c:v>
                </c:pt>
                <c:pt idx="280">
                  <c:v>30</c:v>
                </c:pt>
                <c:pt idx="281">
                  <c:v>30</c:v>
                </c:pt>
                <c:pt idx="282">
                  <c:v>30.375</c:v>
                </c:pt>
                <c:pt idx="283">
                  <c:v>30.625</c:v>
                </c:pt>
                <c:pt idx="284">
                  <c:v>30.75</c:v>
                </c:pt>
                <c:pt idx="285">
                  <c:v>30.75</c:v>
                </c:pt>
                <c:pt idx="286">
                  <c:v>31</c:v>
                </c:pt>
                <c:pt idx="287">
                  <c:v>30.875</c:v>
                </c:pt>
                <c:pt idx="288">
                  <c:v>31.125</c:v>
                </c:pt>
                <c:pt idx="289">
                  <c:v>28.625</c:v>
                </c:pt>
                <c:pt idx="290">
                  <c:v>28.875</c:v>
                </c:pt>
                <c:pt idx="291">
                  <c:v>29.5</c:v>
                </c:pt>
                <c:pt idx="292">
                  <c:v>29.625</c:v>
                </c:pt>
                <c:pt idx="293">
                  <c:v>30.125</c:v>
                </c:pt>
                <c:pt idx="294">
                  <c:v>30.25</c:v>
                </c:pt>
                <c:pt idx="295">
                  <c:v>30.375</c:v>
                </c:pt>
                <c:pt idx="296">
                  <c:v>30.375</c:v>
                </c:pt>
                <c:pt idx="297">
                  <c:v>30.625</c:v>
                </c:pt>
                <c:pt idx="298">
                  <c:v>30.75</c:v>
                </c:pt>
                <c:pt idx="299">
                  <c:v>31</c:v>
                </c:pt>
                <c:pt idx="300">
                  <c:v>31.125</c:v>
                </c:pt>
                <c:pt idx="301">
                  <c:v>31.125</c:v>
                </c:pt>
                <c:pt idx="302">
                  <c:v>31.375</c:v>
                </c:pt>
                <c:pt idx="303">
                  <c:v>31.75</c:v>
                </c:pt>
                <c:pt idx="304">
                  <c:v>31.625</c:v>
                </c:pt>
                <c:pt idx="305">
                  <c:v>31.625</c:v>
                </c:pt>
                <c:pt idx="306">
                  <c:v>27.75</c:v>
                </c:pt>
                <c:pt idx="307">
                  <c:v>27.75</c:v>
                </c:pt>
                <c:pt idx="308">
                  <c:v>28.25</c:v>
                </c:pt>
                <c:pt idx="309">
                  <c:v>28.375</c:v>
                </c:pt>
                <c:pt idx="310">
                  <c:v>28.75</c:v>
                </c:pt>
                <c:pt idx="311">
                  <c:v>29.125</c:v>
                </c:pt>
                <c:pt idx="312">
                  <c:v>29.125</c:v>
                </c:pt>
                <c:pt idx="313">
                  <c:v>29.5</c:v>
                </c:pt>
                <c:pt idx="314">
                  <c:v>29.5</c:v>
                </c:pt>
                <c:pt idx="315">
                  <c:v>29.625</c:v>
                </c:pt>
                <c:pt idx="316">
                  <c:v>30</c:v>
                </c:pt>
                <c:pt idx="317">
                  <c:v>30</c:v>
                </c:pt>
                <c:pt idx="318">
                  <c:v>30.375</c:v>
                </c:pt>
                <c:pt idx="319">
                  <c:v>30.375</c:v>
                </c:pt>
                <c:pt idx="320">
                  <c:v>30.5</c:v>
                </c:pt>
                <c:pt idx="321">
                  <c:v>30.625</c:v>
                </c:pt>
                <c:pt idx="322">
                  <c:v>30.875</c:v>
                </c:pt>
                <c:pt idx="323">
                  <c:v>27.625</c:v>
                </c:pt>
                <c:pt idx="324">
                  <c:v>26.625</c:v>
                </c:pt>
                <c:pt idx="325">
                  <c:v>26.625</c:v>
                </c:pt>
                <c:pt idx="326">
                  <c:v>26.25</c:v>
                </c:pt>
                <c:pt idx="327">
                  <c:v>26.625</c:v>
                </c:pt>
                <c:pt idx="328">
                  <c:v>25.875</c:v>
                </c:pt>
                <c:pt idx="329">
                  <c:v>26.5</c:v>
                </c:pt>
                <c:pt idx="330">
                  <c:v>26.375</c:v>
                </c:pt>
                <c:pt idx="331">
                  <c:v>26.375</c:v>
                </c:pt>
                <c:pt idx="332">
                  <c:v>26.625</c:v>
                </c:pt>
                <c:pt idx="333">
                  <c:v>26.5</c:v>
                </c:pt>
                <c:pt idx="334">
                  <c:v>26.625</c:v>
                </c:pt>
                <c:pt idx="335">
                  <c:v>26.5</c:v>
                </c:pt>
                <c:pt idx="336">
                  <c:v>26.875</c:v>
                </c:pt>
                <c:pt idx="337">
                  <c:v>27.125</c:v>
                </c:pt>
                <c:pt idx="338">
                  <c:v>27</c:v>
                </c:pt>
                <c:pt idx="339">
                  <c:v>27.5</c:v>
                </c:pt>
                <c:pt idx="340">
                  <c:v>25.375</c:v>
                </c:pt>
                <c:pt idx="341">
                  <c:v>24.75</c:v>
                </c:pt>
                <c:pt idx="342">
                  <c:v>24.875</c:v>
                </c:pt>
                <c:pt idx="343">
                  <c:v>24.5</c:v>
                </c:pt>
                <c:pt idx="344">
                  <c:v>25.75</c:v>
                </c:pt>
                <c:pt idx="345">
                  <c:v>26.25</c:v>
                </c:pt>
                <c:pt idx="346">
                  <c:v>26.625</c:v>
                </c:pt>
                <c:pt idx="347">
                  <c:v>26.875</c:v>
                </c:pt>
                <c:pt idx="348">
                  <c:v>27</c:v>
                </c:pt>
                <c:pt idx="349">
                  <c:v>27.25</c:v>
                </c:pt>
                <c:pt idx="350">
                  <c:v>27.5</c:v>
                </c:pt>
                <c:pt idx="351">
                  <c:v>27.75</c:v>
                </c:pt>
                <c:pt idx="352">
                  <c:v>27.75</c:v>
                </c:pt>
                <c:pt idx="353">
                  <c:v>27.75</c:v>
                </c:pt>
                <c:pt idx="354">
                  <c:v>27.875</c:v>
                </c:pt>
                <c:pt idx="355">
                  <c:v>28</c:v>
                </c:pt>
                <c:pt idx="356">
                  <c:v>28.125</c:v>
                </c:pt>
                <c:pt idx="357">
                  <c:v>25.875</c:v>
                </c:pt>
                <c:pt idx="358">
                  <c:v>25.375</c:v>
                </c:pt>
                <c:pt idx="359">
                  <c:v>25.375</c:v>
                </c:pt>
                <c:pt idx="360">
                  <c:v>25.875</c:v>
                </c:pt>
                <c:pt idx="361">
                  <c:v>25.875</c:v>
                </c:pt>
                <c:pt idx="362">
                  <c:v>25.875</c:v>
                </c:pt>
                <c:pt idx="363">
                  <c:v>26.625</c:v>
                </c:pt>
                <c:pt idx="364">
                  <c:v>27</c:v>
                </c:pt>
                <c:pt idx="365">
                  <c:v>27.25</c:v>
                </c:pt>
                <c:pt idx="366">
                  <c:v>27.625</c:v>
                </c:pt>
                <c:pt idx="367">
                  <c:v>28</c:v>
                </c:pt>
                <c:pt idx="368">
                  <c:v>28.25</c:v>
                </c:pt>
                <c:pt idx="369">
                  <c:v>28.25</c:v>
                </c:pt>
                <c:pt idx="370">
                  <c:v>28.375</c:v>
                </c:pt>
                <c:pt idx="371">
                  <c:v>28.625</c:v>
                </c:pt>
                <c:pt idx="372">
                  <c:v>28.75</c:v>
                </c:pt>
                <c:pt idx="373">
                  <c:v>29</c:v>
                </c:pt>
                <c:pt idx="374">
                  <c:v>25.875</c:v>
                </c:pt>
                <c:pt idx="375">
                  <c:v>25.875</c:v>
                </c:pt>
                <c:pt idx="376">
                  <c:v>26.625</c:v>
                </c:pt>
                <c:pt idx="377">
                  <c:v>27.625</c:v>
                </c:pt>
                <c:pt idx="378">
                  <c:v>27.5</c:v>
                </c:pt>
                <c:pt idx="379">
                  <c:v>27.75</c:v>
                </c:pt>
                <c:pt idx="380">
                  <c:v>28.25</c:v>
                </c:pt>
                <c:pt idx="381">
                  <c:v>28.75</c:v>
                </c:pt>
                <c:pt idx="382">
                  <c:v>28.875</c:v>
                </c:pt>
                <c:pt idx="383">
                  <c:v>28.75</c:v>
                </c:pt>
                <c:pt idx="384">
                  <c:v>29.5</c:v>
                </c:pt>
                <c:pt idx="385">
                  <c:v>29.25</c:v>
                </c:pt>
                <c:pt idx="386">
                  <c:v>29.75</c:v>
                </c:pt>
                <c:pt idx="387">
                  <c:v>29.875</c:v>
                </c:pt>
                <c:pt idx="388">
                  <c:v>30</c:v>
                </c:pt>
                <c:pt idx="389">
                  <c:v>30.125</c:v>
                </c:pt>
                <c:pt idx="390">
                  <c:v>30.375</c:v>
                </c:pt>
                <c:pt idx="391">
                  <c:v>27</c:v>
                </c:pt>
                <c:pt idx="392">
                  <c:v>26.625</c:v>
                </c:pt>
                <c:pt idx="393">
                  <c:v>27.125</c:v>
                </c:pt>
                <c:pt idx="394">
                  <c:v>27.625</c:v>
                </c:pt>
                <c:pt idx="395">
                  <c:v>28.125</c:v>
                </c:pt>
                <c:pt idx="396">
                  <c:v>28.375</c:v>
                </c:pt>
                <c:pt idx="397">
                  <c:v>28.625</c:v>
                </c:pt>
                <c:pt idx="398">
                  <c:v>28.875</c:v>
                </c:pt>
                <c:pt idx="399">
                  <c:v>29.25</c:v>
                </c:pt>
                <c:pt idx="400">
                  <c:v>29.375</c:v>
                </c:pt>
                <c:pt idx="401">
                  <c:v>30</c:v>
                </c:pt>
                <c:pt idx="402">
                  <c:v>29.875</c:v>
                </c:pt>
                <c:pt idx="403">
                  <c:v>30.125</c:v>
                </c:pt>
                <c:pt idx="404">
                  <c:v>30.375</c:v>
                </c:pt>
                <c:pt idx="405">
                  <c:v>30.75</c:v>
                </c:pt>
                <c:pt idx="406">
                  <c:v>30.75</c:v>
                </c:pt>
                <c:pt idx="407">
                  <c:v>30.875</c:v>
                </c:pt>
                <c:pt idx="408">
                  <c:v>27.625</c:v>
                </c:pt>
                <c:pt idx="409">
                  <c:v>27.875</c:v>
                </c:pt>
                <c:pt idx="410">
                  <c:v>28.25</c:v>
                </c:pt>
                <c:pt idx="411">
                  <c:v>29.125</c:v>
                </c:pt>
                <c:pt idx="412">
                  <c:v>29.625</c:v>
                </c:pt>
                <c:pt idx="413">
                  <c:v>29.75</c:v>
                </c:pt>
                <c:pt idx="414">
                  <c:v>30.25</c:v>
                </c:pt>
                <c:pt idx="415">
                  <c:v>30.375</c:v>
                </c:pt>
                <c:pt idx="416">
                  <c:v>30.875</c:v>
                </c:pt>
                <c:pt idx="417">
                  <c:v>31</c:v>
                </c:pt>
                <c:pt idx="418">
                  <c:v>31.5</c:v>
                </c:pt>
                <c:pt idx="419">
                  <c:v>31.5</c:v>
                </c:pt>
                <c:pt idx="420">
                  <c:v>31.875</c:v>
                </c:pt>
                <c:pt idx="421">
                  <c:v>31.75</c:v>
                </c:pt>
                <c:pt idx="422">
                  <c:v>31.875</c:v>
                </c:pt>
                <c:pt idx="423">
                  <c:v>31.875</c:v>
                </c:pt>
                <c:pt idx="424">
                  <c:v>31.75</c:v>
                </c:pt>
                <c:pt idx="425">
                  <c:v>27.75</c:v>
                </c:pt>
                <c:pt idx="426">
                  <c:v>27.5</c:v>
                </c:pt>
                <c:pt idx="427">
                  <c:v>27.5</c:v>
                </c:pt>
                <c:pt idx="428">
                  <c:v>27.75</c:v>
                </c:pt>
                <c:pt idx="429">
                  <c:v>27.875</c:v>
                </c:pt>
                <c:pt idx="430">
                  <c:v>27.625</c:v>
                </c:pt>
                <c:pt idx="431">
                  <c:v>28</c:v>
                </c:pt>
                <c:pt idx="432">
                  <c:v>28</c:v>
                </c:pt>
                <c:pt idx="433">
                  <c:v>28.75</c:v>
                </c:pt>
                <c:pt idx="434">
                  <c:v>28.5</c:v>
                </c:pt>
                <c:pt idx="435">
                  <c:v>28.875</c:v>
                </c:pt>
                <c:pt idx="436">
                  <c:v>28.875</c:v>
                </c:pt>
                <c:pt idx="437">
                  <c:v>28.75</c:v>
                </c:pt>
                <c:pt idx="438">
                  <c:v>28.375</c:v>
                </c:pt>
                <c:pt idx="439">
                  <c:v>28.5</c:v>
                </c:pt>
                <c:pt idx="440">
                  <c:v>29.25</c:v>
                </c:pt>
                <c:pt idx="441">
                  <c:v>29.625</c:v>
                </c:pt>
                <c:pt idx="442">
                  <c:v>25.25</c:v>
                </c:pt>
                <c:pt idx="443">
                  <c:v>23.875</c:v>
                </c:pt>
                <c:pt idx="444">
                  <c:v>24</c:v>
                </c:pt>
                <c:pt idx="445">
                  <c:v>23.75</c:v>
                </c:pt>
                <c:pt idx="446">
                  <c:v>24.25</c:v>
                </c:pt>
                <c:pt idx="447">
                  <c:v>24.25</c:v>
                </c:pt>
                <c:pt idx="448">
                  <c:v>24.375</c:v>
                </c:pt>
                <c:pt idx="449">
                  <c:v>24.75</c:v>
                </c:pt>
                <c:pt idx="450">
                  <c:v>24.875</c:v>
                </c:pt>
                <c:pt idx="451">
                  <c:v>25.25</c:v>
                </c:pt>
                <c:pt idx="452">
                  <c:v>25</c:v>
                </c:pt>
                <c:pt idx="453">
                  <c:v>25.25</c:v>
                </c:pt>
                <c:pt idx="454">
                  <c:v>25</c:v>
                </c:pt>
                <c:pt idx="455">
                  <c:v>25.125</c:v>
                </c:pt>
                <c:pt idx="456">
                  <c:v>25.125</c:v>
                </c:pt>
                <c:pt idx="457">
                  <c:v>24.875</c:v>
                </c:pt>
                <c:pt idx="458">
                  <c:v>24.875</c:v>
                </c:pt>
                <c:pt idx="459">
                  <c:v>24</c:v>
                </c:pt>
                <c:pt idx="460">
                  <c:v>23.125</c:v>
                </c:pt>
                <c:pt idx="461">
                  <c:v>23</c:v>
                </c:pt>
                <c:pt idx="462">
                  <c:v>23.25</c:v>
                </c:pt>
                <c:pt idx="463">
                  <c:v>23.5</c:v>
                </c:pt>
                <c:pt idx="464">
                  <c:v>23.625</c:v>
                </c:pt>
                <c:pt idx="465">
                  <c:v>23.25</c:v>
                </c:pt>
                <c:pt idx="466">
                  <c:v>23.375</c:v>
                </c:pt>
                <c:pt idx="467">
                  <c:v>23.25</c:v>
                </c:pt>
                <c:pt idx="468">
                  <c:v>23.25</c:v>
                </c:pt>
                <c:pt idx="469">
                  <c:v>23.375</c:v>
                </c:pt>
                <c:pt idx="470">
                  <c:v>23.625</c:v>
                </c:pt>
                <c:pt idx="471">
                  <c:v>23.875</c:v>
                </c:pt>
                <c:pt idx="472">
                  <c:v>23.625</c:v>
                </c:pt>
                <c:pt idx="473">
                  <c:v>23.875</c:v>
                </c:pt>
                <c:pt idx="474">
                  <c:v>23.5</c:v>
                </c:pt>
                <c:pt idx="475">
                  <c:v>25.375</c:v>
                </c:pt>
                <c:pt idx="476">
                  <c:v>23.75</c:v>
                </c:pt>
                <c:pt idx="477">
                  <c:v>22.125</c:v>
                </c:pt>
                <c:pt idx="478">
                  <c:v>21.875</c:v>
                </c:pt>
                <c:pt idx="479">
                  <c:v>21.875</c:v>
                </c:pt>
                <c:pt idx="480">
                  <c:v>21.875</c:v>
                </c:pt>
                <c:pt idx="481">
                  <c:v>22.25</c:v>
                </c:pt>
                <c:pt idx="482">
                  <c:v>23.125</c:v>
                </c:pt>
                <c:pt idx="483">
                  <c:v>23.125</c:v>
                </c:pt>
                <c:pt idx="484">
                  <c:v>23.25</c:v>
                </c:pt>
                <c:pt idx="485">
                  <c:v>23.25</c:v>
                </c:pt>
                <c:pt idx="486">
                  <c:v>23.625</c:v>
                </c:pt>
                <c:pt idx="487">
                  <c:v>23.125</c:v>
                </c:pt>
                <c:pt idx="488">
                  <c:v>23.125</c:v>
                </c:pt>
                <c:pt idx="489">
                  <c:v>23.625</c:v>
                </c:pt>
                <c:pt idx="490">
                  <c:v>24</c:v>
                </c:pt>
                <c:pt idx="491">
                  <c:v>24</c:v>
                </c:pt>
                <c:pt idx="492">
                  <c:v>24.125</c:v>
                </c:pt>
                <c:pt idx="493">
                  <c:v>23</c:v>
                </c:pt>
                <c:pt idx="494">
                  <c:v>22.25</c:v>
                </c:pt>
                <c:pt idx="495">
                  <c:v>22.375</c:v>
                </c:pt>
                <c:pt idx="496">
                  <c:v>22.625</c:v>
                </c:pt>
                <c:pt idx="497">
                  <c:v>23.625</c:v>
                </c:pt>
                <c:pt idx="498">
                  <c:v>23.5</c:v>
                </c:pt>
                <c:pt idx="499">
                  <c:v>23.75</c:v>
                </c:pt>
                <c:pt idx="500">
                  <c:v>23.5</c:v>
                </c:pt>
                <c:pt idx="501">
                  <c:v>24</c:v>
                </c:pt>
                <c:pt idx="502">
                  <c:v>24.25</c:v>
                </c:pt>
                <c:pt idx="503">
                  <c:v>25.125</c:v>
                </c:pt>
                <c:pt idx="504">
                  <c:v>24.625</c:v>
                </c:pt>
                <c:pt idx="505">
                  <c:v>24.625</c:v>
                </c:pt>
                <c:pt idx="506">
                  <c:v>24.75</c:v>
                </c:pt>
                <c:pt idx="507">
                  <c:v>24.875</c:v>
                </c:pt>
                <c:pt idx="508">
                  <c:v>24.75</c:v>
                </c:pt>
                <c:pt idx="509">
                  <c:v>24.875</c:v>
                </c:pt>
                <c:pt idx="510">
                  <c:v>23.25</c:v>
                </c:pt>
                <c:pt idx="511">
                  <c:v>23.125</c:v>
                </c:pt>
                <c:pt idx="512">
                  <c:v>22.875</c:v>
                </c:pt>
                <c:pt idx="513">
                  <c:v>22.75</c:v>
                </c:pt>
                <c:pt idx="514">
                  <c:v>23.25</c:v>
                </c:pt>
                <c:pt idx="515">
                  <c:v>23.25</c:v>
                </c:pt>
                <c:pt idx="516">
                  <c:v>23.75</c:v>
                </c:pt>
                <c:pt idx="517">
                  <c:v>24</c:v>
                </c:pt>
                <c:pt idx="518">
                  <c:v>24</c:v>
                </c:pt>
                <c:pt idx="519">
                  <c:v>24.25</c:v>
                </c:pt>
                <c:pt idx="520">
                  <c:v>24</c:v>
                </c:pt>
                <c:pt idx="521">
                  <c:v>24</c:v>
                </c:pt>
                <c:pt idx="522">
                  <c:v>24</c:v>
                </c:pt>
                <c:pt idx="523">
                  <c:v>24</c:v>
                </c:pt>
                <c:pt idx="524">
                  <c:v>24.125</c:v>
                </c:pt>
                <c:pt idx="525">
                  <c:v>24.125</c:v>
                </c:pt>
                <c:pt idx="526">
                  <c:v>24.5</c:v>
                </c:pt>
                <c:pt idx="527">
                  <c:v>24.25</c:v>
                </c:pt>
                <c:pt idx="528">
                  <c:v>23.75</c:v>
                </c:pt>
                <c:pt idx="529">
                  <c:v>23.75</c:v>
                </c:pt>
                <c:pt idx="530">
                  <c:v>24.25</c:v>
                </c:pt>
                <c:pt idx="531">
                  <c:v>24.5</c:v>
                </c:pt>
                <c:pt idx="532">
                  <c:v>24.75</c:v>
                </c:pt>
                <c:pt idx="533">
                  <c:v>25.25</c:v>
                </c:pt>
                <c:pt idx="534">
                  <c:v>25.625</c:v>
                </c:pt>
                <c:pt idx="535">
                  <c:v>26.125</c:v>
                </c:pt>
                <c:pt idx="536">
                  <c:v>26.375</c:v>
                </c:pt>
                <c:pt idx="537">
                  <c:v>27.875</c:v>
                </c:pt>
                <c:pt idx="538">
                  <c:v>27.25</c:v>
                </c:pt>
                <c:pt idx="539">
                  <c:v>27.125</c:v>
                </c:pt>
                <c:pt idx="540">
                  <c:v>27.25</c:v>
                </c:pt>
                <c:pt idx="541">
                  <c:v>27.25</c:v>
                </c:pt>
                <c:pt idx="542">
                  <c:v>27.625</c:v>
                </c:pt>
                <c:pt idx="543">
                  <c:v>27.875</c:v>
                </c:pt>
                <c:pt idx="544">
                  <c:v>24.625</c:v>
                </c:pt>
                <c:pt idx="545">
                  <c:v>24.25</c:v>
                </c:pt>
                <c:pt idx="546">
                  <c:v>24.875</c:v>
                </c:pt>
                <c:pt idx="547">
                  <c:v>25.5</c:v>
                </c:pt>
                <c:pt idx="548">
                  <c:v>25.75</c:v>
                </c:pt>
                <c:pt idx="549">
                  <c:v>26.375</c:v>
                </c:pt>
                <c:pt idx="550">
                  <c:v>27.125</c:v>
                </c:pt>
                <c:pt idx="551">
                  <c:v>27.75</c:v>
                </c:pt>
                <c:pt idx="552">
                  <c:v>28.25</c:v>
                </c:pt>
                <c:pt idx="553">
                  <c:v>28.375</c:v>
                </c:pt>
                <c:pt idx="554">
                  <c:v>29.375</c:v>
                </c:pt>
                <c:pt idx="555">
                  <c:v>29</c:v>
                </c:pt>
                <c:pt idx="556">
                  <c:v>29.125</c:v>
                </c:pt>
                <c:pt idx="557">
                  <c:v>29.125</c:v>
                </c:pt>
                <c:pt idx="558">
                  <c:v>29.375</c:v>
                </c:pt>
                <c:pt idx="559">
                  <c:v>30</c:v>
                </c:pt>
                <c:pt idx="560">
                  <c:v>30</c:v>
                </c:pt>
                <c:pt idx="561">
                  <c:v>25.625</c:v>
                </c:pt>
                <c:pt idx="562">
                  <c:v>25.375</c:v>
                </c:pt>
                <c:pt idx="563">
                  <c:v>25.75</c:v>
                </c:pt>
                <c:pt idx="564">
                  <c:v>26.125</c:v>
                </c:pt>
                <c:pt idx="565">
                  <c:v>26.375</c:v>
                </c:pt>
                <c:pt idx="566">
                  <c:v>26.625</c:v>
                </c:pt>
                <c:pt idx="567">
                  <c:v>26.625</c:v>
                </c:pt>
                <c:pt idx="568">
                  <c:v>26.625</c:v>
                </c:pt>
                <c:pt idx="569">
                  <c:v>26.625</c:v>
                </c:pt>
                <c:pt idx="570">
                  <c:v>25.875</c:v>
                </c:pt>
                <c:pt idx="571">
                  <c:v>25.75</c:v>
                </c:pt>
                <c:pt idx="572">
                  <c:v>25.5</c:v>
                </c:pt>
                <c:pt idx="573">
                  <c:v>25.625</c:v>
                </c:pt>
                <c:pt idx="574">
                  <c:v>25.5</c:v>
                </c:pt>
                <c:pt idx="575">
                  <c:v>25</c:v>
                </c:pt>
                <c:pt idx="576">
                  <c:v>25.25</c:v>
                </c:pt>
                <c:pt idx="577">
                  <c:v>25</c:v>
                </c:pt>
                <c:pt idx="578">
                  <c:v>25</c:v>
                </c:pt>
                <c:pt idx="579">
                  <c:v>24.75</c:v>
                </c:pt>
                <c:pt idx="580">
                  <c:v>24.625</c:v>
                </c:pt>
                <c:pt idx="581">
                  <c:v>24.875</c:v>
                </c:pt>
                <c:pt idx="582">
                  <c:v>25.25</c:v>
                </c:pt>
                <c:pt idx="583">
                  <c:v>25.5</c:v>
                </c:pt>
                <c:pt idx="584">
                  <c:v>25.75</c:v>
                </c:pt>
                <c:pt idx="585">
                  <c:v>25.875</c:v>
                </c:pt>
                <c:pt idx="586">
                  <c:v>26</c:v>
                </c:pt>
                <c:pt idx="587">
                  <c:v>26.25</c:v>
                </c:pt>
                <c:pt idx="588">
                  <c:v>26.625</c:v>
                </c:pt>
                <c:pt idx="589">
                  <c:v>26.375</c:v>
                </c:pt>
                <c:pt idx="590">
                  <c:v>26.375</c:v>
                </c:pt>
                <c:pt idx="591">
                  <c:v>26.625</c:v>
                </c:pt>
                <c:pt idx="592">
                  <c:v>26.875</c:v>
                </c:pt>
                <c:pt idx="593">
                  <c:v>27.375</c:v>
                </c:pt>
                <c:pt idx="594">
                  <c:v>27.5</c:v>
                </c:pt>
                <c:pt idx="595">
                  <c:v>24.375</c:v>
                </c:pt>
                <c:pt idx="596">
                  <c:v>23.875</c:v>
                </c:pt>
                <c:pt idx="597">
                  <c:v>24.375</c:v>
                </c:pt>
                <c:pt idx="598">
                  <c:v>24.75</c:v>
                </c:pt>
                <c:pt idx="599">
                  <c:v>25</c:v>
                </c:pt>
                <c:pt idx="600">
                  <c:v>24.875</c:v>
                </c:pt>
                <c:pt idx="601">
                  <c:v>25.375</c:v>
                </c:pt>
                <c:pt idx="602">
                  <c:v>25.5</c:v>
                </c:pt>
                <c:pt idx="603">
                  <c:v>25.875</c:v>
                </c:pt>
                <c:pt idx="604">
                  <c:v>25.75</c:v>
                </c:pt>
                <c:pt idx="605">
                  <c:v>25.125</c:v>
                </c:pt>
                <c:pt idx="606">
                  <c:v>25.375</c:v>
                </c:pt>
                <c:pt idx="607">
                  <c:v>25.625</c:v>
                </c:pt>
                <c:pt idx="608">
                  <c:v>25.5</c:v>
                </c:pt>
                <c:pt idx="609">
                  <c:v>25.5</c:v>
                </c:pt>
                <c:pt idx="610">
                  <c:v>24.875</c:v>
                </c:pt>
                <c:pt idx="611">
                  <c:v>25.375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B59-4C40-AC81-D29F2C19C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6893872"/>
        <c:axId val="1912030336"/>
      </c:scatterChart>
      <c:valAx>
        <c:axId val="1806893872"/>
        <c:scaling>
          <c:orientation val="minMax"/>
          <c:max val="36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100">
                    <a:solidFill>
                      <a:sysClr val="windowText" lastClr="000000"/>
                    </a:solidFill>
                  </a:rPr>
                  <a:t>Ulkolämpötila,</a:t>
                </a:r>
                <a:r>
                  <a:rPr lang="fi-FI" sz="1100" baseline="0">
                    <a:solidFill>
                      <a:sysClr val="windowText" lastClr="000000"/>
                    </a:solidFill>
                  </a:rPr>
                  <a:t> °C</a:t>
                </a:r>
                <a:endParaRPr lang="fi-FI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2030336"/>
        <c:crosses val="autoZero"/>
        <c:crossBetween val="midCat"/>
        <c:majorUnit val="2"/>
      </c:valAx>
      <c:valAx>
        <c:axId val="1912030336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100">
                    <a:solidFill>
                      <a:sysClr val="windowText" lastClr="000000"/>
                    </a:solidFill>
                  </a:rPr>
                  <a:t>Pesulan lämpötila,</a:t>
                </a:r>
                <a:r>
                  <a:rPr lang="fi-FI" sz="1100" baseline="0">
                    <a:solidFill>
                      <a:sysClr val="windowText" lastClr="000000"/>
                    </a:solidFill>
                  </a:rPr>
                  <a:t> °C</a:t>
                </a:r>
                <a:endParaRPr lang="fi-FI" sz="11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806893872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0.12748</cdr:x>
      <cdr:y>0.36439</cdr:y>
    </cdr:from>
    <cdr:to>
      <cdr:x>0.95258</cdr:x>
      <cdr:y>0.36703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71B3A7E0-59E6-4CF5-95EA-FAD01E317528}"/>
            </a:ext>
          </a:extLst>
        </cdr:cNvPr>
        <cdr:cNvCxnSpPr/>
      </cdr:nvCxnSpPr>
      <cdr:spPr>
        <a:xfrm xmlns:a="http://schemas.openxmlformats.org/drawingml/2006/main">
          <a:off x="578427" y="1551272"/>
          <a:ext cx="3743763" cy="11239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accent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0.52109</cdr:x>
      <cdr:y>0.05695</cdr:y>
    </cdr:from>
    <cdr:to>
      <cdr:x>0.52109</cdr:x>
      <cdr:y>0.77283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169FB48B-D4EE-4563-BBCB-5E7C2B08A07B}"/>
            </a:ext>
          </a:extLst>
        </cdr:cNvPr>
        <cdr:cNvCxnSpPr/>
      </cdr:nvCxnSpPr>
      <cdr:spPr>
        <a:xfrm xmlns:a="http://schemas.openxmlformats.org/drawingml/2006/main">
          <a:off x="2364365" y="242442"/>
          <a:ext cx="1" cy="3047673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0.47041</cdr:x>
      <cdr:y>0.78473</cdr:y>
    </cdr:from>
    <cdr:to>
      <cdr:x>0.56577</cdr:x>
      <cdr:y>0.88158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002A0ECA-8A3E-46B8-8BFB-CC510CB39979}"/>
            </a:ext>
          </a:extLst>
        </cdr:cNvPr>
        <cdr:cNvSpPr/>
      </cdr:nvSpPr>
      <cdr:spPr>
        <a:xfrm xmlns:a="http://schemas.openxmlformats.org/drawingml/2006/main">
          <a:off x="2134390" y="3340789"/>
          <a:ext cx="432708" cy="41229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i-FI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B98C3-B308-40CF-ACEA-0C8BA35E5444}" type="datetimeFigureOut">
              <a:rPr lang="fi-FI" smtClean="0"/>
              <a:t>15.5.2022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A7553-A4E0-49F3-AD4F-B8D98709C1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0222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4AFA5-72A8-475B-B5CC-32A1F961D773}" type="datetimeFigureOut">
              <a:rPr lang="fi-FI" smtClean="0"/>
              <a:t>15.5.2022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A472B-AAF4-452C-85B1-4D9E4CE74B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866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A472B-AAF4-452C-85B1-4D9E4CE74B4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455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A472B-AAF4-452C-85B1-4D9E4CE74B4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4073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A472B-AAF4-452C-85B1-4D9E4CE74B4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361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A472B-AAF4-452C-85B1-4D9E4CE74B47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5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A472B-AAF4-452C-85B1-4D9E4CE74B47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161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sv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yoterveyslaitos" TargetMode="External"/><Relationship Id="rId13" Type="http://schemas.openxmlformats.org/officeDocument/2006/relationships/image" Target="../media/image78.png"/><Relationship Id="rId3" Type="http://schemas.openxmlformats.org/officeDocument/2006/relationships/image" Target="../media/image4.svg"/><Relationship Id="rId7" Type="http://schemas.openxmlformats.org/officeDocument/2006/relationships/image" Target="../media/image75.png"/><Relationship Id="rId12" Type="http://schemas.openxmlformats.org/officeDocument/2006/relationships/hyperlink" Target="http://www.ttl.fi/fi/sivut/default.aspx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instagram.com/tyoterveys/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74.svg"/><Relationship Id="rId15" Type="http://schemas.openxmlformats.org/officeDocument/2006/relationships/image" Target="../media/image6.svg"/><Relationship Id="rId10" Type="http://schemas.openxmlformats.org/officeDocument/2006/relationships/hyperlink" Target="https://twitter.com/tyoterveys" TargetMode="External"/><Relationship Id="rId4" Type="http://schemas.openxmlformats.org/officeDocument/2006/relationships/image" Target="../media/image73.png"/><Relationship Id="rId9" Type="http://schemas.openxmlformats.org/officeDocument/2006/relationships/image" Target="../media/image76.png"/><Relationship Id="rId1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yoterveys" TargetMode="External"/><Relationship Id="rId13" Type="http://schemas.openxmlformats.org/officeDocument/2006/relationships/image" Target="../media/image74.svg"/><Relationship Id="rId3" Type="http://schemas.openxmlformats.org/officeDocument/2006/relationships/image" Target="../media/image8.svg"/><Relationship Id="rId7" Type="http://schemas.openxmlformats.org/officeDocument/2006/relationships/image" Target="../media/image76.png"/><Relationship Id="rId12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tyoterveyslaitos" TargetMode="External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5" Type="http://schemas.openxmlformats.org/officeDocument/2006/relationships/image" Target="../media/image2.svg"/><Relationship Id="rId10" Type="http://schemas.openxmlformats.org/officeDocument/2006/relationships/hyperlink" Target="http://www.ttl.fi/fi/sivut/default.aspx" TargetMode="External"/><Relationship Id="rId4" Type="http://schemas.openxmlformats.org/officeDocument/2006/relationships/hyperlink" Target="https://instagram.com/tyoterveys/" TargetMode="External"/><Relationship Id="rId9" Type="http://schemas.openxmlformats.org/officeDocument/2006/relationships/image" Target="../media/image77.png"/><Relationship Id="rId1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yoterveys" TargetMode="External"/><Relationship Id="rId13" Type="http://schemas.openxmlformats.org/officeDocument/2006/relationships/image" Target="../media/image74.svg"/><Relationship Id="rId3" Type="http://schemas.openxmlformats.org/officeDocument/2006/relationships/image" Target="../media/image4.svg"/><Relationship Id="rId7" Type="http://schemas.openxmlformats.org/officeDocument/2006/relationships/image" Target="../media/image76.png"/><Relationship Id="rId12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tyoterveyslaitos" TargetMode="External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5" Type="http://schemas.openxmlformats.org/officeDocument/2006/relationships/image" Target="../media/image2.svg"/><Relationship Id="rId10" Type="http://schemas.openxmlformats.org/officeDocument/2006/relationships/hyperlink" Target="http://www.ttl.fi/fi/sivut/default.aspx" TargetMode="External"/><Relationship Id="rId4" Type="http://schemas.openxmlformats.org/officeDocument/2006/relationships/hyperlink" Target="https://instagram.com/tyoterveys/" TargetMode="External"/><Relationship Id="rId9" Type="http://schemas.openxmlformats.org/officeDocument/2006/relationships/image" Target="../media/image77.png"/><Relationship Id="rId1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9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svg"/><Relationship Id="rId21" Type="http://schemas.openxmlformats.org/officeDocument/2006/relationships/image" Target="../media/image32.svg"/><Relationship Id="rId34" Type="http://schemas.openxmlformats.org/officeDocument/2006/relationships/image" Target="../media/image45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33" Type="http://schemas.openxmlformats.org/officeDocument/2006/relationships/image" Target="../media/image44.svg"/><Relationship Id="rId38" Type="http://schemas.openxmlformats.org/officeDocument/2006/relationships/image" Target="../media/image49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31" Type="http://schemas.openxmlformats.org/officeDocument/2006/relationships/image" Target="../media/image42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Relationship Id="rId30" Type="http://schemas.openxmlformats.org/officeDocument/2006/relationships/image" Target="../media/image41.png"/><Relationship Id="rId35" Type="http://schemas.openxmlformats.org/officeDocument/2006/relationships/image" Target="../media/image46.svg"/><Relationship Id="rId8" Type="http://schemas.openxmlformats.org/officeDocument/2006/relationships/image" Target="../media/image19.png"/><Relationship Id="rId3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lehti sinin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896178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accent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Otsikko</a:t>
            </a:r>
            <a:r>
              <a:rPr lang="en-US"/>
              <a:t> </a:t>
            </a:r>
            <a:r>
              <a:rPr lang="en-US" err="1"/>
              <a:t>enintään</a:t>
            </a:r>
            <a:r>
              <a:rPr lang="en-US"/>
              <a:t> </a:t>
            </a:r>
            <a:r>
              <a:rPr lang="en-US" err="1"/>
              <a:t>kolmelle</a:t>
            </a:r>
            <a:r>
              <a:rPr lang="en-US"/>
              <a:t> </a:t>
            </a:r>
            <a:r>
              <a:rPr lang="en-US" err="1"/>
              <a:t>riville</a:t>
            </a:r>
            <a:br>
              <a:rPr lang="en-US"/>
            </a:br>
            <a:r>
              <a:rPr lang="en-US"/>
              <a:t>– </a:t>
            </a:r>
            <a:r>
              <a:rPr lang="en-US" err="1"/>
              <a:t>Pitäydy</a:t>
            </a:r>
            <a:r>
              <a:rPr lang="en-US"/>
              <a:t> </a:t>
            </a:r>
            <a:r>
              <a:rPr lang="en-US" err="1"/>
              <a:t>tekstin</a:t>
            </a:r>
            <a:r>
              <a:rPr lang="en-US"/>
              <a:t> </a:t>
            </a:r>
            <a:r>
              <a:rPr lang="en-US" err="1"/>
              <a:t>pistekoossa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tekstilaatikon</a:t>
            </a:r>
            <a:r>
              <a:rPr lang="en-US"/>
              <a:t> </a:t>
            </a:r>
            <a:r>
              <a:rPr lang="en-US" err="1"/>
              <a:t>koossa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4326410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Pääsomekanava</a:t>
            </a:r>
            <a:r>
              <a:rPr lang="en-US"/>
              <a:t> @</a:t>
            </a:r>
            <a:r>
              <a:rPr lang="en-US" err="1"/>
              <a:t>loremipsum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4534" y="3664912"/>
            <a:ext cx="9360000" cy="722311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800" b="0" spc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r>
              <a:rPr lang="en-US"/>
              <a:t>, </a:t>
            </a:r>
            <a:r>
              <a:rPr lang="en-US" err="1"/>
              <a:t>titteli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AF27D-2807-47D9-BB1A-2097B4E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3B657-F64D-4FF7-BDE7-E9D34A702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9325" y="3559913"/>
            <a:ext cx="3542676" cy="3343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BFFB1-C945-4CE5-9C2B-3BEBB24DC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2FEB0A-B3AF-41F9-BD28-02B4985E0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340" y="3514943"/>
            <a:ext cx="6879873" cy="4278702"/>
          </a:xfrm>
          <a:prstGeom prst="rect">
            <a:avLst/>
          </a:prstGeom>
        </p:spPr>
      </p:pic>
      <p:pic>
        <p:nvPicPr>
          <p:cNvPr id="9" name="Graphic 8" descr="Työterveyslaitos">
            <a:extLst>
              <a:ext uri="{FF2B5EF4-FFF2-40B4-BE49-F238E27FC236}">
                <a16:creationId xmlns:a16="http://schemas.microsoft.com/office/drawing/2014/main" id="{085AB879-6181-48EC-9F00-D04B93D9E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6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29543" y="2399071"/>
            <a:ext cx="7532914" cy="1752197"/>
          </a:xfrm>
        </p:spPr>
        <p:txBody>
          <a:bodyPr anchor="ctr" anchorCtr="0"/>
          <a:lstStyle>
            <a:lvl1pPr algn="ctr">
              <a:lnSpc>
                <a:spcPct val="95000"/>
              </a:lnSpc>
              <a:defRPr sz="3200" spc="100" baseline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err="1"/>
              <a:t>Tämä</a:t>
            </a:r>
            <a:r>
              <a:rPr lang="en-US"/>
              <a:t> on </a:t>
            </a:r>
            <a:r>
              <a:rPr lang="en-US" err="1"/>
              <a:t>välilehti</a:t>
            </a:r>
            <a:r>
              <a:rPr lang="en-US"/>
              <a:t>. </a:t>
            </a:r>
            <a:r>
              <a:rPr lang="en-US" err="1"/>
              <a:t>Enintään</a:t>
            </a:r>
            <a:r>
              <a:rPr lang="en-US"/>
              <a:t> 4 </a:t>
            </a:r>
            <a:r>
              <a:rPr lang="en-US" err="1"/>
              <a:t>riviä</a:t>
            </a:r>
            <a:r>
              <a:rPr lang="en-US"/>
              <a:t> </a:t>
            </a:r>
            <a:r>
              <a:rPr lang="en-US" err="1"/>
              <a:t>tekstiä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olla </a:t>
            </a:r>
            <a:r>
              <a:rPr lang="en-US" err="1"/>
              <a:t>tässä</a:t>
            </a:r>
            <a:r>
              <a:rPr lang="en-US"/>
              <a:t>. </a:t>
            </a:r>
            <a:r>
              <a:rPr lang="en-US" err="1"/>
              <a:t>Pitäydy</a:t>
            </a:r>
            <a:r>
              <a:rPr lang="en-US"/>
              <a:t> </a:t>
            </a:r>
            <a:r>
              <a:rPr lang="en-US" err="1"/>
              <a:t>tekstin</a:t>
            </a:r>
            <a:r>
              <a:rPr lang="en-US"/>
              <a:t> </a:t>
            </a:r>
            <a:r>
              <a:rPr lang="en-US" err="1"/>
              <a:t>tyylissä</a:t>
            </a:r>
            <a:r>
              <a:rPr lang="en-US"/>
              <a:t> ja </a:t>
            </a:r>
            <a:r>
              <a:rPr lang="en-US" err="1"/>
              <a:t>pistekoossa</a:t>
            </a:r>
            <a:r>
              <a:rPr lang="en-US"/>
              <a:t>. </a:t>
            </a:r>
            <a:r>
              <a:rPr lang="en-US" err="1"/>
              <a:t>Valkoista</a:t>
            </a:r>
            <a:r>
              <a:rPr lang="en-US"/>
              <a:t> </a:t>
            </a:r>
            <a:r>
              <a:rPr lang="en-US" err="1"/>
              <a:t>tekstiä</a:t>
            </a:r>
            <a:r>
              <a:rPr lang="en-US"/>
              <a:t> EI </a:t>
            </a:r>
            <a:r>
              <a:rPr lang="en-US" err="1"/>
              <a:t>saa</a:t>
            </a:r>
            <a:r>
              <a:rPr lang="en-US"/>
              <a:t> </a:t>
            </a:r>
            <a:r>
              <a:rPr lang="en-US" err="1"/>
              <a:t>käyttää</a:t>
            </a:r>
            <a:r>
              <a:rPr lang="en-US"/>
              <a:t> </a:t>
            </a:r>
            <a:r>
              <a:rPr lang="en-US" err="1"/>
              <a:t>tällä</a:t>
            </a:r>
            <a:r>
              <a:rPr lang="en-US"/>
              <a:t> </a:t>
            </a:r>
            <a:r>
              <a:rPr lang="en-US" err="1"/>
              <a:t>pohjalla</a:t>
            </a:r>
            <a:r>
              <a:rPr lang="en-US"/>
              <a:t>.</a:t>
            </a:r>
            <a:endParaRPr lang="fi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6F5ACB-EA42-4082-ADD5-382DD1200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7251" y="354804"/>
            <a:ext cx="1440000" cy="1985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D68439-2634-4CE5-A439-FA54ED76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429754"/>
            <a:ext cx="10080000" cy="0"/>
          </a:xfrm>
          <a:prstGeom prst="line">
            <a:avLst/>
          </a:prstGeom>
          <a:ln w="2349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DC45D8-9939-42A5-8E40-CE05FA645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9421" y="668702"/>
            <a:ext cx="0" cy="6228000"/>
          </a:xfrm>
          <a:prstGeom prst="line">
            <a:avLst/>
          </a:prstGeom>
          <a:ln w="2349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734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ksi tekstilaat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44562"/>
            <a:ext cx="10297904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fi-FI"/>
              <a:t>Tämä sivumalli on Yksi tekstilaatikko, tähän mahtuu kaksirivinen otsikko, älä kirjoita sen pidempää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D1B3-C6B6-4019-8BE0-E3EB9332C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10297904" cy="4138168"/>
          </a:xfrm>
        </p:spPr>
        <p:txBody>
          <a:bodyPr lIns="0" rIns="0" bIns="0"/>
          <a:lstStyle>
            <a:lvl1pPr marL="266700" indent="-266700">
              <a:lnSpc>
                <a:spcPct val="95000"/>
              </a:lnSpc>
              <a:spcAft>
                <a:spcPts val="1200"/>
              </a:spcAft>
              <a:defRPr sz="2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2563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2EECF96C-C4F2-4291-845A-827450CDB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0239BB99-587F-4F12-817E-0D666E617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12A91F40-1C0E-4DC6-88AB-03BACDE3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0395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tekstilaat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44562"/>
            <a:ext cx="10297904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fi-FI"/>
              <a:t>Tämä sivumalli on kaksi tekstilaatikkoa, tähän mahtuu kaksirivinen otsikko, älä kirjoita pidempää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D1B3-C6B6-4019-8BE0-E3EB9332C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5077932" cy="4138168"/>
          </a:xfrm>
        </p:spPr>
        <p:txBody>
          <a:bodyPr lIns="0" rIns="0" bIns="0"/>
          <a:lstStyle>
            <a:lvl1pPr marL="266700" indent="-266700">
              <a:lnSpc>
                <a:spcPct val="95000"/>
              </a:lnSpc>
              <a:spcAft>
                <a:spcPts val="1200"/>
              </a:spcAft>
              <a:defRPr sz="2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2563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1A1B5E-7A25-4796-9106-CE8D5B6B96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2611" y="1991170"/>
            <a:ext cx="5079600" cy="4138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2EECF96C-C4F2-4291-845A-827450CDB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0239BB99-587F-4F12-817E-0D666E617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12A91F40-1C0E-4DC6-88AB-03BACDE3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5023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ksi tekstilaatikko, ei bullet-li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44562"/>
            <a:ext cx="10297904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fi-FI"/>
              <a:t>Tämä sivumalli on Yksi tekstilaatikko, ei </a:t>
            </a:r>
            <a:r>
              <a:rPr lang="fi-FI" err="1"/>
              <a:t>bullet</a:t>
            </a:r>
            <a:r>
              <a:rPr lang="fi-FI"/>
              <a:t>-listaa, otsikko enintään kaksi riviä, älä kirjoita sen enempää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D1B3-C6B6-4019-8BE0-E3EB9332C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10297904" cy="4138168"/>
          </a:xfrm>
        </p:spPr>
        <p:txBody>
          <a:bodyPr lIns="0" rIns="0" bIns="0"/>
          <a:lstStyle>
            <a:lvl1pPr marL="0" indent="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None/>
              <a:defRPr sz="2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180975" indent="0">
              <a:lnSpc>
                <a:spcPct val="95000"/>
              </a:lnSpc>
              <a:spcAft>
                <a:spcPts val="12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361950" indent="0">
              <a:lnSpc>
                <a:spcPct val="95000"/>
              </a:lnSpc>
              <a:spcAft>
                <a:spcPts val="1200"/>
              </a:spcAft>
              <a:buNone/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534988" indent="0">
              <a:lnSpc>
                <a:spcPct val="95000"/>
              </a:lnSpc>
              <a:spcAft>
                <a:spcPts val="1200"/>
              </a:spcAft>
              <a:buNone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715963" indent="0">
              <a:lnSpc>
                <a:spcPct val="95000"/>
              </a:lnSpc>
              <a:spcAft>
                <a:spcPts val="1200"/>
              </a:spcAft>
              <a:buNone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2EECF96C-C4F2-4291-845A-827450CDB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0239BB99-587F-4F12-817E-0D666E617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12A91F40-1C0E-4DC6-88AB-03BACDE3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95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ksi tekstilaatikk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944562"/>
            <a:ext cx="10512425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 err="1"/>
              <a:t>Yksi</a:t>
            </a:r>
            <a:r>
              <a:rPr lang="en-US"/>
              <a:t> </a:t>
            </a:r>
            <a:r>
              <a:rPr lang="en-US" err="1"/>
              <a:t>tekstilaatikko</a:t>
            </a:r>
            <a:r>
              <a:rPr lang="en-US"/>
              <a:t> ja </a:t>
            </a:r>
            <a:r>
              <a:rPr lang="en-US" err="1"/>
              <a:t>paikka</a:t>
            </a:r>
            <a:r>
              <a:rPr lang="en-US"/>
              <a:t> </a:t>
            </a:r>
            <a:r>
              <a:rPr lang="en-US" err="1"/>
              <a:t>kuvalle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D1B3-C6B6-4019-8BE0-E3EB9332C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1991170"/>
            <a:ext cx="5975079" cy="4138168"/>
          </a:xfrm>
        </p:spPr>
        <p:txBody>
          <a:bodyPr lIns="0" rIns="0" bIns="0"/>
          <a:lstStyle>
            <a:lvl1pPr marL="265113" indent="-2651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22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6088" indent="-1778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20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r>
              <a:rPr lang="fi-FI"/>
              <a:t>Kuvan rajausta pääsee muokkaamaan </a:t>
            </a:r>
            <a:r>
              <a:rPr lang="fi-FI" err="1"/>
              <a:t>Format</a:t>
            </a:r>
            <a:r>
              <a:rPr lang="fi-FI"/>
              <a:t>-välilehdeltä </a:t>
            </a:r>
            <a:r>
              <a:rPr lang="fi-FI" err="1"/>
              <a:t>Crop</a:t>
            </a:r>
            <a:r>
              <a:rPr lang="fi-FI"/>
              <a:t>-työkalulla. Noudata brändikirjan kuvavalintaohjeita kun valitset kuvituskuvia esitykseesi. Kuvan resoluutio tulee olla 150 </a:t>
            </a:r>
            <a:r>
              <a:rPr lang="fi-FI" err="1"/>
              <a:t>ppi</a:t>
            </a:r>
            <a:r>
              <a:rPr lang="fi-FI"/>
              <a:t> (1:1 koossa), jotta kuva toistuu terävänä esitystilanteissa.</a:t>
            </a:r>
          </a:p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FF913CA-9A1A-4F22-BA6B-0589090F0C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5188" y="1990725"/>
            <a:ext cx="4137025" cy="403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2EECF96C-C4F2-4291-845A-827450CDB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0239BB99-587F-4F12-817E-0D666E617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12A91F40-1C0E-4DC6-88AB-03BACDE3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052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ksi tekstilaatikko, 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944562"/>
            <a:ext cx="10512425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 err="1"/>
              <a:t>Yksi</a:t>
            </a:r>
            <a:r>
              <a:rPr lang="en-US"/>
              <a:t> </a:t>
            </a:r>
            <a:r>
              <a:rPr lang="en-US" err="1"/>
              <a:t>tekstilaatikko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paikka</a:t>
            </a:r>
            <a:r>
              <a:rPr lang="en-US"/>
              <a:t> </a:t>
            </a:r>
            <a:r>
              <a:rPr lang="en-US" err="1"/>
              <a:t>kuvalle</a:t>
            </a:r>
            <a:r>
              <a:rPr lang="en-US"/>
              <a:t> ja </a:t>
            </a:r>
            <a:r>
              <a:rPr lang="en-US" err="1"/>
              <a:t>kuvatekstille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D1B3-C6B6-4019-8BE0-E3EB9332C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1991170"/>
            <a:ext cx="5975079" cy="4138168"/>
          </a:xfrm>
        </p:spPr>
        <p:txBody>
          <a:bodyPr lIns="0" rIns="0" bIns="0"/>
          <a:lstStyle>
            <a:lvl1pPr marL="266700" indent="-266700">
              <a:lnSpc>
                <a:spcPct val="95000"/>
              </a:lnSpc>
              <a:spcAft>
                <a:spcPts val="1200"/>
              </a:spcAft>
              <a:defRPr sz="2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2563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i-FI"/>
              <a:t>Kuvan rajausta pääsee muokkaamaan </a:t>
            </a:r>
            <a:r>
              <a:rPr lang="fi-FI" err="1"/>
              <a:t>Format</a:t>
            </a:r>
            <a:r>
              <a:rPr lang="fi-FI"/>
              <a:t>-välilehdeltä </a:t>
            </a:r>
            <a:r>
              <a:rPr lang="fi-FI" err="1"/>
              <a:t>Crop</a:t>
            </a:r>
            <a:r>
              <a:rPr lang="fi-FI"/>
              <a:t>-työkalulla. Noudata brändikirjan kuvavalintaohjeita kun valitset kuvituskuvia esitykseesi. Kuvan resoluutio tulee olla 150 </a:t>
            </a:r>
            <a:r>
              <a:rPr lang="fi-FI" err="1"/>
              <a:t>ppi</a:t>
            </a:r>
            <a:r>
              <a:rPr lang="fi-FI"/>
              <a:t> (1:1 koossa), jotta kuva toistuu terävänä esitystilanteissa.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FF913CA-9A1A-4F22-BA6B-0589090F0C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5188" y="1990726"/>
            <a:ext cx="4137025" cy="35991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CD72AF4-2105-46E3-A9E6-21CC5ECD4B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15188" y="5746376"/>
            <a:ext cx="4127500" cy="311524"/>
          </a:xfrm>
        </p:spPr>
        <p:txBody>
          <a:bodyPr/>
          <a:lstStyle>
            <a:lvl1pPr marL="0" indent="0">
              <a:buNone/>
              <a:defRPr sz="1200" i="0">
                <a:latin typeface="+mn-lt"/>
              </a:defRPr>
            </a:lvl1pPr>
            <a:lvl2pPr marL="239400" indent="0">
              <a:buNone/>
              <a:defRPr sz="1100">
                <a:latin typeface="+mn-lt"/>
              </a:defRPr>
            </a:lvl2pPr>
            <a:lvl3pPr marL="268287" indent="0">
              <a:buNone/>
              <a:defRPr sz="1100">
                <a:latin typeface="+mn-lt"/>
              </a:defRPr>
            </a:lvl3pPr>
            <a:lvl4pPr marL="536575" indent="0">
              <a:buNone/>
              <a:defRPr sz="1100">
                <a:latin typeface="+mn-lt"/>
              </a:defRPr>
            </a:lvl4pPr>
            <a:lvl5pPr marL="804862" indent="0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 err="1"/>
              <a:t>Kuvateksti</a:t>
            </a:r>
            <a:r>
              <a:rPr lang="en-US"/>
              <a:t>. </a:t>
            </a:r>
            <a:r>
              <a:rPr lang="en-US" err="1"/>
              <a:t>Kasvata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 </a:t>
            </a:r>
            <a:r>
              <a:rPr lang="en-US" err="1"/>
              <a:t>laatikkoa</a:t>
            </a:r>
            <a:r>
              <a:rPr lang="en-US"/>
              <a:t> YLÖSPÄIN, EI ALASPÄIN. </a:t>
            </a:r>
            <a:r>
              <a:rPr lang="en-US" err="1"/>
              <a:t>Rajaa</a:t>
            </a:r>
            <a:r>
              <a:rPr lang="en-US"/>
              <a:t> </a:t>
            </a:r>
            <a:r>
              <a:rPr lang="en-US" err="1"/>
              <a:t>silloin</a:t>
            </a:r>
            <a:r>
              <a:rPr lang="en-US"/>
              <a:t> </a:t>
            </a:r>
            <a:r>
              <a:rPr lang="en-US" err="1"/>
              <a:t>kuvaa</a:t>
            </a:r>
            <a:r>
              <a:rPr lang="en-US"/>
              <a:t> </a:t>
            </a:r>
            <a:r>
              <a:rPr lang="en-US" err="1"/>
              <a:t>matalammaksi</a:t>
            </a:r>
            <a:r>
              <a:rPr lang="en-US"/>
              <a:t> </a:t>
            </a:r>
            <a:r>
              <a:rPr lang="en-US" err="1"/>
              <a:t>alhaalta</a:t>
            </a:r>
            <a:r>
              <a:rPr lang="en-US"/>
              <a:t> </a:t>
            </a:r>
            <a:r>
              <a:rPr lang="en-US" err="1"/>
              <a:t>päin</a:t>
            </a:r>
            <a:r>
              <a:rPr lang="en-US"/>
              <a:t>.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2EECF96C-C4F2-4291-845A-827450CDB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0239BB99-587F-4F12-817E-0D666E617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12A91F40-1C0E-4DC6-88AB-03BACDE3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hdettava pysty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44563"/>
            <a:ext cx="5982957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 err="1"/>
              <a:t>Tälle</a:t>
            </a:r>
            <a:r>
              <a:rPr lang="en-US"/>
              <a:t> </a:t>
            </a:r>
            <a:r>
              <a:rPr lang="en-US" err="1"/>
              <a:t>Vaihdettava</a:t>
            </a:r>
            <a:r>
              <a:rPr lang="en-US"/>
              <a:t> </a:t>
            </a:r>
            <a:r>
              <a:rPr lang="en-US" err="1"/>
              <a:t>pystykuva</a:t>
            </a:r>
            <a:br>
              <a:rPr lang="en-US"/>
            </a:br>
            <a:r>
              <a:rPr lang="en-US"/>
              <a:t>-</a:t>
            </a:r>
            <a:r>
              <a:rPr lang="en-US" err="1"/>
              <a:t>pohjalle</a:t>
            </a:r>
            <a:r>
              <a:rPr lang="en-US"/>
              <a:t> </a:t>
            </a:r>
            <a:r>
              <a:rPr lang="en-US" err="1"/>
              <a:t>voit</a:t>
            </a:r>
            <a:r>
              <a:rPr lang="en-US"/>
              <a:t> </a:t>
            </a:r>
            <a:r>
              <a:rPr lang="en-US" err="1"/>
              <a:t>lisätä</a:t>
            </a:r>
            <a:r>
              <a:rPr lang="en-US"/>
              <a:t> </a:t>
            </a:r>
            <a:r>
              <a:rPr lang="en-US" err="1"/>
              <a:t>kuvan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5F9699-F958-40A0-B403-43BD2BD82E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829" y="1991170"/>
            <a:ext cx="5973676" cy="4138168"/>
          </a:xfrm>
        </p:spPr>
        <p:txBody>
          <a:bodyPr lIns="0" rIns="0" bIns="0"/>
          <a:lstStyle>
            <a:lvl1pPr marL="265113" indent="-2651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r>
              <a:rPr lang="fi-FI"/>
              <a:t>Kuvan rajausta pääsee muokkaamaan </a:t>
            </a:r>
            <a:r>
              <a:rPr lang="fi-FI" err="1"/>
              <a:t>Format</a:t>
            </a:r>
            <a:r>
              <a:rPr lang="fi-FI"/>
              <a:t>-välilehdeltä </a:t>
            </a:r>
            <a:r>
              <a:rPr lang="fi-FI" err="1"/>
              <a:t>Crop</a:t>
            </a:r>
            <a:r>
              <a:rPr lang="fi-FI"/>
              <a:t>-työkalulla. Noudata brändikirjan kuvavalintaohjeita kun valitset kuvituskuvia esitykseesi. Kuvan resoluutio tulee olla 150 </a:t>
            </a:r>
            <a:r>
              <a:rPr lang="fi-FI" err="1"/>
              <a:t>ppi</a:t>
            </a:r>
            <a:r>
              <a:rPr lang="fi-FI"/>
              <a:t> (1:1 koossa), jotta kuva toistuu terävänä esitystilanteissa.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1168E-D93E-4EB2-B47E-2D63A899FE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7450" y="0"/>
            <a:ext cx="4654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7C7B4F91-AA78-4FD6-9B39-F6590169A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91302D08-B93F-4103-9FFA-8CF2B8B0D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421" y="6356350"/>
            <a:ext cx="1565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</p:spTree>
    <p:extLst>
      <p:ext uri="{BB962C8B-B14F-4D97-AF65-F5344CB8AC3E}">
        <p14:creationId xmlns:p14="http://schemas.microsoft.com/office/powerpoint/2010/main" val="160929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hdettava kokosivun 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F72F84-C139-4E21-A63A-85521A2C1F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Käytä tätä sivupohjaa kokosivun kuville. Lisää kuva klikkaamalla ikonia keskellä sivua.</a:t>
            </a:r>
            <a:br>
              <a:rPr lang="fi-FI"/>
            </a:br>
            <a:r>
              <a:rPr lang="fi-FI"/>
              <a:t>Valitse tämä sivupohja sivulle uudelleen Layout-valikosta, mikäli kuva ei täytä koko kuva-aluetta.</a:t>
            </a:r>
            <a:br>
              <a:rPr lang="fi-FI"/>
            </a:br>
            <a:r>
              <a:rPr lang="fi-FI"/>
              <a:t>Rajauksen muokkaaminen onnistuu </a:t>
            </a:r>
            <a:r>
              <a:rPr lang="fi-FI" err="1"/>
              <a:t>Crop</a:t>
            </a:r>
            <a:r>
              <a:rPr lang="fi-FI"/>
              <a:t>-työkalulla.</a:t>
            </a:r>
            <a:br>
              <a:rPr lang="fi-FI"/>
            </a:br>
            <a:r>
              <a:rPr lang="fi-FI"/>
              <a:t>Järjestä kuva (valkoisen) logon taakse </a:t>
            </a:r>
            <a:r>
              <a:rPr lang="fi-FI" err="1"/>
              <a:t>Arrange</a:t>
            </a:r>
            <a:r>
              <a:rPr lang="fi-FI"/>
              <a:t> -&gt; </a:t>
            </a:r>
            <a:r>
              <a:rPr lang="fi-FI" err="1"/>
              <a:t>Send</a:t>
            </a:r>
            <a:r>
              <a:rPr lang="fi-FI"/>
              <a:t> to </a:t>
            </a:r>
            <a:r>
              <a:rPr lang="fi-FI" err="1"/>
              <a:t>back</a:t>
            </a:r>
            <a:r>
              <a:rPr lang="fi-FI"/>
              <a:t> -komennolla.</a:t>
            </a:r>
            <a:br>
              <a:rPr lang="fi-FI"/>
            </a:br>
            <a:r>
              <a:rPr lang="fi-FI"/>
              <a:t>Kuvan mitat: 33,9 (leveys) x 19,1 (korkeus) cm (kuvan suositeltava pikselitiheys on 150 </a:t>
            </a:r>
            <a:r>
              <a:rPr lang="fi-FI" err="1"/>
              <a:t>ppi</a:t>
            </a:r>
            <a:r>
              <a:rPr lang="fi-FI"/>
              <a:t>, jotta kuva toistuu terävänä esittäessä).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478AF57-3375-4FE9-949D-138B35FEA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FA2316D2-55F9-41F2-A023-1B9EF1EF4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E21B8755-A6E4-4FDA-AE6F-CC4D9049F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825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afi, pystymall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44562"/>
            <a:ext cx="4541105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 err="1"/>
              <a:t>Pystymallisen</a:t>
            </a:r>
            <a:r>
              <a:rPr lang="en-US"/>
              <a:t> </a:t>
            </a:r>
            <a:r>
              <a:rPr lang="en-US" err="1"/>
              <a:t>graafin</a:t>
            </a:r>
            <a:r>
              <a:rPr lang="en-US"/>
              <a:t> </a:t>
            </a:r>
            <a:r>
              <a:rPr lang="en-US" err="1"/>
              <a:t>pohja</a:t>
            </a:r>
            <a:r>
              <a:rPr lang="en-US"/>
              <a:t> ja </a:t>
            </a:r>
            <a:r>
              <a:rPr lang="en-US" err="1"/>
              <a:t>sivumalli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C5200-751F-4CFE-8D6B-1F9F6E3DD7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4185" y="1991170"/>
            <a:ext cx="4531056" cy="4138168"/>
          </a:xfrm>
        </p:spPr>
        <p:txBody>
          <a:bodyPr lIns="0" rIns="0" bIns="0"/>
          <a:lstStyle>
            <a:lvl1pPr marL="265113" indent="-265113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6088" indent="-180975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27063" indent="-177800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8038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5838" indent="-17780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r>
              <a:rPr lang="en-US" err="1"/>
              <a:t>Käytä</a:t>
            </a:r>
            <a:r>
              <a:rPr lang="en-US"/>
              <a:t> </a:t>
            </a:r>
            <a:r>
              <a:rPr lang="en-US" err="1"/>
              <a:t>graafissa</a:t>
            </a:r>
            <a:r>
              <a:rPr lang="en-US"/>
              <a:t> </a:t>
            </a:r>
            <a:r>
              <a:rPr lang="en-US" err="1"/>
              <a:t>monokromaattista</a:t>
            </a:r>
            <a:r>
              <a:rPr lang="en-US"/>
              <a:t> </a:t>
            </a:r>
            <a:r>
              <a:rPr lang="en-US" err="1"/>
              <a:t>sävyasteikkoa</a:t>
            </a:r>
            <a:r>
              <a:rPr lang="en-US"/>
              <a:t> </a:t>
            </a:r>
            <a:r>
              <a:rPr lang="en-US" err="1"/>
              <a:t>mahdollisuuksien</a:t>
            </a:r>
            <a:r>
              <a:rPr lang="en-US"/>
              <a:t> </a:t>
            </a:r>
            <a:r>
              <a:rPr lang="en-US" err="1"/>
              <a:t>mukaan</a:t>
            </a:r>
            <a:r>
              <a:rPr lang="fi-FI"/>
              <a:t> (jos 6 eri sävyä riittää). </a:t>
            </a:r>
            <a:r>
              <a:rPr lang="en-US" err="1"/>
              <a:t>Suosi</a:t>
            </a:r>
            <a:r>
              <a:rPr lang="fi-FI"/>
              <a:t> turkoosia tai sinistä palettia, lisää/säilytä ääriviivat ja arvopisteiden otsikot (lihavoi ne tarvittaessa).</a:t>
            </a:r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4F9E3CD-A31A-433F-A664-934578C33FE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096000" y="944563"/>
            <a:ext cx="5256213" cy="5079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31E1BAA-AA5A-4927-BB48-954508577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4B6CE3F0-70C1-40DB-B1BC-4727426B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4EF7777C-45E0-450B-8CE0-12EE21B6E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095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afi, vaakamall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44563"/>
            <a:ext cx="1028837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 err="1"/>
              <a:t>Vaakamallisen</a:t>
            </a:r>
            <a:r>
              <a:rPr lang="en-US"/>
              <a:t> </a:t>
            </a:r>
            <a:r>
              <a:rPr lang="en-US" err="1"/>
              <a:t>graafin</a:t>
            </a:r>
            <a:r>
              <a:rPr lang="en-US"/>
              <a:t> </a:t>
            </a:r>
            <a:r>
              <a:rPr lang="en-US" err="1"/>
              <a:t>pohja</a:t>
            </a:r>
            <a:r>
              <a:rPr lang="en-US"/>
              <a:t> ja </a:t>
            </a:r>
            <a:r>
              <a:rPr lang="en-US" err="1"/>
              <a:t>sivumalli</a:t>
            </a:r>
            <a:r>
              <a:rPr lang="en-US"/>
              <a:t>, </a:t>
            </a:r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r>
              <a:rPr lang="en-US"/>
              <a:t> </a:t>
            </a:r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kenttään</a:t>
            </a:r>
            <a:r>
              <a:rPr lang="en-US"/>
              <a:t> (</a:t>
            </a:r>
            <a:r>
              <a:rPr lang="en-US" err="1"/>
              <a:t>enintään</a:t>
            </a:r>
            <a:r>
              <a:rPr lang="en-US"/>
              <a:t> </a:t>
            </a:r>
            <a:r>
              <a:rPr lang="en-US" err="1"/>
              <a:t>kaksi</a:t>
            </a:r>
            <a:r>
              <a:rPr lang="en-US"/>
              <a:t> </a:t>
            </a:r>
            <a:r>
              <a:rPr lang="en-US" err="1"/>
              <a:t>riviä</a:t>
            </a:r>
            <a:r>
              <a:rPr lang="en-US"/>
              <a:t>)</a:t>
            </a:r>
            <a:endParaRPr lang="fi-FI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3F0EFAC-07BC-43E2-A59C-6C250227CC7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49313" y="1881188"/>
            <a:ext cx="10288379" cy="4140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530518B-DBC7-4F5E-98E4-2B1632173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DA47E0F-EFED-4340-86B1-5C465BE8E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A839639-DF57-451A-8461-C4F7CDC7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55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lehti valko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896178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Otsikko</a:t>
            </a:r>
            <a:r>
              <a:rPr lang="en-US"/>
              <a:t> </a:t>
            </a:r>
            <a:r>
              <a:rPr lang="en-US" err="1"/>
              <a:t>enintään</a:t>
            </a:r>
            <a:r>
              <a:rPr lang="en-US"/>
              <a:t> </a:t>
            </a:r>
            <a:r>
              <a:rPr lang="en-US" err="1"/>
              <a:t>kolmelle</a:t>
            </a:r>
            <a:r>
              <a:rPr lang="en-US"/>
              <a:t> </a:t>
            </a:r>
            <a:r>
              <a:rPr lang="en-US" err="1"/>
              <a:t>riville</a:t>
            </a:r>
            <a:r>
              <a:rPr lang="en-US"/>
              <a:t> –</a:t>
            </a:r>
            <a:r>
              <a:rPr lang="en-US" err="1"/>
              <a:t>Pitäydy</a:t>
            </a:r>
            <a:r>
              <a:rPr lang="en-US"/>
              <a:t> </a:t>
            </a:r>
            <a:r>
              <a:rPr lang="en-US" err="1"/>
              <a:t>fonttikoossa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laatikon</a:t>
            </a:r>
            <a:r>
              <a:rPr lang="en-US"/>
              <a:t> </a:t>
            </a:r>
            <a:r>
              <a:rPr lang="en-US" err="1"/>
              <a:t>koossa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4534" y="3664912"/>
            <a:ext cx="9360000" cy="722311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800" b="0" spc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r>
              <a:rPr lang="en-US"/>
              <a:t>, </a:t>
            </a:r>
            <a:r>
              <a:rPr lang="en-US" err="1"/>
              <a:t>titteli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4326410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Pääsomekanava</a:t>
            </a:r>
            <a:r>
              <a:rPr lang="en-US"/>
              <a:t> @</a:t>
            </a:r>
            <a:r>
              <a:rPr lang="en-US" err="1"/>
              <a:t>loremipsum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AF27D-2807-47D9-BB1A-2097B4E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A4726D-9D75-47BC-BDB9-A62368455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3B657-F64D-4FF7-BDE7-E9D34A702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9325" y="3559913"/>
            <a:ext cx="3542676" cy="3343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6FD8235-55F0-46D1-8A8C-79B07267B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613" y="3515113"/>
            <a:ext cx="6879600" cy="4278532"/>
          </a:xfrm>
          <a:prstGeom prst="rect">
            <a:avLst/>
          </a:prstGeom>
        </p:spPr>
      </p:pic>
      <p:pic>
        <p:nvPicPr>
          <p:cNvPr id="12" name="Graphic 11" descr="Työterveyslaitos">
            <a:extLst>
              <a:ext uri="{FF2B5EF4-FFF2-40B4-BE49-F238E27FC236}">
                <a16:creationId xmlns:a16="http://schemas.microsoft.com/office/drawing/2014/main" id="{93CC43C8-19D7-4D36-A530-24572D612F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01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44563"/>
            <a:ext cx="10297904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 err="1"/>
              <a:t>Taulukon</a:t>
            </a:r>
            <a:r>
              <a:rPr lang="en-US"/>
              <a:t> </a:t>
            </a:r>
            <a:r>
              <a:rPr lang="en-US" err="1"/>
              <a:t>sivumalli</a:t>
            </a:r>
            <a:r>
              <a:rPr lang="en-US"/>
              <a:t> ja </a:t>
            </a:r>
            <a:r>
              <a:rPr lang="en-US" err="1"/>
              <a:t>pohja</a:t>
            </a:r>
            <a:r>
              <a:rPr lang="en-US"/>
              <a:t>, </a:t>
            </a:r>
            <a:r>
              <a:rPr lang="en-US" err="1"/>
              <a:t>käytä</a:t>
            </a:r>
            <a:r>
              <a:rPr lang="en-US"/>
              <a:t> </a:t>
            </a:r>
            <a:r>
              <a:rPr lang="en-US" err="1"/>
              <a:t>monokromaattista</a:t>
            </a:r>
            <a:r>
              <a:rPr lang="en-US"/>
              <a:t> </a:t>
            </a:r>
            <a:r>
              <a:rPr lang="en-US" err="1"/>
              <a:t>sävyasteikkoa</a:t>
            </a:r>
            <a:r>
              <a:rPr lang="en-US"/>
              <a:t> </a:t>
            </a:r>
            <a:r>
              <a:rPr lang="en-US" err="1"/>
              <a:t>taulukoissa</a:t>
            </a:r>
            <a:r>
              <a:rPr lang="en-US"/>
              <a:t> ja </a:t>
            </a:r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BFD5D02-DE80-401E-B07E-60B32CE4249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9789" y="1992923"/>
            <a:ext cx="10297904" cy="4028464"/>
          </a:xfrm>
        </p:spPr>
        <p:txBody>
          <a:bodyPr/>
          <a:lstStyle/>
          <a:p>
            <a:r>
              <a:rPr lang="en-US"/>
              <a:t>Click icon to add table</a:t>
            </a:r>
            <a:endParaRPr lang="fi-FI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6702A851-CB89-474D-8FC3-A558040BF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DF150CC1-435E-4F8D-B829-BCE387E33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BBA1F83F-6BD3-4204-B92C-81545473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3912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44563"/>
            <a:ext cx="10295965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A8CD34-EFE2-46DE-9923-0B6A0A1CF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E8B7EE8F-8C02-4AAD-A9C3-FD55E4015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0E1C127E-0F45-410B-B096-96A0C16A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0387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D95D97E-CCC6-44BC-96FA-496A58731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6043" y="354804"/>
            <a:ext cx="1440000" cy="198540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AC41671-AD33-4095-9C58-046DDB90C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5063DB33-98E2-4726-A193-6DF7CF287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CA0C576-B979-4961-AEE4-9E3DBA892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3633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ähde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44563"/>
            <a:ext cx="10298023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 err="1"/>
              <a:t>Lähdeluettelo</a:t>
            </a:r>
            <a:r>
              <a:rPr lang="en-US"/>
              <a:t>/</a:t>
            </a:r>
            <a:r>
              <a:rPr lang="fi-FI"/>
              <a:t>Lähdeviitteet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AEA209-56B9-4231-89E0-6F4C71AD6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90" y="1989667"/>
            <a:ext cx="10296434" cy="4031721"/>
          </a:xfrm>
        </p:spPr>
        <p:txBody>
          <a:bodyPr/>
          <a:lstStyle>
            <a:lvl1pPr marL="0" indent="0">
              <a:buNone/>
              <a:defRPr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39400" indent="0"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FC6B140-3951-4956-922C-FD8416881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85C767F-2CAF-4EC6-9C37-BB56CF78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4DAA431B-52DA-4E3B-9D9D-CFCEBB09C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623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oimistotyö, yhteisty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4E4429-9904-40DE-8DCC-AA2C4F3CD03F}"/>
              </a:ext>
            </a:extLst>
          </p:cNvPr>
          <p:cNvGrpSpPr/>
          <p:nvPr userDrawn="1"/>
        </p:nvGrpSpPr>
        <p:grpSpPr>
          <a:xfrm>
            <a:off x="-38637" y="-43518"/>
            <a:ext cx="12236384" cy="6959472"/>
            <a:chOff x="-38637" y="-43518"/>
            <a:chExt cx="12236384" cy="69594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DB53F2-8557-4451-98E4-0112CDA02B0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 flipH="1">
              <a:off x="7549663" y="-43518"/>
              <a:ext cx="4648084" cy="69594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2A9D6-29BB-405C-A727-4D10DF75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38637" y="-38101"/>
              <a:ext cx="7588299" cy="6954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fi-FI"/>
            </a:p>
          </p:txBody>
        </p:sp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1170"/>
            <a:ext cx="5977305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</p:spTree>
    <p:extLst>
      <p:ext uri="{BB962C8B-B14F-4D97-AF65-F5344CB8AC3E}">
        <p14:creationId xmlns:p14="http://schemas.microsoft.com/office/powerpoint/2010/main" val="548128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oimistotyö, yhteisty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4E4429-9904-40DE-8DCC-AA2C4F3CD03F}"/>
              </a:ext>
            </a:extLst>
          </p:cNvPr>
          <p:cNvGrpSpPr/>
          <p:nvPr userDrawn="1"/>
        </p:nvGrpSpPr>
        <p:grpSpPr>
          <a:xfrm>
            <a:off x="-38637" y="-38101"/>
            <a:ext cx="12230637" cy="6954055"/>
            <a:chOff x="-38637" y="-38101"/>
            <a:chExt cx="12230637" cy="69540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DB53F2-8557-4451-98E4-0112CDA02B0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511" r="1780" b="7740"/>
            <a:stretch/>
          </p:blipFill>
          <p:spPr>
            <a:xfrm>
              <a:off x="6966283" y="-38100"/>
              <a:ext cx="5225717" cy="695405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2A9D6-29BB-405C-A727-4D10DF75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38637" y="-38101"/>
              <a:ext cx="7588299" cy="6954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fi-FI"/>
            </a:p>
          </p:txBody>
        </p:sp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1170"/>
            <a:ext cx="5977305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</p:spTree>
    <p:extLst>
      <p:ext uri="{BB962C8B-B14F-4D97-AF65-F5344CB8AC3E}">
        <p14:creationId xmlns:p14="http://schemas.microsoft.com/office/powerpoint/2010/main" val="477359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yöterveyshuol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5C87B-C5EA-4957-B9AA-C4A2F788DA94}"/>
              </a:ext>
            </a:extLst>
          </p:cNvPr>
          <p:cNvGrpSpPr/>
          <p:nvPr userDrawn="1"/>
        </p:nvGrpSpPr>
        <p:grpSpPr>
          <a:xfrm>
            <a:off x="-38637" y="-38102"/>
            <a:ext cx="12279784" cy="7473159"/>
            <a:chOff x="-38637" y="-38102"/>
            <a:chExt cx="12279784" cy="7473159"/>
          </a:xfrm>
        </p:grpSpPr>
        <p:pic>
          <p:nvPicPr>
            <p:cNvPr id="15" name="Picture 14" descr="Henkilö rasituskokeessa.">
              <a:extLst>
                <a:ext uri="{FF2B5EF4-FFF2-40B4-BE49-F238E27FC236}">
                  <a16:creationId xmlns:a16="http://schemas.microsoft.com/office/drawing/2014/main" id="{87ECD98B-4873-4620-896D-C4F6DF13C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214" r="-59608" b="-8301"/>
            <a:stretch/>
          </p:blipFill>
          <p:spPr>
            <a:xfrm flipH="1">
              <a:off x="3565147" y="-38102"/>
              <a:ext cx="8676000" cy="747315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7BBA3-D01C-40B6-A578-E8F701E17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38637" y="-38101"/>
              <a:ext cx="7590201" cy="6954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37F8D3-0803-4128-B126-93D239A0D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0632DF1-35FF-4305-AB09-6868D2A1F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E5FE621-E9C5-4A46-8716-0D905973A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1482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oimistotyö, pala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9F57F-7F39-4448-B65E-C6D5190BA448}"/>
              </a:ext>
            </a:extLst>
          </p:cNvPr>
          <p:cNvGrpSpPr/>
          <p:nvPr userDrawn="1"/>
        </p:nvGrpSpPr>
        <p:grpSpPr>
          <a:xfrm>
            <a:off x="-38637" y="0"/>
            <a:ext cx="12230637" cy="6917012"/>
            <a:chOff x="-38637" y="-1058"/>
            <a:chExt cx="12230637" cy="69170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72162B-0DDF-49A8-833E-E31B15CED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" t="20811" r="38002" b="21966"/>
            <a:stretch/>
          </p:blipFill>
          <p:spPr>
            <a:xfrm flipH="1">
              <a:off x="7258284" y="-1058"/>
              <a:ext cx="4933716" cy="691595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7BBA3-D01C-40B6-A578-E8F701E17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38637" y="0"/>
              <a:ext cx="7588299" cy="6915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37F8D3-0803-4128-B126-93D239A0D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0632DF1-35FF-4305-AB09-6868D2A1F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E5FE621-E9C5-4A46-8716-0D905973A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7936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yöterveyshuol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C1AC35-CD39-41B8-9CFD-0CDC736644B8}"/>
              </a:ext>
            </a:extLst>
          </p:cNvPr>
          <p:cNvGrpSpPr/>
          <p:nvPr userDrawn="1"/>
        </p:nvGrpSpPr>
        <p:grpSpPr>
          <a:xfrm>
            <a:off x="0" y="0"/>
            <a:ext cx="12192000" cy="6896702"/>
            <a:chOff x="0" y="0"/>
            <a:chExt cx="12192000" cy="6896702"/>
          </a:xfrm>
        </p:grpSpPr>
        <p:pic>
          <p:nvPicPr>
            <p:cNvPr id="12" name="Picture 11" descr="Lääkäri ja potilas hymyilevät ja kättelevät vastaanotolla.">
              <a:extLst>
                <a:ext uri="{FF2B5EF4-FFF2-40B4-BE49-F238E27FC236}">
                  <a16:creationId xmlns:a16="http://schemas.microsoft.com/office/drawing/2014/main" id="{36784DAD-DD02-4505-9289-C54376CDE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4" r="-46494"/>
            <a:stretch/>
          </p:blipFill>
          <p:spPr>
            <a:xfrm flipH="1">
              <a:off x="1748848" y="1"/>
              <a:ext cx="10443152" cy="685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7BBA3-D01C-40B6-A578-E8F701E17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37F8D3-0803-4128-B126-93D239A0D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0632DF1-35FF-4305-AB09-6868D2A1F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E5FE621-E9C5-4A46-8716-0D905973A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947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Yrittäjä, etäty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C9CB27-F794-43D3-BABC-CA81B17A559A}"/>
              </a:ext>
            </a:extLst>
          </p:cNvPr>
          <p:cNvGrpSpPr/>
          <p:nvPr userDrawn="1"/>
        </p:nvGrpSpPr>
        <p:grpSpPr>
          <a:xfrm>
            <a:off x="0" y="0"/>
            <a:ext cx="12192000" cy="6896702"/>
            <a:chOff x="0" y="0"/>
            <a:chExt cx="12192000" cy="68967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5E29D9-121A-442C-9A27-14C2C0D26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2" t="24673" r="23040" b="12060"/>
            <a:stretch/>
          </p:blipFill>
          <p:spPr>
            <a:xfrm>
              <a:off x="7549662" y="1"/>
              <a:ext cx="4642338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206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lehti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896178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Otsikko</a:t>
            </a:r>
            <a:r>
              <a:rPr lang="en-US"/>
              <a:t> </a:t>
            </a:r>
            <a:r>
              <a:rPr lang="en-US" err="1"/>
              <a:t>enintään</a:t>
            </a:r>
            <a:r>
              <a:rPr lang="en-US"/>
              <a:t> </a:t>
            </a:r>
            <a:r>
              <a:rPr lang="en-US" err="1"/>
              <a:t>kolmelle</a:t>
            </a:r>
            <a:r>
              <a:rPr lang="en-US"/>
              <a:t> </a:t>
            </a:r>
            <a:r>
              <a:rPr lang="en-US" err="1"/>
              <a:t>riville</a:t>
            </a:r>
            <a:r>
              <a:rPr lang="en-US"/>
              <a:t> –</a:t>
            </a:r>
            <a:r>
              <a:rPr lang="en-US" err="1"/>
              <a:t>Pitäydy</a:t>
            </a:r>
            <a:r>
              <a:rPr lang="en-US"/>
              <a:t> </a:t>
            </a:r>
            <a:r>
              <a:rPr lang="en-US" err="1"/>
              <a:t>fonttikoossa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laatikon</a:t>
            </a:r>
            <a:r>
              <a:rPr lang="en-US"/>
              <a:t> </a:t>
            </a:r>
            <a:r>
              <a:rPr lang="en-US" err="1"/>
              <a:t>koossa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4534" y="3664912"/>
            <a:ext cx="9360000" cy="722311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800" b="0" spc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r>
              <a:rPr lang="en-US"/>
              <a:t>, </a:t>
            </a:r>
            <a:r>
              <a:rPr lang="en-US" err="1"/>
              <a:t>titteli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4326410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Pääsomekanava</a:t>
            </a:r>
            <a:r>
              <a:rPr lang="en-US"/>
              <a:t> @</a:t>
            </a:r>
            <a:r>
              <a:rPr lang="en-US" err="1"/>
              <a:t>loremipsum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4A33B0-9760-435D-855B-E59BAA4EA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46ECCB-55DB-4CD3-A125-4E09574B9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1FBFBD-585E-44F4-BD57-07B6434A3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9325" y="3559913"/>
            <a:ext cx="3542676" cy="3343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B2BB690-C5A0-444B-9AB1-DB35AAC15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340" y="3514943"/>
            <a:ext cx="6879873" cy="4278702"/>
          </a:xfrm>
          <a:prstGeom prst="rect">
            <a:avLst/>
          </a:prstGeom>
        </p:spPr>
      </p:pic>
      <p:pic>
        <p:nvPicPr>
          <p:cNvPr id="20" name="Graphic 19" descr="Työterveyslaitos">
            <a:extLst>
              <a:ext uri="{FF2B5EF4-FFF2-40B4-BE49-F238E27FC236}">
                <a16:creationId xmlns:a16="http://schemas.microsoft.com/office/drawing/2014/main" id="{7D35C505-B3C9-4B49-9E37-1966B66D1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305B51-23E6-422B-9E7E-BB4096178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53145A-CF0A-4A33-8784-68730B185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6819E7-1BFA-4C7A-AF71-2AE301B9B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9325" y="3559913"/>
            <a:ext cx="3542676" cy="3343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8904F9E-E59D-4A71-9C72-DB401E0F1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340" y="3514943"/>
            <a:ext cx="6879873" cy="4278702"/>
          </a:xfrm>
          <a:prstGeom prst="rect">
            <a:avLst/>
          </a:prstGeom>
        </p:spPr>
      </p:pic>
      <p:pic>
        <p:nvPicPr>
          <p:cNvPr id="16" name="Graphic 15" descr="Työterveyslaitos">
            <a:extLst>
              <a:ext uri="{FF2B5EF4-FFF2-40B4-BE49-F238E27FC236}">
                <a16:creationId xmlns:a16="http://schemas.microsoft.com/office/drawing/2014/main" id="{F77A7D39-32DD-4B8C-BB65-9B3DA3D490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01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Koulutus, webina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784079-5725-4816-B30C-FFFD8D38ABCF}"/>
              </a:ext>
            </a:extLst>
          </p:cNvPr>
          <p:cNvGrpSpPr/>
          <p:nvPr userDrawn="1"/>
        </p:nvGrpSpPr>
        <p:grpSpPr>
          <a:xfrm>
            <a:off x="0" y="0"/>
            <a:ext cx="12192000" cy="6896702"/>
            <a:chOff x="0" y="0"/>
            <a:chExt cx="12192000" cy="689670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905EB7-7E90-4CE9-8391-51E463936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0" b="521"/>
            <a:stretch/>
          </p:blipFill>
          <p:spPr>
            <a:xfrm>
              <a:off x="7245417" y="0"/>
              <a:ext cx="4946583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444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oimistotyö, yhteisty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EA5B62-A8E4-4956-9FD6-6472851B3685}"/>
              </a:ext>
            </a:extLst>
          </p:cNvPr>
          <p:cNvGrpSpPr/>
          <p:nvPr userDrawn="1"/>
        </p:nvGrpSpPr>
        <p:grpSpPr>
          <a:xfrm>
            <a:off x="0" y="0"/>
            <a:ext cx="12217293" cy="6896702"/>
            <a:chOff x="0" y="0"/>
            <a:chExt cx="12217293" cy="68967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4A07FC-7D04-4673-BBD2-7FAF6B66C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" b="16712"/>
            <a:stretch/>
          </p:blipFill>
          <p:spPr>
            <a:xfrm>
              <a:off x="6677526" y="0"/>
              <a:ext cx="5539767" cy="68579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736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Yhteistyö, esim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8818C6-D61E-4CCA-A34A-21F15D2E151A}"/>
              </a:ext>
            </a:extLst>
          </p:cNvPr>
          <p:cNvGrpSpPr/>
          <p:nvPr userDrawn="1"/>
        </p:nvGrpSpPr>
        <p:grpSpPr>
          <a:xfrm>
            <a:off x="0" y="0"/>
            <a:ext cx="12192000" cy="6896702"/>
            <a:chOff x="0" y="0"/>
            <a:chExt cx="12192000" cy="689670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99B2D3-ABB3-47C2-9FE0-E78831AB5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3" r="11784"/>
            <a:stretch/>
          </p:blipFill>
          <p:spPr>
            <a:xfrm>
              <a:off x="6811110" y="0"/>
              <a:ext cx="538089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2637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Elintarvike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249DD5-7D35-45A2-AA41-8485BB60BCB4}"/>
              </a:ext>
            </a:extLst>
          </p:cNvPr>
          <p:cNvGrpSpPr/>
          <p:nvPr userDrawn="1"/>
        </p:nvGrpSpPr>
        <p:grpSpPr>
          <a:xfrm>
            <a:off x="0" y="0"/>
            <a:ext cx="12191999" cy="6896702"/>
            <a:chOff x="0" y="0"/>
            <a:chExt cx="12191999" cy="6896702"/>
          </a:xfrm>
        </p:grpSpPr>
        <p:pic>
          <p:nvPicPr>
            <p:cNvPr id="15" name="Picture 14" descr="Henkilö työvaatteissa suurkeittiössä pitää käsissään kansiota, hymyilee ja katsoo kameraan.">
              <a:extLst>
                <a:ext uri="{FF2B5EF4-FFF2-40B4-BE49-F238E27FC236}">
                  <a16:creationId xmlns:a16="http://schemas.microsoft.com/office/drawing/2014/main" id="{C8939E8A-0AB5-474F-961E-4D7E8F233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7062" t="780" r="81" b="468"/>
            <a:stretch/>
          </p:blipFill>
          <p:spPr>
            <a:xfrm>
              <a:off x="1620000" y="1"/>
              <a:ext cx="10571999" cy="68579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607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Elintarvikeala, toistoty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1FF564-7989-40E3-B9F6-6D2E880F40B6}"/>
              </a:ext>
            </a:extLst>
          </p:cNvPr>
          <p:cNvGrpSpPr/>
          <p:nvPr userDrawn="1"/>
        </p:nvGrpSpPr>
        <p:grpSpPr>
          <a:xfrm>
            <a:off x="0" y="0"/>
            <a:ext cx="12191997" cy="6896702"/>
            <a:chOff x="0" y="0"/>
            <a:chExt cx="12191997" cy="6896702"/>
          </a:xfrm>
        </p:grpSpPr>
        <p:pic>
          <p:nvPicPr>
            <p:cNvPr id="16" name="Picture 15" descr="Ihmiset töissä suurkeittiössä.">
              <a:extLst>
                <a:ext uri="{FF2B5EF4-FFF2-40B4-BE49-F238E27FC236}">
                  <a16:creationId xmlns:a16="http://schemas.microsoft.com/office/drawing/2014/main" id="{081DB63A-83C6-46AA-997D-F0E3B9899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" t="170" r="-1700" b="758"/>
            <a:stretch/>
          </p:blipFill>
          <p:spPr>
            <a:xfrm flipH="1">
              <a:off x="6983996" y="0"/>
              <a:ext cx="5208001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5511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Laborato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9FA339-6B7A-4313-88A9-DCEFE787DFFC}"/>
              </a:ext>
            </a:extLst>
          </p:cNvPr>
          <p:cNvGrpSpPr/>
          <p:nvPr userDrawn="1"/>
        </p:nvGrpSpPr>
        <p:grpSpPr>
          <a:xfrm>
            <a:off x="0" y="-1"/>
            <a:ext cx="12192000" cy="6896703"/>
            <a:chOff x="0" y="-1"/>
            <a:chExt cx="12192000" cy="6896703"/>
          </a:xfrm>
        </p:grpSpPr>
        <p:pic>
          <p:nvPicPr>
            <p:cNvPr id="15" name="Picture 14" descr="Kaksi henkilöä mikroskoopin äärellä.">
              <a:extLst>
                <a:ext uri="{FF2B5EF4-FFF2-40B4-BE49-F238E27FC236}">
                  <a16:creationId xmlns:a16="http://schemas.microsoft.com/office/drawing/2014/main" id="{44C39C90-4914-4AF8-BD02-719109E11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7566" t="426" r="1" b="802"/>
            <a:stretch/>
          </p:blipFill>
          <p:spPr>
            <a:xfrm>
              <a:off x="1764000" y="-1"/>
              <a:ext cx="10428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751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yöhyvinv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1766EB-AC50-407C-9A6D-C717CBC99F97}"/>
              </a:ext>
            </a:extLst>
          </p:cNvPr>
          <p:cNvGrpSpPr/>
          <p:nvPr userDrawn="1"/>
        </p:nvGrpSpPr>
        <p:grpSpPr>
          <a:xfrm>
            <a:off x="0" y="0"/>
            <a:ext cx="12192000" cy="6896702"/>
            <a:chOff x="0" y="0"/>
            <a:chExt cx="12192000" cy="6896702"/>
          </a:xfrm>
        </p:grpSpPr>
        <p:pic>
          <p:nvPicPr>
            <p:cNvPr id="16" name="Picture 15" descr="Henkilö hymyilee ja katsoo kameraan.">
              <a:extLst>
                <a:ext uri="{FF2B5EF4-FFF2-40B4-BE49-F238E27FC236}">
                  <a16:creationId xmlns:a16="http://schemas.microsoft.com/office/drawing/2014/main" id="{F286CB3D-B971-40CD-B9D5-0A122AC61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517" t="549" r="252" b="679"/>
            <a:stretch/>
          </p:blipFill>
          <p:spPr>
            <a:xfrm>
              <a:off x="1793980" y="0"/>
              <a:ext cx="10398020" cy="68579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865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yöturvallisu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B02B97-6192-4885-A37D-3CD4C65AF8F3}"/>
              </a:ext>
            </a:extLst>
          </p:cNvPr>
          <p:cNvGrpSpPr/>
          <p:nvPr userDrawn="1"/>
        </p:nvGrpSpPr>
        <p:grpSpPr>
          <a:xfrm>
            <a:off x="0" y="0"/>
            <a:ext cx="12192001" cy="6896702"/>
            <a:chOff x="0" y="0"/>
            <a:chExt cx="12192001" cy="6896702"/>
          </a:xfrm>
        </p:grpSpPr>
        <p:pic>
          <p:nvPicPr>
            <p:cNvPr id="15" name="Picture 14" descr="Huomioliiviin puettu henkilö käytävällä asettamassa kuulonsuojaimia korville.">
              <a:extLst>
                <a:ext uri="{FF2B5EF4-FFF2-40B4-BE49-F238E27FC236}">
                  <a16:creationId xmlns:a16="http://schemas.microsoft.com/office/drawing/2014/main" id="{36AE5AB7-B0FA-441A-96EF-76F3F811D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201" t="551" r="289" b="695"/>
            <a:stretch/>
          </p:blipFill>
          <p:spPr>
            <a:xfrm>
              <a:off x="1152001" y="1"/>
              <a:ext cx="1104000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509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yöturvallisuus, rakennus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EDDBD9-16EE-47D0-9772-D9838FB1803D}"/>
              </a:ext>
            </a:extLst>
          </p:cNvPr>
          <p:cNvGrpSpPr/>
          <p:nvPr userDrawn="1"/>
        </p:nvGrpSpPr>
        <p:grpSpPr>
          <a:xfrm>
            <a:off x="0" y="0"/>
            <a:ext cx="12192001" cy="6896702"/>
            <a:chOff x="0" y="0"/>
            <a:chExt cx="12192001" cy="6896702"/>
          </a:xfrm>
        </p:grpSpPr>
        <p:pic>
          <p:nvPicPr>
            <p:cNvPr id="16" name="Picture 15" descr="Työntekijä rakennustyömaalla mittauslaite kädessä.">
              <a:extLst>
                <a:ext uri="{FF2B5EF4-FFF2-40B4-BE49-F238E27FC236}">
                  <a16:creationId xmlns:a16="http://schemas.microsoft.com/office/drawing/2014/main" id="{EC280D72-A781-4EF6-B22B-C4B067629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826" t="775" r="170" b="757"/>
            <a:stretch/>
          </p:blipFill>
          <p:spPr>
            <a:xfrm>
              <a:off x="1598991" y="0"/>
              <a:ext cx="1059301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989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ema: Työturvallisuus, rakennusala, henkilönsuojaim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A3D594-4F7A-4FFD-B6DB-6D002049C817}"/>
              </a:ext>
            </a:extLst>
          </p:cNvPr>
          <p:cNvGrpSpPr/>
          <p:nvPr userDrawn="1"/>
        </p:nvGrpSpPr>
        <p:grpSpPr>
          <a:xfrm>
            <a:off x="0" y="0"/>
            <a:ext cx="12192000" cy="6896702"/>
            <a:chOff x="0" y="0"/>
            <a:chExt cx="12192000" cy="6896702"/>
          </a:xfrm>
        </p:grpSpPr>
        <p:pic>
          <p:nvPicPr>
            <p:cNvPr id="15" name="Picture 14" descr="Työntekijä rakennustyömaalla kantaa metallisia elementtejä. ">
              <a:extLst>
                <a:ext uri="{FF2B5EF4-FFF2-40B4-BE49-F238E27FC236}">
                  <a16:creationId xmlns:a16="http://schemas.microsoft.com/office/drawing/2014/main" id="{57FDDDE8-B8ED-46FF-AE20-06D9242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967" t="356" r="-11" b="644"/>
            <a:stretch/>
          </p:blipFill>
          <p:spPr>
            <a:xfrm>
              <a:off x="1800000" y="1"/>
              <a:ext cx="1039200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C4F04-A2D6-49FF-87F3-18A4C1855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75496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800FA7-F02D-4F26-9D23-1BD2A3622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EC482D-7910-4FD6-A1BC-525BCB9A0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83EE9F-47E5-4436-B968-6EF00947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EC2D8B1-7A77-4C47-B6FC-E65F5FB1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2"/>
            <a:ext cx="5972909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D49132-7229-40DF-85AF-A7D1F8F273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185" y="1991170"/>
            <a:ext cx="5971320" cy="4138168"/>
          </a:xfrm>
        </p:spPr>
        <p:txBody>
          <a:bodyPr lIns="0" rIns="0" bIns="0"/>
          <a:lstStyle>
            <a:lvl1pPr marL="268288" indent="-268288">
              <a:lnSpc>
                <a:spcPct val="95000"/>
              </a:lnSpc>
              <a:spcAft>
                <a:spcPts val="1200"/>
              </a:spcAft>
              <a:defRPr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49263" indent="-180975">
              <a:lnSpc>
                <a:spcPct val="95000"/>
              </a:lnSpc>
              <a:spcAft>
                <a:spcPts val="1200"/>
              </a:spcAft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630238" indent="-180975">
              <a:lnSpc>
                <a:spcPct val="95000"/>
              </a:lnSpc>
              <a:spcAft>
                <a:spcPts val="1200"/>
              </a:spcAft>
              <a:defRPr sz="18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801688" indent="-171450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82663" indent="-180975">
              <a:lnSpc>
                <a:spcPct val="95000"/>
              </a:lnSpc>
              <a:spcAft>
                <a:spcPts val="1200"/>
              </a:spcAft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62FD481E-9CA7-4BF9-964A-E620F0F13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09F09AA4-D5AE-4DEB-97ED-0E783C23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D832C64-2FF3-4B51-9A82-22E658E4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62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lehti ESR-hankkeil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64123-340D-4658-A455-111067B1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8978" y="1998703"/>
            <a:ext cx="8977745" cy="1556841"/>
          </a:xfrm>
        </p:spPr>
        <p:txBody>
          <a:bodyPr/>
          <a:lstStyle>
            <a:lvl1pPr algn="ctr">
              <a:spcAft>
                <a:spcPts val="1200"/>
              </a:spcAft>
              <a:defRPr lang="fi-FI" sz="4400" b="1" kern="1200" dirty="0">
                <a:solidFill>
                  <a:schemeClr val="accent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err="1"/>
              <a:t>Käytä</a:t>
            </a:r>
            <a:r>
              <a:rPr lang="en-US"/>
              <a:t> </a:t>
            </a:r>
            <a:r>
              <a:rPr lang="en-US" err="1"/>
              <a:t>tätä</a:t>
            </a:r>
            <a:r>
              <a:rPr lang="en-US"/>
              <a:t> </a:t>
            </a:r>
            <a:r>
              <a:rPr lang="en-US" err="1"/>
              <a:t>kansilehteä</a:t>
            </a:r>
            <a:r>
              <a:rPr lang="en-US"/>
              <a:t> vain ESR-</a:t>
            </a:r>
            <a:r>
              <a:rPr lang="en-US" err="1"/>
              <a:t>rahoitteisten</a:t>
            </a:r>
            <a:r>
              <a:rPr lang="en-US"/>
              <a:t> </a:t>
            </a:r>
            <a:r>
              <a:rPr lang="en-US" err="1"/>
              <a:t>hankkeiden</a:t>
            </a:r>
            <a:r>
              <a:rPr lang="en-US"/>
              <a:t> </a:t>
            </a:r>
            <a:r>
              <a:rPr lang="en-US" err="1"/>
              <a:t>esityksissä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4ABB6EB-E913-4FFA-8F7C-839E324882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98978" y="3428234"/>
            <a:ext cx="8977744" cy="80248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800" b="0" spc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r>
              <a:rPr lang="en-US"/>
              <a:t>, </a:t>
            </a:r>
            <a:r>
              <a:rPr lang="en-US" err="1"/>
              <a:t>titteli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F022CC-4AE4-4497-B898-EEB82DFE43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8978" y="4169904"/>
            <a:ext cx="8977742" cy="47180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Pääsomekanava</a:t>
            </a:r>
            <a:r>
              <a:rPr lang="en-US"/>
              <a:t> @</a:t>
            </a:r>
            <a:r>
              <a:rPr lang="en-US" err="1"/>
              <a:t>loremipsum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5A16D1-FAAF-49CA-A318-53679976F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6B8DDB-A733-4D3C-983F-9A5322F1B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8C36BE-3CF3-445F-BF7D-A53BC2537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42" y="2595281"/>
            <a:ext cx="6346440" cy="42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Graphic 22" descr="Työterveyslaitos">
            <a:extLst>
              <a:ext uri="{FF2B5EF4-FFF2-40B4-BE49-F238E27FC236}">
                <a16:creationId xmlns:a16="http://schemas.microsoft.com/office/drawing/2014/main" id="{CDBCD405-28EA-43A6-BC6E-05ACC603C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A57DD0-E413-4182-A2D6-82FB3B99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5CE64-0074-4255-8CC9-6F9528B12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Graphic 15" descr="Työterveyslaitos">
            <a:extLst>
              <a:ext uri="{FF2B5EF4-FFF2-40B4-BE49-F238E27FC236}">
                <a16:creationId xmlns:a16="http://schemas.microsoft.com/office/drawing/2014/main" id="{41248206-7242-42C9-BE23-2D08F27210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  <p:pic>
        <p:nvPicPr>
          <p:cNvPr id="4" name="Graphic 3" descr="Vipuvoimaa EU:lta 2014–2020, Euroopan unioni: Euroopan sosiaalirahasto">
            <a:extLst>
              <a:ext uri="{FF2B5EF4-FFF2-40B4-BE49-F238E27FC236}">
                <a16:creationId xmlns:a16="http://schemas.microsoft.com/office/drawing/2014/main" id="{F2FDE8B1-B1CF-4652-9D77-C5E9A320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4366" y="4985075"/>
            <a:ext cx="2987847" cy="13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36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VALMIS_taustakuva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C0B07C-7754-4C49-ABCB-4CD32777A36D}"/>
              </a:ext>
            </a:extLst>
          </p:cNvPr>
          <p:cNvGrpSpPr/>
          <p:nvPr userDrawn="1"/>
        </p:nvGrpSpPr>
        <p:grpSpPr>
          <a:xfrm>
            <a:off x="0" y="1"/>
            <a:ext cx="12192000" cy="6896701"/>
            <a:chOff x="0" y="1"/>
            <a:chExt cx="12192000" cy="68967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64C99A-63F0-4423-A0CC-38D3AF859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8" t="15272" b="15272"/>
            <a:stretch/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ECC53-C0F7-4A34-BC1A-371267F9962B}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E7A2255-0D63-421A-AF68-7AEA0AD11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B23DCF-4852-430F-8C78-9A1E8D26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83FDEA8-B27C-4553-B3ED-80F3762B4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5136" y="1463558"/>
            <a:ext cx="3658664" cy="20530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85000"/>
              </a:lnSpc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voit</a:t>
            </a:r>
            <a:r>
              <a:rPr lang="en-US"/>
              <a:t> </a:t>
            </a:r>
            <a:r>
              <a:rPr lang="en-US" err="1"/>
              <a:t>kirjoittaa</a:t>
            </a:r>
            <a:r>
              <a:rPr lang="en-US"/>
              <a:t> </a:t>
            </a:r>
            <a:r>
              <a:rPr lang="en-US" err="1"/>
              <a:t>enintään</a:t>
            </a:r>
            <a:r>
              <a:rPr lang="en-US"/>
              <a:t> 4 </a:t>
            </a:r>
            <a:r>
              <a:rPr lang="en-US" err="1"/>
              <a:t>riviä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09FBED2C-02E5-4270-8447-E4B711C46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919F23B3-3701-4857-94BF-639147C6A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1D435B11-DC61-43C8-ADEA-A740BF50F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9375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ALMIS_taustakuva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5755B-38A6-4171-A11F-325872D15AEE}"/>
              </a:ext>
            </a:extLst>
          </p:cNvPr>
          <p:cNvGrpSpPr/>
          <p:nvPr userDrawn="1"/>
        </p:nvGrpSpPr>
        <p:grpSpPr>
          <a:xfrm>
            <a:off x="0" y="0"/>
            <a:ext cx="12192000" cy="7024293"/>
            <a:chOff x="0" y="0"/>
            <a:chExt cx="12192000" cy="70242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64C99A-63F0-4423-A0CC-38D3AF859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14"/>
            <a:stretch/>
          </p:blipFill>
          <p:spPr>
            <a:xfrm>
              <a:off x="0" y="0"/>
              <a:ext cx="12192000" cy="7024293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3A0E2-5D39-4725-88BD-6FAF39B373D9}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345D9-B76F-4E1B-BEF2-0F4B075BD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567A201-DA80-4919-83A6-FBA0498E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3CD833D-06A6-4BEF-98AB-57473F93B2C5}"/>
              </a:ext>
            </a:extLst>
          </p:cNvPr>
          <p:cNvSpPr/>
          <p:nvPr userDrawn="1"/>
        </p:nvSpPr>
        <p:spPr>
          <a:xfrm>
            <a:off x="1" y="0"/>
            <a:ext cx="3380871" cy="70242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8712DCF-C313-48B2-AA66-276DD5674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D2EDE817-E61E-443A-8810-9A3652ECA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FEFA1C2-CCA4-4AFC-9614-12670FDF0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DA54F1-A95B-4E71-864D-AEC80247A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96516"/>
            <a:ext cx="3380872" cy="20542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fi-FI" sz="4000" b="1" kern="1200" baseline="0" dirty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i-FI"/>
              <a:t>Tähän voit kirjoittaa enintään 4 riviä tekstiä</a:t>
            </a:r>
          </a:p>
        </p:txBody>
      </p:sp>
    </p:spTree>
    <p:extLst>
      <p:ext uri="{BB962C8B-B14F-4D97-AF65-F5344CB8AC3E}">
        <p14:creationId xmlns:p14="http://schemas.microsoft.com/office/powerpoint/2010/main" val="1242008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ALMIS_taustakuva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5755B-38A6-4171-A11F-325872D15AEE}"/>
              </a:ext>
            </a:extLst>
          </p:cNvPr>
          <p:cNvGrpSpPr/>
          <p:nvPr userDrawn="1"/>
        </p:nvGrpSpPr>
        <p:grpSpPr>
          <a:xfrm>
            <a:off x="0" y="0"/>
            <a:ext cx="12192000" cy="7024293"/>
            <a:chOff x="0" y="0"/>
            <a:chExt cx="12192000" cy="70242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64C99A-63F0-4423-A0CC-38D3AF859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63" r="3479" b="6512"/>
            <a:stretch/>
          </p:blipFill>
          <p:spPr>
            <a:xfrm>
              <a:off x="0" y="0"/>
              <a:ext cx="12192000" cy="7024293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3A0E2-5D39-4725-88BD-6FAF39B373D9}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345D9-B76F-4E1B-BEF2-0F4B075BD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567A201-DA80-4919-83A6-FBA0498E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8712DCF-C313-48B2-AA66-276DD5674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D2EDE817-E61E-443A-8810-9A3652ECA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FEFA1C2-CCA4-4AFC-9614-12670FDF0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82F6D-F763-401A-9268-2F82F3F4F7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7" y="2366511"/>
            <a:ext cx="3263900" cy="2101850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lang="fi-FI" sz="4000" b="1" kern="1200" baseline="0" dirty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fi-FI"/>
              <a:t>Tähän voit kirjoittaa enintään 4 riviä tekstiä</a:t>
            </a:r>
          </a:p>
        </p:txBody>
      </p:sp>
    </p:spTree>
    <p:extLst>
      <p:ext uri="{BB962C8B-B14F-4D97-AF65-F5344CB8AC3E}">
        <p14:creationId xmlns:p14="http://schemas.microsoft.com/office/powerpoint/2010/main" val="837065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VALMIS_taustakuva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ACE844-8F60-4247-8B0A-C9BDA86B8ED2}"/>
              </a:ext>
            </a:extLst>
          </p:cNvPr>
          <p:cNvGrpSpPr/>
          <p:nvPr userDrawn="1"/>
        </p:nvGrpSpPr>
        <p:grpSpPr>
          <a:xfrm>
            <a:off x="0" y="-137786"/>
            <a:ext cx="12217532" cy="7085786"/>
            <a:chOff x="0" y="-137786"/>
            <a:chExt cx="12217532" cy="7085786"/>
          </a:xfrm>
        </p:grpSpPr>
        <p:pic>
          <p:nvPicPr>
            <p:cNvPr id="4" name="Picture 3" descr="Huomioliiviin puettu henkilö käytävällä asettamassa kuulonsuojaimia korville.">
              <a:extLst>
                <a:ext uri="{FF2B5EF4-FFF2-40B4-BE49-F238E27FC236}">
                  <a16:creationId xmlns:a16="http://schemas.microsoft.com/office/drawing/2014/main" id="{B364C99A-63F0-4423-A0CC-38D3AF859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7" b="-1"/>
            <a:stretch/>
          </p:blipFill>
          <p:spPr>
            <a:xfrm>
              <a:off x="0" y="-137786"/>
              <a:ext cx="12217532" cy="708578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32266A-00FA-4077-9C87-BA27033D5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429754"/>
              <a:ext cx="10080000" cy="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7BEB07-6950-4A72-9BC4-99FFBFF1F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9421" y="668702"/>
              <a:ext cx="0" cy="6228000"/>
            </a:xfrm>
            <a:prstGeom prst="line">
              <a:avLst/>
            </a:prstGeom>
            <a:ln w="2349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7ED48A9-6F3F-4D78-90DE-E785B8FF5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7251" y="354804"/>
              <a:ext cx="1440000" cy="198540"/>
            </a:xfrm>
            <a:prstGeom prst="rect">
              <a:avLst/>
            </a:prstGeom>
          </p:spPr>
        </p:pic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83FDEA8-B27C-4553-B3ED-80F3762B4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836" y="1984217"/>
            <a:ext cx="4087924" cy="20530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85000"/>
              </a:lnSpc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voit</a:t>
            </a:r>
            <a:r>
              <a:rPr lang="en-US"/>
              <a:t> </a:t>
            </a:r>
            <a:r>
              <a:rPr lang="en-US" err="1"/>
              <a:t>kirjoittaa</a:t>
            </a:r>
            <a:r>
              <a:rPr lang="en-US"/>
              <a:t> </a:t>
            </a:r>
            <a:r>
              <a:rPr lang="en-US" err="1"/>
              <a:t>enintään</a:t>
            </a:r>
            <a:r>
              <a:rPr lang="en-US"/>
              <a:t> 4 </a:t>
            </a:r>
            <a:r>
              <a:rPr lang="en-US" err="1"/>
              <a:t>riviä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F3D9798A-253D-46C9-9795-00107916A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57497505-C087-46E1-A241-AA7789678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F13E26C-91C5-405D-9EC7-270D6F97F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5842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sivu sinin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736726"/>
            <a:ext cx="8642840" cy="1823188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accent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Tärkein</a:t>
            </a:r>
            <a:r>
              <a:rPr lang="en-US"/>
              <a:t> </a:t>
            </a:r>
            <a:r>
              <a:rPr lang="en-US" err="1"/>
              <a:t>viestisi</a:t>
            </a:r>
            <a:r>
              <a:rPr lang="en-US"/>
              <a:t> </a:t>
            </a:r>
            <a:r>
              <a:rPr lang="en-US" err="1"/>
              <a:t>hyvin</a:t>
            </a:r>
            <a:r>
              <a:rPr lang="en-US"/>
              <a:t> </a:t>
            </a:r>
            <a:r>
              <a:rPr lang="en-US" err="1"/>
              <a:t>kiteytettynä</a:t>
            </a:r>
            <a:r>
              <a:rPr lang="en-US"/>
              <a:t> tai </a:t>
            </a:r>
            <a:r>
              <a:rPr lang="en-US" err="1"/>
              <a:t>pelkkä</a:t>
            </a:r>
            <a:r>
              <a:rPr lang="en-US"/>
              <a:t> </a:t>
            </a:r>
            <a:r>
              <a:rPr lang="en-US" err="1"/>
              <a:t>kaunis</a:t>
            </a:r>
            <a:r>
              <a:rPr lang="en-US"/>
              <a:t> KIITOS!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3742669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/>
              <a:t>@</a:t>
            </a:r>
            <a:r>
              <a:rPr lang="en-US" err="1"/>
              <a:t>millänimellälöytääsomesta</a:t>
            </a:r>
            <a:endParaRPr lang="fi-FI"/>
          </a:p>
        </p:txBody>
      </p:sp>
      <p:sp>
        <p:nvSpPr>
          <p:cNvPr id="15" name="Subtitle 8" descr="Verkkosivuosoite ttl.fi">
            <a:extLst>
              <a:ext uri="{FF2B5EF4-FFF2-40B4-BE49-F238E27FC236}">
                <a16:creationId xmlns:a16="http://schemas.microsoft.com/office/drawing/2014/main" id="{C6824AFB-6E6B-44D6-923B-A1588F05EC6C}"/>
              </a:ext>
            </a:extLst>
          </p:cNvPr>
          <p:cNvSpPr txBox="1">
            <a:spLocks/>
          </p:cNvSpPr>
          <p:nvPr/>
        </p:nvSpPr>
        <p:spPr>
          <a:xfrm>
            <a:off x="2350346" y="5386868"/>
            <a:ext cx="431635" cy="550038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>
                <a:solidFill>
                  <a:schemeClr val="tx1"/>
                </a:solidFill>
                <a:latin typeface="Segoe UI" panose="020B0502040204020203" pitchFamily="34" charset="0"/>
              </a:rPr>
              <a:t>ttl.fi</a:t>
            </a:r>
          </a:p>
        </p:txBody>
      </p:sp>
      <p:sp>
        <p:nvSpPr>
          <p:cNvPr id="11" name="Rectangle 10" descr="Twitter-tilit @tyoterveys ja @fioh">
            <a:extLst>
              <a:ext uri="{FF2B5EF4-FFF2-40B4-BE49-F238E27FC236}">
                <a16:creationId xmlns:a16="http://schemas.microsoft.com/office/drawing/2014/main" id="{D625063E-969A-43EC-91EF-C1F067627F19}"/>
              </a:ext>
            </a:extLst>
          </p:cNvPr>
          <p:cNvSpPr/>
          <p:nvPr/>
        </p:nvSpPr>
        <p:spPr>
          <a:xfrm>
            <a:off x="3099668" y="5396393"/>
            <a:ext cx="112743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i-FI" sz="1400" b="0" spc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i-FI" sz="1400" b="0" spc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tyoterveys</a:t>
            </a:r>
            <a:endParaRPr lang="fi-FI" sz="1400" b="0" spc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fi-FI" sz="1400" b="0" spc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i-FI" sz="1400" b="0" spc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fioh</a:t>
            </a:r>
            <a:endParaRPr lang="fi-FI" sz="1400" b="0" spc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ubtitle 8" descr="Facebook: tyoterveyslaitos">
            <a:extLst>
              <a:ext uri="{FF2B5EF4-FFF2-40B4-BE49-F238E27FC236}">
                <a16:creationId xmlns:a16="http://schemas.microsoft.com/office/drawing/2014/main" id="{BDC2C32F-F7D3-4E73-B993-FC8012D6658C}"/>
              </a:ext>
            </a:extLst>
          </p:cNvPr>
          <p:cNvSpPr txBox="1">
            <a:spLocks/>
          </p:cNvSpPr>
          <p:nvPr/>
        </p:nvSpPr>
        <p:spPr>
          <a:xfrm>
            <a:off x="4544795" y="5375492"/>
            <a:ext cx="1274610" cy="550038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68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72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24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b="0" spc="0" err="1">
                <a:solidFill>
                  <a:schemeClr val="tx1"/>
                </a:solidFill>
              </a:rPr>
              <a:t>tyoterveyslaitos</a:t>
            </a:r>
            <a:endParaRPr lang="fi-FI" sz="1400" b="0" spc="0">
              <a:solidFill>
                <a:schemeClr val="tx1"/>
              </a:solidFill>
            </a:endParaRPr>
          </a:p>
        </p:txBody>
      </p:sp>
      <p:sp>
        <p:nvSpPr>
          <p:cNvPr id="13" name="Subtitle 8" descr="Instagram: tyoterveys">
            <a:extLst>
              <a:ext uri="{FF2B5EF4-FFF2-40B4-BE49-F238E27FC236}">
                <a16:creationId xmlns:a16="http://schemas.microsoft.com/office/drawing/2014/main" id="{A7D99E37-FD3E-40AD-B9C2-71EE1A5E0A48}"/>
              </a:ext>
            </a:extLst>
          </p:cNvPr>
          <p:cNvSpPr txBox="1">
            <a:spLocks/>
          </p:cNvSpPr>
          <p:nvPr/>
        </p:nvSpPr>
        <p:spPr>
          <a:xfrm>
            <a:off x="6137093" y="5386868"/>
            <a:ext cx="902129" cy="541276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 err="1">
                <a:solidFill>
                  <a:schemeClr val="tx1"/>
                </a:solidFill>
                <a:latin typeface="Segoe UI" panose="020B0502040204020203" pitchFamily="34" charset="0"/>
              </a:rPr>
              <a:t>tyoterveys</a:t>
            </a:r>
            <a:endParaRPr lang="fi-FI" sz="1400" b="0" spc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Subtitle 8" descr="YouTube: Tyoterveyslaitos">
            <a:extLst>
              <a:ext uri="{FF2B5EF4-FFF2-40B4-BE49-F238E27FC236}">
                <a16:creationId xmlns:a16="http://schemas.microsoft.com/office/drawing/2014/main" id="{C0B3B4CF-0155-4569-AD6B-52013C2F0707}"/>
              </a:ext>
            </a:extLst>
          </p:cNvPr>
          <p:cNvSpPr txBox="1">
            <a:spLocks/>
          </p:cNvSpPr>
          <p:nvPr/>
        </p:nvSpPr>
        <p:spPr>
          <a:xfrm>
            <a:off x="7356910" y="5386868"/>
            <a:ext cx="1274610" cy="54974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 err="1">
                <a:solidFill>
                  <a:schemeClr val="tx1"/>
                </a:solidFill>
                <a:latin typeface="Segoe UI" panose="020B0502040204020203" pitchFamily="34" charset="0"/>
              </a:rPr>
              <a:t>Tyoterveyslaitos</a:t>
            </a:r>
            <a:endParaRPr lang="fi-FI" sz="1400" b="0" spc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AF27D-2807-47D9-BB1A-2097B4E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3B657-F64D-4FF7-BDE7-E9D34A702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9325" y="3559913"/>
            <a:ext cx="3542676" cy="3343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2FEB0A-B3AF-41F9-BD28-02B4985E0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340" y="3514943"/>
            <a:ext cx="6879873" cy="427870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4B672A5-FCD9-4450-BCA6-FBF85EB28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CED565-6BE2-494C-B3B7-E6D7250D6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0780" y="4973155"/>
            <a:ext cx="467749" cy="3289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5DFEA60-8DD1-4CB3-A45C-C6869BC2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50561" y="4886360"/>
            <a:ext cx="4441682" cy="431420"/>
            <a:chOff x="1032691" y="5104231"/>
            <a:chExt cx="5754311" cy="558915"/>
          </a:xfrm>
        </p:grpSpPr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21F4A1BD-250A-4195-883C-0E8ED268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0851" y="5170062"/>
              <a:ext cx="476151" cy="476150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A9DDB296-9914-4812-843D-16A3C0C7A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747" y="5170013"/>
              <a:ext cx="476250" cy="476250"/>
            </a:xfrm>
            <a:prstGeom prst="rect">
              <a:avLst/>
            </a:prstGeom>
          </p:spPr>
        </p:pic>
        <p:pic>
          <p:nvPicPr>
            <p:cNvPr id="39" name="Picture 38">
              <a:hlinkClick r:id="rId10"/>
              <a:extLst>
                <a:ext uri="{FF2B5EF4-FFF2-40B4-BE49-F238E27FC236}">
                  <a16:creationId xmlns:a16="http://schemas.microsoft.com/office/drawing/2014/main" id="{A876D62B-17DD-4839-ADB0-1215C3EA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8196" y="5168666"/>
              <a:ext cx="588698" cy="478941"/>
            </a:xfrm>
            <a:prstGeom prst="rect">
              <a:avLst/>
            </a:prstGeom>
          </p:spPr>
        </p:pic>
        <p:pic>
          <p:nvPicPr>
            <p:cNvPr id="40" name="Picture 39">
              <a:hlinkClick r:id="rId12"/>
              <a:extLst>
                <a:ext uri="{FF2B5EF4-FFF2-40B4-BE49-F238E27FC236}">
                  <a16:creationId xmlns:a16="http://schemas.microsoft.com/office/drawing/2014/main" id="{C8BE3762-1FB9-4E7B-A44E-FE884377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691" y="5104231"/>
              <a:ext cx="558915" cy="558915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4103E258-EAC9-4F62-A0A3-AA6511A59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A1F487-CA45-4CE7-909B-B6B2BE42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9325" y="3559913"/>
            <a:ext cx="3542676" cy="3343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C98A90C-198C-42EB-94DA-9C33F42AF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340" y="3514943"/>
            <a:ext cx="6879873" cy="427870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6EDD0C1-E28E-483C-902E-2145D04B2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5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sivu valko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791179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Tärkein</a:t>
            </a:r>
            <a:r>
              <a:rPr lang="en-US"/>
              <a:t> </a:t>
            </a:r>
            <a:r>
              <a:rPr lang="en-US" err="1"/>
              <a:t>viestisi</a:t>
            </a:r>
            <a:r>
              <a:rPr lang="en-US"/>
              <a:t> </a:t>
            </a:r>
            <a:r>
              <a:rPr lang="en-US" err="1"/>
              <a:t>hyvin</a:t>
            </a:r>
            <a:r>
              <a:rPr lang="en-US"/>
              <a:t> </a:t>
            </a:r>
            <a:r>
              <a:rPr lang="en-US" err="1"/>
              <a:t>kiteytettynä</a:t>
            </a:r>
            <a:r>
              <a:rPr lang="en-US"/>
              <a:t> tai </a:t>
            </a:r>
            <a:r>
              <a:rPr lang="en-US" err="1"/>
              <a:t>pelkkä</a:t>
            </a:r>
            <a:r>
              <a:rPr lang="en-US"/>
              <a:t> </a:t>
            </a:r>
            <a:r>
              <a:rPr lang="en-US" err="1"/>
              <a:t>kaunis</a:t>
            </a:r>
            <a:r>
              <a:rPr lang="en-US"/>
              <a:t> KIITOS!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3732620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/>
              <a:t>@</a:t>
            </a:r>
            <a:r>
              <a:rPr lang="en-US" err="1"/>
              <a:t>millänimellälöytääsomesta</a:t>
            </a:r>
            <a:endParaRPr lang="fi-FI"/>
          </a:p>
        </p:txBody>
      </p:sp>
      <p:sp>
        <p:nvSpPr>
          <p:cNvPr id="18" name="Subtitle 8" descr="Verkko-osoite ttl.fi">
            <a:extLst>
              <a:ext uri="{FF2B5EF4-FFF2-40B4-BE49-F238E27FC236}">
                <a16:creationId xmlns:a16="http://schemas.microsoft.com/office/drawing/2014/main" id="{74857E02-F87D-40B8-9E2A-7542E7B8D0C6}"/>
              </a:ext>
            </a:extLst>
          </p:cNvPr>
          <p:cNvSpPr txBox="1">
            <a:spLocks/>
          </p:cNvSpPr>
          <p:nvPr/>
        </p:nvSpPr>
        <p:spPr>
          <a:xfrm>
            <a:off x="2350346" y="5386868"/>
            <a:ext cx="431635" cy="550038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>
                <a:solidFill>
                  <a:schemeClr val="tx2"/>
                </a:solidFill>
                <a:latin typeface="Segoe UI" panose="020B0502040204020203" pitchFamily="34" charset="0"/>
              </a:rPr>
              <a:t>ttl.fi</a:t>
            </a:r>
          </a:p>
        </p:txBody>
      </p:sp>
      <p:sp>
        <p:nvSpPr>
          <p:cNvPr id="14" name="Rectangle 13" descr="Twitter-tilit: @tyoterveys ja @fioh">
            <a:extLst>
              <a:ext uri="{FF2B5EF4-FFF2-40B4-BE49-F238E27FC236}">
                <a16:creationId xmlns:a16="http://schemas.microsoft.com/office/drawing/2014/main" id="{822A6404-E1D1-4416-89B0-B8E73A56A260}"/>
              </a:ext>
            </a:extLst>
          </p:cNvPr>
          <p:cNvSpPr/>
          <p:nvPr/>
        </p:nvSpPr>
        <p:spPr>
          <a:xfrm>
            <a:off x="3099668" y="5396393"/>
            <a:ext cx="112743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i-FI" sz="1400" b="0" spc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tyoterveys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fi-FI" sz="1400" b="0" spc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fioh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Subtitle 8" descr="Facebook: tyoterveyslaitos">
            <a:extLst>
              <a:ext uri="{FF2B5EF4-FFF2-40B4-BE49-F238E27FC236}">
                <a16:creationId xmlns:a16="http://schemas.microsoft.com/office/drawing/2014/main" id="{2EF92C35-B94F-4678-BAEB-51FADD602F7E}"/>
              </a:ext>
            </a:extLst>
          </p:cNvPr>
          <p:cNvSpPr txBox="1">
            <a:spLocks/>
          </p:cNvSpPr>
          <p:nvPr/>
        </p:nvSpPr>
        <p:spPr>
          <a:xfrm>
            <a:off x="4544795" y="5375492"/>
            <a:ext cx="1274610" cy="550038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68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72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24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b="0" spc="0" err="1">
                <a:solidFill>
                  <a:schemeClr val="tx2"/>
                </a:solidFill>
              </a:rPr>
              <a:t>tyoterveyslaitos</a:t>
            </a:r>
            <a:endParaRPr lang="fi-FI" sz="1400" b="0" spc="0">
              <a:solidFill>
                <a:schemeClr val="tx2"/>
              </a:solidFill>
            </a:endParaRPr>
          </a:p>
        </p:txBody>
      </p:sp>
      <p:sp>
        <p:nvSpPr>
          <p:cNvPr id="16" name="Subtitle 8" descr="Instagram: tyoterveys">
            <a:extLst>
              <a:ext uri="{FF2B5EF4-FFF2-40B4-BE49-F238E27FC236}">
                <a16:creationId xmlns:a16="http://schemas.microsoft.com/office/drawing/2014/main" id="{15208476-5B58-4F87-8327-442FEB8A1CC2}"/>
              </a:ext>
            </a:extLst>
          </p:cNvPr>
          <p:cNvSpPr txBox="1">
            <a:spLocks/>
          </p:cNvSpPr>
          <p:nvPr/>
        </p:nvSpPr>
        <p:spPr>
          <a:xfrm>
            <a:off x="6137093" y="5386868"/>
            <a:ext cx="902129" cy="541276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</a:rPr>
              <a:t>tyoterveys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Subtitle 8" descr="YouTube: Tyoterveyslaitos">
            <a:extLst>
              <a:ext uri="{FF2B5EF4-FFF2-40B4-BE49-F238E27FC236}">
                <a16:creationId xmlns:a16="http://schemas.microsoft.com/office/drawing/2014/main" id="{6940C869-33C9-455E-A0C8-005239529785}"/>
              </a:ext>
            </a:extLst>
          </p:cNvPr>
          <p:cNvSpPr txBox="1">
            <a:spLocks/>
          </p:cNvSpPr>
          <p:nvPr/>
        </p:nvSpPr>
        <p:spPr>
          <a:xfrm>
            <a:off x="7356910" y="5386868"/>
            <a:ext cx="1274610" cy="54974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</a:rPr>
              <a:t>Tyoterveyslaitos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E6751F-2D76-4FBC-802D-7861EB7C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0327CE-2779-44AD-8216-B99BBD0B9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9325" y="3559913"/>
            <a:ext cx="3542676" cy="3343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03BA59B-C7C7-436D-98D7-C8DC7140E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613" y="3515113"/>
            <a:ext cx="6879600" cy="4278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56DDF6-24C9-4FA5-9092-48729FE5F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D36CA6-B581-4869-84C3-D15557408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1712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9D0EFE-81CD-4B1F-8AF7-D42CBCAC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20423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BD579AE-AE13-44EF-AB9E-394592E76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26480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2BA6DB6-B666-495B-BA3A-2748E673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97467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785AF0-635B-4B1D-9981-1E17515E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3251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0" name="Picture 19">
            <a:hlinkClick r:id="rId4"/>
            <a:extLst>
              <a:ext uri="{FF2B5EF4-FFF2-40B4-BE49-F238E27FC236}">
                <a16:creationId xmlns:a16="http://schemas.microsoft.com/office/drawing/2014/main" id="{F746FFB3-5EE7-44F3-BC89-127BCF137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586" y="4973914"/>
            <a:ext cx="288000" cy="288000"/>
          </a:xfrm>
          <a:prstGeom prst="rect">
            <a:avLst/>
          </a:prstGeom>
        </p:spPr>
      </p:pic>
      <p:pic>
        <p:nvPicPr>
          <p:cNvPr id="21" name="Picture 20">
            <a:hlinkClick r:id="rId6"/>
            <a:extLst>
              <a:ext uri="{FF2B5EF4-FFF2-40B4-BE49-F238E27FC236}">
                <a16:creationId xmlns:a16="http://schemas.microsoft.com/office/drawing/2014/main" id="{9C4E4EF3-EFC7-436E-864D-CE0B4F814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138" y="4965288"/>
            <a:ext cx="288000" cy="288000"/>
          </a:xfrm>
          <a:prstGeom prst="rect">
            <a:avLst/>
          </a:prstGeom>
        </p:spPr>
      </p:pic>
      <p:pic>
        <p:nvPicPr>
          <p:cNvPr id="22" name="Picture 21">
            <a:hlinkClick r:id="rId8"/>
            <a:extLst>
              <a:ext uri="{FF2B5EF4-FFF2-40B4-BE49-F238E27FC236}">
                <a16:creationId xmlns:a16="http://schemas.microsoft.com/office/drawing/2014/main" id="{FEE9B284-A03C-44C9-BE24-505BB5EB9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812" y="4965288"/>
            <a:ext cx="396000" cy="322169"/>
          </a:xfrm>
          <a:prstGeom prst="rect">
            <a:avLst/>
          </a:prstGeom>
        </p:spPr>
      </p:pic>
      <p:pic>
        <p:nvPicPr>
          <p:cNvPr id="24" name="Picture 23">
            <a:hlinkClick r:id="rId10"/>
            <a:extLst>
              <a:ext uri="{FF2B5EF4-FFF2-40B4-BE49-F238E27FC236}">
                <a16:creationId xmlns:a16="http://schemas.microsoft.com/office/drawing/2014/main" id="{EC8B3A94-65EE-479A-A481-791A22098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919" y="4917874"/>
            <a:ext cx="367261" cy="3672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E1C0BC2-59E2-464E-96E3-A84CC59D2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79970" y="4983288"/>
            <a:ext cx="358345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700333-0915-4B9F-9387-A9281AB62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8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sivu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791179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Tärkein</a:t>
            </a:r>
            <a:r>
              <a:rPr lang="en-US"/>
              <a:t> </a:t>
            </a:r>
            <a:r>
              <a:rPr lang="en-US" err="1"/>
              <a:t>viestisi</a:t>
            </a:r>
            <a:r>
              <a:rPr lang="en-US"/>
              <a:t> </a:t>
            </a:r>
            <a:r>
              <a:rPr lang="en-US" err="1"/>
              <a:t>hyvin</a:t>
            </a:r>
            <a:r>
              <a:rPr lang="en-US"/>
              <a:t> </a:t>
            </a:r>
            <a:r>
              <a:rPr lang="en-US" err="1"/>
              <a:t>kiteytettynä</a:t>
            </a:r>
            <a:r>
              <a:rPr lang="en-US"/>
              <a:t> tai </a:t>
            </a:r>
            <a:r>
              <a:rPr lang="en-US" err="1"/>
              <a:t>pelkkä</a:t>
            </a:r>
            <a:r>
              <a:rPr lang="en-US"/>
              <a:t> </a:t>
            </a:r>
            <a:r>
              <a:rPr lang="en-US" err="1"/>
              <a:t>kaunis</a:t>
            </a:r>
            <a:r>
              <a:rPr lang="en-US"/>
              <a:t> KIITOS!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3732620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/>
              <a:t>@</a:t>
            </a:r>
            <a:r>
              <a:rPr lang="en-US" err="1"/>
              <a:t>millänimellälöytääsomesta</a:t>
            </a:r>
            <a:endParaRPr lang="fi-FI"/>
          </a:p>
        </p:txBody>
      </p:sp>
      <p:sp>
        <p:nvSpPr>
          <p:cNvPr id="17" name="Subtitle 8" descr="Verkko-osoite ttl.fi">
            <a:extLst>
              <a:ext uri="{FF2B5EF4-FFF2-40B4-BE49-F238E27FC236}">
                <a16:creationId xmlns:a16="http://schemas.microsoft.com/office/drawing/2014/main" id="{7356190F-F6C6-4A46-B3DB-02CBD1AD8196}"/>
              </a:ext>
            </a:extLst>
          </p:cNvPr>
          <p:cNvSpPr txBox="1">
            <a:spLocks/>
          </p:cNvSpPr>
          <p:nvPr userDrawn="1"/>
        </p:nvSpPr>
        <p:spPr>
          <a:xfrm>
            <a:off x="2350346" y="5386868"/>
            <a:ext cx="431635" cy="550038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>
                <a:solidFill>
                  <a:schemeClr val="tx2"/>
                </a:solidFill>
                <a:latin typeface="Segoe UI" panose="020B0502040204020203" pitchFamily="34" charset="0"/>
              </a:rPr>
              <a:t>ttl.fi</a:t>
            </a:r>
          </a:p>
        </p:txBody>
      </p:sp>
      <p:sp>
        <p:nvSpPr>
          <p:cNvPr id="14" name="Rectangle 13" descr="Twitter-tilit: @tyoterveys ja @fioh">
            <a:extLst>
              <a:ext uri="{FF2B5EF4-FFF2-40B4-BE49-F238E27FC236}">
                <a16:creationId xmlns:a16="http://schemas.microsoft.com/office/drawing/2014/main" id="{E2A82F4E-0085-4E1E-8CA1-E7ADF5862C1E}"/>
              </a:ext>
            </a:extLst>
          </p:cNvPr>
          <p:cNvSpPr/>
          <p:nvPr userDrawn="1"/>
        </p:nvSpPr>
        <p:spPr>
          <a:xfrm>
            <a:off x="3099668" y="5396393"/>
            <a:ext cx="112743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</a:pPr>
            <a:r>
              <a:rPr lang="fi-FI" sz="1400" b="0" spc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tyoterveys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fi-FI" sz="1400" b="0" spc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fioh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Subtitle 8" descr="Facebook: tyoterveyslaitos">
            <a:extLst>
              <a:ext uri="{FF2B5EF4-FFF2-40B4-BE49-F238E27FC236}">
                <a16:creationId xmlns:a16="http://schemas.microsoft.com/office/drawing/2014/main" id="{AE910CA3-2BE9-4B2C-857F-0A0E6446C46D}"/>
              </a:ext>
            </a:extLst>
          </p:cNvPr>
          <p:cNvSpPr txBox="1">
            <a:spLocks/>
          </p:cNvSpPr>
          <p:nvPr userDrawn="1"/>
        </p:nvSpPr>
        <p:spPr>
          <a:xfrm>
            <a:off x="4544795" y="5375492"/>
            <a:ext cx="1274610" cy="550038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68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72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24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b="0" spc="0" err="1">
                <a:solidFill>
                  <a:schemeClr val="tx2"/>
                </a:solidFill>
              </a:rPr>
              <a:t>tyoterveyslaitos</a:t>
            </a:r>
            <a:endParaRPr lang="fi-FI" sz="1400" b="0" spc="0">
              <a:solidFill>
                <a:schemeClr val="tx2"/>
              </a:solidFill>
            </a:endParaRPr>
          </a:p>
        </p:txBody>
      </p:sp>
      <p:sp>
        <p:nvSpPr>
          <p:cNvPr id="16" name="Subtitle 8" descr="Instagram: tyoterveys">
            <a:extLst>
              <a:ext uri="{FF2B5EF4-FFF2-40B4-BE49-F238E27FC236}">
                <a16:creationId xmlns:a16="http://schemas.microsoft.com/office/drawing/2014/main" id="{BA25DCF4-0641-4965-BBA5-675BE3835FD5}"/>
              </a:ext>
            </a:extLst>
          </p:cNvPr>
          <p:cNvSpPr txBox="1">
            <a:spLocks/>
          </p:cNvSpPr>
          <p:nvPr userDrawn="1"/>
        </p:nvSpPr>
        <p:spPr>
          <a:xfrm>
            <a:off x="6137093" y="5386868"/>
            <a:ext cx="902129" cy="541276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</a:rPr>
              <a:t>tyoterveys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Subtitle 8" descr="YouTube: Tyoterveyslaitos">
            <a:extLst>
              <a:ext uri="{FF2B5EF4-FFF2-40B4-BE49-F238E27FC236}">
                <a16:creationId xmlns:a16="http://schemas.microsoft.com/office/drawing/2014/main" id="{F6B864CB-307E-4A29-A836-D45946439203}"/>
              </a:ext>
            </a:extLst>
          </p:cNvPr>
          <p:cNvSpPr txBox="1">
            <a:spLocks/>
          </p:cNvSpPr>
          <p:nvPr userDrawn="1"/>
        </p:nvSpPr>
        <p:spPr>
          <a:xfrm>
            <a:off x="7356910" y="5386868"/>
            <a:ext cx="1274610" cy="54974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i-FI" sz="1400" b="0" spc="0" err="1">
                <a:solidFill>
                  <a:schemeClr val="tx2"/>
                </a:solidFill>
                <a:latin typeface="Segoe UI" panose="020B0502040204020203" pitchFamily="34" charset="0"/>
              </a:rPr>
              <a:t>Tyoterveyslaitos</a:t>
            </a:r>
            <a:endParaRPr lang="fi-FI" sz="1400" b="0" spc="0"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AF27D-2807-47D9-BB1A-2097B4E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3B657-F64D-4FF7-BDE7-E9D34A702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9325" y="3559913"/>
            <a:ext cx="3542676" cy="3343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C0D784A-D0A0-40CA-96AC-88A16CB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2340" y="3514943"/>
            <a:ext cx="6879873" cy="42787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56DDF6-24C9-4FA5-9092-48729FE5F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FA37AB-2BC8-4C07-A67E-33047468C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01712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E7AE64-DE14-48A8-9432-53C734EEA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0423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AF1FFA-15F6-4C5D-8FC3-C77FFF97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26480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74D565-ECAB-4EF2-A7A1-EB4C15341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97467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9E2808-DEEB-4DF1-9997-22D5D4D8A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03251" y="4848122"/>
            <a:ext cx="523353" cy="5233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icture 18">
            <a:hlinkClick r:id="rId4"/>
            <a:extLst>
              <a:ext uri="{FF2B5EF4-FFF2-40B4-BE49-F238E27FC236}">
                <a16:creationId xmlns:a16="http://schemas.microsoft.com/office/drawing/2014/main" id="{D2D34C6E-0024-421F-8C8F-51C030B82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586" y="4973914"/>
            <a:ext cx="288000" cy="288000"/>
          </a:xfrm>
          <a:prstGeom prst="rect">
            <a:avLst/>
          </a:prstGeom>
        </p:spPr>
      </p:pic>
      <p:pic>
        <p:nvPicPr>
          <p:cNvPr id="20" name="Picture 19">
            <a:hlinkClick r:id="rId6"/>
            <a:extLst>
              <a:ext uri="{FF2B5EF4-FFF2-40B4-BE49-F238E27FC236}">
                <a16:creationId xmlns:a16="http://schemas.microsoft.com/office/drawing/2014/main" id="{7E6AD7DA-1A48-4C49-A9A1-532E1C3E9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138" y="4965288"/>
            <a:ext cx="288000" cy="288000"/>
          </a:xfrm>
          <a:prstGeom prst="rect">
            <a:avLst/>
          </a:prstGeom>
        </p:spPr>
      </p:pic>
      <p:pic>
        <p:nvPicPr>
          <p:cNvPr id="21" name="Picture 20">
            <a:hlinkClick r:id="rId8"/>
            <a:extLst>
              <a:ext uri="{FF2B5EF4-FFF2-40B4-BE49-F238E27FC236}">
                <a16:creationId xmlns:a16="http://schemas.microsoft.com/office/drawing/2014/main" id="{E425A0E4-CA26-49B2-8AC4-DA97B8A65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812" y="4965288"/>
            <a:ext cx="396000" cy="322169"/>
          </a:xfrm>
          <a:prstGeom prst="rect">
            <a:avLst/>
          </a:prstGeom>
        </p:spPr>
      </p:pic>
      <p:pic>
        <p:nvPicPr>
          <p:cNvPr id="22" name="Picture 21">
            <a:hlinkClick r:id="rId10"/>
            <a:extLst>
              <a:ext uri="{FF2B5EF4-FFF2-40B4-BE49-F238E27FC236}">
                <a16:creationId xmlns:a16="http://schemas.microsoft.com/office/drawing/2014/main" id="{A9A72B37-A99B-418C-86D8-0896E4161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919" y="4917874"/>
            <a:ext cx="367261" cy="36726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1D5E9CC-E5B3-44C0-BE80-7489642A9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79970" y="4983288"/>
            <a:ext cx="358345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700333-0915-4B9F-9387-A9281AB62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5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sivu ESR-hankkeil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CEB10621-DCD4-459A-80DA-683FA261D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8978" y="1998703"/>
            <a:ext cx="8977745" cy="1556841"/>
          </a:xfrm>
        </p:spPr>
        <p:txBody>
          <a:bodyPr/>
          <a:lstStyle>
            <a:lvl1pPr algn="ctr">
              <a:spcAft>
                <a:spcPts val="1200"/>
              </a:spcAft>
              <a:defRPr lang="fi-FI" sz="4400" b="1" kern="1200" dirty="0">
                <a:solidFill>
                  <a:schemeClr val="accent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err="1"/>
              <a:t>Käytä</a:t>
            </a:r>
            <a:r>
              <a:rPr lang="en-US"/>
              <a:t> </a:t>
            </a:r>
            <a:r>
              <a:rPr lang="en-US" err="1"/>
              <a:t>tätä</a:t>
            </a:r>
            <a:r>
              <a:rPr lang="en-US"/>
              <a:t> </a:t>
            </a:r>
            <a:r>
              <a:rPr lang="en-US" err="1"/>
              <a:t>kansilehteä</a:t>
            </a:r>
            <a:r>
              <a:rPr lang="en-US"/>
              <a:t> vain ESR-</a:t>
            </a:r>
            <a:r>
              <a:rPr lang="en-US" err="1"/>
              <a:t>rahoitteisten</a:t>
            </a:r>
            <a:r>
              <a:rPr lang="en-US"/>
              <a:t> </a:t>
            </a:r>
            <a:r>
              <a:rPr lang="en-US" err="1"/>
              <a:t>hankkeiden</a:t>
            </a:r>
            <a:r>
              <a:rPr lang="en-US"/>
              <a:t> </a:t>
            </a:r>
            <a:r>
              <a:rPr lang="en-US" err="1"/>
              <a:t>esityksissä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F022CC-4AE4-4497-B898-EEB82DFE43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8978" y="3741349"/>
            <a:ext cx="8977742" cy="471805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/>
              <a:t>@</a:t>
            </a:r>
            <a:r>
              <a:rPr lang="en-US" err="1"/>
              <a:t>millänimellälöytääsomesta</a:t>
            </a:r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C82E75-7A7C-47FA-B8CD-646220C3C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6B8DDB-A733-4D3C-983F-9A5322F1B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820B0-1241-4AE9-8672-1EB51D3A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42" y="2595281"/>
            <a:ext cx="6346440" cy="42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c 15" descr="Työterveyslaitso">
            <a:extLst>
              <a:ext uri="{FF2B5EF4-FFF2-40B4-BE49-F238E27FC236}">
                <a16:creationId xmlns:a16="http://schemas.microsoft.com/office/drawing/2014/main" id="{4C8F6610-E26C-43F0-9C89-E8FC24B079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  <p:pic>
        <p:nvPicPr>
          <p:cNvPr id="5" name="Graphic 4" descr="Vipuvoimaa EU:lta 2014–2020, Euroopan unioni: Euroopan sosiaalirahasto">
            <a:extLst>
              <a:ext uri="{FF2B5EF4-FFF2-40B4-BE49-F238E27FC236}">
                <a16:creationId xmlns:a16="http://schemas.microsoft.com/office/drawing/2014/main" id="{315CBA63-AC54-44A3-90EC-D4593DC1B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4366" y="4985075"/>
            <a:ext cx="2987847" cy="13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11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lkoinen lopetussivu ESR-hankkei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896178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Käytä</a:t>
            </a:r>
            <a:r>
              <a:rPr lang="en-US"/>
              <a:t> </a:t>
            </a:r>
            <a:r>
              <a:rPr lang="en-US" err="1"/>
              <a:t>tätä</a:t>
            </a:r>
            <a:r>
              <a:rPr lang="en-US"/>
              <a:t> KIITOS-</a:t>
            </a:r>
            <a:r>
              <a:rPr lang="en-US" err="1"/>
              <a:t>sivua</a:t>
            </a:r>
            <a:r>
              <a:rPr lang="en-US"/>
              <a:t> vain ESR-</a:t>
            </a:r>
            <a:r>
              <a:rPr lang="en-US" err="1"/>
              <a:t>rahoitteisten</a:t>
            </a:r>
            <a:r>
              <a:rPr lang="en-US"/>
              <a:t> </a:t>
            </a:r>
            <a:r>
              <a:rPr lang="en-US" err="1"/>
              <a:t>hankkeiden</a:t>
            </a:r>
            <a:r>
              <a:rPr lang="en-US"/>
              <a:t> </a:t>
            </a:r>
            <a:r>
              <a:rPr lang="en-US" err="1"/>
              <a:t>esityksissä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3748186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/>
              <a:t>@millänimellälöytääsomesta</a:t>
            </a:r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AF27D-2807-47D9-BB1A-2097B4E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A4726D-9D75-47BC-BDB9-A62368455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BA205-7138-48E2-B841-5E4F3051B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42" y="2595281"/>
            <a:ext cx="6346440" cy="42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Työterveyslaitos">
            <a:extLst>
              <a:ext uri="{FF2B5EF4-FFF2-40B4-BE49-F238E27FC236}">
                <a16:creationId xmlns:a16="http://schemas.microsoft.com/office/drawing/2014/main" id="{93CC43C8-19D7-4D36-A530-24572D612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  <p:pic>
        <p:nvPicPr>
          <p:cNvPr id="9" name="Graphic 8" descr="Vipuvoimaa EU:lta 2014–2020, Euroopan unioni: Euroopan sosiaalirahasto">
            <a:extLst>
              <a:ext uri="{FF2B5EF4-FFF2-40B4-BE49-F238E27FC236}">
                <a16:creationId xmlns:a16="http://schemas.microsoft.com/office/drawing/2014/main" id="{5155BFA3-5D18-4FD7-BFD2-4070481EC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4366" y="4985075"/>
            <a:ext cx="2987847" cy="13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8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lkoinen kansilehti ESR-hankkei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896178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Käytä</a:t>
            </a:r>
            <a:r>
              <a:rPr lang="en-US"/>
              <a:t> </a:t>
            </a:r>
            <a:r>
              <a:rPr lang="en-US" err="1"/>
              <a:t>tätä</a:t>
            </a:r>
            <a:r>
              <a:rPr lang="en-US"/>
              <a:t> </a:t>
            </a:r>
            <a:r>
              <a:rPr lang="en-US" err="1"/>
              <a:t>kansilehteä</a:t>
            </a:r>
            <a:r>
              <a:rPr lang="en-US"/>
              <a:t> vain ESR-</a:t>
            </a:r>
            <a:r>
              <a:rPr lang="en-US" err="1"/>
              <a:t>rahoitteisten</a:t>
            </a:r>
            <a:r>
              <a:rPr lang="en-US"/>
              <a:t> </a:t>
            </a:r>
            <a:r>
              <a:rPr lang="en-US" err="1"/>
              <a:t>hankkeiden</a:t>
            </a:r>
            <a:r>
              <a:rPr lang="en-US"/>
              <a:t> </a:t>
            </a:r>
            <a:r>
              <a:rPr lang="en-US" err="1"/>
              <a:t>esityksissä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4534" y="3664912"/>
            <a:ext cx="9360000" cy="722311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800" b="0" spc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r>
              <a:rPr lang="en-US"/>
              <a:t>, </a:t>
            </a:r>
            <a:r>
              <a:rPr lang="en-US" err="1"/>
              <a:t>titteli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4326410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Pääsomekanava</a:t>
            </a:r>
            <a:r>
              <a:rPr lang="en-US"/>
              <a:t> @</a:t>
            </a:r>
            <a:r>
              <a:rPr lang="en-US" err="1"/>
              <a:t>loremipsum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AF27D-2807-47D9-BB1A-2097B4E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51847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A4726D-9D75-47BC-BDB9-A62368455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727BD-2EFD-4D4F-B6BA-2F5E38058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42" y="2595281"/>
            <a:ext cx="6346440" cy="42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Vipuvoimaa EU:lta 2014–2020, Euroopan unioni: Euroopan sosiaalirahasto">
            <a:extLst>
              <a:ext uri="{FF2B5EF4-FFF2-40B4-BE49-F238E27FC236}">
                <a16:creationId xmlns:a16="http://schemas.microsoft.com/office/drawing/2014/main" id="{FB5C0F9D-4D96-4264-8C5A-4DA908219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4366" y="4985075"/>
            <a:ext cx="2987847" cy="1386765"/>
          </a:xfrm>
          <a:prstGeom prst="rect">
            <a:avLst/>
          </a:prstGeom>
        </p:spPr>
      </p:pic>
      <p:pic>
        <p:nvPicPr>
          <p:cNvPr id="12" name="Graphic 11" descr="Työterveyslaitos">
            <a:extLst>
              <a:ext uri="{FF2B5EF4-FFF2-40B4-BE49-F238E27FC236}">
                <a16:creationId xmlns:a16="http://schemas.microsoft.com/office/drawing/2014/main" id="{93CC43C8-19D7-4D36-A530-24572D612F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lehti yhteistyöhankkeil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3114" y="1411791"/>
            <a:ext cx="8642840" cy="1768734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defRPr sz="4400" b="1" i="0" spc="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 err="1"/>
              <a:t>Otsikko</a:t>
            </a:r>
            <a:r>
              <a:rPr lang="en-US"/>
              <a:t> </a:t>
            </a:r>
            <a:r>
              <a:rPr lang="en-US" err="1"/>
              <a:t>enintään</a:t>
            </a:r>
            <a:r>
              <a:rPr lang="en-US"/>
              <a:t> </a:t>
            </a:r>
            <a:r>
              <a:rPr lang="en-US" err="1"/>
              <a:t>kolmelle</a:t>
            </a:r>
            <a:r>
              <a:rPr lang="en-US"/>
              <a:t> </a:t>
            </a:r>
            <a:r>
              <a:rPr lang="en-US" err="1"/>
              <a:t>riville</a:t>
            </a:r>
            <a:r>
              <a:rPr lang="en-US"/>
              <a:t> –</a:t>
            </a:r>
            <a:r>
              <a:rPr lang="en-US" err="1"/>
              <a:t>Pitäydy</a:t>
            </a:r>
            <a:r>
              <a:rPr lang="en-US"/>
              <a:t> </a:t>
            </a:r>
            <a:r>
              <a:rPr lang="en-US" err="1"/>
              <a:t>fonttikoossa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laatikon</a:t>
            </a:r>
            <a:r>
              <a:rPr lang="en-US"/>
              <a:t> </a:t>
            </a:r>
            <a:r>
              <a:rPr lang="en-US" err="1"/>
              <a:t>koossa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4534" y="3180525"/>
            <a:ext cx="9360000" cy="722311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800" b="0" spc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r>
              <a:rPr lang="en-US"/>
              <a:t>, </a:t>
            </a:r>
            <a:r>
              <a:rPr lang="en-US" err="1"/>
              <a:t>titteli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C40ACB-3445-4A17-8E27-7174DB1FA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3114" y="3842023"/>
            <a:ext cx="8642840" cy="47180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85000"/>
              </a:lnSpc>
              <a:spcAft>
                <a:spcPts val="0"/>
              </a:spcAft>
              <a:buNone/>
              <a:defRPr sz="22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Pääsomekanava</a:t>
            </a:r>
            <a:r>
              <a:rPr lang="en-US"/>
              <a:t> @</a:t>
            </a:r>
            <a:r>
              <a:rPr lang="en-US" err="1"/>
              <a:t>loremipsum</a:t>
            </a:r>
            <a:r>
              <a:rPr lang="en-US"/>
              <a:t> (1 </a:t>
            </a:r>
            <a:r>
              <a:rPr lang="en-US" err="1"/>
              <a:t>riville</a:t>
            </a:r>
            <a:r>
              <a:rPr lang="en-US"/>
              <a:t>)</a:t>
            </a:r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AF27D-2807-47D9-BB1A-2097B4E87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836613"/>
            <a:ext cx="10512425" cy="421435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A4726D-9D75-47BC-BDB9-A62368455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7165" y="643348"/>
            <a:ext cx="2882153" cy="41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501D8-595D-44EE-960C-071A1304D05A}"/>
              </a:ext>
            </a:extLst>
          </p:cNvPr>
          <p:cNvSpPr txBox="1"/>
          <p:nvPr/>
        </p:nvSpPr>
        <p:spPr>
          <a:xfrm>
            <a:off x="4657165" y="4835527"/>
            <a:ext cx="288215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136800" rtlCol="0">
            <a:spAutoFit/>
          </a:bodyPr>
          <a:lstStyle/>
          <a:p>
            <a:pPr algn="ctr"/>
            <a:r>
              <a:rPr lang="en-US" sz="2200" b="1" spc="300">
                <a:solidFill>
                  <a:schemeClr val="tx2"/>
                </a:solidFill>
              </a:rPr>
              <a:t>YHTEISTYÖSSÄ</a:t>
            </a:r>
            <a:endParaRPr lang="fi-FI" sz="2200" b="1" spc="300">
              <a:solidFill>
                <a:schemeClr val="tx2"/>
              </a:solidFill>
            </a:endParaRPr>
          </a:p>
        </p:txBody>
      </p:sp>
      <p:pic>
        <p:nvPicPr>
          <p:cNvPr id="12" name="Graphic 11" descr="Työterveyslaitos">
            <a:extLst>
              <a:ext uri="{FF2B5EF4-FFF2-40B4-BE49-F238E27FC236}">
                <a16:creationId xmlns:a16="http://schemas.microsoft.com/office/drawing/2014/main" id="{93CC43C8-19D7-4D36-A530-24572D612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534" y="673006"/>
            <a:ext cx="2520000" cy="3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40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151">
          <p15:clr>
            <a:srgbClr val="FBAE40"/>
          </p15:clr>
        </p15:guide>
        <p15:guide id="2" pos="529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öterveyslaitoksen strate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0F443-BA0F-4D49-9990-20E701B76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9292"/>
            <a:ext cx="12189632" cy="68566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B808CD-2E1D-44C6-B402-A4E6643B1774}"/>
              </a:ext>
            </a:extLst>
          </p:cNvPr>
          <p:cNvSpPr txBox="1"/>
          <p:nvPr/>
        </p:nvSpPr>
        <p:spPr>
          <a:xfrm>
            <a:off x="67703" y="6610598"/>
            <a:ext cx="2792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spc="100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©TYÖTERVEYSLAITOS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2BD233-A8B1-419C-8987-C803C717C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29754"/>
            <a:ext cx="9520518" cy="0"/>
          </a:xfrm>
          <a:prstGeom prst="line">
            <a:avLst/>
          </a:prstGeom>
          <a:ln w="2349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403AA-53E6-4AA5-BD38-4EAFD1F3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250523"/>
            <a:ext cx="1728000" cy="479239"/>
          </a:xfrm>
          <a:prstGeom prst="rect">
            <a:avLst/>
          </a:prstGeom>
          <a:solidFill>
            <a:srgbClr val="00B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369D18-B748-4260-9C94-E7FC1CE67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9421" y="1178451"/>
            <a:ext cx="0" cy="5718251"/>
          </a:xfrm>
          <a:prstGeom prst="line">
            <a:avLst/>
          </a:prstGeom>
          <a:ln w="2349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8E00E210-87CF-4784-8A18-369897E7B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763" y="354804"/>
            <a:ext cx="1440000" cy="19854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1CBB470-C577-442E-A9D8-E97B13921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9668" y="277353"/>
            <a:ext cx="2067002" cy="8024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6E4AFBD-A28B-45AD-898A-046603E34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26933"/>
          </a:xfrm>
          <a:prstGeom prst="rect">
            <a:avLst/>
          </a:prstGeom>
          <a:solidFill>
            <a:srgbClr val="00B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55815-7AF4-4C69-9FAC-B0F8A9492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26933"/>
          </a:xfrm>
          <a:prstGeom prst="rect">
            <a:avLst/>
          </a:prstGeom>
          <a:solidFill>
            <a:srgbClr val="00B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847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öterveyslaitoksen tarjo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2BD233-A8B1-419C-8987-C803C717C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29754"/>
            <a:ext cx="9520518" cy="0"/>
          </a:xfrm>
          <a:prstGeom prst="line">
            <a:avLst/>
          </a:prstGeom>
          <a:ln w="2349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403AA-53E6-4AA5-BD38-4EAFD1F3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9788" y="250523"/>
            <a:ext cx="1728000" cy="47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369D18-B748-4260-9C94-E7FC1CE67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9421" y="1628775"/>
            <a:ext cx="0" cy="5267928"/>
          </a:xfrm>
          <a:prstGeom prst="line">
            <a:avLst/>
          </a:prstGeom>
          <a:ln w="2349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8E00E210-87CF-4784-8A18-369897E7B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763" y="354804"/>
            <a:ext cx="1440000" cy="198540"/>
          </a:xfrm>
          <a:prstGeom prst="rect">
            <a:avLst/>
          </a:prstGeom>
        </p:spPr>
      </p:pic>
      <p:sp>
        <p:nvSpPr>
          <p:cNvPr id="50" name="Date Placeholder 4">
            <a:extLst>
              <a:ext uri="{FF2B5EF4-FFF2-40B4-BE49-F238E27FC236}">
                <a16:creationId xmlns:a16="http://schemas.microsoft.com/office/drawing/2014/main" id="{926D8CC0-B6D8-4BB3-9515-08117C572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51" name="Footer Placeholder 6">
            <a:extLst>
              <a:ext uri="{FF2B5EF4-FFF2-40B4-BE49-F238E27FC236}">
                <a16:creationId xmlns:a16="http://schemas.microsoft.com/office/drawing/2014/main" id="{A1F1CDC2-CCC2-4A0A-AF28-6465F84D6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52" name="Slide Number Placeholder 7">
            <a:extLst>
              <a:ext uri="{FF2B5EF4-FFF2-40B4-BE49-F238E27FC236}">
                <a16:creationId xmlns:a16="http://schemas.microsoft.com/office/drawing/2014/main" id="{5976B9BE-8DE6-4D4B-A9B5-040C61DBE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355C14-A881-4B4F-AEA0-BD80C863B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2434" y="277353"/>
            <a:ext cx="2648104" cy="1152000"/>
          </a:xfrm>
          <a:prstGeom prst="rect">
            <a:avLst/>
          </a:prstGeom>
        </p:spPr>
      </p:pic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3DD8C55A-7020-4660-8895-F677C1E7597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4590028"/>
              </p:ext>
            </p:extLst>
          </p:nvPr>
        </p:nvGraphicFramePr>
        <p:xfrm>
          <a:off x="839788" y="762001"/>
          <a:ext cx="10512150" cy="5295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7730">
                  <a:extLst>
                    <a:ext uri="{9D8B030D-6E8A-4147-A177-3AD203B41FA5}">
                      <a16:colId xmlns:a16="http://schemas.microsoft.com/office/drawing/2014/main" val="1854036895"/>
                    </a:ext>
                  </a:extLst>
                </a:gridCol>
                <a:gridCol w="2158345">
                  <a:extLst>
                    <a:ext uri="{9D8B030D-6E8A-4147-A177-3AD203B41FA5}">
                      <a16:colId xmlns:a16="http://schemas.microsoft.com/office/drawing/2014/main" val="2502393353"/>
                    </a:ext>
                  </a:extLst>
                </a:gridCol>
                <a:gridCol w="2152398">
                  <a:extLst>
                    <a:ext uri="{9D8B030D-6E8A-4147-A177-3AD203B41FA5}">
                      <a16:colId xmlns:a16="http://schemas.microsoft.com/office/drawing/2014/main" val="2708065123"/>
                    </a:ext>
                  </a:extLst>
                </a:gridCol>
                <a:gridCol w="3103677">
                  <a:extLst>
                    <a:ext uri="{9D8B030D-6E8A-4147-A177-3AD203B41FA5}">
                      <a16:colId xmlns:a16="http://schemas.microsoft.com/office/drawing/2014/main" val="4178942874"/>
                    </a:ext>
                  </a:extLst>
                </a:gridCol>
              </a:tblGrid>
              <a:tr h="13078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Työkykyjohtamisen,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mielenterveyden ja fyysisen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työkyvyn ratkaisut</a:t>
                      </a:r>
                    </a:p>
                  </a:txBody>
                  <a:tcPr marL="0" marR="0" marT="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Työterveyshuollon laadun ja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työterveysyhteistyön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kehittäminen</a:t>
                      </a:r>
                    </a:p>
                  </a:txBody>
                  <a:tcPr marL="0" marR="0" marT="0"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720580"/>
                  </a:ext>
                </a:extLst>
              </a:tr>
              <a:tr h="137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Työturvallisuuden kehittäminen ja työympäristöriskien hallinta</a:t>
                      </a:r>
                    </a:p>
                  </a:txBody>
                  <a:tcPr marL="0" marR="0" marT="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200" b="1" i="0" u="none" strike="noStrike" kern="1200" cap="none" spc="15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+mn-cs"/>
                      </a:endParaRPr>
                    </a:p>
                  </a:txBody>
                  <a:tcPr marL="0" marR="360000" marT="0"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5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200" b="1" i="0" u="none" strike="noStrike" kern="0" cap="none" spc="15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+mn-cs"/>
                      </a:endParaRPr>
                    </a:p>
                  </a:txBody>
                  <a:tcPr marL="360000" marR="0" marT="0" marB="10800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5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Toimintakyvyn, ergonomian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ja aivotyön kehittäminen</a:t>
                      </a:r>
                    </a:p>
                  </a:txBody>
                  <a:tcPr marL="0" marR="0" marT="0"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95583"/>
                  </a:ext>
                </a:extLst>
              </a:tr>
              <a:tr h="13078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Työyhteisön toimivuus ja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työhyvinvoinnin kehittäminen</a:t>
                      </a:r>
                    </a:p>
                  </a:txBody>
                  <a:tcPr marL="0" marR="0" marT="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200" b="1" i="0" u="none" strike="noStrike" kern="0" cap="none" spc="15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+mn-cs"/>
                      </a:endParaRPr>
                    </a:p>
                  </a:txBody>
                  <a:tcPr marL="0" marR="360000" marT="0"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5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200" b="1" i="0" u="none" strike="noStrike" kern="1200" cap="none" spc="15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+mn-cs"/>
                      </a:endParaRPr>
                    </a:p>
                  </a:txBody>
                  <a:tcPr marL="360000" marR="0" marT="0" marB="10800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5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Työaikojen, unen ja​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palautumisen ratkaisut​</a:t>
                      </a:r>
                    </a:p>
                  </a:txBody>
                  <a:tcPr marL="0" marR="0" marT="0"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080081"/>
                  </a:ext>
                </a:extLst>
              </a:tr>
              <a:tr h="13078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Sisäilmaongelmien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ratkaiseminen</a:t>
                      </a:r>
                    </a:p>
                  </a:txBody>
                  <a:tcPr marL="0" marR="0" marT="0" marB="10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Työtilojen kehittäminen</a:t>
                      </a:r>
                    </a:p>
                  </a:txBody>
                  <a:tcPr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Työura-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johtaminen</a:t>
                      </a:r>
                    </a:p>
                  </a:txBody>
                  <a:tcPr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Työpaikan konfliktien</a:t>
                      </a:r>
                      <a:br>
                        <a:rPr lang="fi-FI" sz="1400" b="1">
                          <a:solidFill>
                            <a:schemeClr val="tx2"/>
                          </a:solidFill>
                        </a:rPr>
                      </a:br>
                      <a:r>
                        <a:rPr lang="fi-FI" sz="1400" b="1">
                          <a:solidFill>
                            <a:schemeClr val="tx2"/>
                          </a:solidFill>
                        </a:rPr>
                        <a:t>ratkaisu</a:t>
                      </a:r>
                    </a:p>
                  </a:txBody>
                  <a:tcPr marL="0" marR="0" marT="0" marB="108000" anchor="b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066297"/>
                  </a:ext>
                </a:extLst>
              </a:tr>
            </a:tbl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552F0149-80BE-4152-A0E5-542438E05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6653" y="4946756"/>
            <a:ext cx="632399" cy="55886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59241D8-A695-481B-A962-3EAF9B8C9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900000">
            <a:off x="5800748" y="653897"/>
            <a:ext cx="581332" cy="5813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44434B4-63D0-4457-B9A7-B0672B96EA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83306" y="3593516"/>
            <a:ext cx="563640" cy="5560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AB5C2A7-6CDD-4A57-89B5-9EC3E913AF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67168" y="816245"/>
            <a:ext cx="457200" cy="4476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4450297-81CC-4CBC-8ADF-A65B3136B1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17476" y="2561645"/>
            <a:ext cx="495300" cy="2952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F63F746-F5C0-4957-981F-15A92C493F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48118" y="2361620"/>
            <a:ext cx="495300" cy="4953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FB7FE03-60EC-4053-8DBF-C9F719FCC2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89559" y="4988064"/>
            <a:ext cx="514350" cy="4762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7A8146A-5E29-4D20-88F8-4D36260AAD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79569" y="4897306"/>
            <a:ext cx="632399" cy="58555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FD4CEF4-8C85-4F3F-9F23-B5EC0B6C7E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8625" y="3511848"/>
            <a:ext cx="694286" cy="104582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3F07D1B-2D1E-4F67-A6EB-C287288C90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93447" y="4875573"/>
            <a:ext cx="623959" cy="62395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F3F8291-6332-43B3-91F5-537E2EF7FBA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15068" y="2390051"/>
            <a:ext cx="996261" cy="684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054D4FB-2755-45B8-9D10-B0A64CC5733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49010" y="2390051"/>
            <a:ext cx="1055738" cy="68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6F88CE5-5726-4D96-9018-03195056BC7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625198" y="4457846"/>
            <a:ext cx="2988000" cy="16942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0244B7-6E8A-40BE-89A5-A9BEF0F77D83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158482" y="2224802"/>
            <a:ext cx="1908000" cy="213367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EC087C46-6D73-4926-8080-EBD3561866A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403531" y="2888663"/>
            <a:ext cx="495300" cy="4953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F9126B5-3F01-48DA-8CE0-6133D697069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407320" y="2584808"/>
            <a:ext cx="597884" cy="59050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4CB1013F-BDE4-4DF9-9247-EC74F04F12C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668779" y="3568894"/>
            <a:ext cx="582630" cy="5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sinin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29543" y="2394674"/>
            <a:ext cx="7532914" cy="1752197"/>
          </a:xfrm>
        </p:spPr>
        <p:txBody>
          <a:bodyPr anchor="ctr" anchorCtr="0"/>
          <a:lstStyle>
            <a:lvl1pPr algn="ctr">
              <a:lnSpc>
                <a:spcPct val="95000"/>
              </a:lnSpc>
              <a:defRPr sz="3200" spc="10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err="1"/>
              <a:t>Tämä</a:t>
            </a:r>
            <a:r>
              <a:rPr lang="en-US"/>
              <a:t> on </a:t>
            </a:r>
            <a:r>
              <a:rPr lang="en-US" err="1"/>
              <a:t>välilehti</a:t>
            </a:r>
            <a:r>
              <a:rPr lang="en-US"/>
              <a:t>. </a:t>
            </a:r>
            <a:r>
              <a:rPr lang="en-US" err="1"/>
              <a:t>Enintään</a:t>
            </a:r>
            <a:r>
              <a:rPr lang="en-US"/>
              <a:t> 4 </a:t>
            </a:r>
            <a:r>
              <a:rPr lang="en-US" err="1"/>
              <a:t>riviä</a:t>
            </a:r>
            <a:r>
              <a:rPr lang="en-US"/>
              <a:t> </a:t>
            </a:r>
            <a:r>
              <a:rPr lang="en-US" err="1"/>
              <a:t>tekstiä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olla </a:t>
            </a:r>
            <a:r>
              <a:rPr lang="en-US" err="1"/>
              <a:t>tässä</a:t>
            </a:r>
            <a:r>
              <a:rPr lang="en-US"/>
              <a:t>. </a:t>
            </a:r>
            <a:r>
              <a:rPr lang="en-US" err="1"/>
              <a:t>Pitäydy</a:t>
            </a:r>
            <a:r>
              <a:rPr lang="en-US"/>
              <a:t> </a:t>
            </a:r>
            <a:r>
              <a:rPr lang="en-US" err="1"/>
              <a:t>tekstin</a:t>
            </a:r>
            <a:r>
              <a:rPr lang="en-US"/>
              <a:t> </a:t>
            </a:r>
            <a:r>
              <a:rPr lang="en-US" err="1"/>
              <a:t>tyylissä</a:t>
            </a:r>
            <a:r>
              <a:rPr lang="en-US"/>
              <a:t> ja </a:t>
            </a:r>
            <a:r>
              <a:rPr lang="en-US" err="1"/>
              <a:t>pistekoossa</a:t>
            </a:r>
            <a:r>
              <a:rPr lang="en-US"/>
              <a:t>. </a:t>
            </a:r>
            <a:r>
              <a:rPr lang="en-US" err="1"/>
              <a:t>Valkoinen</a:t>
            </a:r>
            <a:r>
              <a:rPr lang="en-US"/>
              <a:t> </a:t>
            </a:r>
            <a:r>
              <a:rPr lang="en-US" err="1"/>
              <a:t>teksti</a:t>
            </a:r>
            <a:r>
              <a:rPr lang="en-US"/>
              <a:t> on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sallittu</a:t>
            </a:r>
            <a:r>
              <a:rPr lang="en-US"/>
              <a:t>.</a:t>
            </a:r>
            <a:endParaRPr lang="fi-FI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8999A2-A2D0-46AD-9DD9-6EC69B888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7251" y="354804"/>
            <a:ext cx="1440000" cy="1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19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380" y="944563"/>
            <a:ext cx="10283321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91170"/>
            <a:ext cx="10284503" cy="4138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767B6-09CE-4A12-BAAE-8328D76EF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18.5.2022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30ACE0-EB42-4806-BBE3-FAB7E2066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kern="800" spc="100" baseline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fi-FI"/>
              <a:t>©TYÖTERVEYSLAITOS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276D8A-2BBD-4D3F-99AA-CA25AE91D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CED4B1A-FCA2-483F-A5D4-2A977CA5EF4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750531-F712-4C7F-ADD2-0BA8EEAA7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257251" y="354804"/>
            <a:ext cx="1440000" cy="1985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3111CD-16CD-4B58-B1D6-ABF084783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429754"/>
            <a:ext cx="10080000" cy="0"/>
          </a:xfrm>
          <a:prstGeom prst="line">
            <a:avLst/>
          </a:prstGeom>
          <a:ln w="2349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CCCD53-1C06-42B7-AF3D-1C2659371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79421" y="668702"/>
            <a:ext cx="0" cy="6228000"/>
          </a:xfrm>
          <a:prstGeom prst="line">
            <a:avLst/>
          </a:prstGeom>
          <a:ln w="2349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04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900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  <p:sldLayoutId id="2147483902" r:id="rId25"/>
    <p:sldLayoutId id="2147483878" r:id="rId26"/>
    <p:sldLayoutId id="2147483879" r:id="rId27"/>
    <p:sldLayoutId id="2147483880" r:id="rId28"/>
    <p:sldLayoutId id="2147483881" r:id="rId29"/>
    <p:sldLayoutId id="2147483882" r:id="rId30"/>
    <p:sldLayoutId id="2147483883" r:id="rId31"/>
    <p:sldLayoutId id="2147483884" r:id="rId32"/>
    <p:sldLayoutId id="2147483885" r:id="rId33"/>
    <p:sldLayoutId id="2147483886" r:id="rId34"/>
    <p:sldLayoutId id="2147483887" r:id="rId35"/>
    <p:sldLayoutId id="2147483888" r:id="rId36"/>
    <p:sldLayoutId id="2147483889" r:id="rId37"/>
    <p:sldLayoutId id="2147483890" r:id="rId38"/>
    <p:sldLayoutId id="2147483891" r:id="rId39"/>
    <p:sldLayoutId id="2147483892" r:id="rId40"/>
    <p:sldLayoutId id="2147483893" r:id="rId41"/>
    <p:sldLayoutId id="2147483901" r:id="rId42"/>
    <p:sldLayoutId id="2147483894" r:id="rId43"/>
    <p:sldLayoutId id="2147483895" r:id="rId44"/>
    <p:sldLayoutId id="2147483896" r:id="rId45"/>
    <p:sldLayoutId id="2147483897" r:id="rId46"/>
    <p:sldLayoutId id="2147483898" r:id="rId47"/>
    <p:sldLayoutId id="2147483899" r:id="rId48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tabLst/>
        <a:defRPr lang="en-US" sz="3200" b="1" kern="1200" baseline="0" dirty="0" smtClean="0">
          <a:solidFill>
            <a:schemeClr val="tx2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200" b="0" kern="120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68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2200" kern="1200">
          <a:solidFill>
            <a:schemeClr val="tx1">
              <a:lumMod val="95000"/>
              <a:lumOff val="5000"/>
            </a:schemeClr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449263" indent="-182563" algn="l" defTabSz="914400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630238" indent="-180975" algn="l" defTabSz="914400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spc="20" baseline="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801688" indent="-171450" algn="l" defTabSz="914400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 spc="20" baseline="0">
          <a:solidFill>
            <a:schemeClr val="bg2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9" pos="325" userDrawn="1">
          <p15:clr>
            <a:srgbClr val="F26B43"/>
          </p15:clr>
        </p15:guide>
        <p15:guide id="20" orient="horz" pos="1026" userDrawn="1">
          <p15:clr>
            <a:srgbClr val="F26B43"/>
          </p15:clr>
        </p15:guide>
        <p15:guide id="21" pos="7355" userDrawn="1">
          <p15:clr>
            <a:srgbClr val="F26B43"/>
          </p15:clr>
        </p15:guide>
        <p15:guide id="22" pos="7151" userDrawn="1">
          <p15:clr>
            <a:srgbClr val="F26B43"/>
          </p15:clr>
        </p15:guide>
        <p15:guide id="23" pos="529" userDrawn="1">
          <p15:clr>
            <a:srgbClr val="F26B43"/>
          </p15:clr>
        </p15:guide>
        <p15:guide id="24" orient="horz" pos="4156" userDrawn="1">
          <p15:clr>
            <a:srgbClr val="F26B43"/>
          </p15:clr>
        </p15:guide>
        <p15:guide id="25" orient="horz" pos="3816" userDrawn="1">
          <p15:clr>
            <a:srgbClr val="F26B43"/>
          </p15:clr>
        </p15:guide>
        <p15:guide id="26" orient="horz" pos="595" userDrawn="1">
          <p15:clr>
            <a:srgbClr val="F26B43"/>
          </p15:clr>
        </p15:guide>
        <p15:guide id="27" pos="63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julkari.fi/handle/10024/143778" TargetMode="External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B4F44F-EEB5-4A04-94D9-16A8F5CCA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Hellepäivien vaikutukset työpaikkojen sisälämpötilaan</a:t>
            </a:r>
            <a:endParaRPr lang="fi-FI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A51C0DF-1E69-4AFB-A7CB-E1D69EA2E2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Sirkka Rissanen, vanhempi tutkija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DF4EAE-B280-4619-9742-09BD26F07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293E9-794F-4C23-88F4-ADA4593621BA}"/>
              </a:ext>
            </a:extLst>
          </p:cNvPr>
          <p:cNvSpPr txBox="1"/>
          <p:nvPr/>
        </p:nvSpPr>
        <p:spPr>
          <a:xfrm>
            <a:off x="1005840" y="5733288"/>
            <a:ext cx="2577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STYL Koulutuspäivät 18.5.2022</a:t>
            </a:r>
          </a:p>
        </p:txBody>
      </p:sp>
    </p:spTree>
    <p:extLst>
      <p:ext uri="{BB962C8B-B14F-4D97-AF65-F5344CB8AC3E}">
        <p14:creationId xmlns:p14="http://schemas.microsoft.com/office/powerpoint/2010/main" val="3107155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3F05-0525-4566-B3C9-D522E11B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Työympäristön lämpöolot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B1DC30-3108-4134-9742-99D8116FB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6190232" cy="4138168"/>
          </a:xfrm>
        </p:spPr>
        <p:txBody>
          <a:bodyPr/>
          <a:lstStyle/>
          <a:p>
            <a:r>
              <a:rPr lang="fi-FI" dirty="0"/>
              <a:t>Työajasta jopa 53 % (2 kk jakso) ympäristön lämpötila oli yli 28 °C</a:t>
            </a:r>
          </a:p>
          <a:p>
            <a:pPr lvl="1"/>
            <a:r>
              <a:rPr lang="fi-FI" dirty="0"/>
              <a:t>helteisenä työviikkona 44 – 100 % työajasta (eri työpisteillä)</a:t>
            </a:r>
          </a:p>
          <a:p>
            <a:r>
              <a:rPr lang="fi-FI" dirty="0"/>
              <a:t>Kosteus </a:t>
            </a:r>
          </a:p>
          <a:p>
            <a:pPr lvl="1"/>
            <a:r>
              <a:rPr lang="fi-FI" dirty="0"/>
              <a:t>Pesuloissa: 45 – 55 %  </a:t>
            </a:r>
          </a:p>
          <a:p>
            <a:pPr lvl="1"/>
            <a:r>
              <a:rPr lang="fi-FI" dirty="0"/>
              <a:t>Sairaalassa: 60 – 70 %</a:t>
            </a:r>
          </a:p>
          <a:p>
            <a: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Ulkolämpötila, jossa pesulan sisälämpötila keskimäärin alkoi nousta yli 28 </a:t>
            </a:r>
            <a:r>
              <a:rPr lang="fi-FI" dirty="0">
                <a:solidFill>
                  <a:srgbClr val="202020"/>
                </a:solidFill>
                <a:effectLst/>
                <a:ea typeface="Times New Roman" panose="02020603050405020304" pitchFamily="18" charset="0"/>
              </a:rPr>
              <a:t>°C:een,</a:t>
            </a:r>
            <a: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oli </a:t>
            </a:r>
            <a:b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noin </a:t>
            </a:r>
            <a:r>
              <a:rPr lang="fi-FI" u="sng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22 - 23 </a:t>
            </a:r>
            <a:r>
              <a:rPr lang="fi-FI" u="sng" dirty="0">
                <a:effectLst/>
                <a:ea typeface="Calibri" panose="020F0502020204030204" pitchFamily="34" charset="0"/>
              </a:rPr>
              <a:t>°</a:t>
            </a:r>
            <a:r>
              <a:rPr lang="fi-FI" u="sng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fi-FI" u="sng" dirty="0"/>
          </a:p>
          <a:p>
            <a:pPr marL="449263" lvl="2" indent="0">
              <a:buNone/>
            </a:pP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2B2A0-96AD-4DD5-97B5-1608E1C953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2344A-4A1E-4324-B7F3-E70EBF7D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C74C8-4C1B-4347-943A-390E30CF7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10</a:t>
            </a:fld>
            <a:endParaRPr lang="fi-FI"/>
          </a:p>
        </p:txBody>
      </p:sp>
      <p:graphicFrame>
        <p:nvGraphicFramePr>
          <p:cNvPr id="15" name="Picture Placeholder 14">
            <a:extLst>
              <a:ext uri="{FF2B5EF4-FFF2-40B4-BE49-F238E27FC236}">
                <a16:creationId xmlns:a16="http://schemas.microsoft.com/office/drawing/2014/main" id="{CCD62643-0C12-47E0-8E61-AD717B54BE48}"/>
              </a:ext>
            </a:extLst>
          </p:cNvPr>
          <p:cNvGraphicFramePr>
            <a:graphicFrameLocks noGrp="1"/>
          </p:cNvGraphicFramePr>
          <p:nvPr>
            <p:ph type="pic" sz="quarter" idx="11"/>
            <p:extLst>
              <p:ext uri="{D42A27DB-BD31-4B8C-83A1-F6EECF244321}">
                <p14:modId xmlns:p14="http://schemas.microsoft.com/office/powerpoint/2010/main" val="992477565"/>
              </p:ext>
            </p:extLst>
          </p:nvPr>
        </p:nvGraphicFramePr>
        <p:xfrm>
          <a:off x="7030021" y="1872108"/>
          <a:ext cx="4537345" cy="425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96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C701-18DD-4E8C-81E4-833C057F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44562"/>
            <a:ext cx="10512425" cy="774000"/>
          </a:xfrm>
        </p:spPr>
        <p:txBody>
          <a:bodyPr anchor="b">
            <a:normAutofit/>
          </a:bodyPr>
          <a:lstStyle/>
          <a:p>
            <a:r>
              <a:rPr lang="fi-FI"/>
              <a:t>Lämpötasapaino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06759C0-6069-4812-989A-A2478AD05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5975079" cy="4138168"/>
          </a:xfrm>
        </p:spPr>
        <p:txBody>
          <a:bodyPr/>
          <a:lstStyle/>
          <a:p>
            <a:r>
              <a:rPr lang="en-US" dirty="0" err="1"/>
              <a:t>Kesällä</a:t>
            </a:r>
            <a:r>
              <a:rPr lang="en-US" dirty="0"/>
              <a:t> </a:t>
            </a:r>
            <a:r>
              <a:rPr lang="en-US" dirty="0" err="1"/>
              <a:t>iholämpötila</a:t>
            </a:r>
            <a:r>
              <a:rPr lang="en-US" dirty="0"/>
              <a:t> 0,5 – 1 °C </a:t>
            </a:r>
            <a:r>
              <a:rPr lang="en-US" dirty="0" err="1"/>
              <a:t>korkeampi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talvella</a:t>
            </a:r>
            <a:endParaRPr lang="en-US" dirty="0"/>
          </a:p>
          <a:p>
            <a:r>
              <a:rPr lang="en-US" dirty="0" err="1"/>
              <a:t>Kuumakuormittumista</a:t>
            </a:r>
            <a:r>
              <a:rPr lang="en-US" dirty="0"/>
              <a:t> </a:t>
            </a:r>
            <a:r>
              <a:rPr lang="en-US" dirty="0" err="1"/>
              <a:t>etenkin</a:t>
            </a:r>
            <a:r>
              <a:rPr lang="en-US" dirty="0"/>
              <a:t> </a:t>
            </a:r>
            <a:r>
              <a:rPr lang="en-US" dirty="0" err="1"/>
              <a:t>kuumissa</a:t>
            </a:r>
            <a:r>
              <a:rPr lang="en-US" dirty="0"/>
              <a:t> </a:t>
            </a:r>
            <a:r>
              <a:rPr lang="en-US" dirty="0" err="1"/>
              <a:t>työpisteissä</a:t>
            </a:r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BE434D-58EB-4F9E-A97C-5B973B879A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96" y="3738087"/>
            <a:ext cx="4572000" cy="2567939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5F294-CA9F-4BC4-8821-564334453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7026D-276F-4740-80EF-2638C7E87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DB089-A6EA-4D30-AE9E-1A5CC30A9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ED4B1A-FCA2-483F-A5D4-2A977CA5EF49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pic>
        <p:nvPicPr>
          <p:cNvPr id="16" name="Picture 15" descr="C:\Users\sris\AppData\Local\Microsoft\Windows\INetCache\Content.MSO\44A8A1B.tmp">
            <a:extLst>
              <a:ext uri="{FF2B5EF4-FFF2-40B4-BE49-F238E27FC236}">
                <a16:creationId xmlns:a16="http://schemas.microsoft.com/office/drawing/2014/main" id="{B3E97E69-DB9B-4148-B891-CF556A2427D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71" y="944562"/>
            <a:ext cx="45720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C46EBB-C53B-40DB-ADDF-23D2D69547F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71" y="3801268"/>
            <a:ext cx="4572000" cy="2328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78701F8-829A-4237-8525-ECA9AC6D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Taukotilan</a:t>
            </a:r>
            <a:r>
              <a:rPr lang="en-US"/>
              <a:t> </a:t>
            </a:r>
            <a:r>
              <a:rPr lang="en-US" err="1"/>
              <a:t>lämpötilan</a:t>
            </a:r>
            <a:r>
              <a:rPr lang="en-US"/>
              <a:t> </a:t>
            </a:r>
            <a:r>
              <a:rPr lang="en-US" err="1"/>
              <a:t>merkitys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543476-8DC6-4E7E-A74F-C38CFF5CF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Taukotila</a:t>
            </a:r>
            <a:r>
              <a:rPr lang="en-US"/>
              <a:t> </a:t>
            </a:r>
            <a:r>
              <a:rPr lang="en-US" err="1"/>
              <a:t>liian</a:t>
            </a:r>
            <a:r>
              <a:rPr lang="en-US"/>
              <a:t> </a:t>
            </a:r>
            <a:r>
              <a:rPr lang="en-US" err="1"/>
              <a:t>lämmin</a:t>
            </a:r>
            <a:r>
              <a:rPr lang="en-US"/>
              <a:t>, </a:t>
            </a:r>
            <a:r>
              <a:rPr lang="en-US" err="1"/>
              <a:t>yli</a:t>
            </a:r>
            <a:r>
              <a:rPr lang="en-US"/>
              <a:t> 25 °C</a:t>
            </a:r>
          </a:p>
          <a:p>
            <a:pPr lvl="1"/>
            <a:r>
              <a:rPr lang="en-US" err="1"/>
              <a:t>Elimistön</a:t>
            </a:r>
            <a:r>
              <a:rPr lang="en-US"/>
              <a:t> </a:t>
            </a:r>
            <a:r>
              <a:rPr lang="en-US" err="1"/>
              <a:t>jäähtymistä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tapahtua</a:t>
            </a:r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6FEB61-707E-4B69-9A67-752A1D8BA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Taukotilassa</a:t>
            </a:r>
            <a:r>
              <a:rPr lang="en-US" dirty="0"/>
              <a:t> </a:t>
            </a:r>
            <a:r>
              <a:rPr lang="en-US" dirty="0" err="1"/>
              <a:t>viilennys</a:t>
            </a:r>
            <a:r>
              <a:rPr lang="en-US" dirty="0"/>
              <a:t>, alle 23 °C</a:t>
            </a:r>
          </a:p>
          <a:p>
            <a:pPr lvl="1"/>
            <a:r>
              <a:rPr lang="en-US" dirty="0" err="1"/>
              <a:t>Jäähtymistä</a:t>
            </a:r>
            <a:r>
              <a:rPr lang="en-US" dirty="0"/>
              <a:t> </a:t>
            </a:r>
            <a:r>
              <a:rPr lang="en-US" dirty="0" err="1"/>
              <a:t>tapahtuu</a:t>
            </a:r>
            <a:endParaRPr lang="en-US" dirty="0"/>
          </a:p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E66FA-133B-44C6-A8B7-A670B51AC9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146E0-101E-4331-88F2-F4A90B2AE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FAA14-02C2-474A-A3A3-A26D86290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ED4B1A-FCA2-483F-A5D4-2A977CA5EF49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6D0495-5CAF-4714-AF6B-62E76E3A5D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07" y="3429001"/>
            <a:ext cx="4384468" cy="248443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2CE293-7EB2-4A02-827F-966952F906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429000"/>
            <a:ext cx="4354830" cy="2484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6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712D2E-2F99-455D-A18C-F348D133A0F6}"/>
              </a:ext>
            </a:extLst>
          </p:cNvPr>
          <p:cNvSpPr/>
          <p:nvPr/>
        </p:nvSpPr>
        <p:spPr>
          <a:xfrm>
            <a:off x="665018" y="1591295"/>
            <a:ext cx="3336966" cy="214172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10BC78-D4DF-4417-BE44-260AA199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217"/>
            <a:ext cx="10297904" cy="774000"/>
          </a:xfrm>
        </p:spPr>
        <p:txBody>
          <a:bodyPr/>
          <a:lstStyle/>
          <a:p>
            <a:r>
              <a:rPr lang="fi-FI" dirty="0"/>
              <a:t>Jäähdyttävät pukineet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FA0B0-4B7C-4195-814A-A5FABE421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724899"/>
            <a:ext cx="3455986" cy="4138168"/>
          </a:xfrm>
        </p:spPr>
        <p:txBody>
          <a:bodyPr/>
          <a:lstStyle/>
          <a:p>
            <a:pPr marL="0" indent="0">
              <a:buNone/>
            </a:pPr>
            <a:r>
              <a:rPr lang="fi-F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Jäähdyttävät pukineet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vesijäähdytys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ilmajäähdytys 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jääpakkaukset tai PCM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kostutetut vaatteet</a:t>
            </a:r>
          </a:p>
          <a:p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Myös erilaisia yhdistelmiä kuten PCM ja pienet tuulettimet integroituna vaatteeseen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91C3F-348D-4CE7-AC04-058E888C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1716" y="1724899"/>
            <a:ext cx="7056436" cy="413861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Jäähdyttävä vaikutus perustuu johtumalla tapahtuvaan lämmönpoistoon ihon ja </a:t>
            </a:r>
            <a:r>
              <a:rPr lang="fi-F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jäähdytetyn</a:t>
            </a: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putkiston välillä. Vesijäähdytteiset pukineet vaativat mm. akun, pumpun, nestesäiliön, lämmönvaihtimen ja ohjausjärjestelmän.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Jäähdytettyä) </a:t>
            </a:r>
            <a:r>
              <a:rPr lang="fi-F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ilmaa kierrätetään </a:t>
            </a: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lähellä ihoa. Lämmönluovutukseen iholta vaikuttaa ilmanvirtauksen nopeus pukineessa ja virtaavan ilman lämpötila. Vaativat mm. akun, pumpun, lämmönvaihtimen 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800" b="1" dirty="0">
                <a:effectLst/>
                <a:latin typeface="Calibri" panose="020F0502020204030204" pitchFamily="34" charset="0"/>
                <a:ea typeface="Arial Unicode MS"/>
              </a:rPr>
              <a:t>Jääpakkauksia </a:t>
            </a:r>
            <a:r>
              <a:rPr lang="fi-FI" sz="1800" dirty="0">
                <a:effectLst/>
                <a:latin typeface="Calibri" panose="020F0502020204030204" pitchFamily="34" charset="0"/>
                <a:ea typeface="Arial Unicode MS"/>
              </a:rPr>
              <a:t>tai muotoa muuttavia materiaalipakkauksia (</a:t>
            </a:r>
            <a:r>
              <a:rPr lang="fi-FI" sz="1800" b="1" dirty="0">
                <a:effectLst/>
                <a:latin typeface="Calibri" panose="020F0502020204030204" pitchFamily="34" charset="0"/>
                <a:ea typeface="Arial Unicode MS"/>
              </a:rPr>
              <a:t>PCM</a:t>
            </a:r>
            <a:r>
              <a:rPr lang="fi-FI" sz="1800" dirty="0">
                <a:effectLst/>
                <a:latin typeface="Calibri" panose="020F0502020204030204" pitchFamily="34" charset="0"/>
                <a:ea typeface="Arial Unicode MS"/>
              </a:rPr>
              <a:t>). Pakkaukset vaativat jäähdyttämisen tai pakastamisen ennen käyttöä. 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800" dirty="0">
                <a:effectLst/>
                <a:latin typeface="Calibri" panose="020F0502020204030204" pitchFamily="34" charset="0"/>
                <a:ea typeface="Arial Unicode MS"/>
                <a:cs typeface="Arial" panose="020B0604020202020204" pitchFamily="34" charset="0"/>
              </a:rPr>
              <a:t>Yleensä </a:t>
            </a:r>
            <a:r>
              <a:rPr lang="fi-FI" sz="1800" b="1" dirty="0">
                <a:effectLst/>
                <a:latin typeface="Calibri" panose="020F0502020204030204" pitchFamily="34" charset="0"/>
                <a:ea typeface="Arial Unicode MS"/>
                <a:cs typeface="Arial" panose="020B0604020202020204" pitchFamily="34" charset="0"/>
              </a:rPr>
              <a:t>imukykyisiä</a:t>
            </a:r>
            <a:r>
              <a:rPr lang="fi-FI" sz="1800" dirty="0">
                <a:effectLst/>
                <a:latin typeface="Calibri" panose="020F0502020204030204" pitchFamily="34" charset="0"/>
                <a:ea typeface="Arial Unicode MS"/>
                <a:cs typeface="Arial" panose="020B0604020202020204" pitchFamily="34" charset="0"/>
              </a:rPr>
              <a:t> puuvillavaatteita tai uusimmissa malleissa jokin hyvin imukykyinen materiaali, jossa voi olla myös antibakteerinen ominaisuus. 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ECED-6156-43AF-ABF3-CFA10DABFE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B779C-EC5D-407B-873E-B87A49A15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76786-FDF8-4105-821F-C2CD0E235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2B8B4-B2CD-41AB-8881-91C4635DD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2" t="39481" r="25876" b="16883"/>
          <a:stretch/>
        </p:blipFill>
        <p:spPr>
          <a:xfrm>
            <a:off x="372590" y="4619135"/>
            <a:ext cx="3889570" cy="187413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52F283-EF40-49BD-9B23-CC9C53915E39}"/>
              </a:ext>
            </a:extLst>
          </p:cNvPr>
          <p:cNvCxnSpPr/>
          <p:nvPr/>
        </p:nvCxnSpPr>
        <p:spPr>
          <a:xfrm flipV="1">
            <a:off x="3041151" y="5763802"/>
            <a:ext cx="246579" cy="3643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7B83D7-EE84-4721-9B85-E9AC07406E7D}"/>
              </a:ext>
            </a:extLst>
          </p:cNvPr>
          <p:cNvCxnSpPr/>
          <p:nvPr/>
        </p:nvCxnSpPr>
        <p:spPr>
          <a:xfrm flipV="1">
            <a:off x="2137025" y="5527497"/>
            <a:ext cx="180350" cy="5582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36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AF1459-2603-4321-AD08-694299C77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1" t="32172" r="11133" b="1354"/>
          <a:stretch/>
        </p:blipFill>
        <p:spPr>
          <a:xfrm>
            <a:off x="9868207" y="2146184"/>
            <a:ext cx="1147482" cy="175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906DD-E079-4700-9798-6AEE6BD0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845"/>
            <a:ext cx="10297904" cy="774000"/>
          </a:xfrm>
        </p:spPr>
        <p:txBody>
          <a:bodyPr/>
          <a:lstStyle/>
          <a:p>
            <a:r>
              <a:rPr lang="fi-FI"/>
              <a:t>Hankkeessa käytetyt jäähdyttävät pukineet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1DA77-7087-4DE7-A117-366081F8C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856" y="1739645"/>
            <a:ext cx="8371802" cy="4138168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Kylmäliivi: etu- että selkäpuolella yhteensä kahdeksan jäädytettävää pakkausta (15 x 15 cm) (</a:t>
            </a:r>
            <a:r>
              <a:rPr lang="fi-FI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CryoVest</a:t>
            </a: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). Jäähdyttävät pakkaukset jäädytetään pakastimessa vähintään 4 tunnin ajan. Liivin kokonaispaino on 1,9 kg.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Viilentävä liivi: 36 faasimuutosmateriaali (PCM), pakkaus kooltaan (7 x 7 cm), jotka jäähdytetään (</a:t>
            </a:r>
            <a:r>
              <a:rPr lang="fi-FI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Coolover</a:t>
            </a: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i-FI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Inuteq</a:t>
            </a: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). Jäähdyttävän vaikutuksen kesto noin 3 h. Paino on 1,5 kg.   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Tuulettava liivi: (</a:t>
            </a:r>
            <a:r>
              <a:rPr lang="fi-FI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Swout</a:t>
            </a: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 on kaksi akkukäyttöistä puhallinta, jotka puhaltavat liivin etu- ja takaosaan ilmaa, täydellä teholla noin 70 l/min, tuuletuksen lisäämiseksi. Liivin paino on 950 g.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Kauluri: kaulan ja niskan ympärille sidottavaan kylmäkaulurissa on pakastimessa jäädytettävä kylmäpakkaus (Ice </a:t>
            </a:r>
            <a:r>
              <a:rPr lang="fi-FI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Bandana</a:t>
            </a:r>
            <a:r>
              <a:rPr lang="fi-FI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). Kaulurin paino on 177 g. 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D0CE-454D-433C-9CC5-1191C6E9CC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9623-3C6D-48EB-9224-73871CAB4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770C6-AD89-4645-B4AB-79AD7098E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14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A4DD0-1414-4B13-83BE-D435FD3DE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88" b="11602"/>
          <a:stretch/>
        </p:blipFill>
        <p:spPr>
          <a:xfrm>
            <a:off x="9227827" y="793221"/>
            <a:ext cx="1359526" cy="1577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2F898-B514-4D49-B624-A458FA34A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62" r="2566"/>
          <a:stretch/>
        </p:blipFill>
        <p:spPr>
          <a:xfrm>
            <a:off x="9423520" y="3953347"/>
            <a:ext cx="1164909" cy="1445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50FC4-D447-49FA-9EE2-7E75489A7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625" y="5581016"/>
            <a:ext cx="1030313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98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EDAF146-D37E-4E15-9BAA-FA0A50D2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Jäähdyttävien asujen vaikutus lämpökuormaan työssä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F1890-BFFE-4C59-A9ED-17A52D753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/>
              <a:t>Kuumatyössä vähäinen tai ei olleenkaan viilennystä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D30010-458D-4889-82E4-911CBD55D0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r>
              <a:rPr lang="fi-FI" dirty="0"/>
              <a:t>Levossa kuumassa ei viilennystä tai jopa lisää kuumuutta</a:t>
            </a:r>
          </a:p>
          <a:p>
            <a:r>
              <a:rPr lang="fi-FI" dirty="0"/>
              <a:t>Viileäliivillä (PCM) suurin jäähdytys levossa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CF4A8-DD89-494F-9C1D-D230C8DE42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96B33-CA04-4EE1-AC13-A250F2837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3C4F0-8722-4749-8B40-F0E05E1CF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15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FBDDE-A1D3-4BCB-BC35-D4B9FF2559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36" y="2939230"/>
            <a:ext cx="5038204" cy="319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47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6179-0A72-436C-92DF-439E1228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Jäähdyttävien asujen vaikutus lämpökuormaan tauolla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E81EB-8666-462B-BCDA-34B483BAC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/>
              <a:t>Tauolla viileässä lisäävät jäähtymistä</a:t>
            </a:r>
          </a:p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21955-C621-4CD9-AB1C-AE23947594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Verrattuna ilman jäähdyttävää pukinetta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65E7A-4DC2-40AD-ADAC-AD03ABC92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C9DF9-AC4E-4FD4-AB01-75FA390BF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E85BE-5CEB-41FA-8993-98C7B9966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16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F5272-DA53-436A-8B4A-F9ED704CAC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3681" y="2743200"/>
            <a:ext cx="5196094" cy="2979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0B451-C477-4F14-9757-6E5BEAF5488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41" y="3000376"/>
            <a:ext cx="4261709" cy="255581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9647A3-1834-4A67-87B6-B09CB0B9D10A}"/>
              </a:ext>
            </a:extLst>
          </p:cNvPr>
          <p:cNvSpPr txBox="1"/>
          <p:nvPr/>
        </p:nvSpPr>
        <p:spPr>
          <a:xfrm>
            <a:off x="2267199" y="4093616"/>
            <a:ext cx="60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TYÖ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B0E46-F461-43E9-97BE-A683D2467122}"/>
              </a:ext>
            </a:extLst>
          </p:cNvPr>
          <p:cNvSpPr txBox="1"/>
          <p:nvPr/>
        </p:nvSpPr>
        <p:spPr>
          <a:xfrm>
            <a:off x="4906735" y="41097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Lepo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522C9-DE23-4A3D-A9AD-CE23C4DCF83B}"/>
              </a:ext>
            </a:extLst>
          </p:cNvPr>
          <p:cNvSpPr txBox="1"/>
          <p:nvPr/>
        </p:nvSpPr>
        <p:spPr>
          <a:xfrm>
            <a:off x="5761959" y="4600576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ilman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42F152-CB1D-4D21-B19C-D1654BBD8B84}"/>
              </a:ext>
            </a:extLst>
          </p:cNvPr>
          <p:cNvCxnSpPr>
            <a:cxnSpLocks/>
          </p:cNvCxnSpPr>
          <p:nvPr/>
        </p:nvCxnSpPr>
        <p:spPr>
          <a:xfrm flipH="1">
            <a:off x="5700205" y="4685067"/>
            <a:ext cx="36328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BEB8A1C-A2CF-4163-B098-75E0D128EA54}"/>
              </a:ext>
            </a:extLst>
          </p:cNvPr>
          <p:cNvSpPr/>
          <p:nvPr/>
        </p:nvSpPr>
        <p:spPr>
          <a:xfrm rot="5400000">
            <a:off x="7717291" y="3859665"/>
            <a:ext cx="114300" cy="183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D3D84E1-3AE6-43C3-A413-CA5A5AC5FFCF}"/>
              </a:ext>
            </a:extLst>
          </p:cNvPr>
          <p:cNvSpPr/>
          <p:nvPr/>
        </p:nvSpPr>
        <p:spPr>
          <a:xfrm rot="5400000">
            <a:off x="10298566" y="3665084"/>
            <a:ext cx="114300" cy="183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481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98C3836-27CB-435F-A32D-300A49B3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44562"/>
            <a:ext cx="10512425" cy="774000"/>
          </a:xfrm>
        </p:spPr>
        <p:txBody>
          <a:bodyPr/>
          <a:lstStyle/>
          <a:p>
            <a:r>
              <a:rPr lang="en-US" err="1"/>
              <a:t>Jäähdyttävä</a:t>
            </a:r>
            <a:r>
              <a:rPr lang="en-US"/>
              <a:t> </a:t>
            </a:r>
            <a:r>
              <a:rPr lang="en-US" err="1"/>
              <a:t>pukine</a:t>
            </a:r>
            <a:r>
              <a:rPr lang="en-US"/>
              <a:t> </a:t>
            </a:r>
            <a:r>
              <a:rPr lang="en-US" err="1"/>
              <a:t>työpaikalla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2191D9-8DFD-43B6-8B49-D906F4D13A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5580061" cy="4138168"/>
          </a:xfrm>
        </p:spPr>
        <p:txBody>
          <a:bodyPr/>
          <a:lstStyle/>
          <a:p>
            <a:r>
              <a:rPr lang="en-US" err="1"/>
              <a:t>Tauolla</a:t>
            </a:r>
            <a:r>
              <a:rPr lang="en-US"/>
              <a:t> PCM-</a:t>
            </a:r>
            <a:r>
              <a:rPr lang="en-US" err="1"/>
              <a:t>liivi</a:t>
            </a:r>
            <a:r>
              <a:rPr lang="en-US"/>
              <a:t> </a:t>
            </a:r>
            <a:r>
              <a:rPr lang="en-US" err="1"/>
              <a:t>jäähdytti</a:t>
            </a:r>
            <a:r>
              <a:rPr lang="en-US"/>
              <a:t> </a:t>
            </a:r>
            <a:r>
              <a:rPr lang="en-US" err="1"/>
              <a:t>iholämpötiloja</a:t>
            </a:r>
            <a:endParaRPr lang="en-US"/>
          </a:p>
          <a:p>
            <a:r>
              <a:rPr lang="en-US" err="1"/>
              <a:t>Jäähdyttävä</a:t>
            </a:r>
            <a:r>
              <a:rPr lang="en-US"/>
              <a:t> </a:t>
            </a:r>
            <a:r>
              <a:rPr lang="en-US" err="1"/>
              <a:t>vaikutus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tauon </a:t>
            </a:r>
            <a:r>
              <a:rPr lang="en-US" err="1"/>
              <a:t>jälkeen</a:t>
            </a:r>
            <a:r>
              <a:rPr lang="en-US"/>
              <a:t> </a:t>
            </a:r>
            <a:r>
              <a:rPr lang="en-US" err="1"/>
              <a:t>työssä</a:t>
            </a:r>
            <a:endParaRPr lang="en-US"/>
          </a:p>
          <a:p>
            <a:r>
              <a:rPr lang="en-US"/>
              <a:t>Liivin </a:t>
            </a:r>
            <a:r>
              <a:rPr lang="en-US" err="1"/>
              <a:t>alla</a:t>
            </a:r>
            <a:r>
              <a:rPr lang="en-US"/>
              <a:t> </a:t>
            </a:r>
            <a:r>
              <a:rPr lang="en-US" err="1"/>
              <a:t>olevat</a:t>
            </a:r>
            <a:r>
              <a:rPr lang="en-US"/>
              <a:t> </a:t>
            </a:r>
            <a:r>
              <a:rPr lang="en-US" err="1"/>
              <a:t>ihoalueet</a:t>
            </a:r>
            <a:r>
              <a:rPr lang="en-US"/>
              <a:t> </a:t>
            </a:r>
            <a:r>
              <a:rPr lang="en-US" err="1"/>
              <a:t>jäähtyvät</a:t>
            </a:r>
            <a:endParaRPr lang="en-US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85B01717-FEDF-4FCC-A324-A0EDC9B11F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975" y="2618201"/>
            <a:ext cx="5314950" cy="3483007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9FF30-133F-4C08-8F0A-C41F7CFBB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FB7CD-815D-40E3-B4DE-E9A6B852B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D04F5-0A7B-4BD2-AB05-91B97A375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ED4B1A-FCA2-483F-A5D4-2A977CA5EF49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D6E11-315E-44A8-A691-4473D3AE78E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43" y="4675951"/>
            <a:ext cx="1904683" cy="1425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6751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8C9EB-ADBC-46E7-9C98-52CA549A3F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A35FB-ABBA-4686-A344-015A33C87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7AC05-BEC5-49FC-9023-89384790F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18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276A7-0FC9-4A61-867B-AB4D1D9CA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09" t="22115" r="13567" b="27897"/>
          <a:stretch/>
        </p:blipFill>
        <p:spPr>
          <a:xfrm>
            <a:off x="5176561" y="708025"/>
            <a:ext cx="6599237" cy="5581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E633ED-5453-42DA-8624-62F29F40E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69" t="20070" r="14178" b="65688"/>
          <a:stretch/>
        </p:blipFill>
        <p:spPr>
          <a:xfrm>
            <a:off x="0" y="1187343"/>
            <a:ext cx="6311730" cy="1545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E4A1D-AF16-4809-A1B2-1911849872B5}"/>
              </a:ext>
            </a:extLst>
          </p:cNvPr>
          <p:cNvSpPr txBox="1"/>
          <p:nvPr/>
        </p:nvSpPr>
        <p:spPr>
          <a:xfrm>
            <a:off x="6942738" y="890905"/>
            <a:ext cx="103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Kontrolli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8D8E5-B4C2-41F8-A86C-1DCDA68BFD1E}"/>
              </a:ext>
            </a:extLst>
          </p:cNvPr>
          <p:cNvSpPr txBox="1"/>
          <p:nvPr/>
        </p:nvSpPr>
        <p:spPr>
          <a:xfrm>
            <a:off x="8031702" y="890905"/>
            <a:ext cx="17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Jäähdyttävä liivi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4BA105-7CEB-4600-96F1-574C527BF3C6}"/>
              </a:ext>
            </a:extLst>
          </p:cNvPr>
          <p:cNvSpPr/>
          <p:nvPr/>
        </p:nvSpPr>
        <p:spPr>
          <a:xfrm>
            <a:off x="9078686" y="1815840"/>
            <a:ext cx="899976" cy="240846"/>
          </a:xfrm>
          <a:prstGeom prst="ellips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D1A2D651-7A94-4AB5-84DF-B3026FC7E672}"/>
              </a:ext>
            </a:extLst>
          </p:cNvPr>
          <p:cNvSpPr/>
          <p:nvPr/>
        </p:nvSpPr>
        <p:spPr>
          <a:xfrm>
            <a:off x="9749246" y="3827417"/>
            <a:ext cx="357051" cy="291737"/>
          </a:xfrm>
          <a:prstGeom prst="rightBrac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7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FDCF-0170-4444-9341-CCF693F8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030"/>
            <a:ext cx="10297904" cy="774000"/>
          </a:xfrm>
        </p:spPr>
        <p:txBody>
          <a:bodyPr/>
          <a:lstStyle/>
          <a:p>
            <a:r>
              <a:rPr lang="fi-FI" dirty="0"/>
              <a:t>Suosituksia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70829-20BA-408C-8883-6765A385F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73422"/>
            <a:ext cx="5562601" cy="4138168"/>
          </a:xfrm>
        </p:spPr>
        <p:txBody>
          <a:bodyPr/>
          <a:lstStyle/>
          <a:p>
            <a:r>
              <a:rPr lang="fi-FI" dirty="0"/>
              <a:t>Työympäristön lämpötilan ja kosteuden mittaamien</a:t>
            </a:r>
          </a:p>
          <a:p>
            <a:r>
              <a:rPr lang="fi-FI" dirty="0"/>
              <a:t>Ohjeistus ja varautuminen</a:t>
            </a:r>
          </a:p>
          <a:p>
            <a:r>
              <a:rPr lang="fi-FI" dirty="0"/>
              <a:t>Taukotilan lämpötila viileäksi (alle 23 °C)</a:t>
            </a:r>
          </a:p>
          <a:p>
            <a:r>
              <a:rPr lang="fi-FI" dirty="0"/>
              <a:t>Lämpötauot ja normaalit tauot pidetään viileässä/varjossa </a:t>
            </a:r>
          </a:p>
          <a:p>
            <a:r>
              <a:rPr lang="fi-FI" dirty="0"/>
              <a:t>Juomien saatavuuden varmistaminen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2F2F2F"/>
                </a:solidFill>
                <a:effectLst/>
              </a:rPr>
              <a:t>Jäähdyttävien asujen käyttö henkilökohtaisen viihtyvyyden lisäämiseksi </a:t>
            </a:r>
          </a:p>
          <a:p>
            <a:r>
              <a:rPr lang="fi-FI" dirty="0"/>
              <a:t>Tuulettimet ja ilmanvirtauksen lisääminen, ilmastointijärjestelmän uusiminen</a:t>
            </a:r>
          </a:p>
          <a:p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94A66A-373A-4DFE-B994-E7DACABFB7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0364" y="1473422"/>
            <a:ext cx="5126804" cy="4730305"/>
          </a:xfrm>
        </p:spPr>
        <p:txBody>
          <a:bodyPr/>
          <a:lstStyle/>
          <a:p>
            <a:r>
              <a:rPr lang="fi-FI" dirty="0">
                <a:latin typeface="+mn-lt"/>
              </a:rPr>
              <a:t>Työnkierto etenkin kuumissa työpisteissä</a:t>
            </a:r>
          </a:p>
          <a:p>
            <a:r>
              <a:rPr lang="fi-FI" dirty="0">
                <a:latin typeface="+mn-lt"/>
              </a:rPr>
              <a:t>Kuumimpien työvaiheiden suorittaminen viileämpänä aikana</a:t>
            </a:r>
          </a:p>
          <a:p>
            <a:r>
              <a:rPr lang="fi-FI" dirty="0">
                <a:latin typeface="+mn-lt"/>
              </a:rPr>
              <a:t>Suojavaate</a:t>
            </a:r>
            <a:r>
              <a:rPr lang="fi-FI" dirty="0">
                <a:effectLst/>
                <a:latin typeface="+mn-lt"/>
                <a:ea typeface="Calibri" panose="020F0502020204030204" pitchFamily="34" charset="0"/>
              </a:rPr>
              <a:t>materiaalit kosteutta siirtäviä, hengittäviä, kevyitä</a:t>
            </a:r>
          </a:p>
          <a:p>
            <a:pPr fontAlgn="base"/>
            <a:r>
              <a:rPr lang="fi-FI" b="0" i="0" dirty="0">
                <a:solidFill>
                  <a:srgbClr val="2F2F2F"/>
                </a:solidFill>
                <a:effectLst/>
                <a:latin typeface="+mn-lt"/>
              </a:rPr>
              <a:t>Uusien työntekijöiden/ kesätyöntekijöiden ohjeistus  </a:t>
            </a:r>
            <a:br>
              <a:rPr lang="fi-FI" b="0" i="0" dirty="0">
                <a:solidFill>
                  <a:srgbClr val="2F2F2F"/>
                </a:solidFill>
                <a:effectLst/>
                <a:latin typeface="+mn-lt"/>
              </a:rPr>
            </a:br>
            <a:r>
              <a:rPr lang="fi-FI" b="0" i="0" dirty="0">
                <a:solidFill>
                  <a:srgbClr val="2F2F2F"/>
                </a:solidFill>
                <a:effectLst/>
                <a:latin typeface="+mn-lt"/>
              </a:rPr>
              <a:t>kuumatyöhön </a:t>
            </a:r>
          </a:p>
          <a:p>
            <a:pPr lvl="1" fontAlgn="base"/>
            <a:r>
              <a:rPr lang="fi-FI" dirty="0">
                <a:solidFill>
                  <a:srgbClr val="2F2F2F"/>
                </a:solidFill>
                <a:latin typeface="+mn-lt"/>
              </a:rPr>
              <a:t>yli 50 v ja sopeutumattomat</a:t>
            </a:r>
            <a:endParaRPr lang="fi-FI" b="0" i="0" dirty="0">
              <a:solidFill>
                <a:srgbClr val="2F2F2F"/>
              </a:solidFill>
              <a:effectLst/>
              <a:latin typeface="+mn-l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fi-FI" sz="2000" b="0" i="0" dirty="0">
              <a:solidFill>
                <a:srgbClr val="2F2F2F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204F-F7A6-4E90-BCEF-DF48BF5DCF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71B6F-79B1-4A4B-831B-239F88D31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1110D-8253-4532-B2E0-2957B612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2927F-A0CC-4302-ADCC-AECECE5B9BC9}"/>
              </a:ext>
            </a:extLst>
          </p:cNvPr>
          <p:cNvSpPr txBox="1"/>
          <p:nvPr/>
        </p:nvSpPr>
        <p:spPr>
          <a:xfrm>
            <a:off x="524096" y="5896496"/>
            <a:ext cx="11355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00" dirty="0">
                <a:solidFill>
                  <a:srgbClr val="FF0000"/>
                </a:solidFill>
              </a:rPr>
              <a:t>Työssä jaksamista edistävät tauot, nestetasapaino, varjo, viilennykset ja tehokas ilmastointi</a:t>
            </a:r>
          </a:p>
        </p:txBody>
      </p:sp>
    </p:spTree>
    <p:extLst>
      <p:ext uri="{BB962C8B-B14F-4D97-AF65-F5344CB8AC3E}">
        <p14:creationId xmlns:p14="http://schemas.microsoft.com/office/powerpoint/2010/main" val="8769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25A3-F897-4D9D-AE81-13078455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96" y="728217"/>
            <a:ext cx="10297904" cy="774000"/>
          </a:xfrm>
        </p:spPr>
        <p:txBody>
          <a:bodyPr/>
          <a:lstStyle/>
          <a:p>
            <a:r>
              <a:rPr lang="fi-FI" dirty="0"/>
              <a:t>Johdanto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E966D-E3B4-477B-B28E-B00912CBA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5612168" cy="4138168"/>
          </a:xfrm>
        </p:spPr>
        <p:txBody>
          <a:bodyPr/>
          <a:lstStyle/>
          <a:p>
            <a:r>
              <a:rPr lang="fi-FI" dirty="0"/>
              <a:t>Ilmaston lämpeneminen tuottaa kuumia hellekesiä </a:t>
            </a:r>
          </a:p>
          <a:p>
            <a:pPr lvl="1"/>
            <a:r>
              <a:rPr lang="fi-FI" dirty="0"/>
              <a:t>Hellejaksot (&gt;25 °C) pitenevät, yöt lämpimät</a:t>
            </a:r>
          </a:p>
          <a:p>
            <a:pPr lvl="2"/>
            <a:r>
              <a:rPr lang="fi-FI" dirty="0"/>
              <a:t>Hellehuippuja 30 – 50 päivänä/v (2019-2021)</a:t>
            </a:r>
          </a:p>
          <a:p>
            <a:pPr lvl="1"/>
            <a:r>
              <a:rPr lang="fi-FI" dirty="0"/>
              <a:t>Työpaikoilla lämpötila nousee</a:t>
            </a:r>
          </a:p>
          <a:p>
            <a:pPr lvl="2"/>
            <a:r>
              <a:rPr lang="fi-FI" dirty="0"/>
              <a:t>Sisätiloissa: ilmastoinnin riittämättömyys, lämpöä säteilevät laitteet, auringonpaiste ikkunoista, </a:t>
            </a:r>
          </a:p>
          <a:p>
            <a:pPr lvl="2"/>
            <a:r>
              <a:rPr lang="fi-FI" dirty="0"/>
              <a:t>Ulkotöissä: lämpötila, auringonpaiste, lämpösäteily</a:t>
            </a:r>
          </a:p>
          <a:p>
            <a:pPr lvl="1"/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5365B6-F239-4B39-9A56-50BE1C90A4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2611" y="1991170"/>
            <a:ext cx="5305100" cy="4138613"/>
          </a:xfrm>
        </p:spPr>
        <p:txBody>
          <a:bodyPr/>
          <a:lstStyle/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2E49C-E15C-4A33-9E5A-CFE6D5EF5E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18.5.2022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7437-6349-4E6F-8F36-C7307D18C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90732-4D83-4DCE-94EF-DC0F96E76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2</a:t>
            </a:fld>
            <a:endParaRPr lang="fi-FI"/>
          </a:p>
        </p:txBody>
      </p:sp>
      <p:pic>
        <p:nvPicPr>
          <p:cNvPr id="1030" name="Picture 6" descr="Arjen Aurinko">
            <a:extLst>
              <a:ext uri="{FF2B5EF4-FFF2-40B4-BE49-F238E27FC236}">
                <a16:creationId xmlns:a16="http://schemas.microsoft.com/office/drawing/2014/main" id="{FF653FA1-BD08-4FA8-87A5-E4883E32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059" y="1232183"/>
            <a:ext cx="1024064" cy="10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8B83EC-6968-409C-8863-F7E870AD6FB9}"/>
              </a:ext>
            </a:extLst>
          </p:cNvPr>
          <p:cNvGrpSpPr/>
          <p:nvPr/>
        </p:nvGrpSpPr>
        <p:grpSpPr>
          <a:xfrm>
            <a:off x="7091692" y="1744215"/>
            <a:ext cx="3967440" cy="3517154"/>
            <a:chOff x="7441371" y="1702542"/>
            <a:chExt cx="3687157" cy="3331386"/>
          </a:xfrm>
        </p:grpSpPr>
        <p:pic>
          <p:nvPicPr>
            <p:cNvPr id="1026" name="Picture 2" descr="See the source image">
              <a:extLst>
                <a:ext uri="{FF2B5EF4-FFF2-40B4-BE49-F238E27FC236}">
                  <a16:creationId xmlns:a16="http://schemas.microsoft.com/office/drawing/2014/main" id="{339A63A8-51CF-4CF6-B27D-AC495508B3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1" t="9527" r="3690" b="9527"/>
            <a:stretch/>
          </p:blipFill>
          <p:spPr bwMode="auto">
            <a:xfrm>
              <a:off x="7740345" y="2225240"/>
              <a:ext cx="2841172" cy="251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DDA3BE-E047-401B-98C3-D01A10C64E6C}"/>
                </a:ext>
              </a:extLst>
            </p:cNvPr>
            <p:cNvSpPr txBox="1"/>
            <p:nvPr/>
          </p:nvSpPr>
          <p:spPr>
            <a:xfrm>
              <a:off x="7706270" y="2228011"/>
              <a:ext cx="1052276" cy="276999"/>
            </a:xfrm>
            <a:custGeom>
              <a:avLst/>
              <a:gdLst>
                <a:gd name="connsiteX0" fmla="*/ 0 w 1052276"/>
                <a:gd name="connsiteY0" fmla="*/ 0 h 276999"/>
                <a:gd name="connsiteX1" fmla="*/ 515615 w 1052276"/>
                <a:gd name="connsiteY1" fmla="*/ 0 h 276999"/>
                <a:gd name="connsiteX2" fmla="*/ 1052276 w 1052276"/>
                <a:gd name="connsiteY2" fmla="*/ 0 h 276999"/>
                <a:gd name="connsiteX3" fmla="*/ 1052276 w 1052276"/>
                <a:gd name="connsiteY3" fmla="*/ 276999 h 276999"/>
                <a:gd name="connsiteX4" fmla="*/ 526138 w 1052276"/>
                <a:gd name="connsiteY4" fmla="*/ 276999 h 276999"/>
                <a:gd name="connsiteX5" fmla="*/ 0 w 1052276"/>
                <a:gd name="connsiteY5" fmla="*/ 276999 h 276999"/>
                <a:gd name="connsiteX6" fmla="*/ 0 w 1052276"/>
                <a:gd name="connsiteY6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2276" h="276999" extrusionOk="0">
                  <a:moveTo>
                    <a:pt x="0" y="0"/>
                  </a:moveTo>
                  <a:cubicBezTo>
                    <a:pt x="158525" y="-38381"/>
                    <a:pt x="284119" y="50853"/>
                    <a:pt x="515615" y="0"/>
                  </a:cubicBezTo>
                  <a:cubicBezTo>
                    <a:pt x="747112" y="-50853"/>
                    <a:pt x="820405" y="45734"/>
                    <a:pt x="1052276" y="0"/>
                  </a:cubicBezTo>
                  <a:cubicBezTo>
                    <a:pt x="1080239" y="55906"/>
                    <a:pt x="1032932" y="166747"/>
                    <a:pt x="1052276" y="276999"/>
                  </a:cubicBezTo>
                  <a:cubicBezTo>
                    <a:pt x="942763" y="322747"/>
                    <a:pt x="746110" y="275443"/>
                    <a:pt x="526138" y="276999"/>
                  </a:cubicBezTo>
                  <a:cubicBezTo>
                    <a:pt x="306166" y="278555"/>
                    <a:pt x="210871" y="274273"/>
                    <a:pt x="0" y="276999"/>
                  </a:cubicBezTo>
                  <a:cubicBezTo>
                    <a:pt x="-6017" y="202192"/>
                    <a:pt x="16326" y="78505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fi-FI" sz="1200" dirty="0"/>
                <a:t>Säteilylämpö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055589-7CF6-4B01-B36E-3343C5A80AD6}"/>
                </a:ext>
              </a:extLst>
            </p:cNvPr>
            <p:cNvSpPr txBox="1"/>
            <p:nvPr/>
          </p:nvSpPr>
          <p:spPr>
            <a:xfrm>
              <a:off x="9245766" y="1702542"/>
              <a:ext cx="1236236" cy="276999"/>
            </a:xfrm>
            <a:custGeom>
              <a:avLst/>
              <a:gdLst>
                <a:gd name="connsiteX0" fmla="*/ 0 w 1236236"/>
                <a:gd name="connsiteY0" fmla="*/ 0 h 276999"/>
                <a:gd name="connsiteX1" fmla="*/ 399716 w 1236236"/>
                <a:gd name="connsiteY1" fmla="*/ 0 h 276999"/>
                <a:gd name="connsiteX2" fmla="*/ 774708 w 1236236"/>
                <a:gd name="connsiteY2" fmla="*/ 0 h 276999"/>
                <a:gd name="connsiteX3" fmla="*/ 1236236 w 1236236"/>
                <a:gd name="connsiteY3" fmla="*/ 0 h 276999"/>
                <a:gd name="connsiteX4" fmla="*/ 1236236 w 1236236"/>
                <a:gd name="connsiteY4" fmla="*/ 276999 h 276999"/>
                <a:gd name="connsiteX5" fmla="*/ 848882 w 1236236"/>
                <a:gd name="connsiteY5" fmla="*/ 276999 h 276999"/>
                <a:gd name="connsiteX6" fmla="*/ 412079 w 1236236"/>
                <a:gd name="connsiteY6" fmla="*/ 276999 h 276999"/>
                <a:gd name="connsiteX7" fmla="*/ 0 w 1236236"/>
                <a:gd name="connsiteY7" fmla="*/ 276999 h 276999"/>
                <a:gd name="connsiteX8" fmla="*/ 0 w 1236236"/>
                <a:gd name="connsiteY8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236" h="276999" extrusionOk="0">
                  <a:moveTo>
                    <a:pt x="0" y="0"/>
                  </a:moveTo>
                  <a:cubicBezTo>
                    <a:pt x="104689" y="-16058"/>
                    <a:pt x="282149" y="16321"/>
                    <a:pt x="399716" y="0"/>
                  </a:cubicBezTo>
                  <a:cubicBezTo>
                    <a:pt x="517283" y="-16321"/>
                    <a:pt x="640588" y="27046"/>
                    <a:pt x="774708" y="0"/>
                  </a:cubicBezTo>
                  <a:cubicBezTo>
                    <a:pt x="908828" y="-27046"/>
                    <a:pt x="1052205" y="15836"/>
                    <a:pt x="1236236" y="0"/>
                  </a:cubicBezTo>
                  <a:cubicBezTo>
                    <a:pt x="1249664" y="90708"/>
                    <a:pt x="1220509" y="144548"/>
                    <a:pt x="1236236" y="276999"/>
                  </a:cubicBezTo>
                  <a:cubicBezTo>
                    <a:pt x="1069437" y="290996"/>
                    <a:pt x="979150" y="260022"/>
                    <a:pt x="848882" y="276999"/>
                  </a:cubicBezTo>
                  <a:cubicBezTo>
                    <a:pt x="718614" y="293976"/>
                    <a:pt x="574980" y="273455"/>
                    <a:pt x="412079" y="276999"/>
                  </a:cubicBezTo>
                  <a:cubicBezTo>
                    <a:pt x="249178" y="280543"/>
                    <a:pt x="138843" y="235718"/>
                    <a:pt x="0" y="276999"/>
                  </a:cubicBezTo>
                  <a:cubicBezTo>
                    <a:pt x="-11636" y="182021"/>
                    <a:pt x="27200" y="119714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fi-FI" sz="1200" dirty="0"/>
                <a:t>Ilman lämpötila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277F93-2CC0-4AE4-B5BD-11ECC5A1B314}"/>
                </a:ext>
              </a:extLst>
            </p:cNvPr>
            <p:cNvSpPr txBox="1"/>
            <p:nvPr/>
          </p:nvSpPr>
          <p:spPr>
            <a:xfrm>
              <a:off x="9471773" y="2129296"/>
              <a:ext cx="1116524" cy="276999"/>
            </a:xfrm>
            <a:custGeom>
              <a:avLst/>
              <a:gdLst>
                <a:gd name="connsiteX0" fmla="*/ 0 w 1116524"/>
                <a:gd name="connsiteY0" fmla="*/ 0 h 276999"/>
                <a:gd name="connsiteX1" fmla="*/ 547097 w 1116524"/>
                <a:gd name="connsiteY1" fmla="*/ 0 h 276999"/>
                <a:gd name="connsiteX2" fmla="*/ 1116524 w 1116524"/>
                <a:gd name="connsiteY2" fmla="*/ 0 h 276999"/>
                <a:gd name="connsiteX3" fmla="*/ 1116524 w 1116524"/>
                <a:gd name="connsiteY3" fmla="*/ 276999 h 276999"/>
                <a:gd name="connsiteX4" fmla="*/ 558262 w 1116524"/>
                <a:gd name="connsiteY4" fmla="*/ 276999 h 276999"/>
                <a:gd name="connsiteX5" fmla="*/ 0 w 1116524"/>
                <a:gd name="connsiteY5" fmla="*/ 276999 h 276999"/>
                <a:gd name="connsiteX6" fmla="*/ 0 w 1116524"/>
                <a:gd name="connsiteY6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6524" h="276999" extrusionOk="0">
                  <a:moveTo>
                    <a:pt x="0" y="0"/>
                  </a:moveTo>
                  <a:cubicBezTo>
                    <a:pt x="141044" y="-65307"/>
                    <a:pt x="296775" y="38239"/>
                    <a:pt x="547097" y="0"/>
                  </a:cubicBezTo>
                  <a:cubicBezTo>
                    <a:pt x="797419" y="-38239"/>
                    <a:pt x="870507" y="5743"/>
                    <a:pt x="1116524" y="0"/>
                  </a:cubicBezTo>
                  <a:cubicBezTo>
                    <a:pt x="1144487" y="55906"/>
                    <a:pt x="1097180" y="166747"/>
                    <a:pt x="1116524" y="276999"/>
                  </a:cubicBezTo>
                  <a:cubicBezTo>
                    <a:pt x="996667" y="317965"/>
                    <a:pt x="817590" y="239413"/>
                    <a:pt x="558262" y="276999"/>
                  </a:cubicBezTo>
                  <a:cubicBezTo>
                    <a:pt x="298934" y="314585"/>
                    <a:pt x="267348" y="228827"/>
                    <a:pt x="0" y="276999"/>
                  </a:cubicBezTo>
                  <a:cubicBezTo>
                    <a:pt x="-6017" y="202192"/>
                    <a:pt x="16326" y="78505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fi-FI" sz="1200" dirty="0"/>
                <a:t>Ilman kosteus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E53079-6D67-4B6F-A5F0-961A5DF8F21B}"/>
                </a:ext>
              </a:extLst>
            </p:cNvPr>
            <p:cNvSpPr txBox="1"/>
            <p:nvPr/>
          </p:nvSpPr>
          <p:spPr>
            <a:xfrm>
              <a:off x="9705703" y="2545483"/>
              <a:ext cx="1422825" cy="276999"/>
            </a:xfrm>
            <a:custGeom>
              <a:avLst/>
              <a:gdLst>
                <a:gd name="connsiteX0" fmla="*/ 0 w 1422825"/>
                <a:gd name="connsiteY0" fmla="*/ 0 h 276999"/>
                <a:gd name="connsiteX1" fmla="*/ 460047 w 1422825"/>
                <a:gd name="connsiteY1" fmla="*/ 0 h 276999"/>
                <a:gd name="connsiteX2" fmla="*/ 891637 w 1422825"/>
                <a:gd name="connsiteY2" fmla="*/ 0 h 276999"/>
                <a:gd name="connsiteX3" fmla="*/ 1422825 w 1422825"/>
                <a:gd name="connsiteY3" fmla="*/ 0 h 276999"/>
                <a:gd name="connsiteX4" fmla="*/ 1422825 w 1422825"/>
                <a:gd name="connsiteY4" fmla="*/ 276999 h 276999"/>
                <a:gd name="connsiteX5" fmla="*/ 977007 w 1422825"/>
                <a:gd name="connsiteY5" fmla="*/ 276999 h 276999"/>
                <a:gd name="connsiteX6" fmla="*/ 474275 w 1422825"/>
                <a:gd name="connsiteY6" fmla="*/ 276999 h 276999"/>
                <a:gd name="connsiteX7" fmla="*/ 0 w 1422825"/>
                <a:gd name="connsiteY7" fmla="*/ 276999 h 276999"/>
                <a:gd name="connsiteX8" fmla="*/ 0 w 1422825"/>
                <a:gd name="connsiteY8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825" h="276999" extrusionOk="0">
                  <a:moveTo>
                    <a:pt x="0" y="0"/>
                  </a:moveTo>
                  <a:cubicBezTo>
                    <a:pt x="184150" y="-34703"/>
                    <a:pt x="348988" y="54656"/>
                    <a:pt x="460047" y="0"/>
                  </a:cubicBezTo>
                  <a:cubicBezTo>
                    <a:pt x="571106" y="-54656"/>
                    <a:pt x="713747" y="31470"/>
                    <a:pt x="891637" y="0"/>
                  </a:cubicBezTo>
                  <a:cubicBezTo>
                    <a:pt x="1069527" y="-31470"/>
                    <a:pt x="1244804" y="31675"/>
                    <a:pt x="1422825" y="0"/>
                  </a:cubicBezTo>
                  <a:cubicBezTo>
                    <a:pt x="1436253" y="90708"/>
                    <a:pt x="1407098" y="144548"/>
                    <a:pt x="1422825" y="276999"/>
                  </a:cubicBezTo>
                  <a:cubicBezTo>
                    <a:pt x="1299928" y="277539"/>
                    <a:pt x="1085928" y="245074"/>
                    <a:pt x="977007" y="276999"/>
                  </a:cubicBezTo>
                  <a:cubicBezTo>
                    <a:pt x="868086" y="308924"/>
                    <a:pt x="724886" y="226022"/>
                    <a:pt x="474275" y="276999"/>
                  </a:cubicBezTo>
                  <a:cubicBezTo>
                    <a:pt x="223664" y="327976"/>
                    <a:pt x="94900" y="246427"/>
                    <a:pt x="0" y="276999"/>
                  </a:cubicBezTo>
                  <a:cubicBezTo>
                    <a:pt x="-11636" y="182021"/>
                    <a:pt x="27200" y="119714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fi-FI" sz="1200" dirty="0"/>
                <a:t>Tuuli/ilman virtaus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E80B7F-CC14-46D9-8F86-65A870F06F16}"/>
                </a:ext>
              </a:extLst>
            </p:cNvPr>
            <p:cNvSpPr txBox="1"/>
            <p:nvPr/>
          </p:nvSpPr>
          <p:spPr>
            <a:xfrm>
              <a:off x="7620903" y="4756929"/>
              <a:ext cx="3197991" cy="276999"/>
            </a:xfrm>
            <a:custGeom>
              <a:avLst/>
              <a:gdLst>
                <a:gd name="connsiteX0" fmla="*/ 0 w 3197991"/>
                <a:gd name="connsiteY0" fmla="*/ 0 h 276999"/>
                <a:gd name="connsiteX1" fmla="*/ 501019 w 3197991"/>
                <a:gd name="connsiteY1" fmla="*/ 0 h 276999"/>
                <a:gd name="connsiteX2" fmla="*/ 938077 w 3197991"/>
                <a:gd name="connsiteY2" fmla="*/ 0 h 276999"/>
                <a:gd name="connsiteX3" fmla="*/ 1535036 w 3197991"/>
                <a:gd name="connsiteY3" fmla="*/ 0 h 276999"/>
                <a:gd name="connsiteX4" fmla="*/ 2036054 w 3197991"/>
                <a:gd name="connsiteY4" fmla="*/ 0 h 276999"/>
                <a:gd name="connsiteX5" fmla="*/ 2537073 w 3197991"/>
                <a:gd name="connsiteY5" fmla="*/ 0 h 276999"/>
                <a:gd name="connsiteX6" fmla="*/ 3197991 w 3197991"/>
                <a:gd name="connsiteY6" fmla="*/ 0 h 276999"/>
                <a:gd name="connsiteX7" fmla="*/ 3197991 w 3197991"/>
                <a:gd name="connsiteY7" fmla="*/ 276999 h 276999"/>
                <a:gd name="connsiteX8" fmla="*/ 2664993 w 3197991"/>
                <a:gd name="connsiteY8" fmla="*/ 276999 h 276999"/>
                <a:gd name="connsiteX9" fmla="*/ 2227934 w 3197991"/>
                <a:gd name="connsiteY9" fmla="*/ 276999 h 276999"/>
                <a:gd name="connsiteX10" fmla="*/ 1694935 w 3197991"/>
                <a:gd name="connsiteY10" fmla="*/ 276999 h 276999"/>
                <a:gd name="connsiteX11" fmla="*/ 1161937 w 3197991"/>
                <a:gd name="connsiteY11" fmla="*/ 276999 h 276999"/>
                <a:gd name="connsiteX12" fmla="*/ 660918 w 3197991"/>
                <a:gd name="connsiteY12" fmla="*/ 276999 h 276999"/>
                <a:gd name="connsiteX13" fmla="*/ 0 w 3197991"/>
                <a:gd name="connsiteY13" fmla="*/ 276999 h 276999"/>
                <a:gd name="connsiteX14" fmla="*/ 0 w 3197991"/>
                <a:gd name="connsiteY1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7991" h="276999" extrusionOk="0">
                  <a:moveTo>
                    <a:pt x="0" y="0"/>
                  </a:moveTo>
                  <a:cubicBezTo>
                    <a:pt x="152932" y="-18656"/>
                    <a:pt x="394589" y="29533"/>
                    <a:pt x="501019" y="0"/>
                  </a:cubicBezTo>
                  <a:cubicBezTo>
                    <a:pt x="607449" y="-29533"/>
                    <a:pt x="720710" y="31442"/>
                    <a:pt x="938077" y="0"/>
                  </a:cubicBezTo>
                  <a:cubicBezTo>
                    <a:pt x="1155444" y="-31442"/>
                    <a:pt x="1280838" y="30710"/>
                    <a:pt x="1535036" y="0"/>
                  </a:cubicBezTo>
                  <a:cubicBezTo>
                    <a:pt x="1789234" y="-30710"/>
                    <a:pt x="1892120" y="48191"/>
                    <a:pt x="2036054" y="0"/>
                  </a:cubicBezTo>
                  <a:cubicBezTo>
                    <a:pt x="2179988" y="-48191"/>
                    <a:pt x="2330057" y="26891"/>
                    <a:pt x="2537073" y="0"/>
                  </a:cubicBezTo>
                  <a:cubicBezTo>
                    <a:pt x="2744089" y="-26891"/>
                    <a:pt x="2888293" y="58565"/>
                    <a:pt x="3197991" y="0"/>
                  </a:cubicBezTo>
                  <a:cubicBezTo>
                    <a:pt x="3230750" y="79974"/>
                    <a:pt x="3186990" y="146797"/>
                    <a:pt x="3197991" y="276999"/>
                  </a:cubicBezTo>
                  <a:cubicBezTo>
                    <a:pt x="3029926" y="319757"/>
                    <a:pt x="2780538" y="262193"/>
                    <a:pt x="2664993" y="276999"/>
                  </a:cubicBezTo>
                  <a:cubicBezTo>
                    <a:pt x="2549448" y="291805"/>
                    <a:pt x="2345215" y="268183"/>
                    <a:pt x="2227934" y="276999"/>
                  </a:cubicBezTo>
                  <a:cubicBezTo>
                    <a:pt x="2110653" y="285815"/>
                    <a:pt x="1916724" y="263009"/>
                    <a:pt x="1694935" y="276999"/>
                  </a:cubicBezTo>
                  <a:cubicBezTo>
                    <a:pt x="1473146" y="290989"/>
                    <a:pt x="1396392" y="255736"/>
                    <a:pt x="1161937" y="276999"/>
                  </a:cubicBezTo>
                  <a:cubicBezTo>
                    <a:pt x="927482" y="298262"/>
                    <a:pt x="867247" y="254724"/>
                    <a:pt x="660918" y="276999"/>
                  </a:cubicBezTo>
                  <a:cubicBezTo>
                    <a:pt x="454589" y="299274"/>
                    <a:pt x="261476" y="271223"/>
                    <a:pt x="0" y="276999"/>
                  </a:cubicBezTo>
                  <a:cubicBezTo>
                    <a:pt x="-19106" y="157427"/>
                    <a:pt x="31560" y="84963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shade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fi-FI" sz="1200" dirty="0"/>
                <a:t>(Maanpinnasta) heijastuva ja säteilevä lämpö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D1E06E-1A80-42BA-8251-05F31E3A0E1D}"/>
                </a:ext>
              </a:extLst>
            </p:cNvPr>
            <p:cNvSpPr txBox="1"/>
            <p:nvPr/>
          </p:nvSpPr>
          <p:spPr>
            <a:xfrm>
              <a:off x="7620903" y="2960488"/>
              <a:ext cx="826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/>
                <a:t>Vaatetus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8BB133F-E587-4CF2-8B6F-D0677A5B6FF2}"/>
                </a:ext>
              </a:extLst>
            </p:cNvPr>
            <p:cNvSpPr/>
            <p:nvPr/>
          </p:nvSpPr>
          <p:spPr>
            <a:xfrm>
              <a:off x="7667527" y="2972600"/>
              <a:ext cx="713287" cy="27699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B1BB4A-92F6-4669-92EB-B33896D68AF5}"/>
                </a:ext>
              </a:extLst>
            </p:cNvPr>
            <p:cNvSpPr txBox="1"/>
            <p:nvPr/>
          </p:nvSpPr>
          <p:spPr>
            <a:xfrm>
              <a:off x="7441371" y="3479481"/>
              <a:ext cx="1006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/>
                <a:t>Lihastyö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89B760B-2C8A-4FB9-827A-6370D3C0F6E5}"/>
                </a:ext>
              </a:extLst>
            </p:cNvPr>
            <p:cNvSpPr/>
            <p:nvPr/>
          </p:nvSpPr>
          <p:spPr>
            <a:xfrm>
              <a:off x="7441371" y="3521833"/>
              <a:ext cx="685031" cy="19841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9B04CC-FDDC-4F84-A3FB-B64722D83E0B}"/>
              </a:ext>
            </a:extLst>
          </p:cNvPr>
          <p:cNvSpPr txBox="1"/>
          <p:nvPr/>
        </p:nvSpPr>
        <p:spPr>
          <a:xfrm>
            <a:off x="7247082" y="741501"/>
            <a:ext cx="351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Lämpökuormittumisen osatekijät</a:t>
            </a:r>
          </a:p>
        </p:txBody>
      </p:sp>
    </p:spTree>
    <p:extLst>
      <p:ext uri="{BB962C8B-B14F-4D97-AF65-F5344CB8AC3E}">
        <p14:creationId xmlns:p14="http://schemas.microsoft.com/office/powerpoint/2010/main" val="2346540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D6963E-47DA-4011-ABBC-11779651E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94" t="3083" r="13707" b="1871"/>
          <a:stretch/>
        </p:blipFill>
        <p:spPr>
          <a:xfrm>
            <a:off x="7506912" y="685059"/>
            <a:ext cx="4087717" cy="58868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781821C-EFEC-4D32-9FFC-F0673F42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80" y="296242"/>
            <a:ext cx="10295965" cy="774000"/>
          </a:xfrm>
        </p:spPr>
        <p:txBody>
          <a:bodyPr/>
          <a:lstStyle/>
          <a:p>
            <a:r>
              <a:rPr lang="fi-FI" sz="2400"/>
              <a:t>Raportti ja tietokortti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2BE93-2066-4FAB-B9EB-5F64CB4CBE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9FA63-5579-4E17-B0AE-772C80F9A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77680-DBAF-4000-A7AC-D1BFA94A7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20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5836A-78D3-418D-B850-D6550253E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08" t="3236" r="13293" b="1385"/>
          <a:stretch/>
        </p:blipFill>
        <p:spPr>
          <a:xfrm>
            <a:off x="3501558" y="683242"/>
            <a:ext cx="4100891" cy="5926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33E5B7-C668-496D-BCC9-1A5442142B41}"/>
              </a:ext>
            </a:extLst>
          </p:cNvPr>
          <p:cNvSpPr txBox="1"/>
          <p:nvPr/>
        </p:nvSpPr>
        <p:spPr>
          <a:xfrm>
            <a:off x="243973" y="1775802"/>
            <a:ext cx="3402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2"/>
                </a:solidFill>
              </a:rPr>
              <a:t>Raportti: Tietoa työstä -sarjassa</a:t>
            </a:r>
          </a:p>
          <a:p>
            <a:endParaRPr lang="fi-FI" dirty="0"/>
          </a:p>
          <a:p>
            <a:r>
              <a:rPr lang="fi-FI" sz="1600" b="0" i="0" dirty="0">
                <a:solidFill>
                  <a:srgbClr val="123A43"/>
                </a:solidFill>
                <a:effectLst/>
                <a:latin typeface="Source Sans Pro" panose="020B0503030403020204" pitchFamily="34" charset="0"/>
              </a:rPr>
              <a:t>Sirkka Rissanen, Jenni Kaisto, Kirsi Jussila, Satu Soini. Työviihtyvyyden ja -turvallisuuden lisääminen kuumissa sisätöissä. </a:t>
            </a:r>
            <a:endParaRPr lang="fi-FI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716F3-8DFC-4EA6-BD09-6BDC1BE8E748}"/>
              </a:ext>
            </a:extLst>
          </p:cNvPr>
          <p:cNvSpPr txBox="1"/>
          <p:nvPr/>
        </p:nvSpPr>
        <p:spPr>
          <a:xfrm>
            <a:off x="161924" y="5021261"/>
            <a:ext cx="314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0" dirty="0">
                <a:solidFill>
                  <a:srgbClr val="123A43"/>
                </a:solidFill>
                <a:effectLst/>
                <a:latin typeface="Source Sans Pro" panose="020B0503030403020204" pitchFamily="34" charset="0"/>
              </a:rPr>
              <a:t>Tietokortti – kuumat sisätyöt </a:t>
            </a:r>
            <a:r>
              <a:rPr lang="fi-FI" sz="1400" b="0" i="0" dirty="0">
                <a:solidFill>
                  <a:srgbClr val="123A43"/>
                </a:solidFill>
                <a:effectLst/>
                <a:latin typeface="Source Sans Pro" panose="020B0503030403020204" pitchFamily="34" charset="0"/>
              </a:rPr>
              <a:t>(TSR-sivu) </a:t>
            </a:r>
            <a:endParaRPr lang="fi-FI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D59872F-B376-4CFC-9448-B903259CBA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18" y="5671678"/>
            <a:ext cx="1554480" cy="60325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43EC33-C98E-43A3-8BCD-C50B1D204C68}"/>
              </a:ext>
            </a:extLst>
          </p:cNvPr>
          <p:cNvSpPr txBox="1"/>
          <p:nvPr/>
        </p:nvSpPr>
        <p:spPr>
          <a:xfrm>
            <a:off x="203946" y="3510561"/>
            <a:ext cx="6096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Linkki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Julkariin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5"/>
              </a:rPr>
              <a:t>https://www.julkari.fi/handle/10024/143778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11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916F14-A904-48B7-84F4-9D31E83FD9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AD3B68-BD24-4DFB-BA2B-3DA17FA6B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@SirkkaRissanen</a:t>
            </a:r>
          </a:p>
        </p:txBody>
      </p:sp>
    </p:spTree>
    <p:extLst>
      <p:ext uri="{BB962C8B-B14F-4D97-AF65-F5344CB8AC3E}">
        <p14:creationId xmlns:p14="http://schemas.microsoft.com/office/powerpoint/2010/main" val="333936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CD87-3A1D-4E00-BC08-CADD1259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Kuumuuden vaikutukset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F7B7-04B8-4C75-87E1-5C2D9139A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015" y="1996726"/>
            <a:ext cx="5975079" cy="4138168"/>
          </a:xfrm>
        </p:spPr>
        <p:txBody>
          <a:bodyPr/>
          <a:lstStyle/>
          <a:p>
            <a:r>
              <a:rPr lang="fi-FI" dirty="0"/>
              <a:t>Kuumuus kuormittaa ja aiheuttaa terveysriskejä</a:t>
            </a:r>
          </a:p>
          <a:p>
            <a:pPr lvl="1"/>
            <a:r>
              <a:rPr lang="fi-FI" dirty="0"/>
              <a:t>neste- ja suolatasapainon järkkyminen</a:t>
            </a:r>
          </a:p>
          <a:p>
            <a:pPr lvl="1"/>
            <a:r>
              <a:rPr lang="fi-FI" dirty="0"/>
              <a:t>hikoilun lisääntyminen – elimistön kuivuminen - lihaskrampit</a:t>
            </a:r>
          </a:p>
          <a:p>
            <a:pPr lvl="1"/>
            <a:r>
              <a:rPr lang="fi-FI" dirty="0"/>
              <a:t>elimistön sisälämpötilan nousu</a:t>
            </a:r>
          </a:p>
          <a:p>
            <a:pPr lvl="1"/>
            <a:r>
              <a:rPr lang="fi-FI" dirty="0"/>
              <a:t>väsymys, päänsärky</a:t>
            </a:r>
          </a:p>
          <a:p>
            <a:pPr lvl="1"/>
            <a:r>
              <a:rPr lang="fi-FI" dirty="0"/>
              <a:t>sydämen kuormittuminen</a:t>
            </a:r>
          </a:p>
          <a:p>
            <a:r>
              <a:rPr lang="fi-FI" dirty="0"/>
              <a:t>Sopeutuminen vähentää haittavaikutuksia</a:t>
            </a:r>
          </a:p>
          <a:p>
            <a:r>
              <a:rPr lang="fi-FI" dirty="0"/>
              <a:t>Ikääntyminen heikentää kuumansietoa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D1AA-3DD6-4E19-A030-105CF15D66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C9B37-31F3-45EB-9F75-D560A3CA8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C76BD-B305-4B56-9628-D12EC482D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3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ECCB0B-B6C0-4DFF-BEBA-8DC74676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810" y="2075785"/>
            <a:ext cx="4978996" cy="36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9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EC8D-CA40-490A-A6BF-7247E7BE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28"/>
            <a:ext cx="10297904" cy="774000"/>
          </a:xfrm>
        </p:spPr>
        <p:txBody>
          <a:bodyPr/>
          <a:lstStyle/>
          <a:p>
            <a:r>
              <a:rPr lang="fi-FI" dirty="0"/>
              <a:t>Kuumatyö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80925-1652-4F80-8EDA-6BC27B3D47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32602"/>
            <a:ext cx="10297904" cy="4138168"/>
          </a:xfrm>
        </p:spPr>
        <p:txBody>
          <a:bodyPr/>
          <a:lstStyle/>
          <a:p>
            <a:r>
              <a:rPr lang="fi-FI" dirty="0"/>
              <a:t>Sitovaa ohjearvoa ei kuumatyölle ole </a:t>
            </a:r>
          </a:p>
          <a:p>
            <a:r>
              <a:rPr lang="fi-FI" dirty="0"/>
              <a:t>Työtilan lämpötila </a:t>
            </a:r>
            <a:r>
              <a:rPr lang="fi-FI" u="sng" dirty="0"/>
              <a:t>&gt;</a:t>
            </a:r>
            <a:r>
              <a:rPr lang="fi-FI" dirty="0"/>
              <a:t> 28 °C, tauotussuositus</a:t>
            </a:r>
          </a:p>
          <a:p>
            <a:pPr lvl="1"/>
            <a:r>
              <a:rPr lang="fi-FI" dirty="0">
                <a:cs typeface="Arial" panose="020B0604020202020204" pitchFamily="34" charset="0"/>
              </a:rPr>
              <a:t>Lämpötila </a:t>
            </a:r>
            <a:r>
              <a:rPr lang="fi-FI" u="sng" dirty="0">
                <a:cs typeface="Arial" panose="020B0604020202020204" pitchFamily="34" charset="0"/>
              </a:rPr>
              <a:t>&gt;</a:t>
            </a:r>
            <a:r>
              <a:rPr lang="fi-FI" dirty="0">
                <a:cs typeface="Arial" panose="020B0604020202020204" pitchFamily="34" charset="0"/>
              </a:rPr>
              <a:t> 28 °C; 10 min tauko/tunti</a:t>
            </a:r>
          </a:p>
          <a:p>
            <a:pPr lvl="1"/>
            <a:r>
              <a:rPr lang="fi-FI" dirty="0">
                <a:cs typeface="Arial" panose="020B0604020202020204" pitchFamily="34" charset="0"/>
              </a:rPr>
              <a:t>Lämpötila &gt; 33 °C; 15 min tauko/tunti</a:t>
            </a:r>
            <a:endParaRPr lang="fi-FI" dirty="0"/>
          </a:p>
          <a:p>
            <a:r>
              <a:rPr lang="fi-FI" dirty="0"/>
              <a:t>Työviihtyvyys ja –motivaatio heikkenevät</a:t>
            </a:r>
          </a:p>
          <a:p>
            <a:r>
              <a:rPr lang="fi-FI" dirty="0"/>
              <a:t>Tarkkaavaisuus heikkenee </a:t>
            </a:r>
          </a:p>
          <a:p>
            <a:r>
              <a:rPr lang="fi-FI" dirty="0"/>
              <a:t>Tapaturmariski kasvaa</a:t>
            </a:r>
          </a:p>
          <a:p>
            <a:r>
              <a:rPr lang="fi-FI" dirty="0"/>
              <a:t>Työn tuottavuus laskee</a:t>
            </a:r>
          </a:p>
          <a:p>
            <a:pPr lvl="1"/>
            <a:r>
              <a:rPr lang="fi-FI" dirty="0"/>
              <a:t>Lämpötauot </a:t>
            </a:r>
          </a:p>
          <a:p>
            <a:pPr lvl="1"/>
            <a:r>
              <a:rPr lang="fi-FI" dirty="0"/>
              <a:t>Poissaolot 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6F4CD-123E-4FCB-9F74-53D7B1015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658BF-C6EF-475A-A51B-D120ACAC8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3EB7-B0CF-4E5B-8F9B-AB7533B6F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8CE93-D1F8-47A7-B9BE-7AEB3AD6A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917" y="0"/>
            <a:ext cx="4657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7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900CF7-1065-409A-A9B0-06B1CD17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Kuumat sisätyöt –hanke 2019 - 2021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8210B6-3FE8-4766-9F20-CFF42C2C3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1991170"/>
            <a:ext cx="7961312" cy="4138168"/>
          </a:xfrm>
        </p:spPr>
        <p:txBody>
          <a:bodyPr/>
          <a:lstStyle/>
          <a:p>
            <a:r>
              <a:rPr lang="fi-FI" dirty="0"/>
              <a:t>Kuumatyötä tutkittu pääosin ulkotöissä</a:t>
            </a:r>
          </a:p>
          <a:p>
            <a:r>
              <a:rPr lang="fi-FI" dirty="0"/>
              <a:t>Sisätöissä, joissa lämpötila nousee ulkolämpötilan noustessa</a:t>
            </a:r>
          </a:p>
          <a:p>
            <a:pPr lvl="1"/>
            <a:r>
              <a:rPr lang="fi-FI" dirty="0"/>
              <a:t>varautuminen ja viilennyskeinot rajalliset</a:t>
            </a:r>
          </a:p>
          <a:p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tavoitteena oli arvioida helteiden vuoksi kohonneiden sisätyötilojen lämpöolojen vaikutuksia työviihtyvyyteen ja –turvallisuuteen,</a:t>
            </a:r>
          </a:p>
          <a:p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selvittää taukojen ja taukotilan lämpötilan merkityksiä työntekijän palautumiseen kuumasta,</a:t>
            </a:r>
          </a:p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selvittää </a:t>
            </a: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millaisilla henkilökohtaisilla jäähdytysratkaisuilla kuumakuormitusta voitaisiin ehkäistä  </a:t>
            </a:r>
          </a:p>
          <a:p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72A655-31CE-4995-9637-C8F3A55A5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24024" y="2049992"/>
            <a:ext cx="2583348" cy="2803963"/>
          </a:xfrm>
          <a:noFill/>
        </p:spPr>
        <p:txBody>
          <a:bodyPr/>
          <a:lstStyle/>
          <a:p>
            <a:pPr marL="0" indent="0">
              <a:buNone/>
            </a:pPr>
            <a:r>
              <a:rPr lang="fi-FI"/>
              <a:t>Kohdeorganisaatiot</a:t>
            </a:r>
          </a:p>
          <a:p>
            <a:r>
              <a:rPr lang="fi-FI"/>
              <a:t>Kaksi pesulaa</a:t>
            </a:r>
          </a:p>
          <a:p>
            <a:pPr lvl="1"/>
            <a:r>
              <a:rPr lang="fi-FI" sz="2000"/>
              <a:t>P-Pohjanmaa</a:t>
            </a:r>
          </a:p>
          <a:p>
            <a:pPr lvl="1"/>
            <a:r>
              <a:rPr lang="fi-FI" sz="2000"/>
              <a:t>E-Suomi</a:t>
            </a:r>
          </a:p>
          <a:p>
            <a:r>
              <a:rPr lang="fi-FI"/>
              <a:t>Sairaala</a:t>
            </a:r>
          </a:p>
          <a:p>
            <a:pPr lvl="1"/>
            <a:r>
              <a:rPr lang="fi-FI" sz="2000"/>
              <a:t>Kaksi osastoa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2F94C-C1AE-4016-A634-35BEA5BCC9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08F19-BD7F-4A8A-B545-35459E24D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13CAE-27C5-456B-838C-904BDF557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B0293C-630E-40B5-8A81-A2F6C4F53E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60" y="5639594"/>
            <a:ext cx="1554480" cy="60325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ED13EF-E5D0-4F2F-8371-6C1C27E794EC}"/>
              </a:ext>
            </a:extLst>
          </p:cNvPr>
          <p:cNvSpPr txBox="1"/>
          <p:nvPr/>
        </p:nvSpPr>
        <p:spPr>
          <a:xfrm>
            <a:off x="8924024" y="530816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/>
              <a:t>Rahoitus:</a:t>
            </a:r>
          </a:p>
        </p:txBody>
      </p:sp>
    </p:spTree>
    <p:extLst>
      <p:ext uri="{BB962C8B-B14F-4D97-AF65-F5344CB8AC3E}">
        <p14:creationId xmlns:p14="http://schemas.microsoft.com/office/powerpoint/2010/main" val="126304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6B21-3248-451B-97A5-3EA4CD70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4563"/>
            <a:ext cx="5982957" cy="774000"/>
          </a:xfrm>
        </p:spPr>
        <p:txBody>
          <a:bodyPr anchor="b">
            <a:normAutofit/>
          </a:bodyPr>
          <a:lstStyle/>
          <a:p>
            <a:r>
              <a:rPr lang="fi-FI"/>
              <a:t>Menetelmät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9E88-3DB0-4432-AE6D-E9702F6A50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829" y="1991170"/>
            <a:ext cx="5973676" cy="4138168"/>
          </a:xfrm>
        </p:spPr>
        <p:txBody>
          <a:bodyPr>
            <a:normAutofit/>
          </a:bodyPr>
          <a:lstStyle/>
          <a:p>
            <a:r>
              <a:rPr lang="fi-FI"/>
              <a:t>Haastattelut</a:t>
            </a:r>
          </a:p>
          <a:p>
            <a:r>
              <a:rPr lang="fi-FI"/>
              <a:t>Kysely</a:t>
            </a:r>
          </a:p>
          <a:p>
            <a:r>
              <a:rPr lang="fi-FI"/>
              <a:t>Ympäristön lämpötila- ja suhteellisen kosteuden mittaukset kolmena kesänä</a:t>
            </a:r>
          </a:p>
          <a:p>
            <a:r>
              <a:rPr lang="fi-FI"/>
              <a:t>Henkilömittaukset työpaikoilla</a:t>
            </a:r>
          </a:p>
        </p:txBody>
      </p:sp>
      <p:pic>
        <p:nvPicPr>
          <p:cNvPr id="9" name="Picture Placeholder 8" descr="A picture containing text, indoor, person, hand&#10;&#10;Description automatically generated">
            <a:extLst>
              <a:ext uri="{FF2B5EF4-FFF2-40B4-BE49-F238E27FC236}">
                <a16:creationId xmlns:a16="http://schemas.microsoft.com/office/drawing/2014/main" id="{8756C15B-D49C-4B02-9E61-C60810584E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r="4753"/>
          <a:stretch/>
        </p:blipFill>
        <p:spPr>
          <a:xfrm>
            <a:off x="7537450" y="6"/>
            <a:ext cx="4654550" cy="6857987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8E53B-D6C9-4AB5-88C4-9BFE4C878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8E6CB-D646-48EF-B731-481B4F7C2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13421" y="6356350"/>
            <a:ext cx="15651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©TYÖTERVEYSLAITOS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5D63F43E-8164-408A-BACA-B8CC566A0D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33212" y="6356350"/>
            <a:ext cx="112058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CED4B1A-FCA2-483F-A5D4-2A977CA5EF49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753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5EDB94-1B19-43BD-965B-8BA452AE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Haastattelut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C4655-B268-4589-B7E5-25C814F2D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Työtilan kuumuus on kaikissa organisaatioissa aiheuttanut osalle työntekijöistä väsymystä, huonoa oloa ja pääkipua. </a:t>
            </a:r>
          </a:p>
          <a:p>
            <a: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Viilennysratkaisuina organisaatioissa toimivat tuulettimet ja yleinen ilmastointi</a:t>
            </a:r>
            <a:endParaRPr lang="fi-FI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i-FI" dirty="0">
                <a:solidFill>
                  <a:srgbClr val="2F2F2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Työvaatetuksessa koettiin tarpeita uudistukseen niin vaatemateriaalien kuin </a:t>
            </a:r>
            <a:br>
              <a:rPr lang="fi-FI" dirty="0">
                <a:solidFill>
                  <a:srgbClr val="2F2F2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dirty="0">
                <a:solidFill>
                  <a:srgbClr val="2F2F2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-mallien osalta</a:t>
            </a:r>
            <a:endParaRPr lang="fi-FI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i-FI" dirty="0">
                <a:cs typeface="Arial" panose="020B0604020202020204" pitchFamily="34" charset="0"/>
              </a:rPr>
              <a:t>Lämpötaukoa pidetään pesuloissa, mutta sairaalassa ei henkilökunta ehdi pitämään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7FA45-427A-4436-ADE1-5ADEADEFDC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2FE5F-7A07-4EDB-8274-2FDC7AAE2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3A58B-374E-465D-99EF-B11A8964B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434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6B343-838D-4EE7-B11E-46943123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8662"/>
            <a:ext cx="10512425" cy="774000"/>
          </a:xfrm>
        </p:spPr>
        <p:txBody>
          <a:bodyPr/>
          <a:lstStyle/>
          <a:p>
            <a:r>
              <a:rPr lang="fi-FI"/>
              <a:t>Kyselyt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F739A7-FDBC-4D80-A47B-B125515497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12597"/>
            <a:ext cx="6638925" cy="413816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60 % ilmoitti, että organisaatiossa tulisi parantaa ilmastointia/tuuletusta</a:t>
            </a:r>
            <a:endParaRPr lang="fi-FI" dirty="0"/>
          </a:p>
          <a:p>
            <a:pPr marL="264795" indent="-264795"/>
            <a:r>
              <a:rPr lang="fi-FI" dirty="0">
                <a:cs typeface="Segoe UI"/>
              </a:rPr>
              <a:t>Vastanneista 18 % koki oman terveystilan haittaavan kuumassa työskentelyä</a:t>
            </a:r>
          </a:p>
          <a:p>
            <a: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Sairaalatyöntekijöistä 37 % ilmoitti sairastavansa jotain perussairautta. </a:t>
            </a:r>
          </a:p>
          <a:p>
            <a:pPr lvl="1"/>
            <a:r>
              <a:rPr lang="fi-FI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28 % heistä koki terveydentilansa haittaavan kuumassa</a:t>
            </a:r>
          </a:p>
          <a:p>
            <a:r>
              <a:rPr lang="fi-FI" dirty="0">
                <a:cs typeface="Arial" panose="020B0604020202020204" pitchFamily="34" charset="0"/>
              </a:rPr>
              <a:t>Sairauspoissaoloja ei kuumuuden vuoksi ole pidetty</a:t>
            </a:r>
          </a:p>
          <a:p>
            <a:r>
              <a:rPr lang="fi-FI" dirty="0">
                <a:cs typeface="Arial" panose="020B0604020202020204" pitchFamily="34" charset="0"/>
              </a:rPr>
              <a:t>Työvaatetuksen epäsopivuus työhön ja/tai lämpötilaan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09A54-07F8-41B6-BC65-6AA1CBDA20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18.5.2022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D4F01-B323-47B0-B2D2-2E8FC3BAA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©TYÖTERVEYSLAITOS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04816-F3C4-437F-8C13-D4445C7D0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ED4B1A-FCA2-483F-A5D4-2A977CA5EF49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797653-5EA4-47ED-9613-4A9A07177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014" y="753164"/>
            <a:ext cx="3542164" cy="2623373"/>
          </a:xfrm>
          <a:prstGeom prst="rect">
            <a:avLst/>
          </a:prstGeom>
        </p:spPr>
      </p:pic>
      <p:pic>
        <p:nvPicPr>
          <p:cNvPr id="3" name="Kuva 7">
            <a:extLst>
              <a:ext uri="{FF2B5EF4-FFF2-40B4-BE49-F238E27FC236}">
                <a16:creationId xmlns:a16="http://schemas.microsoft.com/office/drawing/2014/main" id="{E322093D-859D-413F-A8DF-14B6509D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114" y="3485481"/>
            <a:ext cx="3555300" cy="26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6771-6D46-44BE-8346-36D055700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44562"/>
            <a:ext cx="10512425" cy="774000"/>
          </a:xfrm>
        </p:spPr>
        <p:txBody>
          <a:bodyPr anchor="b">
            <a:normAutofit/>
          </a:bodyPr>
          <a:lstStyle/>
          <a:p>
            <a:r>
              <a:rPr lang="fi-FI"/>
              <a:t>Työympäristön lämpöolot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830C3A-1E71-469F-970A-6B0D82900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1991170"/>
            <a:ext cx="9067801" cy="4138168"/>
          </a:xfrm>
        </p:spPr>
        <p:txBody>
          <a:bodyPr/>
          <a:lstStyle/>
          <a:p>
            <a:r>
              <a:rPr lang="fi-FI"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i-FI">
                <a:effectLst/>
                <a:ea typeface="Calibri" panose="020F0502020204030204" pitchFamily="34" charset="0"/>
                <a:cs typeface="Arial" panose="020B0604020202020204" pitchFamily="34" charset="0"/>
              </a:rPr>
              <a:t>ellehuippuja oli 29, 40 ja 49 päivänä vuosina 2019, 2020 ja 2021 </a:t>
            </a:r>
            <a:endParaRPr lang="en-US"/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5A297CCB-FBDA-4172-BA2A-565BFD973DD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/>
          <a:stretch/>
        </p:blipFill>
        <p:spPr bwMode="auto">
          <a:xfrm>
            <a:off x="541908" y="3177732"/>
            <a:ext cx="4618224" cy="2517062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E2361-8969-4DF1-AC9E-C39966F4A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20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18.5.2022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FB286-D805-483D-AADC-47C055CBE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375" y="6356350"/>
            <a:ext cx="75902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©TYÖTERVEYSLAITOS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93E4A-13D5-4EA8-92B6-BF49512BF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3212" y="6356350"/>
            <a:ext cx="1120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ED4B1A-FCA2-483F-A5D4-2A977CA5EF49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B40C9-82CE-4708-ABC6-BF665875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775" y="2743189"/>
            <a:ext cx="6142317" cy="33861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61260-56A0-4CF8-A1C3-9A9AEC62407F}"/>
              </a:ext>
            </a:extLst>
          </p:cNvPr>
          <p:cNvSpPr txBox="1"/>
          <p:nvPr/>
        </p:nvSpPr>
        <p:spPr>
          <a:xfrm>
            <a:off x="541908" y="2633415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Sääaseman lämpötila</a:t>
            </a:r>
          </a:p>
        </p:txBody>
      </p:sp>
    </p:spTree>
    <p:extLst>
      <p:ext uri="{BB962C8B-B14F-4D97-AF65-F5344CB8AC3E}">
        <p14:creationId xmlns:p14="http://schemas.microsoft.com/office/powerpoint/2010/main" val="3168525858"/>
      </p:ext>
    </p:extLst>
  </p:cSld>
  <p:clrMapOvr>
    <a:masterClrMapping/>
  </p:clrMapOvr>
</p:sld>
</file>

<file path=ppt/theme/theme1.xml><?xml version="1.0" encoding="utf-8"?>
<a:theme xmlns:a="http://schemas.openxmlformats.org/drawingml/2006/main" name="TTL 2021">
  <a:themeElements>
    <a:clrScheme name="TTL 2020">
      <a:dk1>
        <a:srgbClr val="2F2F2F"/>
      </a:dk1>
      <a:lt1>
        <a:sysClr val="window" lastClr="FFFFFF"/>
      </a:lt1>
      <a:dk2>
        <a:srgbClr val="003C78"/>
      </a:dk2>
      <a:lt2>
        <a:srgbClr val="606060"/>
      </a:lt2>
      <a:accent1>
        <a:srgbClr val="66D0DF"/>
      </a:accent1>
      <a:accent2>
        <a:srgbClr val="00B0CA"/>
      </a:accent2>
      <a:accent3>
        <a:srgbClr val="96C800"/>
      </a:accent3>
      <a:accent4>
        <a:srgbClr val="E61E69"/>
      </a:accent4>
      <a:accent5>
        <a:srgbClr val="640A64"/>
      </a:accent5>
      <a:accent6>
        <a:srgbClr val="FF5800"/>
      </a:accent6>
      <a:hlink>
        <a:srgbClr val="003C78"/>
      </a:hlink>
      <a:folHlink>
        <a:srgbClr val="606060"/>
      </a:folHlink>
    </a:clrScheme>
    <a:fontScheme name="TTL 2019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E295FF-6452-479B-A1C5-FA1798C7DB97}" vid="{37F4C2A6-C6D6-42A9-8C99-1B297B1620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73AE2F3A3814B957AF0AC8331B53B" ma:contentTypeVersion="14" ma:contentTypeDescription="Create a new document." ma:contentTypeScope="" ma:versionID="cc8336b879e31e29a0c974841598a9dc">
  <xsd:schema xmlns:xsd="http://www.w3.org/2001/XMLSchema" xmlns:xs="http://www.w3.org/2001/XMLSchema" xmlns:p="http://schemas.microsoft.com/office/2006/metadata/properties" xmlns:ns2="a8b7e31b-287c-4a50-931a-7dd158c4b17d" xmlns:ns3="38217213-5abe-4c51-97a5-527a14b9cd6c" targetNamespace="http://schemas.microsoft.com/office/2006/metadata/properties" ma:root="true" ma:fieldsID="8ac198578e4c7728c90cdca27c6ab1c4" ns2:_="" ns3:_="">
    <xsd:import namespace="a8b7e31b-287c-4a50-931a-7dd158c4b17d"/>
    <xsd:import namespace="38217213-5abe-4c51-97a5-527a14b9cd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Asiasan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7e31b-287c-4a50-931a-7dd158c4b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siasana" ma:index="20" nillable="true" ma:displayName="Asiasana" ma:format="Dropdown" ma:internalName="Asiasana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17213-5abe-4c51-97a5-527a14b9cd6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iasana xmlns="a8b7e31b-287c-4a50-931a-7dd158c4b17d" xsi:nil="true"/>
  </documentManagement>
</p:properties>
</file>

<file path=customXml/itemProps1.xml><?xml version="1.0" encoding="utf-8"?>
<ds:datastoreItem xmlns:ds="http://schemas.openxmlformats.org/officeDocument/2006/customXml" ds:itemID="{ECAC0D0F-9CFB-41EC-B293-BCA18EF31E62}">
  <ds:schemaRefs>
    <ds:schemaRef ds:uri="38217213-5abe-4c51-97a5-527a14b9cd6c"/>
    <ds:schemaRef ds:uri="a8b7e31b-287c-4a50-931a-7dd158c4b1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57C8F2-1FA2-457B-8704-096AE62A4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17B3E7-0C15-45E6-A4B8-796FC066EE37}">
  <ds:schemaRefs>
    <ds:schemaRef ds:uri="02ce320b-8406-4c58-a5e4-add8d8b8f192"/>
    <ds:schemaRef ds:uri="a8b7e31b-287c-4a50-931a-7dd158c4b17d"/>
    <ds:schemaRef ds:uri="e38f7171-e1e1-4453-b8a3-39cd4056d21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Fin_Esityspohja_Landscape</Template>
  <TotalTime>149</TotalTime>
  <Words>981</Words>
  <Application>Microsoft Office PowerPoint</Application>
  <PresentationFormat>Widescreen</PresentationFormat>
  <Paragraphs>208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Segoe UI</vt:lpstr>
      <vt:lpstr>Segoe UI Black</vt:lpstr>
      <vt:lpstr>Segoe UI Semibold</vt:lpstr>
      <vt:lpstr>Segoe UI Semilight</vt:lpstr>
      <vt:lpstr>Source Sans Pro</vt:lpstr>
      <vt:lpstr>TTL 2021</vt:lpstr>
      <vt:lpstr>Hellepäivien vaikutukset työpaikkojen sisälämpötilaan</vt:lpstr>
      <vt:lpstr>Johdanto</vt:lpstr>
      <vt:lpstr>Kuumuuden vaikutukset</vt:lpstr>
      <vt:lpstr>Kuumatyö</vt:lpstr>
      <vt:lpstr>Kuumat sisätyöt –hanke 2019 - 2021</vt:lpstr>
      <vt:lpstr>Menetelmät</vt:lpstr>
      <vt:lpstr>Haastattelut</vt:lpstr>
      <vt:lpstr>Kyselyt</vt:lpstr>
      <vt:lpstr>Työympäristön lämpöolot</vt:lpstr>
      <vt:lpstr>Työympäristön lämpöolot</vt:lpstr>
      <vt:lpstr>Lämpötasapaino</vt:lpstr>
      <vt:lpstr>Taukotilan lämpötilan merkitys</vt:lpstr>
      <vt:lpstr>Jäähdyttävät pukineet</vt:lpstr>
      <vt:lpstr>Hankkeessa käytetyt jäähdyttävät pukineet</vt:lpstr>
      <vt:lpstr>Jäähdyttävien asujen vaikutus lämpökuormaan työssä</vt:lpstr>
      <vt:lpstr>Jäähdyttävien asujen vaikutus lämpökuormaan tauolla</vt:lpstr>
      <vt:lpstr>Jäähdyttävä pukine työpaikalla</vt:lpstr>
      <vt:lpstr>PowerPoint Presentation</vt:lpstr>
      <vt:lpstr>Suosituksia</vt:lpstr>
      <vt:lpstr>Raportti ja tietokortti</vt:lpstr>
      <vt:lpstr>Kiitos</vt:lpstr>
    </vt:vector>
  </TitlesOfParts>
  <Company>Finnish Institute of Occupational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Kuumat sisätyöt</dc:title>
  <dc:creator>Rissanen Sirkka</dc:creator>
  <cp:lastModifiedBy>Rissanen Sirkka</cp:lastModifiedBy>
  <cp:revision>18</cp:revision>
  <dcterms:created xsi:type="dcterms:W3CDTF">2021-11-04T07:55:45Z</dcterms:created>
  <dcterms:modified xsi:type="dcterms:W3CDTF">2022-05-15T16:19:59Z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0x0101004C173AE2F3A3814B957AF0AC8331B53B</vt:lpwstr>
  </property>
  <property fmtid="{D5CDD505-2E9C-101B-9397-08002B2CF9AE}" pid="3" name="TaxKeyword">
    <vt:lpwstr/>
  </property>
  <property fmtid="{D5CDD505-2E9C-101B-9397-08002B2CF9AE}" pid="4" name="TTLINDO_JotiProject">
    <vt:lpwstr/>
  </property>
</Properties>
</file>