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sldIdLst>
    <p:sldId id="256" r:id="rId2"/>
    <p:sldId id="289" r:id="rId3"/>
    <p:sldId id="259" r:id="rId4"/>
    <p:sldId id="278" r:id="rId5"/>
    <p:sldId id="283" r:id="rId6"/>
    <p:sldId id="290" r:id="rId7"/>
    <p:sldId id="291" r:id="rId8"/>
    <p:sldId id="293" r:id="rId9"/>
    <p:sldId id="294" r:id="rId10"/>
    <p:sldId id="27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792" autoAdjust="0"/>
  </p:normalViewPr>
  <p:slideViewPr>
    <p:cSldViewPr snapToGrid="0">
      <p:cViewPr varScale="1">
        <p:scale>
          <a:sx n="118" d="100"/>
          <a:sy n="118" d="100"/>
        </p:scale>
        <p:origin x="120" y="294"/>
      </p:cViewPr>
      <p:guideLst/>
    </p:cSldViewPr>
  </p:slideViewPr>
  <p:outlineViewPr>
    <p:cViewPr>
      <p:scale>
        <a:sx n="33" d="100"/>
        <a:sy n="33" d="100"/>
      </p:scale>
      <p:origin x="0" y="-1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CAFF-C8C3-432F-8B1C-5EAB1DF199F5}" type="datetimeFigureOut">
              <a:rPr lang="fi-FI" smtClean="0"/>
              <a:t>17.3.2026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861A3-2B18-44AC-BE8A-15EEB34FC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47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0267-19CD-42E9-92E3-1B26EBC1193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0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0267-19CD-42E9-92E3-1B26EBC1193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0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0267-19CD-42E9-92E3-1B26EBC1193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18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D511-302F-39B3-2DBE-23A47C802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6EDF5-33C8-3756-050F-0408526C4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BFF7F-E305-BFD2-B184-DBCB078FE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D7253-E949-AB21-5046-35F48E9DA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0267-19CD-42E9-92E3-1B26EBC1193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88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7DEC7-ECAD-72E5-250F-B41D86A90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49401-5611-FE98-BE59-B7AFD69F9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A0147-00C9-80AB-92A6-58FFE3D8B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B25C-0DF4-6760-290C-117B83686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0267-19CD-42E9-92E3-1B26EBC1193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6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Maininta käyttödirektiiviin, kansallinen suositus... Ultimate goal</a:t>
            </a:r>
          </a:p>
          <a:p>
            <a:r>
              <a:rPr lang="fi-FI" dirty="0"/>
              <a:t>STYL osana ESF:n respiratory group –työryhmää, jaetaan tietoa missä vaiheessa eri maat ovat asian suhteen</a:t>
            </a:r>
          </a:p>
          <a:p>
            <a:r>
              <a:rPr lang="fi-FI" dirty="0"/>
              <a:t>Yksinoikeus käyttää logoa, samoin valtuutetuilla tiiviystestaajilla (niin kauan kuin sertifikaatti voimassa)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0267-19CD-42E9-92E3-1B26EBC1193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30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AC686-20A3-78DF-8A5A-00861D8E2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FCC5C-C940-234E-4667-0143F236B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DD200-83F2-665D-A2FE-95019A246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Maininta käyttödirektiiviin, kansallinen suositus... Ultimate goal</a:t>
            </a:r>
          </a:p>
          <a:p>
            <a:r>
              <a:rPr lang="fi-FI" dirty="0"/>
              <a:t>STYL osana ESF:n respiratory group –työryhmää, jaetaan tietoa missä vaiheessa eri maat ovat asian suhteen</a:t>
            </a:r>
          </a:p>
          <a:p>
            <a:r>
              <a:rPr lang="fi-FI" dirty="0"/>
              <a:t>Yksinoikeus käyttää logoa, samoin valtuutetuilla tiiviystestaajilla (niin kauan kuin sertifikaatti voimassa)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DB912-66C6-B866-CB4B-05C7D4F12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0267-19CD-42E9-92E3-1B26EBC1193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60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6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8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0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3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0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8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7" r:id="rId5"/>
    <p:sldLayoutId id="2147483731" r:id="rId6"/>
    <p:sldLayoutId id="2147483732" r:id="rId7"/>
    <p:sldLayoutId id="2147483733" r:id="rId8"/>
    <p:sldLayoutId id="2147483736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53E2E1-B184-4E08-B06B-90DEA6C2B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Suojainasiantuntija palveluksessasi</a:t>
            </a:r>
            <a:endParaRPr lang="fi-FI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1119D984-B808-4A15-99C2-050A74EA62BF">
            <a:extLst>
              <a:ext uri="{FF2B5EF4-FFF2-40B4-BE49-F238E27FC236}">
                <a16:creationId xmlns:a16="http://schemas.microsoft.com/office/drawing/2014/main" id="{BC725114-B582-7116-7599-520ACA94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007091"/>
            <a:ext cx="6912217" cy="43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34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BCD8C0E-D0C0-620E-EC7D-8146B04A3A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6225" y="5196689"/>
            <a:ext cx="5119550" cy="1038508"/>
          </a:xfrm>
          <a:prstGeom prst="rect">
            <a:avLst/>
          </a:prstGeo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7697613-412E-2C5E-F161-CBEE5D715564}"/>
              </a:ext>
            </a:extLst>
          </p:cNvPr>
          <p:cNvSpPr txBox="1"/>
          <p:nvPr/>
        </p:nvSpPr>
        <p:spPr>
          <a:xfrm>
            <a:off x="1347552" y="418798"/>
            <a:ext cx="9247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4000" dirty="0">
                <a:solidFill>
                  <a:schemeClr val="accent5">
                    <a:lumMod val="75000"/>
                  </a:schemeClr>
                </a:solidFill>
                <a:latin typeface="inherit"/>
              </a:rPr>
              <a:t>KIITOS OSALLISTUMISESTA</a:t>
            </a:r>
          </a:p>
          <a:p>
            <a:pPr algn="ctr"/>
            <a:endParaRPr kumimoji="0" lang="fi-FI" altLang="fi-FI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fi-FI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AAA63-E2A2-EB43-1504-2FE4A7B78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94" y="1388294"/>
            <a:ext cx="5119550" cy="35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9E780-7869-4FCC-A9FD-7DFA3D06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TERVETULOA 2026 YHTEISTYÖKOKOUKSEEN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EF2DE6-E611-4713-9265-5503780F9B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65" y="5520845"/>
            <a:ext cx="4245429" cy="845784"/>
          </a:xfrm>
          <a:prstGeom prst="rect">
            <a:avLst/>
          </a:prstGeom>
          <a:noFill/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63FA41B-A466-ADFE-4437-F118FDA8229A}"/>
              </a:ext>
            </a:extLst>
          </p:cNvPr>
          <p:cNvSpPr txBox="1"/>
          <p:nvPr/>
        </p:nvSpPr>
        <p:spPr>
          <a:xfrm>
            <a:off x="1132903" y="2192941"/>
            <a:ext cx="55835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10:00 Tervetuloa Esa Kivisoja STYL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10:15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Finnsafe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 Antti Leino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10:30 TTL Ilkka Kantasalmi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10:45 Työsuojelurahasto Kenneth Johansson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11:00 Tauko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11:15 SGS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Fimko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 Anna Ruhala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11:30 Suomen Kuuloliitto Tiina Ahonen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11:45 Tampereen Messut Petrina Palmroth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12:00 Lounas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13:00 LVV1 Pirje Lankinen (Teams)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13:15 LVV2 Mari Knuuttila (Teams)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13:30 Tukes Asta Koivisto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F0502020204030204"/>
                <a:ea typeface="+mn-ea"/>
                <a:cs typeface="+mn-cs"/>
              </a:rPr>
              <a:t>13:45 Tilaisuus päättyy Esa Kivisoja</a:t>
            </a:r>
          </a:p>
        </p:txBody>
      </p:sp>
    </p:spTree>
    <p:extLst>
      <p:ext uri="{BB962C8B-B14F-4D97-AF65-F5344CB8AC3E}">
        <p14:creationId xmlns:p14="http://schemas.microsoft.com/office/powerpoint/2010/main" val="283982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9E780-7869-4FCC-A9FD-7DFA3D06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STYL hallituksen kokoonpano 2026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24B4A71-9212-1C1C-8CA8-9D5EAC3F35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6962" y="2360612"/>
            <a:ext cx="10225088" cy="3516313"/>
            <a:chOff x="691" y="1487"/>
            <a:chExt cx="6441" cy="221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9E37A72-23E9-07C3-9598-753F14CBD4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1" y="1494"/>
              <a:ext cx="6371" cy="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A146639-89D5-C993-19CB-94A0A26BB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1494"/>
              <a:ext cx="6371" cy="199"/>
            </a:xfrm>
            <a:prstGeom prst="rect">
              <a:avLst/>
            </a:prstGeom>
            <a:solidFill>
              <a:srgbClr val="E2E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59AD74-133E-8ECC-9BA8-443D999EB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224"/>
              <a:ext cx="6371" cy="80"/>
            </a:xfrm>
            <a:prstGeom prst="rect">
              <a:avLst/>
            </a:prstGeom>
            <a:solidFill>
              <a:srgbClr val="E2E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60972A-4154-F61F-C20C-54D69E846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07"/>
              <a:ext cx="56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Henkilö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557D8C-0F79-AEED-1450-FF93F1209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1507"/>
              <a:ext cx="43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Yritys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C5FB8F-3FCC-A207-6C24-F75077B13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507"/>
              <a:ext cx="58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Tehtävä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E327D5-5341-2488-00AE-72801B541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" y="1507"/>
              <a:ext cx="113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Työryhmävastuu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E545B7-FF11-C00B-DD58-CCE1905AC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700"/>
              <a:ext cx="6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i-FI" altLang="fi-FI" dirty="0">
                  <a:solidFill>
                    <a:srgbClr val="000000"/>
                  </a:solidFill>
                  <a:latin typeface="Calibri" panose="020F0502020204030204" pitchFamily="34" charset="0"/>
                </a:rPr>
                <a:t>Esa Kivisoja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B0D224-86CE-804E-4856-7DEC9653A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1700"/>
              <a:ext cx="12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Ejendals Suomi Oy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F383D9-E4EE-9191-DDBE-13BE5EE6E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700"/>
              <a:ext cx="18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Hallituksen puheenjohtaja, ESF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C5D03D-9B9E-1165-AF1C-98B5BFDA6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892"/>
              <a:ext cx="11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i-FI" altLang="fi-FI" dirty="0">
                  <a:solidFill>
                    <a:srgbClr val="000000"/>
                  </a:solidFill>
                  <a:latin typeface="Calibri" panose="020F0502020204030204" pitchFamily="34" charset="0"/>
                </a:rPr>
                <a:t>Maijastina Kuusinen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69B11-5D77-84D1-E950-0229D1C71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1892"/>
              <a:ext cx="8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i-FI" altLang="fi-FI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Vandernet</a:t>
              </a: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Oy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A34614-8033-E496-F5E0-992BB9153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1892"/>
              <a:ext cx="197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Hallituksen varapuheenjohtaja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754579-A9F5-6E40-DCFF-F4373D93E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" y="189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A5A011-2ADC-C17D-F67F-B9F2C5C5A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084"/>
              <a:ext cx="75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Anne Vääri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2FEE44-DE39-0024-72A1-FFA80B96D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2084"/>
              <a:ext cx="117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Lyreco Finland Oy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2D1242-8B58-5373-74BD-60EF1276F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2084"/>
              <a:ext cx="72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SGS </a:t>
              </a:r>
              <a:r>
                <a:rPr kumimoji="0" lang="fi-FI" altLang="fi-FI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Fimko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620FB4-2855-22A9-CCE3-840A5C2B6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276"/>
              <a:ext cx="9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Tuomas Syyrakki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D7C172-0B7B-0B10-9780-5218A598B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2276"/>
              <a:ext cx="5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i-FI" altLang="fi-FI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Würth</a:t>
              </a: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Oy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E4B83D-593B-723A-E709-AF2AB421B9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43" y="2276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DBC30E-D926-0690-9C81-1CEA40BE5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469"/>
              <a:ext cx="1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Paula Ruotsalainen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519705-FC4B-2A50-960A-8AC3323E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2469"/>
              <a:ext cx="4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i-FI" altLang="fi-FI" dirty="0">
                  <a:solidFill>
                    <a:srgbClr val="000000"/>
                  </a:solidFill>
                  <a:latin typeface="Calibri" panose="020F0502020204030204" pitchFamily="34" charset="0"/>
                </a:rPr>
                <a:t>Tools </a:t>
              </a: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Oy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FB7AC2-F748-1D0C-F99F-439391E34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" y="246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4D5268-0D26-E515-519F-AC4D251F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661"/>
              <a:ext cx="10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Saija Viljanmaa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9A13A6-07FF-956D-121C-47796409B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2661"/>
              <a:ext cx="109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Viljanmaa Yhtiöt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0A8576-168E-C830-A382-142CB37DF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853"/>
              <a:ext cx="103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Paulo Toivonen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65F749-F5A6-7B08-831C-D7A337F77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2853"/>
              <a:ext cx="107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ATEX Workwear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7588D-CE1B-0567-BA2D-1CB35F8F2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" y="2853"/>
              <a:ext cx="122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Koulutustyöryhmä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1D5CB5-F996-9EFB-2A51-591216900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3045"/>
              <a:ext cx="9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i-FI" altLang="fi-FI" dirty="0">
                  <a:solidFill>
                    <a:srgbClr val="000000"/>
                  </a:solidFill>
                  <a:latin typeface="Calibri" panose="020F0502020204030204" pitchFamily="34" charset="0"/>
                </a:rPr>
                <a:t>Iiro Vuorenmaa 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1C6C09-330B-BF79-EB59-D9FA220B0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3045"/>
              <a:ext cx="4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Etra</a:t>
              </a: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Oy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465771-D83A-864F-CF88-71151B4CC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30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C31BC5-4032-8067-AD73-D96000F36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" y="3045"/>
              <a:ext cx="118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Suojaintyöryhmät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FD7A76-5B80-F73D-8AF4-443015DC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3311"/>
              <a:ext cx="95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John Bergman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E801CD-0724-019D-3470-4EDA5B8F4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3311"/>
              <a:ext cx="116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Toiminnanjohtaja</a:t>
              </a:r>
              <a:endPara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41">
              <a:extLst>
                <a:ext uri="{FF2B5EF4-FFF2-40B4-BE49-F238E27FC236}">
                  <a16:creationId xmlns:a16="http://schemas.microsoft.com/office/drawing/2014/main" id="{5ADE205C-0439-B5F0-DCE6-7BB44A2CD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" y="149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AC788D-B1B8-5973-062C-AAB4010A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1487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CA709B22-6397-7838-54B2-002727C20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49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2B134D4-F423-69FA-FBAA-452FF1E8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487"/>
              <a:ext cx="6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1ADB3F15-D7B5-9ABC-67DF-629379E0B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8" y="149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1D1381-D801-AB2D-C501-376393DEB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1487"/>
              <a:ext cx="6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A9E7BC39-313D-C803-22AD-3AEB27A25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7" y="149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05CD60-D245-6CA7-55D3-B0BA1DBDC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" y="1487"/>
              <a:ext cx="6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14561D-7E21-8468-E201-B7CEF1194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487"/>
              <a:ext cx="6364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E81D8BEC-6C4B-3CFF-50CE-297FC0031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8" y="149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CA26ED-6BB6-EEE1-BC99-BFFB4E78C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" y="1487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Line 52">
              <a:extLst>
                <a:ext uri="{FF2B5EF4-FFF2-40B4-BE49-F238E27FC236}">
                  <a16:creationId xmlns:a16="http://schemas.microsoft.com/office/drawing/2014/main" id="{15B40D49-2355-C658-2808-0A241FE54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1686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7F2B5-4DF6-97B8-884B-D9E49C0B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686"/>
              <a:ext cx="6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0BC133FF-5A9F-480E-765E-8CF1E2EDF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1879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919E993-688D-274E-9B26-276741435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1879"/>
              <a:ext cx="635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6F420D99-5826-24A5-987E-AE38631EE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2071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237F78D-64FE-ECAB-4C98-6AEBCBF6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2071"/>
              <a:ext cx="635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42B63B9A-353C-DE84-BA2E-F9FC692AD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2263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8D72F6-0AEB-73C1-74C9-7546B5BE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2263"/>
              <a:ext cx="6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58FC7494-3B54-151B-6D6C-0A81997CD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2455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E3ADAD6-9067-D9DE-6D93-77C39A418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2455"/>
              <a:ext cx="6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B3136418-76D1-B6D1-0E0F-1959326A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2648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E57BF6A-F185-680B-13EB-9EA775568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2648"/>
              <a:ext cx="635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1D83DAA9-44E5-25B3-5341-5FAA28C53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2840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87D3734-772F-C1DE-908E-D4F514E7F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2840"/>
              <a:ext cx="6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DFBC9530-CC21-B11F-28E1-462C9D511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3032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CE19E8-7941-77A1-ED3C-93187F383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032"/>
              <a:ext cx="6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6279CA7C-D772-6C3C-72B2-FEC344CA2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3224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F7D5667-683E-0341-D634-0D611D4D8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224"/>
              <a:ext cx="6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Line 70">
              <a:extLst>
                <a:ext uri="{FF2B5EF4-FFF2-40B4-BE49-F238E27FC236}">
                  <a16:creationId xmlns:a16="http://schemas.microsoft.com/office/drawing/2014/main" id="{391A4C32-FFD5-C3CD-23CA-6B58FF5FB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3297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F2A643A-527B-7967-C9C0-A79271F99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297"/>
              <a:ext cx="63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Line 72">
              <a:extLst>
                <a:ext uri="{FF2B5EF4-FFF2-40B4-BE49-F238E27FC236}">
                  <a16:creationId xmlns:a16="http://schemas.microsoft.com/office/drawing/2014/main" id="{376DED36-B2A1-6BCD-110D-98E9F5D5C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" y="3490"/>
              <a:ext cx="63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FD8962B-1561-760F-B5AD-ADFDECD52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490"/>
              <a:ext cx="6351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3A93115-B51E-1F0D-0F3D-CD92E6D3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487"/>
              <a:ext cx="14" cy="2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Line 75">
              <a:extLst>
                <a:ext uri="{FF2B5EF4-FFF2-40B4-BE49-F238E27FC236}">
                  <a16:creationId xmlns:a16="http://schemas.microsoft.com/office/drawing/2014/main" id="{27BB6C7B-A158-073C-3AA3-15D8F1E1D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501"/>
              <a:ext cx="0" cy="2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972C8DE-1710-91E7-017B-463C80240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501"/>
              <a:ext cx="6" cy="21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Line 77">
              <a:extLst>
                <a:ext uri="{FF2B5EF4-FFF2-40B4-BE49-F238E27FC236}">
                  <a16:creationId xmlns:a16="http://schemas.microsoft.com/office/drawing/2014/main" id="{B63A6F91-6E55-5FFF-16CD-6A1020003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1501"/>
              <a:ext cx="0" cy="2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00DFCE5-AF5F-9859-FC65-0082FFCDE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1501"/>
              <a:ext cx="6" cy="21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Line 79">
              <a:extLst>
                <a:ext uri="{FF2B5EF4-FFF2-40B4-BE49-F238E27FC236}">
                  <a16:creationId xmlns:a16="http://schemas.microsoft.com/office/drawing/2014/main" id="{2C6385DB-FE41-448A-7EB0-4BC3743EC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7" y="1501"/>
              <a:ext cx="0" cy="2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5168005-E4B0-9670-FD37-EFAE51A7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" y="1501"/>
              <a:ext cx="6" cy="21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37E157B-FDCB-68FE-5E3C-0DC95675A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" y="3682"/>
              <a:ext cx="636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B2E6B4E-2E38-F85D-06F8-A027094C8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" y="1501"/>
              <a:ext cx="13" cy="21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Line 83">
              <a:extLst>
                <a:ext uri="{FF2B5EF4-FFF2-40B4-BE49-F238E27FC236}">
                  <a16:creationId xmlns:a16="http://schemas.microsoft.com/office/drawing/2014/main" id="{8AFD7504-C2B6-67BD-6D94-3F22EA9F3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3695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1CCAAC-3E07-4099-1669-BCDBA6102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695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Line 85">
              <a:extLst>
                <a:ext uri="{FF2B5EF4-FFF2-40B4-BE49-F238E27FC236}">
                  <a16:creationId xmlns:a16="http://schemas.microsoft.com/office/drawing/2014/main" id="{2106D126-F24E-0516-0585-CEDEA774E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695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DD87242-CB86-E6D1-4527-417FD3CB5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95"/>
              <a:ext cx="6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Line 87">
              <a:extLst>
                <a:ext uri="{FF2B5EF4-FFF2-40B4-BE49-F238E27FC236}">
                  <a16:creationId xmlns:a16="http://schemas.microsoft.com/office/drawing/2014/main" id="{0130E575-198C-EE18-3A21-6000F9438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" y="3695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A946C03-D2DC-5160-E2BA-A972DA86C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3695"/>
              <a:ext cx="6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Line 89">
              <a:extLst>
                <a:ext uri="{FF2B5EF4-FFF2-40B4-BE49-F238E27FC236}">
                  <a16:creationId xmlns:a16="http://schemas.microsoft.com/office/drawing/2014/main" id="{D304B483-271A-D57F-BD28-B22AB40FF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7" y="3695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65AD26B-3F2F-1EBC-6FC2-727E1C373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" y="3695"/>
              <a:ext cx="6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Line 91">
              <a:extLst>
                <a:ext uri="{FF2B5EF4-FFF2-40B4-BE49-F238E27FC236}">
                  <a16:creationId xmlns:a16="http://schemas.microsoft.com/office/drawing/2014/main" id="{A717F62A-9432-00F5-2A72-E224CB53A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8" y="3695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0FDA087-D9A3-676D-3768-6F74D542F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" y="3695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Line 93">
              <a:extLst>
                <a:ext uri="{FF2B5EF4-FFF2-40B4-BE49-F238E27FC236}">
                  <a16:creationId xmlns:a16="http://schemas.microsoft.com/office/drawing/2014/main" id="{603A6367-6FDB-0C2E-8802-B170B4CA5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149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FDF16BA-CB5D-341E-37D3-E57247B2C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1494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Line 95">
              <a:extLst>
                <a:ext uri="{FF2B5EF4-FFF2-40B4-BE49-F238E27FC236}">
                  <a16:creationId xmlns:a16="http://schemas.microsoft.com/office/drawing/2014/main" id="{4D6FC254-97BF-E035-BE1F-6EA96A338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1686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9A205BB-2B2F-ED9C-7E89-3D5536B83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1686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Line 97">
              <a:extLst>
                <a:ext uri="{FF2B5EF4-FFF2-40B4-BE49-F238E27FC236}">
                  <a16:creationId xmlns:a16="http://schemas.microsoft.com/office/drawing/2014/main" id="{F718B41B-2351-3C5C-326A-D59EB03B6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1879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CA1DC71-D39E-81E9-2ABF-1C26F2E21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1879"/>
              <a:ext cx="7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A3A5201B-7387-E990-BD76-D3F7CDDEC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2071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C362950-F3B8-FF0B-553C-F161EBF0C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2071"/>
              <a:ext cx="7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812DA972-55A4-6393-C224-3BFEE324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2263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65E76F3-321F-0DF3-BEE3-07838F73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2263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Line 103">
              <a:extLst>
                <a:ext uri="{FF2B5EF4-FFF2-40B4-BE49-F238E27FC236}">
                  <a16:creationId xmlns:a16="http://schemas.microsoft.com/office/drawing/2014/main" id="{ED7A944E-B6B0-5C5C-C889-A44C80449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2455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6052573-0787-B9CD-962D-B6F8B9B9A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2455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" name="Line 105">
              <a:extLst>
                <a:ext uri="{FF2B5EF4-FFF2-40B4-BE49-F238E27FC236}">
                  <a16:creationId xmlns:a16="http://schemas.microsoft.com/office/drawing/2014/main" id="{CAE2758F-8B05-A1A4-794D-DABC54E6F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2648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8D4526E-DE28-E66E-BE46-F446054F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2648"/>
              <a:ext cx="7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B3669C74-2D63-F660-0E32-DF0C5427B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284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641CE1E-037B-EE06-8CE6-D5F4E18F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2840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A36F22AE-E93F-C9C2-1818-3D5B91AF4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3032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9FF4AB-197B-0AF5-4757-532388D50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3032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2" name="Line 111">
              <a:extLst>
                <a:ext uri="{FF2B5EF4-FFF2-40B4-BE49-F238E27FC236}">
                  <a16:creationId xmlns:a16="http://schemas.microsoft.com/office/drawing/2014/main" id="{9CF110D9-4002-65E2-6CF8-03E44BB06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322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D6A9372-5D67-7F3A-A11F-FF2521723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3224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4" name="Line 113">
              <a:extLst>
                <a:ext uri="{FF2B5EF4-FFF2-40B4-BE49-F238E27FC236}">
                  <a16:creationId xmlns:a16="http://schemas.microsoft.com/office/drawing/2014/main" id="{32D18D77-4DC5-E129-2675-EA3682231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3297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086B350-C03A-BE3C-A5C8-99D822D36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3297"/>
              <a:ext cx="7" cy="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7E58E96B-4397-2C3B-CD75-ACC4879BE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349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A5CDFFF-75D1-87B5-0815-313C01661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3490"/>
              <a:ext cx="7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8" name="Line 117">
              <a:extLst>
                <a:ext uri="{FF2B5EF4-FFF2-40B4-BE49-F238E27FC236}">
                  <a16:creationId xmlns:a16="http://schemas.microsoft.com/office/drawing/2014/main" id="{219EA46A-8E62-8653-F6CE-3649C5E6D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3689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393D3B9-3A85-DDE2-CA11-3891DBCAA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" y="3689"/>
              <a:ext cx="7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9" name="Rectangle 35">
            <a:extLst>
              <a:ext uri="{FF2B5EF4-FFF2-40B4-BE49-F238E27FC236}">
                <a16:creationId xmlns:a16="http://schemas.microsoft.com/office/drawing/2014/main" id="{D65EDBEA-15AA-D23C-BC64-3C8E7E8AE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914" y="3311293"/>
            <a:ext cx="1218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Vastuullisuus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50FC2374-9987-FC4E-06ED-542FFBC0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518" y="3618789"/>
            <a:ext cx="1288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</a:rPr>
              <a:t>Työnäköseura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0D86AD74-FC9B-98B8-05E1-53278D48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3098" y="5253373"/>
            <a:ext cx="5883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Fit2Fit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6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9E780-7869-4FCC-A9FD-7DFA3D06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STYL ry VISIO JA MISSIO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EF2DE6-E611-4713-9265-5503780F9B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65" y="5520845"/>
            <a:ext cx="4245429" cy="845784"/>
          </a:xfrm>
          <a:prstGeom prst="rect">
            <a:avLst/>
          </a:prstGeom>
          <a:noFill/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9D8DACA1-A9B9-4D5F-AD73-8EB977D0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19042"/>
            <a:ext cx="10058400" cy="3760788"/>
          </a:xfrm>
        </p:spPr>
        <p:txBody>
          <a:bodyPr/>
          <a:lstStyle/>
          <a:p>
            <a:pPr marL="0" indent="0" algn="ctr">
              <a:buNone/>
            </a:pP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Visio</a:t>
            </a:r>
          </a:p>
          <a:p>
            <a:pPr marL="0" indent="0" algn="ctr">
              <a:buNone/>
            </a:pPr>
            <a:r>
              <a:rPr lang="fi-FI" dirty="0"/>
              <a:t>STYL ry on puolueeton asiantuntijaorganisaatio työturvallisuuden kehittämisessä. Yhdistys tunnetaan, siihen luotetaan ja se tarjoaa jäsenilleen lisäarvoa ja tukea työturvallisuuden edistämiseen.</a:t>
            </a:r>
          </a:p>
          <a:p>
            <a:pPr algn="ctr"/>
            <a:endParaRPr lang="fi-FI" dirty="0"/>
          </a:p>
          <a:p>
            <a:pPr algn="ctr"/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Missio</a:t>
            </a: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STYL ry edistää työturvallisuutta Suomessa.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0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EEF2DE6-E611-4713-9265-5503780F9B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65" y="5520845"/>
            <a:ext cx="4245429" cy="845784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199E780-7869-4FCC-A9FD-7DFA3D06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TAVOITTEET JA TEKEMINEN 2026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9D8DACA1-A9B9-4D5F-AD73-8EB977D02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813C30-0DDB-4EDE-9D9B-F0BDDBD69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8244" y="2094702"/>
            <a:ext cx="4700123" cy="3642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Toiminnasta yleisesti</a:t>
            </a:r>
          </a:p>
          <a:p>
            <a:r>
              <a:rPr lang="fi-FI" sz="1900" dirty="0"/>
              <a:t>2026 on yhdistyksen 53. toimintavuosi</a:t>
            </a:r>
          </a:p>
          <a:p>
            <a:r>
              <a:rPr lang="fi-FI" sz="1900" dirty="0"/>
              <a:t>Tavoitteena on suojainten oikeanlaisen käytön edistäminen työpaikoilla</a:t>
            </a:r>
          </a:p>
          <a:p>
            <a:r>
              <a:rPr lang="fi-FI" sz="1900" dirty="0">
                <a:solidFill>
                  <a:schemeClr val="accent5">
                    <a:lumMod val="75000"/>
                  </a:schemeClr>
                </a:solidFill>
              </a:rPr>
              <a:t>SUOJAINASIANTUNTIJA PALVELUKSESSASI </a:t>
            </a:r>
            <a:r>
              <a:rPr lang="fi-FI" sz="1900" dirty="0">
                <a:sym typeface="Wingdings" panose="05000000000000000000" pitchFamily="2" charset="2"/>
              </a:rPr>
              <a:t> </a:t>
            </a:r>
            <a:r>
              <a:rPr lang="fi-FI" sz="1900" dirty="0"/>
              <a:t>koulutettu suojainasiantuntija jäsenyrityksen palveluksessa on näkyvä osa STYL imagoa</a:t>
            </a:r>
          </a:p>
          <a:p>
            <a:r>
              <a:rPr lang="fi-FI" sz="1900" dirty="0"/>
              <a:t>Haluamme antaa jäsenistölle tukea työturvallisuuden ja asiantuntemuksen lisäämiseen</a:t>
            </a:r>
          </a:p>
          <a:p>
            <a:r>
              <a:rPr lang="fi-FI" sz="1900" dirty="0"/>
              <a:t>Toiminnan keskiössä vuosikokoukset ja hallituksen kokoukset, sekä koulutustapahtumat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3B96071-E4CC-4B6F-9CDA-E97C78B81C45}"/>
              </a:ext>
            </a:extLst>
          </p:cNvPr>
          <p:cNvSpPr txBox="1">
            <a:spLocks/>
          </p:cNvSpPr>
          <p:nvPr/>
        </p:nvSpPr>
        <p:spPr>
          <a:xfrm>
            <a:off x="6323633" y="2094701"/>
            <a:ext cx="4988214" cy="374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Jäsenistö</a:t>
            </a:r>
          </a:p>
          <a:p>
            <a:r>
              <a:rPr lang="fi-FI" sz="1900" dirty="0"/>
              <a:t>Varsinaisia jäseniä 60, kannatusjäseniä 5, yhteistyöjäseniä 5 ja henkilöjäseniä 3</a:t>
            </a:r>
          </a:p>
          <a:p>
            <a:r>
              <a:rPr lang="fi-FI" sz="1900" dirty="0"/>
              <a:t>Jäsenmäärän kasvattaminen varmistaa liiton elinvoimaisuuden ja kehittymisen</a:t>
            </a:r>
          </a:p>
          <a:p>
            <a:r>
              <a:rPr lang="fi-FI" sz="1900" dirty="0"/>
              <a:t>Jäsenistön jatkuva aktivointi tapahtumien ja työryhmätyöskentelyn kautta</a:t>
            </a:r>
          </a:p>
          <a:p>
            <a:pPr marL="0" indent="0">
              <a:buNone/>
            </a:pPr>
            <a:endParaRPr lang="fi-FI" b="1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76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C24E2-3B5F-88A9-2469-5E1CBC84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AE296-A171-4945-1FFA-E0DABCDF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TAVOITTEET JA TEKEMINEN 2026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242ACE4-E511-A4ED-1933-9F74ECE18A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0E31D6A-B83B-614B-1527-5E39298AB7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65" y="5520845"/>
            <a:ext cx="4245429" cy="845784"/>
          </a:xfrm>
          <a:prstGeom prst="rect">
            <a:avLst/>
          </a:prstGeom>
          <a:noFill/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C85F8B3-1FBA-BFCE-5E81-B2CD40BD2581}"/>
              </a:ext>
            </a:extLst>
          </p:cNvPr>
          <p:cNvSpPr txBox="1">
            <a:spLocks/>
          </p:cNvSpPr>
          <p:nvPr/>
        </p:nvSpPr>
        <p:spPr>
          <a:xfrm>
            <a:off x="1097280" y="2120900"/>
            <a:ext cx="4639736" cy="3748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C57D3E8-131E-721F-2E2E-8F20410CF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8244" y="2155188"/>
            <a:ext cx="4803677" cy="3891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Koulutustoiminta</a:t>
            </a:r>
          </a:p>
          <a:p>
            <a:r>
              <a:rPr lang="fi-FI" sz="1900" dirty="0"/>
              <a:t>Tulevalla kaudella on tarkoitus järjestää kaksi koulutustilaisuutta</a:t>
            </a:r>
          </a:p>
          <a:p>
            <a:r>
              <a:rPr lang="fi-FI" sz="1900" dirty="0"/>
              <a:t>Kevään koulutus järjestetään Hämeenlinnassa, syksyn koulutuksen ajankohta ja paikka tarkentuu myöhemmin</a:t>
            </a:r>
          </a:p>
          <a:p>
            <a:r>
              <a:rPr lang="fi-FI" sz="1900" dirty="0"/>
              <a:t>Suojainpassi, STYL Safety Oy</a:t>
            </a:r>
          </a:p>
          <a:p>
            <a:r>
              <a:rPr lang="fi-FI" sz="1900" dirty="0" err="1"/>
              <a:t>EuroSafety</a:t>
            </a:r>
            <a:r>
              <a:rPr lang="fi-FI" sz="1900" dirty="0"/>
              <a:t>-koulutus yhdessä muiden toimijoiden kanssa</a:t>
            </a:r>
          </a:p>
          <a:p>
            <a:endParaRPr lang="fi-FI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CDB2C7D-61BD-6E3B-B320-64862434D30B}"/>
              </a:ext>
            </a:extLst>
          </p:cNvPr>
          <p:cNvSpPr txBox="1">
            <a:spLocks/>
          </p:cNvSpPr>
          <p:nvPr/>
        </p:nvSpPr>
        <p:spPr>
          <a:xfrm>
            <a:off x="6679234" y="2075179"/>
            <a:ext cx="4466287" cy="374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Yhteistyö</a:t>
            </a:r>
          </a:p>
          <a:p>
            <a:r>
              <a:rPr lang="fi-FI" sz="1900" dirty="0"/>
              <a:t>Työturvallisuuden kehittämiseksi yhteistyö eri sidosryhmien kanssa erittäin tärkeää!</a:t>
            </a:r>
          </a:p>
          <a:p>
            <a:pPr lvl="1"/>
            <a:r>
              <a:rPr lang="fi-FI" sz="1700" dirty="0"/>
              <a:t>Yhteistyöpalaveri osanottajineen</a:t>
            </a:r>
          </a:p>
          <a:p>
            <a:pPr lvl="1"/>
            <a:r>
              <a:rPr lang="fi-FI" sz="1700" dirty="0"/>
              <a:t>Tampereen Messut</a:t>
            </a:r>
          </a:p>
          <a:p>
            <a:pPr lvl="1"/>
            <a:r>
              <a:rPr lang="fi-FI" sz="1700" dirty="0"/>
              <a:t>European Safety Federation (ESF)</a:t>
            </a:r>
          </a:p>
          <a:p>
            <a:pPr lvl="1"/>
            <a:r>
              <a:rPr lang="fi-FI" sz="1700" dirty="0"/>
              <a:t>SGS </a:t>
            </a:r>
            <a:r>
              <a:rPr lang="fi-FI" sz="1700" dirty="0" err="1"/>
              <a:t>Fimko</a:t>
            </a:r>
            <a:r>
              <a:rPr lang="fi-FI" sz="1700" dirty="0"/>
              <a:t> sertifiointijohtokunta</a:t>
            </a:r>
          </a:p>
          <a:p>
            <a:pPr lvl="1"/>
            <a:r>
              <a:rPr lang="fi-FI" sz="1700" dirty="0"/>
              <a:t>Uusia yhteistyötahoja otetaan mielellään mukaan verkostoon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438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C30D5-B57A-7A4A-82C9-F54674A3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18ED14-D924-5B24-C403-BABEE68F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TAVOITTEET JA TEKEMINEN 2026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55BAA40-F4B7-CC48-8771-6F85E131C1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B30FC2-17AC-DE8E-C6B7-946DC6B866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65" y="5520845"/>
            <a:ext cx="4245429" cy="845784"/>
          </a:xfrm>
          <a:prstGeom prst="rect">
            <a:avLst/>
          </a:prstGeom>
          <a:noFill/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D00F053-E697-A499-A1B3-CC7324AFB7C9}"/>
              </a:ext>
            </a:extLst>
          </p:cNvPr>
          <p:cNvSpPr txBox="1">
            <a:spLocks/>
          </p:cNvSpPr>
          <p:nvPr/>
        </p:nvSpPr>
        <p:spPr>
          <a:xfrm>
            <a:off x="1097280" y="2120900"/>
            <a:ext cx="4639736" cy="3748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EA67583-46A6-1600-ACB4-E026623BF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8631" y="2133186"/>
            <a:ext cx="4740654" cy="3748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/>
              <a:t>Hallituksen työryhmät</a:t>
            </a:r>
          </a:p>
          <a:p>
            <a:r>
              <a:rPr lang="fi-FI" sz="1600" dirty="0"/>
              <a:t>Koulutus</a:t>
            </a:r>
          </a:p>
          <a:p>
            <a:r>
              <a:rPr lang="fi-FI" sz="1600" dirty="0"/>
              <a:t>Viestintä</a:t>
            </a:r>
          </a:p>
          <a:p>
            <a:r>
              <a:rPr lang="fi-FI" sz="1600" dirty="0"/>
              <a:t>Fit2Fit</a:t>
            </a:r>
          </a:p>
          <a:p>
            <a:r>
              <a:rPr lang="fi-FI" sz="1600" dirty="0"/>
              <a:t>Kestävän kehityksen työryhmä</a:t>
            </a:r>
          </a:p>
          <a:p>
            <a:pPr lvl="1"/>
            <a:r>
              <a:rPr lang="fi-FI" sz="1200" dirty="0">
                <a:latin typeface="Twentieth Century"/>
                <a:ea typeface="Twentieth Century"/>
                <a:cs typeface="Twentieth Century"/>
              </a:rPr>
              <a:t>T</a:t>
            </a:r>
            <a:r>
              <a:rPr lang="fi-FI" sz="1200" dirty="0">
                <a:effectLst/>
                <a:latin typeface="Twentieth Century"/>
                <a:ea typeface="Twentieth Century"/>
                <a:cs typeface="Twentieth Century"/>
              </a:rPr>
              <a:t>oimintakauden tavoite on löytää relevantit ja jäsenistölle tärkeät paikalliset painopistealueet</a:t>
            </a:r>
          </a:p>
          <a:p>
            <a:pPr lvl="1"/>
            <a:r>
              <a:rPr lang="fi-FI" sz="1200" dirty="0">
                <a:latin typeface="Twentieth Century"/>
                <a:ea typeface="Twentieth Century"/>
                <a:cs typeface="Twentieth Century"/>
              </a:rPr>
              <a:t>T</a:t>
            </a:r>
            <a:r>
              <a:rPr lang="fi-FI" sz="1200" dirty="0">
                <a:effectLst/>
                <a:latin typeface="Twentieth Century"/>
                <a:ea typeface="Twentieth Century"/>
                <a:cs typeface="Twentieth Century"/>
              </a:rPr>
              <a:t>yöryhmään tullaan kutsumaan hallituksen ulkopuolisia jäseniä ja tarvittaessa </a:t>
            </a:r>
            <a:r>
              <a:rPr lang="fi-FI" sz="1200" dirty="0">
                <a:latin typeface="Twentieth Century"/>
                <a:ea typeface="Twentieth Century"/>
                <a:cs typeface="Twentieth Century"/>
              </a:rPr>
              <a:t>kuunnellaan </a:t>
            </a:r>
            <a:r>
              <a:rPr lang="fi-FI" sz="1200" dirty="0">
                <a:effectLst/>
                <a:latin typeface="Twentieth Century"/>
                <a:ea typeface="Twentieth Century"/>
                <a:cs typeface="Twentieth Century"/>
              </a:rPr>
              <a:t>ulkopuolisia asiantuntijoita</a:t>
            </a:r>
          </a:p>
          <a:p>
            <a:pPr lvl="1"/>
            <a:r>
              <a:rPr lang="fi-FI" sz="1200" dirty="0">
                <a:effectLst/>
                <a:latin typeface="Twentieth Century"/>
                <a:ea typeface="Twentieth Century"/>
                <a:cs typeface="Twentieth Century"/>
              </a:rPr>
              <a:t>Työryhmän tarkoituksena on auttaa yhdistystä ja sen jäseniä vastuullisen toiminnan asioissa</a:t>
            </a:r>
            <a:endParaRPr lang="fi-FI" sz="12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3E630E3-019E-8807-51E7-4BCA02F1BE3D}"/>
              </a:ext>
            </a:extLst>
          </p:cNvPr>
          <p:cNvSpPr txBox="1">
            <a:spLocks/>
          </p:cNvSpPr>
          <p:nvPr/>
        </p:nvSpPr>
        <p:spPr>
          <a:xfrm>
            <a:off x="6569168" y="2053183"/>
            <a:ext cx="4639736" cy="374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b="1" dirty="0"/>
              <a:t>Jäsenistön työryhmät</a:t>
            </a:r>
          </a:p>
          <a:p>
            <a:r>
              <a:rPr lang="fi-FI" sz="1600" dirty="0"/>
              <a:t>Suojaintyöryhmät, 7 kpl</a:t>
            </a:r>
          </a:p>
          <a:p>
            <a:r>
              <a:rPr lang="fi-FI" sz="1600" dirty="0"/>
              <a:t>Mukana 25-30 jäsenyritysten suojainasiantuntijaa</a:t>
            </a:r>
          </a:p>
          <a:p>
            <a:r>
              <a:rPr lang="fi-FI" sz="1600" dirty="0"/>
              <a:t>Tuottavat ja pitävät yllä tietoa sekä osaamista eri suojainryhmiin liittyen </a:t>
            </a:r>
          </a:p>
          <a:p>
            <a:pPr lvl="1"/>
            <a:r>
              <a:rPr lang="fi-FI" sz="1600" dirty="0"/>
              <a:t>Agendalla asiantuntija-artikkelit, suojainpassin päivittäminen, lausuntopyyntöihin vastaaminen</a:t>
            </a:r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60398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9E780-7869-4FCC-A9FD-7DFA3D06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6014"/>
            <a:ext cx="10058400" cy="845785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accent5">
                    <a:lumMod val="75000"/>
                  </a:schemeClr>
                </a:solidFill>
              </a:rPr>
              <a:t>FIT2FIT - TIIVEYSTESTAUS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9D8DACA1-A9B9-4D5F-AD73-8EB977D02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EEF2DE6-E611-4713-9265-5503780F9B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65" y="5520845"/>
            <a:ext cx="4245429" cy="84578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A02C5A-6B8B-18F7-FCD0-FA70DA1B9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593" y="619066"/>
            <a:ext cx="2097674" cy="93815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1935435-D914-7E7E-0993-91441F4C7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871890"/>
            <a:ext cx="8652933" cy="383471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54BDC8C-8642-C876-AB06-70F1E239E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846" y="193913"/>
            <a:ext cx="2044963" cy="272661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553AF31-3007-F6F7-4137-36FF46897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846" y="3292631"/>
            <a:ext cx="2070100" cy="276013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EB6E8F1-9B14-E0F3-EC12-EC8A729BD4C4}"/>
              </a:ext>
            </a:extLst>
          </p:cNvPr>
          <p:cNvSpPr txBox="1"/>
          <p:nvPr/>
        </p:nvSpPr>
        <p:spPr>
          <a:xfrm>
            <a:off x="1140973" y="5057520"/>
            <a:ext cx="398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Nyt myös STYL Fit2Fit LinkedIn –sivut, ota seurantaan!</a:t>
            </a:r>
          </a:p>
        </p:txBody>
      </p:sp>
    </p:spTree>
    <p:extLst>
      <p:ext uri="{BB962C8B-B14F-4D97-AF65-F5344CB8AC3E}">
        <p14:creationId xmlns:p14="http://schemas.microsoft.com/office/powerpoint/2010/main" val="258118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E4D8-141F-F6B7-B116-FA5825DD7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810505-23A4-ABB1-6E5C-E6EADCC5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6014"/>
            <a:ext cx="10058400" cy="845785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accent5">
                    <a:lumMod val="75000"/>
                  </a:schemeClr>
                </a:solidFill>
              </a:rPr>
              <a:t>FIT2FIT - TIIVEYSTESTAUS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9B781C9B-DAB5-5E70-7501-6023DA7183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B6188D7-7F0E-876C-5F2A-AA370197E1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765" y="5520845"/>
            <a:ext cx="4245429" cy="84578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4A0B2-FE08-BF86-217E-E334775A2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593" y="619066"/>
            <a:ext cx="2097674" cy="938156"/>
          </a:xfrm>
          <a:prstGeom prst="rect">
            <a:avLst/>
          </a:prstGeom>
        </p:spPr>
      </p:pic>
      <p:pic>
        <p:nvPicPr>
          <p:cNvPr id="8" name="Kuva 7" descr="Kuva, joka sisältää kohteen teksti, kuvakaappaus, Fontti, Brändi&#10;&#10;Tekoälyllä luotu sisältö voi olla virheellistä.">
            <a:extLst>
              <a:ext uri="{FF2B5EF4-FFF2-40B4-BE49-F238E27FC236}">
                <a16:creationId xmlns:a16="http://schemas.microsoft.com/office/drawing/2014/main" id="{74A5F295-B240-0EB1-7588-B698B9128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973" y="1941328"/>
            <a:ext cx="6376523" cy="34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083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13926</TotalTime>
  <Words>476</Words>
  <Application>Microsoft Office PowerPoint</Application>
  <PresentationFormat>Laajakuva</PresentationFormat>
  <Paragraphs>115</Paragraphs>
  <Slides>10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inherit</vt:lpstr>
      <vt:lpstr>Twentieth Century</vt:lpstr>
      <vt:lpstr>Wingdings</vt:lpstr>
      <vt:lpstr>RetrospectVTI</vt:lpstr>
      <vt:lpstr>PowerPoint-esitys</vt:lpstr>
      <vt:lpstr>TERVETULOA 2026 YHTEISTYÖKOKOUKSEEN</vt:lpstr>
      <vt:lpstr>STYL hallituksen kokoonpano 2026</vt:lpstr>
      <vt:lpstr>STYL ry VISIO JA MISSIO</vt:lpstr>
      <vt:lpstr>TAVOITTEET JA TEKEMINEN 2026</vt:lpstr>
      <vt:lpstr>TAVOITTEET JA TEKEMINEN 2026</vt:lpstr>
      <vt:lpstr>TAVOITTEET JA TEKEMINEN 2026</vt:lpstr>
      <vt:lpstr>FIT2FIT - TIIVEYSTESTAUS</vt:lpstr>
      <vt:lpstr>FIT2FIT - TIIVEYSTESTAUS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Taskinen</dc:creator>
  <cp:lastModifiedBy>Esa Kivisoja</cp:lastModifiedBy>
  <cp:revision>47</cp:revision>
  <dcterms:created xsi:type="dcterms:W3CDTF">2020-08-26T06:28:13Z</dcterms:created>
  <dcterms:modified xsi:type="dcterms:W3CDTF">2026-03-17T08:19:22Z</dcterms:modified>
</cp:coreProperties>
</file>