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5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6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7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30" r:id="rId3"/>
    <p:sldMasterId id="2147483787" r:id="rId4"/>
    <p:sldMasterId id="2147483844" r:id="rId5"/>
    <p:sldMasterId id="2147483887" r:id="rId6"/>
    <p:sldMasterId id="2147483928" r:id="rId7"/>
    <p:sldMasterId id="2147483971" r:id="rId8"/>
  </p:sldMasterIdLst>
  <p:notesMasterIdLst>
    <p:notesMasterId r:id="rId21"/>
  </p:notesMasterIdLst>
  <p:sldIdLst>
    <p:sldId id="343" r:id="rId9"/>
    <p:sldId id="2103813711" r:id="rId10"/>
    <p:sldId id="368" r:id="rId11"/>
    <p:sldId id="346" r:id="rId12"/>
    <p:sldId id="2103813709" r:id="rId13"/>
    <p:sldId id="2103813712" r:id="rId14"/>
    <p:sldId id="1101" r:id="rId15"/>
    <p:sldId id="10875" r:id="rId16"/>
    <p:sldId id="10791" r:id="rId17"/>
    <p:sldId id="10876" r:id="rId18"/>
    <p:sldId id="10891" r:id="rId19"/>
    <p:sldId id="1087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D3845-1FB5-4F5D-9452-7195997DEAB4}" v="21" dt="2026-03-09T07:14:10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asalmi Ilkka" userId="123dc1ae-6c5e-436d-b958-dd9a90a59572" providerId="ADAL" clId="{179679FF-C332-4EF5-95E1-00082E5D5FB5}"/>
    <pc:docChg chg="custSel addSld delSld modSld sldOrd">
      <pc:chgData name="Kantasalmi Ilkka" userId="123dc1ae-6c5e-436d-b958-dd9a90a59572" providerId="ADAL" clId="{179679FF-C332-4EF5-95E1-00082E5D5FB5}" dt="2026-03-12T07:28:36.599" v="181" actId="2696"/>
      <pc:docMkLst>
        <pc:docMk/>
      </pc:docMkLst>
      <pc:sldChg chg="delSp modSp add del mod ord">
        <pc:chgData name="Kantasalmi Ilkka" userId="123dc1ae-6c5e-436d-b958-dd9a90a59572" providerId="ADAL" clId="{179679FF-C332-4EF5-95E1-00082E5D5FB5}" dt="2026-03-12T07:27:03.933" v="164" actId="2696"/>
        <pc:sldMkLst>
          <pc:docMk/>
          <pc:sldMk cId="776977254" sldId="256"/>
        </pc:sldMkLst>
      </pc:sldChg>
      <pc:sldChg chg="add del ord">
        <pc:chgData name="Kantasalmi Ilkka" userId="123dc1ae-6c5e-436d-b958-dd9a90a59572" providerId="ADAL" clId="{179679FF-C332-4EF5-95E1-00082E5D5FB5}" dt="2026-03-12T07:28:24.914" v="179" actId="2696"/>
        <pc:sldMkLst>
          <pc:docMk/>
          <pc:sldMk cId="2228249825" sldId="334"/>
        </pc:sldMkLst>
      </pc:sldChg>
      <pc:sldChg chg="add del ord">
        <pc:chgData name="Kantasalmi Ilkka" userId="123dc1ae-6c5e-436d-b958-dd9a90a59572" providerId="ADAL" clId="{179679FF-C332-4EF5-95E1-00082E5D5FB5}" dt="2026-03-12T07:27:55.326" v="173" actId="2696"/>
        <pc:sldMkLst>
          <pc:docMk/>
          <pc:sldMk cId="2121071162" sldId="335"/>
        </pc:sldMkLst>
      </pc:sldChg>
      <pc:sldChg chg="modSp mod ord">
        <pc:chgData name="Kantasalmi Ilkka" userId="123dc1ae-6c5e-436d-b958-dd9a90a59572" providerId="ADAL" clId="{179679FF-C332-4EF5-95E1-00082E5D5FB5}" dt="2026-03-04T12:57:27.588" v="98" actId="14100"/>
        <pc:sldMkLst>
          <pc:docMk/>
          <pc:sldMk cId="1427695534" sldId="343"/>
        </pc:sldMkLst>
        <pc:spChg chg="mod">
          <ac:chgData name="Kantasalmi Ilkka" userId="123dc1ae-6c5e-436d-b958-dd9a90a59572" providerId="ADAL" clId="{179679FF-C332-4EF5-95E1-00082E5D5FB5}" dt="2026-03-04T12:57:27.588" v="98" actId="14100"/>
          <ac:spMkLst>
            <pc:docMk/>
            <pc:sldMk cId="1427695534" sldId="343"/>
            <ac:spMk id="8" creationId="{D9CA990E-B2E9-48CE-AC56-418FBC6999E8}"/>
          </ac:spMkLst>
        </pc:spChg>
      </pc:sldChg>
      <pc:sldChg chg="add ord">
        <pc:chgData name="Kantasalmi Ilkka" userId="123dc1ae-6c5e-436d-b958-dd9a90a59572" providerId="ADAL" clId="{179679FF-C332-4EF5-95E1-00082E5D5FB5}" dt="2026-03-04T12:50:34.873" v="32"/>
        <pc:sldMkLst>
          <pc:docMk/>
          <pc:sldMk cId="3937686905" sldId="346"/>
        </pc:sldMkLst>
      </pc:sldChg>
      <pc:sldChg chg="add del ord">
        <pc:chgData name="Kantasalmi Ilkka" userId="123dc1ae-6c5e-436d-b958-dd9a90a59572" providerId="ADAL" clId="{179679FF-C332-4EF5-95E1-00082E5D5FB5}" dt="2026-03-12T07:27:19.611" v="167" actId="2696"/>
        <pc:sldMkLst>
          <pc:docMk/>
          <pc:sldMk cId="2209240201" sldId="347"/>
        </pc:sldMkLst>
      </pc:sldChg>
      <pc:sldChg chg="add del ord">
        <pc:chgData name="Kantasalmi Ilkka" userId="123dc1ae-6c5e-436d-b958-dd9a90a59572" providerId="ADAL" clId="{179679FF-C332-4EF5-95E1-00082E5D5FB5}" dt="2026-03-12T07:28:36.599" v="181" actId="2696"/>
        <pc:sldMkLst>
          <pc:docMk/>
          <pc:sldMk cId="517067067" sldId="348"/>
        </pc:sldMkLst>
      </pc:sldChg>
      <pc:sldChg chg="add ord">
        <pc:chgData name="Kantasalmi Ilkka" userId="123dc1ae-6c5e-436d-b958-dd9a90a59572" providerId="ADAL" clId="{179679FF-C332-4EF5-95E1-00082E5D5FB5}" dt="2026-03-04T12:47:01.992" v="23"/>
        <pc:sldMkLst>
          <pc:docMk/>
          <pc:sldMk cId="3673551400" sldId="368"/>
        </pc:sldMkLst>
      </pc:sldChg>
      <pc:sldChg chg="add ord">
        <pc:chgData name="Kantasalmi Ilkka" userId="123dc1ae-6c5e-436d-b958-dd9a90a59572" providerId="ADAL" clId="{179679FF-C332-4EF5-95E1-00082E5D5FB5}" dt="2026-03-04T12:55:36.676" v="39"/>
        <pc:sldMkLst>
          <pc:docMk/>
          <pc:sldMk cId="1965908086" sldId="1101"/>
        </pc:sldMkLst>
      </pc:sldChg>
      <pc:sldChg chg="add">
        <pc:chgData name="Kantasalmi Ilkka" userId="123dc1ae-6c5e-436d-b958-dd9a90a59572" providerId="ADAL" clId="{179679FF-C332-4EF5-95E1-00082E5D5FB5}" dt="2026-03-04T12:41:48.633" v="17"/>
        <pc:sldMkLst>
          <pc:docMk/>
          <pc:sldMk cId="3358583658" sldId="10791"/>
        </pc:sldMkLst>
      </pc:sldChg>
      <pc:sldChg chg="add">
        <pc:chgData name="Kantasalmi Ilkka" userId="123dc1ae-6c5e-436d-b958-dd9a90a59572" providerId="ADAL" clId="{179679FF-C332-4EF5-95E1-00082E5D5FB5}" dt="2026-03-04T12:39:56.197" v="12"/>
        <pc:sldMkLst>
          <pc:docMk/>
          <pc:sldMk cId="1678829780" sldId="10875"/>
        </pc:sldMkLst>
      </pc:sldChg>
      <pc:sldChg chg="add">
        <pc:chgData name="Kantasalmi Ilkka" userId="123dc1ae-6c5e-436d-b958-dd9a90a59572" providerId="ADAL" clId="{179679FF-C332-4EF5-95E1-00082E5D5FB5}" dt="2026-03-04T12:41:29.124" v="16"/>
        <pc:sldMkLst>
          <pc:docMk/>
          <pc:sldMk cId="1635770640" sldId="10876"/>
        </pc:sldMkLst>
      </pc:sldChg>
      <pc:sldChg chg="add ord">
        <pc:chgData name="Kantasalmi Ilkka" userId="123dc1ae-6c5e-436d-b958-dd9a90a59572" providerId="ADAL" clId="{179679FF-C332-4EF5-95E1-00082E5D5FB5}" dt="2026-03-09T07:23:31.447" v="131"/>
        <pc:sldMkLst>
          <pc:docMk/>
          <pc:sldMk cId="1482747353" sldId="10877"/>
        </pc:sldMkLst>
      </pc:sldChg>
      <pc:sldChg chg="add ord">
        <pc:chgData name="Kantasalmi Ilkka" userId="123dc1ae-6c5e-436d-b958-dd9a90a59572" providerId="ADAL" clId="{179679FF-C332-4EF5-95E1-00082E5D5FB5}" dt="2026-03-04T12:55:46.476" v="41"/>
        <pc:sldMkLst>
          <pc:docMk/>
          <pc:sldMk cId="1653328732" sldId="10891"/>
        </pc:sldMkLst>
      </pc:sldChg>
      <pc:sldChg chg="add ord">
        <pc:chgData name="Kantasalmi Ilkka" userId="123dc1ae-6c5e-436d-b958-dd9a90a59572" providerId="ADAL" clId="{179679FF-C332-4EF5-95E1-00082E5D5FB5}" dt="2026-03-04T12:51:32.904" v="34"/>
        <pc:sldMkLst>
          <pc:docMk/>
          <pc:sldMk cId="191090504" sldId="2103813709"/>
        </pc:sldMkLst>
      </pc:sldChg>
      <pc:sldChg chg="add ord">
        <pc:chgData name="Kantasalmi Ilkka" userId="123dc1ae-6c5e-436d-b958-dd9a90a59572" providerId="ADAL" clId="{179679FF-C332-4EF5-95E1-00082E5D5FB5}" dt="2026-03-04T12:48:46.009" v="28"/>
        <pc:sldMkLst>
          <pc:docMk/>
          <pc:sldMk cId="1475879539" sldId="2103813711"/>
        </pc:sldMkLst>
      </pc:sldChg>
      <pc:sldChg chg="add ord">
        <pc:chgData name="Kantasalmi Ilkka" userId="123dc1ae-6c5e-436d-b958-dd9a90a59572" providerId="ADAL" clId="{179679FF-C332-4EF5-95E1-00082E5D5FB5}" dt="2026-03-04T12:53:50.994" v="37"/>
        <pc:sldMkLst>
          <pc:docMk/>
          <pc:sldMk cId="10631170" sldId="2103813712"/>
        </pc:sldMkLst>
      </pc:sldChg>
      <pc:sldChg chg="add del">
        <pc:chgData name="Kantasalmi Ilkka" userId="123dc1ae-6c5e-436d-b958-dd9a90a59572" providerId="ADAL" clId="{179679FF-C332-4EF5-95E1-00082E5D5FB5}" dt="2026-03-12T07:28:29.012" v="180" actId="2696"/>
        <pc:sldMkLst>
          <pc:docMk/>
          <pc:sldMk cId="188369641" sldId="2103813713"/>
        </pc:sldMkLst>
      </pc:sldChg>
      <pc:sldChg chg="add del ord">
        <pc:chgData name="Kantasalmi Ilkka" userId="123dc1ae-6c5e-436d-b958-dd9a90a59572" providerId="ADAL" clId="{179679FF-C332-4EF5-95E1-00082E5D5FB5}" dt="2026-03-12T07:28:15.902" v="177" actId="2696"/>
        <pc:sldMkLst>
          <pc:docMk/>
          <pc:sldMk cId="3605373538" sldId="2103813714"/>
        </pc:sldMkLst>
      </pc:sldChg>
      <pc:sldChg chg="add del">
        <pc:chgData name="Kantasalmi Ilkka" userId="123dc1ae-6c5e-436d-b958-dd9a90a59572" providerId="ADAL" clId="{179679FF-C332-4EF5-95E1-00082E5D5FB5}" dt="2026-03-12T07:27:25.759" v="168" actId="2696"/>
        <pc:sldMkLst>
          <pc:docMk/>
          <pc:sldMk cId="1579965890" sldId="2103813715"/>
        </pc:sldMkLst>
      </pc:sldChg>
      <pc:sldChg chg="add del">
        <pc:chgData name="Kantasalmi Ilkka" userId="123dc1ae-6c5e-436d-b958-dd9a90a59572" providerId="ADAL" clId="{179679FF-C332-4EF5-95E1-00082E5D5FB5}" dt="2026-03-12T07:27:45.727" v="171" actId="2696"/>
        <pc:sldMkLst>
          <pc:docMk/>
          <pc:sldMk cId="2775699440" sldId="2103813715"/>
        </pc:sldMkLst>
      </pc:sldChg>
      <pc:sldChg chg="add del">
        <pc:chgData name="Kantasalmi Ilkka" userId="123dc1ae-6c5e-436d-b958-dd9a90a59572" providerId="ADAL" clId="{179679FF-C332-4EF5-95E1-00082E5D5FB5}" dt="2026-03-12T07:27:57.627" v="174" actId="2696"/>
        <pc:sldMkLst>
          <pc:docMk/>
          <pc:sldMk cId="2924252750" sldId="2103813715"/>
        </pc:sldMkLst>
      </pc:sldChg>
      <pc:sldChg chg="add del">
        <pc:chgData name="Kantasalmi Ilkka" userId="123dc1ae-6c5e-436d-b958-dd9a90a59572" providerId="ADAL" clId="{179679FF-C332-4EF5-95E1-00082E5D5FB5}" dt="2026-03-12T07:28:10.244" v="176" actId="2696"/>
        <pc:sldMkLst>
          <pc:docMk/>
          <pc:sldMk cId="3844623841" sldId="2103813715"/>
        </pc:sldMkLst>
      </pc:sldChg>
      <pc:sldChg chg="add del">
        <pc:chgData name="Kantasalmi Ilkka" userId="123dc1ae-6c5e-436d-b958-dd9a90a59572" providerId="ADAL" clId="{179679FF-C332-4EF5-95E1-00082E5D5FB5}" dt="2026-03-12T07:27:31.776" v="169" actId="2696"/>
        <pc:sldMkLst>
          <pc:docMk/>
          <pc:sldMk cId="3172223032" sldId="2103813716"/>
        </pc:sldMkLst>
      </pc:sldChg>
      <pc:sldMasterChg chg="delSldLayout">
        <pc:chgData name="Kantasalmi Ilkka" userId="123dc1ae-6c5e-436d-b958-dd9a90a59572" providerId="ADAL" clId="{179679FF-C332-4EF5-95E1-00082E5D5FB5}" dt="2026-03-04T12:40:50.797" v="14" actId="2696"/>
        <pc:sldMasterMkLst>
          <pc:docMk/>
          <pc:sldMasterMk cId="3200644245" sldId="2147483660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2"/>
                </a:solidFill>
              </a:rPr>
              <a:t>TOP 10 toimialat, jäsenistä</a:t>
            </a:r>
            <a:r>
              <a:rPr lang="en-US" baseline="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Sheet1!$D$11</c:f>
              <c:strCache>
                <c:ptCount val="1"/>
                <c:pt idx="0">
                  <c:v>Jäseniä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Sheet1!$B$12:$B$21</c:f>
              <c:strCache>
                <c:ptCount val="10"/>
                <c:pt idx="0">
                  <c:v>Teollisuus</c:v>
                </c:pt>
                <c:pt idx="1">
                  <c:v>Sähkö-, kaasu- ja lämpöhuolto</c:v>
                </c:pt>
                <c:pt idx="2">
                  <c:v>Rakentaminen</c:v>
                </c:pt>
                <c:pt idx="3">
                  <c:v>Vesi- ja jätehuolto</c:v>
                </c:pt>
                <c:pt idx="4">
                  <c:v>Tukku- ja vähittäiskauppa</c:v>
                </c:pt>
                <c:pt idx="5">
                  <c:v>Julkinen hallinto</c:v>
                </c:pt>
                <c:pt idx="6">
                  <c:v>Kuljetus ja varastointi</c:v>
                </c:pt>
                <c:pt idx="7">
                  <c:v>Ammatillinen, tieteellinen ja tekninen toiminta</c:v>
                </c:pt>
                <c:pt idx="8">
                  <c:v>Informaatio ja viestintä</c:v>
                </c:pt>
                <c:pt idx="9">
                  <c:v>Terveys- ja sosiaalipalvelut</c:v>
                </c:pt>
              </c:strCache>
            </c:strRef>
          </c:cat>
          <c:val>
            <c:numRef>
              <c:f>Sheet1!$D$12:$D$21</c:f>
              <c:numCache>
                <c:formatCode>0</c:formatCode>
                <c:ptCount val="10"/>
                <c:pt idx="0">
                  <c:v>45.017182130584196</c:v>
                </c:pt>
                <c:pt idx="1">
                  <c:v>7.5601374570446733</c:v>
                </c:pt>
                <c:pt idx="2">
                  <c:v>6.7010309278350517</c:v>
                </c:pt>
                <c:pt idx="3">
                  <c:v>5.4982817869415808</c:v>
                </c:pt>
                <c:pt idx="4">
                  <c:v>4.8109965635738838</c:v>
                </c:pt>
                <c:pt idx="5">
                  <c:v>4.6391752577319592</c:v>
                </c:pt>
                <c:pt idx="6">
                  <c:v>4.1237113402061851</c:v>
                </c:pt>
                <c:pt idx="7">
                  <c:v>3.9518900343642609</c:v>
                </c:pt>
                <c:pt idx="8">
                  <c:v>2.9209621993127146</c:v>
                </c:pt>
                <c:pt idx="9">
                  <c:v>2.4054982817869419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9-4EE6-9094-BA6CAEE4B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8141920"/>
        <c:axId val="1108144320"/>
      </c:barChart>
      <c:catAx>
        <c:axId val="110814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8144320"/>
        <c:crosses val="autoZero"/>
        <c:auto val="1"/>
        <c:lblAlgn val="ctr"/>
        <c:lblOffset val="100"/>
        <c:noMultiLvlLbl val="0"/>
      </c:catAx>
      <c:valAx>
        <c:axId val="110814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814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Sheet1!$B$2:$B$8</cx:f>
        <cx:lvl ptCount="7">
          <cx:pt idx="0">1 - 50 hlöä</cx:pt>
          <cx:pt idx="1">51 - 250 hlöä</cx:pt>
          <cx:pt idx="2">251 - 500 hlöä</cx:pt>
          <cx:pt idx="3">501 - 1000 hlöä</cx:pt>
          <cx:pt idx="4">1001 - 5000 hlöä</cx:pt>
          <cx:pt idx="5">5001 - 9999 hlöä</cx:pt>
          <cx:pt idx="6">10000 tai enemmän hlöä</cx:pt>
        </cx:lvl>
      </cx:strDim>
      <cx:numDim type="val">
        <cx:f>Sheet1!$C$2:$C$8</cx:f>
        <cx:lvl ptCount="7" formatCode="Yleinen">
          <cx:pt idx="0">128</cx:pt>
          <cx:pt idx="1">182</cx:pt>
          <cx:pt idx="2">94</cx:pt>
          <cx:pt idx="3">76</cx:pt>
          <cx:pt idx="4">66</cx:pt>
          <cx:pt idx="5">13</cx:pt>
          <cx:pt idx="6">12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 dirty="0" err="1">
                <a:solidFill>
                  <a:schemeClr val="tx2"/>
                </a:solidFill>
                <a:latin typeface="Aptos Narrow" panose="02110004020202020204"/>
              </a:rPr>
              <a:t>Jäsentyöpaikkojen</a:t>
            </a:r>
            <a:r>
              <a:rPr lang="en-US" sz="1400" b="0" i="0" u="none" strike="noStrike" baseline="0" dirty="0">
                <a:solidFill>
                  <a:schemeClr val="tx2"/>
                </a:solidFill>
                <a:latin typeface="Aptos Narrow" panose="02110004020202020204"/>
              </a:rPr>
              <a:t> </a:t>
            </a:r>
            <a:r>
              <a:rPr lang="en-US" sz="1400" b="0" i="0" u="none" strike="noStrike" baseline="0" dirty="0" err="1">
                <a:solidFill>
                  <a:schemeClr val="tx2"/>
                </a:solidFill>
                <a:latin typeface="Aptos Narrow" panose="02110004020202020204"/>
              </a:rPr>
              <a:t>määrä</a:t>
            </a:r>
            <a:r>
              <a:rPr lang="en-US" sz="1400" b="0" i="0" u="none" strike="noStrike" baseline="0" dirty="0">
                <a:solidFill>
                  <a:schemeClr val="tx2"/>
                </a:solidFill>
                <a:latin typeface="Aptos Narrow" panose="02110004020202020204"/>
              </a:rPr>
              <a:t> </a:t>
            </a:r>
            <a:r>
              <a:rPr lang="en-US" sz="1400" b="0" i="0" u="none" strike="noStrike" baseline="0" dirty="0" err="1">
                <a:solidFill>
                  <a:schemeClr val="tx2"/>
                </a:solidFill>
                <a:latin typeface="Aptos Narrow" panose="02110004020202020204"/>
              </a:rPr>
              <a:t>kokoluokittain</a:t>
            </a:r>
            <a:endParaRPr lang="en-US" sz="1400" b="0" i="0" u="none" strike="noStrike" baseline="0" dirty="0">
              <a:solidFill>
                <a:schemeClr val="tx2"/>
              </a:solidFill>
              <a:latin typeface="Aptos Narrow" panose="02110004020202020204"/>
            </a:endParaRPr>
          </a:p>
        </cx:rich>
      </cx:tx>
    </cx:title>
    <cx:plotArea>
      <cx:plotAreaRegion>
        <cx:series layoutId="funnel" uniqueId="{E11009A1-A7A3-4ABB-A884-F0DF6C3A780F}">
          <cx:spPr>
            <a:solidFill>
              <a:schemeClr val="accent4"/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endParaRPr lang="en-US" sz="900" b="0" i="0" u="none" strike="noStrike" baseline="0">
                  <a:solidFill>
                    <a:schemeClr val="tx1"/>
                  </a:solidFill>
                  <a:latin typeface="Source Sans 3 Medium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2"/>
                </a:solidFill>
              </a:defRPr>
            </a:pPr>
            <a:endParaRPr lang="en-US" sz="900" b="0" i="0" u="none" strike="noStrike" baseline="0">
              <a:solidFill>
                <a:schemeClr val="tx2"/>
              </a:solidFill>
              <a:latin typeface="Source Sans 3 Medium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4AE54-664E-4EB4-BF77-BEE459272382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B4C4-8AC9-43CB-B1C1-60C633AAB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5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F61AC-68C2-48EA-94BD-DBD9E393A7F4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 Medium" panose="020B03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6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A472B-AAF4-452C-85B1-4D9E4CE74B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 Medium" panose="020B0303030403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BD7FD-AF94-4936-8DF6-543A8E16FC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t>12.3.2026 Vantaa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A301E1-9DB4-473F-BAAC-94926BA506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 Medium" panose="020B03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1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t>© Työterveyslaitos     Susanna Mäki     www.ttl.fi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71B8-3CEF-48D4-90D6-10E7EC707C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t>12.3.2026 Vantaa</a:t>
            </a:r>
          </a:p>
        </p:txBody>
      </p:sp>
    </p:spTree>
    <p:extLst>
      <p:ext uri="{BB962C8B-B14F-4D97-AF65-F5344CB8AC3E}">
        <p14:creationId xmlns:p14="http://schemas.microsoft.com/office/powerpoint/2010/main" val="163006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1">
              <a:defRPr/>
            </a:pPr>
            <a:r>
              <a:rPr lang="fi-FI" sz="1300">
                <a:solidFill>
                  <a:srgbClr val="2B2B2B"/>
                </a:solidFill>
                <a:latin typeface="Segoe UI" panose="020B0502040204020203" pitchFamily="34" charset="0"/>
              </a:rPr>
              <a:t>Putoamissuojainten käyttö tulee suunnitella etukäteen putoamisvaarallisella alueella eli korkealla työskentelyssä. Työnantajan tulee antaa opetusta ja ohjausta putoamissuojainten käytöstä.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A472B-AAF4-452C-85B1-4D9E4CE74B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 Medium" panose="020B0303030403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7A80E-3EDC-8B4D-D786-7573AC3A77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 Medium" panose="020B0303030403020204" pitchFamily="34" charset="0"/>
                <a:ea typeface="+mn-ea"/>
                <a:cs typeface="+mn-cs"/>
              </a:rPr>
              <a:t>12.3.2026 Vantaa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 Medium" panose="020B03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5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1.svg"/><Relationship Id="rId4" Type="http://schemas.openxmlformats.org/officeDocument/2006/relationships/image" Target="../media/image11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2.sv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2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2.sv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5.jpe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2.sv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2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4.svg"/><Relationship Id="rId4" Type="http://schemas.openxmlformats.org/officeDocument/2006/relationships/image" Target="../media/image51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56.png"/><Relationship Id="rId3" Type="http://schemas.openxmlformats.org/officeDocument/2006/relationships/image" Target="../media/image60.svg"/><Relationship Id="rId7" Type="http://schemas.openxmlformats.org/officeDocument/2006/relationships/image" Target="../media/image53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61.svg"/><Relationship Id="rId15" Type="http://schemas.openxmlformats.org/officeDocument/2006/relationships/image" Target="../media/image65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svg"/><Relationship Id="rId4" Type="http://schemas.openxmlformats.org/officeDocument/2006/relationships/image" Target="../media/image11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sv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sv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sv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sv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56.png"/><Relationship Id="rId3" Type="http://schemas.openxmlformats.org/officeDocument/2006/relationships/image" Target="../media/image39.svg"/><Relationship Id="rId7" Type="http://schemas.openxmlformats.org/officeDocument/2006/relationships/image" Target="../media/image53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40.svg"/><Relationship Id="rId15" Type="http://schemas.openxmlformats.org/officeDocument/2006/relationships/image" Target="../media/image58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9.svg"/><Relationship Id="rId4" Type="http://schemas.openxmlformats.org/officeDocument/2006/relationships/image" Target="../media/image5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9.svg"/><Relationship Id="rId4" Type="http://schemas.openxmlformats.org/officeDocument/2006/relationships/image" Target="../media/image5.png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2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9.svg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9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56.png"/><Relationship Id="rId3" Type="http://schemas.openxmlformats.org/officeDocument/2006/relationships/image" Target="../media/image39.svg"/><Relationship Id="rId7" Type="http://schemas.openxmlformats.org/officeDocument/2006/relationships/image" Target="../media/image53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40.svg"/><Relationship Id="rId15" Type="http://schemas.openxmlformats.org/officeDocument/2006/relationships/image" Target="../media/image58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8391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4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21CA6316-A3FB-4CC8-898C-E41D62DA7D66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561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17A78442-7973-43E9-ABD5-921AB17BDC19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966285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F42B9B9E-BF14-40B9-ABB7-555DE1BD4523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377056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/>
              <a:t>On eräs syyskuun aamu; muutama päivä on mennyt sitten kuin veljesten vaikea retki päättyi. 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DE0A364-8506-400A-97B4-300B22236728}" type="datetime1">
              <a:rPr lang="fi-FI" smtClean="0"/>
              <a:t>12.3.2026</a:t>
            </a:fld>
            <a:endParaRPr lang="sv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315F2-221C-869F-6155-E17A9FA9C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746750"/>
            <a:ext cx="5038725" cy="292100"/>
          </a:xfrm>
        </p:spPr>
        <p:txBody>
          <a:bodyPr anchor="b"/>
          <a:lstStyle>
            <a:lvl1pPr marL="0" indent="0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— LAINAUKSEN ALKUPERÄ SUURAAKKOSIN</a:t>
            </a:r>
            <a:endParaRPr lang="fi-FI"/>
          </a:p>
        </p:txBody>
      </p:sp>
      <p:pic>
        <p:nvPicPr>
          <p:cNvPr id="5" name="Graphic 4" descr="Quote-icon">
            <a:extLst>
              <a:ext uri="{FF2B5EF4-FFF2-40B4-BE49-F238E27FC236}">
                <a16:creationId xmlns:a16="http://schemas.microsoft.com/office/drawing/2014/main" id="{627DF6E0-94DA-FA0A-DF54-0E61BE13FAD3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44510" y="509276"/>
            <a:ext cx="1350004" cy="13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03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C2130A29-72EC-4CB0-9939-78E89E3A8CE2}" type="datetime1">
              <a:rPr lang="fi-FI" smtClean="0"/>
              <a:t>12.3.2026</a:t>
            </a:fld>
            <a:endParaRPr lang="sv-FI"/>
          </a:p>
        </p:txBody>
      </p:sp>
      <p:pic>
        <p:nvPicPr>
          <p:cNvPr id="12" name="Graphic 11" descr="Clock-icon">
            <a:extLst>
              <a:ext uri="{FF2B5EF4-FFF2-40B4-BE49-F238E27FC236}">
                <a16:creationId xmlns:a16="http://schemas.microsoft.com/office/drawing/2014/main" id="{5C1EB6D8-9B21-6553-7F7D-7C7FA60B5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8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2826924-1EE0-4C32-9756-93B793206165}" type="datetime1">
              <a:rPr lang="fi-FI" smtClean="0"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Kiitos</a:t>
            </a:r>
            <a:endParaRPr lang="sv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HYVÄÄ</a:t>
            </a:r>
            <a:br>
              <a:rPr lang="sv-FI"/>
            </a:br>
            <a:r>
              <a:rPr lang="sv-FI"/>
              <a:t>TYÖPÄIVÄÄ!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/>
              <a:t>Lisää asiaa työelämästä? Seuraa Työterveyslaitosta somessa ja vieraile verkkosivuillamme ttl.fi</a:t>
            </a:r>
            <a:endParaRPr lang="sv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LISÄTIETOLAATIKKO: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vielä</a:t>
            </a:r>
            <a:r>
              <a:rPr lang="en-US"/>
              <a:t> </a:t>
            </a:r>
            <a:r>
              <a:rPr lang="en-US" err="1"/>
              <a:t>kirjoittaa</a:t>
            </a:r>
            <a:r>
              <a:rPr lang="en-US"/>
              <a:t> </a:t>
            </a:r>
            <a:r>
              <a:rPr lang="en-US" err="1"/>
              <a:t>olennaista</a:t>
            </a:r>
            <a:r>
              <a:rPr lang="en-US"/>
              <a:t> </a:t>
            </a:r>
            <a:r>
              <a:rPr lang="en-US" err="1"/>
              <a:t>lisätietoa</a:t>
            </a:r>
            <a:r>
              <a:rPr lang="en-US"/>
              <a:t> </a:t>
            </a:r>
            <a:r>
              <a:rPr lang="en-US" err="1"/>
              <a:t>tarvittaessa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54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enintään</a:t>
            </a:r>
            <a:r>
              <a:rPr lang="en-US"/>
              <a:t> </a:t>
            </a:r>
            <a:r>
              <a:rPr lang="en-US" err="1"/>
              <a:t>kolmelle</a:t>
            </a:r>
            <a:r>
              <a:rPr lang="en-US"/>
              <a:t> </a:t>
            </a:r>
            <a:r>
              <a:rPr lang="en-US" err="1"/>
              <a:t>riville</a:t>
            </a:r>
            <a:r>
              <a:rPr lang="en-US"/>
              <a:t> –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fonttikoossa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laatikon</a:t>
            </a:r>
            <a:r>
              <a:rPr lang="en-US"/>
              <a:t> </a:t>
            </a:r>
            <a:r>
              <a:rPr lang="en-US" err="1"/>
              <a:t>koossa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r>
              <a:rPr lang="en-US"/>
              <a:t>, </a:t>
            </a:r>
            <a:r>
              <a:rPr lang="en-US" err="1"/>
              <a:t>titteli</a:t>
            </a:r>
            <a:r>
              <a:rPr lang="en-US"/>
              <a:t> (1 </a:t>
            </a:r>
            <a:r>
              <a:rPr lang="en-US" err="1"/>
              <a:t>riville</a:t>
            </a:r>
            <a:r>
              <a:rPr lang="en-US"/>
              <a:t>)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Pääsomekanava</a:t>
            </a:r>
            <a:r>
              <a:rPr lang="en-US"/>
              <a:t> @</a:t>
            </a:r>
            <a:r>
              <a:rPr lang="en-US" err="1"/>
              <a:t>loremipsum</a:t>
            </a:r>
            <a:r>
              <a:rPr lang="en-US"/>
              <a:t> (1 </a:t>
            </a:r>
            <a:r>
              <a:rPr lang="en-US" err="1"/>
              <a:t>riville</a:t>
            </a:r>
            <a:r>
              <a:rPr lang="en-US"/>
              <a:t>)</a:t>
            </a: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FD8235-55F0-46D1-8A8C-79B07267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D0921-739D-42F8-ABF3-8134627325F7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57FA5D-D6EC-4C6C-B9CE-A9644501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0A587BC-0AAB-4FEE-8AE8-95AF3920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Yksi tekstilaatikko, tähän mahtuu kaksirivinen otsikko, älä kirjoita sen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28583B8-EC4A-4413-AE60-C4A8AFF2D05D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9571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784DAD-DD02-4505-9289-C54376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80C4C7F-0994-465A-ADDD-EC299F195946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E4562-48D0-4230-B1D9-F5D368528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378227-8044-4CA6-B7AB-BDEB4471C11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2B226-6B12-436A-A43E-DFFA2401404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61C24B-CA46-473B-B264-963187C468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15B6512F-07A5-44F8-9E8F-540C356E4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6440"/>
      </p:ext>
    </p:extLst>
  </p:cSld>
  <p:clrMapOvr>
    <a:masterClrMapping/>
  </p:clrMapOvr>
  <p:transition spd="med"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5982957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Tälle</a:t>
            </a:r>
            <a:r>
              <a:rPr lang="en-US"/>
              <a:t> </a:t>
            </a:r>
            <a:r>
              <a:rPr lang="en-US" err="1"/>
              <a:t>Vaihdettava</a:t>
            </a:r>
            <a:r>
              <a:rPr lang="en-US"/>
              <a:t> </a:t>
            </a:r>
            <a:r>
              <a:rPr lang="en-US" err="1"/>
              <a:t>pystykuva</a:t>
            </a:r>
            <a:br>
              <a:rPr lang="en-US"/>
            </a:br>
            <a:r>
              <a:rPr lang="en-US"/>
              <a:t>-</a:t>
            </a:r>
            <a:r>
              <a:rPr lang="en-US" err="1"/>
              <a:t>pohjalle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lisätä</a:t>
            </a:r>
            <a:r>
              <a:rPr lang="en-US"/>
              <a:t> </a:t>
            </a:r>
            <a:r>
              <a:rPr lang="en-US" err="1"/>
              <a:t>kuvan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5F9699-F958-40A0-B403-43BD2BD82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829" y="1991170"/>
            <a:ext cx="597367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D1168E-D93E-4EB2-B47E-2D63A899F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7450" y="0"/>
            <a:ext cx="46545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C7B4F91-AA78-4FD6-9B39-F6590169A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A040E63-E298-4743-B026-D741E6A25848}" type="datetime1">
              <a:rPr lang="fi-FI" smtClean="0"/>
              <a:t>12.3.2026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1302D08-B93F-4103-9FFA-8CF2B8B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C504C35-9A3F-4A50-9C4B-788C7826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46782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6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E5AB7-B0FA-441A-96EF-76F3F81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EAF17369-58F3-4434-AAFA-2FAE419CC0C9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BD5A7-D43E-46C0-8291-E87B7D433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8FE123-E497-45F0-BDB8-2FEB58B0279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3AD810-E420-4095-9E8E-519010BBD7A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CE015-C962-43E7-B737-E5E8C5C22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AA7F7EB-9D65-467F-842F-450978121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9414"/>
      </p:ext>
    </p:extLst>
  </p:cSld>
  <p:clrMapOvr>
    <a:masterClrMapping/>
  </p:clrMapOvr>
  <p:transition spd="med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, henkilönsuojai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DDDE8-B8ED-46FF-AE20-06D92429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9F6B192-2787-4E6F-A00E-E04CFB3B20DD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06BF8-EC20-497D-A4FA-802A83DCC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C71449-B809-44C0-AE0F-FC4B9768157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2C173-FD31-43D7-9F12-F000EF8D1FA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DF67D-87AD-414D-AD0A-60FA9B53B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CB08DD2-4189-4CD5-8F79-31442352C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56577"/>
      </p:ext>
    </p:extLst>
  </p:cSld>
  <p:clrMapOvr>
    <a:masterClrMapping/>
  </p:clrMapOvr>
  <p:transition spd="med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ei bullet-li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Yksi tekstilaatikko, ei </a:t>
            </a:r>
            <a:r>
              <a:rPr lang="fi-FI" err="1"/>
              <a:t>bullet</a:t>
            </a:r>
            <a:r>
              <a:rPr lang="fi-FI"/>
              <a:t>-listaa, otsikko enintään kaksi riviä, älä kirjoita sen enempää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975" indent="0">
              <a:lnSpc>
                <a:spcPct val="95000"/>
              </a:lnSpc>
              <a:spcAft>
                <a:spcPts val="1200"/>
              </a:spcAft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361950" indent="0">
              <a:lnSpc>
                <a:spcPct val="95000"/>
              </a:lnSpc>
              <a:spcAft>
                <a:spcPts val="12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534988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715963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274519B-8BEC-4FEC-BDF1-83FC2988285A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71324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rittä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1170"/>
            <a:ext cx="5977305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414B188-7021-4A5B-A0E9-74BF441863C8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A0AA1-9A2F-481D-A2DE-AE33154C5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9"/>
          <a:stretch/>
        </p:blipFill>
        <p:spPr>
          <a:xfrm>
            <a:off x="5838607" y="0"/>
            <a:ext cx="635339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2A9D6-29BB-405C-A727-4D10DF754BC2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46AB7-D2E9-4B69-A6F9-B92C078E3AD3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AD1FD3-82EF-4A2D-A32A-9B011EB0649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B570509-3F99-4CE6-875B-505C6477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84471"/>
      </p:ext>
    </p:extLst>
  </p:cSld>
  <p:clrMapOvr>
    <a:masterClrMapping/>
  </p:clrMapOvr>
  <p:transition spd="med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9071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Tämä</a:t>
            </a:r>
            <a:r>
              <a:rPr lang="en-US"/>
              <a:t> on </a:t>
            </a:r>
            <a:r>
              <a:rPr lang="en-US" err="1"/>
              <a:t>välilehti</a:t>
            </a:r>
            <a:r>
              <a:rPr lang="en-US"/>
              <a:t>.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tässä</a:t>
            </a:r>
            <a:r>
              <a:rPr lang="en-US"/>
              <a:t>. 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tyylissä</a:t>
            </a:r>
            <a:r>
              <a:rPr lang="en-US"/>
              <a:t> ja </a:t>
            </a:r>
            <a:r>
              <a:rPr lang="en-US" err="1"/>
              <a:t>pistekoossa</a:t>
            </a:r>
            <a:r>
              <a:rPr lang="en-US"/>
              <a:t>. </a:t>
            </a:r>
            <a:r>
              <a:rPr lang="en-US" err="1"/>
              <a:t>Valkoista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EI </a:t>
            </a:r>
            <a:r>
              <a:rPr lang="en-US" err="1"/>
              <a:t>saa</a:t>
            </a:r>
            <a:r>
              <a:rPr lang="en-US"/>
              <a:t> </a:t>
            </a:r>
            <a:r>
              <a:rPr lang="en-US" err="1"/>
              <a:t>käyttää</a:t>
            </a:r>
            <a:r>
              <a:rPr lang="en-US"/>
              <a:t> </a:t>
            </a:r>
            <a:r>
              <a:rPr lang="en-US" err="1"/>
              <a:t>tällä</a:t>
            </a:r>
            <a:r>
              <a:rPr lang="en-US"/>
              <a:t> </a:t>
            </a:r>
            <a:r>
              <a:rPr lang="en-US" err="1"/>
              <a:t>pohjalla</a:t>
            </a:r>
            <a:r>
              <a:rPr lang="en-US"/>
              <a:t>.</a:t>
            </a:r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68439-2634-4CE5-A439-FA54ED76F667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C45D8-9939-42A5-8E40-CE05FA6455C7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6F5ACB-EA42-4082-ADD5-382DD120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4A4EF-A433-4DF3-999F-E3972FEB19F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4395A-FDF6-4B48-BE4C-96118F6B3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0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280D72-A781-4EF6-B22B-C4B0676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FFA4EF9-D864-480F-84EC-8B4477FF282E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7E0DB-1551-48A8-932D-389FB7CD3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77DB3E-D068-4A24-B54B-1522F4F6FF4B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BF046-D411-46B5-9019-A58903127ABE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3C16C2-0F54-4CF6-AC4E-B2471B3B45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29E7CEA-5EC9-4AE6-A338-97C993490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7456"/>
      </p:ext>
    </p:extLst>
  </p:cSld>
  <p:clrMapOvr>
    <a:masterClrMapping/>
  </p:clrMapOvr>
  <p:transition spd="med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tekstilaatikko</a:t>
            </a:r>
            <a:r>
              <a:rPr lang="en-US"/>
              <a:t> ja </a:t>
            </a:r>
            <a:r>
              <a:rPr lang="en-US" err="1"/>
              <a:t>paikka</a:t>
            </a:r>
            <a:r>
              <a:rPr lang="en-US"/>
              <a:t> </a:t>
            </a:r>
            <a:r>
              <a:rPr lang="en-US" err="1"/>
              <a:t>kuvalle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778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</a:p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5"/>
            <a:ext cx="4137025" cy="403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A9BADC6-936D-4403-B720-1408E62E4020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157312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3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Taulukon</a:t>
            </a:r>
            <a:r>
              <a:rPr lang="en-US"/>
              <a:t> </a:t>
            </a:r>
            <a:r>
              <a:rPr lang="en-US" err="1"/>
              <a:t>sivumalli</a:t>
            </a:r>
            <a:r>
              <a:rPr lang="en-US"/>
              <a:t> ja </a:t>
            </a:r>
            <a:r>
              <a:rPr lang="en-US" err="1"/>
              <a:t>pohja</a:t>
            </a:r>
            <a:r>
              <a:rPr lang="en-US"/>
              <a:t>, </a:t>
            </a:r>
            <a:r>
              <a:rPr lang="en-US" err="1"/>
              <a:t>käytä</a:t>
            </a:r>
            <a:r>
              <a:rPr lang="en-US"/>
              <a:t> </a:t>
            </a:r>
            <a:r>
              <a:rPr lang="en-US" err="1"/>
              <a:t>monokromaattista</a:t>
            </a:r>
            <a:r>
              <a:rPr lang="en-US"/>
              <a:t> </a:t>
            </a:r>
            <a:r>
              <a:rPr lang="en-US" err="1"/>
              <a:t>sävyasteikkoa</a:t>
            </a:r>
            <a:r>
              <a:rPr lang="en-US"/>
              <a:t> </a:t>
            </a:r>
            <a:r>
              <a:rPr lang="en-US" err="1"/>
              <a:t>taulukoissa</a:t>
            </a:r>
            <a:r>
              <a:rPr lang="en-US"/>
              <a:t> ja </a:t>
            </a:r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FD5D02-DE80-401E-B07E-60B32CE424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9" y="1992923"/>
            <a:ext cx="10297904" cy="4028464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702A851-CB89-474D-8FC3-A558040BF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63691A75-9939-4A38-90AA-6DAAC023EA65}" type="datetime1">
              <a:rPr lang="fi-FI" smtClean="0"/>
              <a:t>12.3.2026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F150CC1-435E-4F8D-B829-BCE387E3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BA1F83F-6BD3-4204-B92C-81545473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638766"/>
      </p:ext>
    </p:extLst>
  </p:cSld>
  <p:clrMapOvr>
    <a:masterClrMapping/>
  </p:clrMapOvr>
  <p:transition spd="med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D95D97E-CCC6-44BC-96FA-496A5873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043" y="354804"/>
            <a:ext cx="1440000" cy="19854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C41671-AD33-4095-9C58-046DDB9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30FF40E-FA54-46FA-B0F2-1F3BB496B509}" type="datetime1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063DB33-98E2-4726-A193-6DF7CF28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CA0C576-B979-4961-AEE4-9E3DBA8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080433"/>
      </p:ext>
    </p:extLst>
  </p:cSld>
  <p:clrMapOvr>
    <a:masterClrMapping/>
  </p:clrMapOvr>
  <p:transition spd="med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1984217"/>
            <a:ext cx="408792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kirjoittaa</a:t>
            </a:r>
            <a:r>
              <a:rPr lang="en-US"/>
              <a:t>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2266A-00FA-4077-9C87-BA27033D5BC1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7BEB07-6950-4A72-9BC4-99FFBFF1F70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7ED48A9-6F3F-4D78-90DE-E785B8FF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3D9798A-253D-46C9-9795-00107916A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E9F2D6F1-C510-494D-AC6B-E7E74654BA4E}" type="datetime1">
              <a:rPr lang="fi-FI" smtClean="0"/>
              <a:t>12.3.2026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7497505-C087-46E1-A241-AA77896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13E26C-91C5-405D-9EC7-270D6F97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F58B-C036-44DD-8E64-049A44731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7D4F80-5B7B-44BB-84FB-03A2B07509C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0B8F78-1505-4A8E-93ED-F98EE417C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45B01F6-0318-48B0-8A94-388171B1E0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746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616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pysty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454110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Pystymallisen</a:t>
            </a:r>
            <a:r>
              <a:rPr lang="en-US"/>
              <a:t> </a:t>
            </a:r>
            <a:r>
              <a:rPr lang="en-US" err="1"/>
              <a:t>graafin</a:t>
            </a:r>
            <a:r>
              <a:rPr lang="en-US"/>
              <a:t> </a:t>
            </a:r>
            <a:r>
              <a:rPr lang="en-US" err="1"/>
              <a:t>pohja</a:t>
            </a:r>
            <a:r>
              <a:rPr lang="en-US"/>
              <a:t> ja </a:t>
            </a:r>
            <a:r>
              <a:rPr lang="en-US" err="1"/>
              <a:t>sivumalli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4C5200-751F-4CFE-8D6B-1F9F6E3DD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185" y="1991170"/>
            <a:ext cx="453105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80975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27063" indent="-177800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8038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5838" indent="-17780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en-US" err="1"/>
              <a:t>Käytä</a:t>
            </a:r>
            <a:r>
              <a:rPr lang="en-US"/>
              <a:t> </a:t>
            </a:r>
            <a:r>
              <a:rPr lang="en-US" err="1"/>
              <a:t>graafissa</a:t>
            </a:r>
            <a:r>
              <a:rPr lang="en-US"/>
              <a:t> </a:t>
            </a:r>
            <a:r>
              <a:rPr lang="en-US" err="1"/>
              <a:t>monokromaattista</a:t>
            </a:r>
            <a:r>
              <a:rPr lang="en-US"/>
              <a:t> </a:t>
            </a:r>
            <a:r>
              <a:rPr lang="en-US" err="1"/>
              <a:t>sävyasteikkoa</a:t>
            </a:r>
            <a:r>
              <a:rPr lang="en-US"/>
              <a:t> </a:t>
            </a:r>
            <a:r>
              <a:rPr lang="en-US" err="1"/>
              <a:t>mahdollisuuksien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fi-FI"/>
              <a:t> (jos 6 eri sävyä riittää). </a:t>
            </a:r>
            <a:r>
              <a:rPr lang="en-US" err="1"/>
              <a:t>Suosi</a:t>
            </a:r>
            <a:r>
              <a:rPr lang="fi-FI"/>
              <a:t> vihreää tai violettia palettia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4F9E3CD-A31A-433F-A664-934578C33FE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944563"/>
            <a:ext cx="5256213" cy="5079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31E1BAA-AA5A-4927-BB48-95450857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B88C864-5E7E-43BF-84E7-9800B78029B8}" type="datetime1">
              <a:rPr lang="fi-FI" smtClean="0"/>
              <a:t>12.3.2026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B6CE3F0-70C1-40DB-B1BC-4727426B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EF7777C-45E0-450B-8CE0-12EE21B6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694947"/>
      </p:ext>
    </p:extLst>
  </p:cSld>
  <p:clrMapOvr>
    <a:masterClrMapping/>
  </p:clrMapOvr>
  <p:transition spd="med"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pohja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749F01-6EBC-44F9-E72A-A8D4AA05F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159" y="944563"/>
            <a:ext cx="8373682" cy="51063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17445" y="2233808"/>
            <a:ext cx="5757110" cy="2527861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Tämä</a:t>
            </a:r>
            <a:r>
              <a:rPr lang="en-US"/>
              <a:t> on </a:t>
            </a:r>
            <a:r>
              <a:rPr lang="en-US" err="1"/>
              <a:t>sitaattipohja</a:t>
            </a:r>
            <a:r>
              <a:rPr lang="en-US"/>
              <a:t>.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tässä</a:t>
            </a:r>
            <a:r>
              <a:rPr lang="en-US"/>
              <a:t>. 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tyylissä</a:t>
            </a:r>
            <a:r>
              <a:rPr lang="en-US"/>
              <a:t> ja </a:t>
            </a:r>
            <a:r>
              <a:rPr lang="en-US" err="1"/>
              <a:t>pistekoossa</a:t>
            </a:r>
            <a:r>
              <a:rPr lang="en-US"/>
              <a:t>.</a:t>
            </a:r>
            <a:endParaRPr lang="fi-FI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C67250-472B-3E40-0679-AC3BC5C27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7445" y="4867275"/>
            <a:ext cx="5757109" cy="285750"/>
          </a:xfrm>
        </p:spPr>
        <p:txBody>
          <a:bodyPr/>
          <a:lstStyle>
            <a:lvl1pPr marL="0" indent="0" algn="ctr">
              <a:buNone/>
              <a:defRPr sz="1800" b="1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‒ KUKA SANOI CAPS LOCKILLA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B3FBEB-6B5F-4A28-9A37-BA2072436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tekstilaatikko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paikka</a:t>
            </a:r>
            <a:r>
              <a:rPr lang="en-US"/>
              <a:t> </a:t>
            </a:r>
            <a:r>
              <a:rPr lang="en-US" err="1"/>
              <a:t>kuvalle</a:t>
            </a:r>
            <a:r>
              <a:rPr lang="en-US"/>
              <a:t> ja </a:t>
            </a:r>
            <a:r>
              <a:rPr lang="en-US" err="1"/>
              <a:t>kuvatekstille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6"/>
            <a:ext cx="4137025" cy="3599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D72AF4-2105-46E3-A9E6-21CC5ECD4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188" y="5746376"/>
            <a:ext cx="4127500" cy="311524"/>
          </a:xfr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239400" indent="0">
              <a:buNone/>
              <a:defRPr sz="1100">
                <a:latin typeface="+mn-lt"/>
              </a:defRPr>
            </a:lvl2pPr>
            <a:lvl3pPr marL="268287" indent="0">
              <a:buNone/>
              <a:defRPr sz="1100">
                <a:latin typeface="+mn-lt"/>
              </a:defRPr>
            </a:lvl3pPr>
            <a:lvl4pPr marL="536575" indent="0">
              <a:buNone/>
              <a:defRPr sz="1100">
                <a:latin typeface="+mn-lt"/>
              </a:defRPr>
            </a:lvl4pPr>
            <a:lvl5pPr marL="804862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. </a:t>
            </a:r>
            <a:r>
              <a:rPr lang="en-US" err="1"/>
              <a:t>Kasvata</a:t>
            </a:r>
            <a:r>
              <a:rPr lang="en-US"/>
              <a:t> </a:t>
            </a:r>
            <a:r>
              <a:rPr lang="en-US" err="1"/>
              <a:t>tarvittaessa</a:t>
            </a:r>
            <a:r>
              <a:rPr lang="en-US"/>
              <a:t> </a:t>
            </a:r>
            <a:r>
              <a:rPr lang="en-US" err="1"/>
              <a:t>laatikkoa</a:t>
            </a:r>
            <a:r>
              <a:rPr lang="en-US"/>
              <a:t> YLÖSPÄIN, EI ALASPÄIN. </a:t>
            </a:r>
            <a:r>
              <a:rPr lang="en-US" err="1"/>
              <a:t>Rajaa</a:t>
            </a:r>
            <a:r>
              <a:rPr lang="en-US"/>
              <a:t> </a:t>
            </a:r>
            <a:r>
              <a:rPr lang="en-US" err="1"/>
              <a:t>silloin</a:t>
            </a:r>
            <a:r>
              <a:rPr lang="en-US"/>
              <a:t> </a:t>
            </a:r>
            <a:r>
              <a:rPr lang="en-US" err="1"/>
              <a:t>kuvaa</a:t>
            </a:r>
            <a:r>
              <a:rPr lang="en-US"/>
              <a:t> </a:t>
            </a:r>
            <a:r>
              <a:rPr lang="en-US" err="1"/>
              <a:t>matalammaksi</a:t>
            </a:r>
            <a:r>
              <a:rPr lang="en-US"/>
              <a:t> </a:t>
            </a:r>
            <a:r>
              <a:rPr lang="en-US" err="1"/>
              <a:t>alhaalta</a:t>
            </a:r>
            <a:r>
              <a:rPr lang="en-US"/>
              <a:t> </a:t>
            </a:r>
            <a:r>
              <a:rPr lang="en-US" err="1"/>
              <a:t>päin</a:t>
            </a:r>
            <a:r>
              <a:rPr lang="en-US"/>
              <a:t>.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4B9F9E6-E4FD-4DC2-8574-2EC748EC5611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856241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B6C228-E448-409D-98C5-76EB7875FCF5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0327CE-2779-44AD-8216-B99BBD0B97EE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03BA59B-C7C7-436D-98D7-C8DC7140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err="1"/>
              <a:t>Tärkein</a:t>
            </a:r>
            <a:r>
              <a:rPr lang="en-US"/>
              <a:t> </a:t>
            </a:r>
            <a:r>
              <a:rPr lang="en-US" err="1"/>
              <a:t>viestisi</a:t>
            </a:r>
            <a:r>
              <a:rPr lang="en-US"/>
              <a:t> </a:t>
            </a:r>
            <a:r>
              <a:rPr lang="en-US" err="1"/>
              <a:t>hyvin</a:t>
            </a:r>
            <a:r>
              <a:rPr lang="en-US"/>
              <a:t> </a:t>
            </a:r>
            <a:r>
              <a:rPr lang="en-US" err="1"/>
              <a:t>kiteytettynä</a:t>
            </a:r>
            <a:r>
              <a:rPr lang="en-US"/>
              <a:t> tai </a:t>
            </a:r>
            <a:r>
              <a:rPr lang="en-US" err="1"/>
              <a:t>pelkkä</a:t>
            </a:r>
            <a:r>
              <a:rPr lang="en-US"/>
              <a:t> </a:t>
            </a:r>
            <a:r>
              <a:rPr lang="en-US" err="1"/>
              <a:t>kaunis</a:t>
            </a:r>
            <a:r>
              <a:rPr lang="en-US"/>
              <a:t> KIITOS!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@</a:t>
            </a:r>
            <a:r>
              <a:rPr lang="en-US" err="1"/>
              <a:t>millänimellälöytääsomesta</a:t>
            </a: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A856A5-D2EC-441E-832B-A4A01F5EA02F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D36CA6-B581-4869-84C3-D15557408EAD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9D0EFE-81CD-4B1F-8AF7-D42CBCACD215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D579AE-AE13-44EF-AB9E-394592E76F14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BA6DB6-B666-495B-BA3A-2748E673451B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785AF0-635B-4B1D-9981-1E17515E67AF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A6404-E1D1-4416-89B0-B8E73A56A260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6940C869-33C9-455E-A0C8-005239529785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15208476-5B58-4F87-8327-442FEB8A1CC2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Subtitle 8">
              <a:extLst>
                <a:ext uri="{FF2B5EF4-FFF2-40B4-BE49-F238E27FC236}">
                  <a16:creationId xmlns:a16="http://schemas.microsoft.com/office/drawing/2014/main" id="{74857E02-F87D-40B8-9E2A-7542E7B8D0C6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9" name="Subtitle 8">
              <a:extLst>
                <a:ext uri="{FF2B5EF4-FFF2-40B4-BE49-F238E27FC236}">
                  <a16:creationId xmlns:a16="http://schemas.microsoft.com/office/drawing/2014/main" id="{2EF92C35-B94F-4678-BAEB-51FADD602F7E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err="1">
                  <a:solidFill>
                    <a:schemeClr val="tx2"/>
                  </a:solidFill>
                </a:rPr>
                <a:t>tyoterveyslaitos</a:t>
              </a:r>
              <a:endParaRPr lang="fi-FI" sz="1400" b="0" spc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F746FFB3-5EE7-44F3-BC89-127BCF1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21" name="Picture 20">
              <a:hlinkClick r:id="rId8"/>
              <a:extLst>
                <a:ext uri="{FF2B5EF4-FFF2-40B4-BE49-F238E27FC236}">
                  <a16:creationId xmlns:a16="http://schemas.microsoft.com/office/drawing/2014/main" id="{9C4E4EF3-EFC7-436E-864D-CE0B4F81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22" name="Picture 21">
              <a:hlinkClick r:id="rId10"/>
              <a:extLst>
                <a:ext uri="{FF2B5EF4-FFF2-40B4-BE49-F238E27FC236}">
                  <a16:creationId xmlns:a16="http://schemas.microsoft.com/office/drawing/2014/main" id="{FEE9B284-A03C-44C9-BE24-505BB5EB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EC8B3A94-65EE-479A-A481-791A2209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1C0BC2-59E2-464E-96E3-A84CC59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6751F-2D76-4FBC-802D-7861EB7CDAD0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1DAD-EF02-491C-8C06-35444286F4D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9383F79-8A1C-4826-AFDE-942BE872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3A80FD-A974-422B-B03A-3D2BF5E922AB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140CF6E5-E499-4CCD-B056-3DEFFCA468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1ABA2-A14D-4226-8535-5FBDF291CE69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E0FAFB-2672-4F15-9E94-18D33BD661CA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E38FC0-DC61-4676-BDD6-6D705D0A246E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E76123-B215-4F71-99BA-2B1FE7A96297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107794-4614-4879-964E-BB388DD5D883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FFAC8-01EC-4438-AD4F-4B6EABF2A23E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>
              <a:hlinkClick r:id="rId6"/>
              <a:extLst>
                <a:ext uri="{FF2B5EF4-FFF2-40B4-BE49-F238E27FC236}">
                  <a16:creationId xmlns:a16="http://schemas.microsoft.com/office/drawing/2014/main" id="{1AA9F7FF-54E6-47EA-BA6E-6389F02D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51" name="Picture 50">
              <a:hlinkClick r:id="rId8"/>
              <a:extLst>
                <a:ext uri="{FF2B5EF4-FFF2-40B4-BE49-F238E27FC236}">
                  <a16:creationId xmlns:a16="http://schemas.microsoft.com/office/drawing/2014/main" id="{C99BE471-71BC-43CE-A572-869C0BB0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52" name="Picture 51">
              <a:hlinkClick r:id="rId10"/>
              <a:extLst>
                <a:ext uri="{FF2B5EF4-FFF2-40B4-BE49-F238E27FC236}">
                  <a16:creationId xmlns:a16="http://schemas.microsoft.com/office/drawing/2014/main" id="{F151CC07-420A-472F-9D9A-499F1918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53" name="Picture 52">
              <a:hlinkClick r:id="rId12"/>
              <a:extLst>
                <a:ext uri="{FF2B5EF4-FFF2-40B4-BE49-F238E27FC236}">
                  <a16:creationId xmlns:a16="http://schemas.microsoft.com/office/drawing/2014/main" id="{59A1CFD7-3E07-4140-8E9F-A9639687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D626B9-9DDA-4EE7-B80F-E02661CC8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34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9713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 userDrawn="1"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169601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kansi</a:t>
            </a:r>
            <a:r>
              <a:rPr lang="en-US"/>
              <a:t> </a:t>
            </a:r>
            <a:r>
              <a:rPr lang="en-US" err="1"/>
              <a:t>oikealla</a:t>
            </a:r>
            <a:r>
              <a:rPr lang="en-US"/>
              <a:t> </a:t>
            </a:r>
            <a:r>
              <a:rPr lang="en-US" err="1"/>
              <a:t>rahoittajalogoilla</a:t>
            </a:r>
            <a:r>
              <a:rPr lang="en-US"/>
              <a:t> </a:t>
            </a:r>
            <a:r>
              <a:rPr lang="en-US" err="1"/>
              <a:t>näin</a:t>
            </a:r>
            <a:r>
              <a:rPr lang="en-US"/>
              <a:t>: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VALITSE SIVU, HIIREN OIKEA -VALIKKO JA AVAA LAYOUT-VALIKKO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bullet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sivupohja</a:t>
            </a:r>
            <a:r>
              <a:rPr lang="en-US"/>
              <a:t> on </a:t>
            </a:r>
            <a:r>
              <a:rPr lang="en-US" err="1"/>
              <a:t>ESR-hankkeille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  <p:pic>
        <p:nvPicPr>
          <p:cNvPr id="7" name="Picture 6" descr="Euroopan unionin osarahoittama.">
            <a:extLst>
              <a:ext uri="{FF2B5EF4-FFF2-40B4-BE49-F238E27FC236}">
                <a16:creationId xmlns:a16="http://schemas.microsoft.com/office/drawing/2014/main" id="{217E3498-9547-60D4-0773-6A473927D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89" y="5904797"/>
            <a:ext cx="2263874" cy="5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6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4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6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6FB38F-8B62-418C-BA5C-CE12730CB862}" type="datetime1">
              <a:rPr lang="fi-FI" smtClean="0"/>
              <a:t>12.3.2026</a:t>
            </a:fld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828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0CAC3A-2419-484D-9E48-302272202CEE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56422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sivupohja</a:t>
            </a:r>
            <a:r>
              <a:rPr lang="en-US"/>
              <a:t> on </a:t>
            </a:r>
            <a:r>
              <a:rPr lang="en-US" err="1"/>
              <a:t>ESR-hankkeille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53A61B-A922-4B43-AB49-E5477BD37C55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  <p:pic>
        <p:nvPicPr>
          <p:cNvPr id="7" name="Picture 6" descr="Euroopan unionin osarahoittama.">
            <a:extLst>
              <a:ext uri="{FF2B5EF4-FFF2-40B4-BE49-F238E27FC236}">
                <a16:creationId xmlns:a16="http://schemas.microsoft.com/office/drawing/2014/main" id="{217E3498-9547-60D4-0773-6A473927D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89" y="5904797"/>
            <a:ext cx="2263874" cy="5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76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lisää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fi-FI"/>
              <a:t>Rahaa rahoittajan logo alla olevaan logopaikkaan.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rahoittajan</a:t>
            </a:r>
            <a:r>
              <a:rPr lang="en-US"/>
              <a:t> logo </a:t>
            </a:r>
            <a:r>
              <a:rPr lang="en-US" err="1"/>
              <a:t>sivupohjaan</a:t>
            </a:r>
            <a:r>
              <a:rPr lang="en-US"/>
              <a:t> </a:t>
            </a:r>
            <a:r>
              <a:rPr lang="en-US" err="1"/>
              <a:t>näin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8BB4EA-070A-4DEA-AA78-9D3E7CD53B95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EA766F-2F5A-2AE9-06EC-74B4706892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4019" y="5903286"/>
            <a:ext cx="2480532" cy="519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1063960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13B5EB-02A6-4223-9FE0-A1B23D3BC2E8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61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9299AB-2CAB-46EA-979F-84B8D5FB16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396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bullet_lisää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fi-FI"/>
              <a:t>Rahaa rahoittajan logo alla olevaan logopaikkaan.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rahoittajan</a:t>
            </a:r>
            <a:r>
              <a:rPr lang="en-US"/>
              <a:t> logo </a:t>
            </a:r>
            <a:r>
              <a:rPr lang="en-US" err="1"/>
              <a:t>sivupohjaan</a:t>
            </a:r>
            <a:r>
              <a:rPr lang="en-US"/>
              <a:t> </a:t>
            </a:r>
            <a:r>
              <a:rPr lang="en-US" err="1"/>
              <a:t>näin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EA766F-2F5A-2AE9-06EC-74B4706892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4019" y="5903286"/>
            <a:ext cx="2480532" cy="519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342821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9A136D-3AD8-486F-BD76-2139BF9B3353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348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3DD030-807F-40C2-A818-E8E7F2A1215E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2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3F6FA004-801B-47F5-8D20-D9B8D48FB62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137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DE6EE222-2E5F-45E4-BB8F-8A00E67BCD32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0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AC6E8D-CD25-4EBC-B683-6768D9A086F2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0EA4A1-B6AE-4A37-A639-70AE865D32AE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8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B3A6C0-F041-46E7-BEA6-788E0A7275E1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6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773F2-FD0C-4FE2-8CD3-D204B28DBEF9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1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984880A4-FE0D-4004-8E96-14E7680F02BC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9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4C89D-0CF2-45E1-BBEB-BFBCFB4D35AF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1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107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2E12-9E9E-461E-B0C1-1947B66881F8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4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37EA98-9EBF-47E7-8453-8A109EA9EA3B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0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C1A1D1-81E9-4C51-8368-133EF1699281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8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38C24EE2-088E-4AAC-ADA7-118C790749C7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7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47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9EADB785-8A04-427F-BCAC-79EDD04DD55C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334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556313"/>
            <a:ext cx="10442575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75FF778B-73D4-458D-B538-8D5074A182AE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7086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21CA6316-A3FB-4CC8-898C-E41D62DA7D66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7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17A78442-7973-43E9-ABD5-921AB17BDC19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32484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F42B9B9E-BF14-40B9-ABB7-555DE1BD4523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033832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ina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/>
              <a:t>On eräs syyskuun aamu; muutama päivä on mennyt sitten kuin veljesten vaikea retki päättyi. 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DE0A364-8506-400A-97B4-300B22236728}" type="datetime1">
              <a:rPr lang="fi-FI" smtClean="0"/>
              <a:t>12.3.2026</a:t>
            </a:fld>
            <a:endParaRPr lang="sv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315F2-221C-869F-6155-E17A9FA9C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746750"/>
            <a:ext cx="5038725" cy="292100"/>
          </a:xfrm>
        </p:spPr>
        <p:txBody>
          <a:bodyPr anchor="b"/>
          <a:lstStyle>
            <a:lvl1pPr marL="0" indent="0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— LAINAUKSEN ALKUPERÄ SUURAAKKOSIN</a:t>
            </a:r>
            <a:endParaRPr lang="fi-FI"/>
          </a:p>
        </p:txBody>
      </p:sp>
      <p:pic>
        <p:nvPicPr>
          <p:cNvPr id="5" name="Graphic 4" descr="Quote-icon">
            <a:extLst>
              <a:ext uri="{FF2B5EF4-FFF2-40B4-BE49-F238E27FC236}">
                <a16:creationId xmlns:a16="http://schemas.microsoft.com/office/drawing/2014/main" id="{627DF6E0-94DA-FA0A-DF54-0E61BE13FAD3}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44510" y="509276"/>
            <a:ext cx="1350004" cy="13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73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C2130A29-72EC-4CB0-9939-78E89E3A8CE2}" type="datetime1">
              <a:rPr lang="fi-FI" smtClean="0"/>
              <a:t>12.3.2026</a:t>
            </a:fld>
            <a:endParaRPr lang="sv-FI"/>
          </a:p>
        </p:txBody>
      </p:sp>
      <p:pic>
        <p:nvPicPr>
          <p:cNvPr id="12" name="Graphic 11" descr="Clock-icon">
            <a:extLst>
              <a:ext uri="{FF2B5EF4-FFF2-40B4-BE49-F238E27FC236}">
                <a16:creationId xmlns:a16="http://schemas.microsoft.com/office/drawing/2014/main" id="{5C1EB6D8-9B21-6553-7F7D-7C7FA60B5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99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2826924-1EE0-4C32-9756-93B793206165}" type="datetime1">
              <a:rPr lang="fi-FI" smtClean="0"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Kiitos</a:t>
            </a:r>
            <a:endParaRPr lang="sv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HYVÄÄ</a:t>
            </a:r>
            <a:br>
              <a:rPr lang="sv-FI"/>
            </a:br>
            <a:r>
              <a:rPr lang="sv-FI"/>
              <a:t>TYÖPÄIVÄÄ!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/>
              <a:t>Lisää asiaa työelämästä? Seuraa Työterveyslaitosta somessa ja vieraile verkkosivuillamme ttl.fi</a:t>
            </a:r>
            <a:endParaRPr lang="sv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LISÄTIETOLAATIKKO: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vielä</a:t>
            </a:r>
            <a:r>
              <a:rPr lang="en-US"/>
              <a:t> </a:t>
            </a:r>
            <a:r>
              <a:rPr lang="en-US" err="1"/>
              <a:t>kirjoittaa</a:t>
            </a:r>
            <a:r>
              <a:rPr lang="en-US"/>
              <a:t> </a:t>
            </a:r>
            <a:r>
              <a:rPr lang="en-US" err="1"/>
              <a:t>olennaista</a:t>
            </a:r>
            <a:r>
              <a:rPr lang="en-US"/>
              <a:t> </a:t>
            </a:r>
            <a:r>
              <a:rPr lang="en-US" err="1"/>
              <a:t>lisätietoa</a:t>
            </a:r>
            <a:r>
              <a:rPr lang="en-US"/>
              <a:t> </a:t>
            </a:r>
            <a:r>
              <a:rPr lang="en-US" err="1"/>
              <a:t>tarvittaessa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88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enintään</a:t>
            </a:r>
            <a:r>
              <a:rPr lang="en-US"/>
              <a:t> </a:t>
            </a:r>
            <a:r>
              <a:rPr lang="en-US" err="1"/>
              <a:t>kolmelle</a:t>
            </a:r>
            <a:r>
              <a:rPr lang="en-US"/>
              <a:t> </a:t>
            </a:r>
            <a:r>
              <a:rPr lang="en-US" err="1"/>
              <a:t>riville</a:t>
            </a:r>
            <a:r>
              <a:rPr lang="en-US"/>
              <a:t> –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fonttikoossa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laatikon</a:t>
            </a:r>
            <a:r>
              <a:rPr lang="en-US"/>
              <a:t> </a:t>
            </a:r>
            <a:r>
              <a:rPr lang="en-US" err="1"/>
              <a:t>koossa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r>
              <a:rPr lang="en-US"/>
              <a:t>, </a:t>
            </a:r>
            <a:r>
              <a:rPr lang="en-US" err="1"/>
              <a:t>titteli</a:t>
            </a:r>
            <a:r>
              <a:rPr lang="en-US"/>
              <a:t> (1 </a:t>
            </a:r>
            <a:r>
              <a:rPr lang="en-US" err="1"/>
              <a:t>riville</a:t>
            </a:r>
            <a:r>
              <a:rPr lang="en-US"/>
              <a:t>)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Pääsomekanava</a:t>
            </a:r>
            <a:r>
              <a:rPr lang="en-US"/>
              <a:t> @</a:t>
            </a:r>
            <a:r>
              <a:rPr lang="en-US" err="1"/>
              <a:t>loremipsum</a:t>
            </a:r>
            <a:r>
              <a:rPr lang="en-US"/>
              <a:t> (1 </a:t>
            </a:r>
            <a:r>
              <a:rPr lang="en-US" err="1"/>
              <a:t>riville</a:t>
            </a:r>
            <a:r>
              <a:rPr lang="en-US"/>
              <a:t>)</a:t>
            </a: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FD8235-55F0-46D1-8A8C-79B07267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D0921-739D-42F8-ABF3-8134627325F7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57FA5D-D6EC-4C6C-B9CE-A9644501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0A587BC-0AAB-4FEE-8AE8-95AF3920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Yksi tekstilaatikko, tähän mahtuu kaksirivinen otsikko, älä kirjoita sen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28583B8-EC4A-4413-AE60-C4A8AFF2D05D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77184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784DAD-DD02-4505-9289-C54376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80C4C7F-0994-465A-ADDD-EC299F195946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E4562-48D0-4230-B1D9-F5D368528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378227-8044-4CA6-B7AB-BDEB4471C11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2B226-6B12-436A-A43E-DFFA2401404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61C24B-CA46-473B-B264-963187C468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15B6512F-07A5-44F8-9E8F-540C356E4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6311"/>
      </p:ext>
    </p:extLst>
  </p:cSld>
  <p:clrMapOvr>
    <a:masterClrMapping/>
  </p:clrMapOvr>
  <p:transition spd="med">
    <p:pull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5982957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Tälle</a:t>
            </a:r>
            <a:r>
              <a:rPr lang="en-US"/>
              <a:t> </a:t>
            </a:r>
            <a:r>
              <a:rPr lang="en-US" err="1"/>
              <a:t>Vaihdettava</a:t>
            </a:r>
            <a:r>
              <a:rPr lang="en-US"/>
              <a:t> </a:t>
            </a:r>
            <a:r>
              <a:rPr lang="en-US" err="1"/>
              <a:t>pystykuva</a:t>
            </a:r>
            <a:br>
              <a:rPr lang="en-US"/>
            </a:br>
            <a:r>
              <a:rPr lang="en-US"/>
              <a:t>-</a:t>
            </a:r>
            <a:r>
              <a:rPr lang="en-US" err="1"/>
              <a:t>pohjalle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lisätä</a:t>
            </a:r>
            <a:r>
              <a:rPr lang="en-US"/>
              <a:t> </a:t>
            </a:r>
            <a:r>
              <a:rPr lang="en-US" err="1"/>
              <a:t>kuvan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5F9699-F958-40A0-B403-43BD2BD82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829" y="1991170"/>
            <a:ext cx="597367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D1168E-D93E-4EB2-B47E-2D63A899F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7450" y="0"/>
            <a:ext cx="46545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C7B4F91-AA78-4FD6-9B39-F6590169A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A040E63-E298-4743-B026-D741E6A25848}" type="datetime1">
              <a:rPr lang="fi-FI" smtClean="0"/>
              <a:t>12.3.2026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1302D08-B93F-4103-9FFA-8CF2B8B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C504C35-9A3F-4A50-9C4B-788C7826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6343871"/>
      </p:ext>
    </p:extLst>
  </p:cSld>
  <p:clrMapOvr>
    <a:masterClrMapping/>
  </p:clrMapOvr>
  <p:transition spd="med">
    <p:pull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E5AB7-B0FA-441A-96EF-76F3F81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EAF17369-58F3-4434-AAFA-2FAE419CC0C9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BD5A7-D43E-46C0-8291-E87B7D433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8FE123-E497-45F0-BDB8-2FEB58B0279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3AD810-E420-4095-9E8E-519010BBD7A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CE015-C962-43E7-B737-E5E8C5C22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AA7F7EB-9D65-467F-842F-450978121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43219"/>
      </p:ext>
    </p:extLst>
  </p:cSld>
  <p:clrMapOvr>
    <a:masterClrMapping/>
  </p:clrMapOvr>
  <p:transition spd="med">
    <p:pull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, henkilönsuojai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DDDE8-B8ED-46FF-AE20-06D92429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9F6B192-2787-4E6F-A00E-E04CFB3B20DD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06BF8-EC20-497D-A4FA-802A83DCC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C71449-B809-44C0-AE0F-FC4B9768157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2C173-FD31-43D7-9F12-F000EF8D1FA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DF67D-87AD-414D-AD0A-60FA9B53B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CB08DD2-4189-4CD5-8F79-31442352C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76571"/>
      </p:ext>
    </p:extLst>
  </p:cSld>
  <p:clrMapOvr>
    <a:masterClrMapping/>
  </p:clrMapOvr>
  <p:transition spd="med">
    <p:pull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ei bullet-li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Yksi tekstilaatikko, ei </a:t>
            </a:r>
            <a:r>
              <a:rPr lang="fi-FI" err="1"/>
              <a:t>bullet</a:t>
            </a:r>
            <a:r>
              <a:rPr lang="fi-FI"/>
              <a:t>-listaa, otsikko enintään kaksi riviä, älä kirjoita sen enempää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975" indent="0">
              <a:lnSpc>
                <a:spcPct val="95000"/>
              </a:lnSpc>
              <a:spcAft>
                <a:spcPts val="1200"/>
              </a:spcAft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361950" indent="0">
              <a:lnSpc>
                <a:spcPct val="95000"/>
              </a:lnSpc>
              <a:spcAft>
                <a:spcPts val="12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534988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715963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274519B-8BEC-4FEC-BDF1-83FC2988285A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07155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rittä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1170"/>
            <a:ext cx="5977305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414B188-7021-4A5B-A0E9-74BF441863C8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A0AA1-9A2F-481D-A2DE-AE33154C5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9"/>
          <a:stretch/>
        </p:blipFill>
        <p:spPr>
          <a:xfrm>
            <a:off x="5838607" y="0"/>
            <a:ext cx="635339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2A9D6-29BB-405C-A727-4D10DF754BC2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46AB7-D2E9-4B69-A6F9-B92C078E3AD3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AD1FD3-82EF-4A2D-A32A-9B011EB0649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B570509-3F99-4CE6-875B-505C6477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34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9071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Tämä</a:t>
            </a:r>
            <a:r>
              <a:rPr lang="en-US"/>
              <a:t> on </a:t>
            </a:r>
            <a:r>
              <a:rPr lang="en-US" err="1"/>
              <a:t>välilehti</a:t>
            </a:r>
            <a:r>
              <a:rPr lang="en-US"/>
              <a:t>.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tässä</a:t>
            </a:r>
            <a:r>
              <a:rPr lang="en-US"/>
              <a:t>. 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tyylissä</a:t>
            </a:r>
            <a:r>
              <a:rPr lang="en-US"/>
              <a:t> ja </a:t>
            </a:r>
            <a:r>
              <a:rPr lang="en-US" err="1"/>
              <a:t>pistekoossa</a:t>
            </a:r>
            <a:r>
              <a:rPr lang="en-US"/>
              <a:t>. </a:t>
            </a:r>
            <a:r>
              <a:rPr lang="en-US" err="1"/>
              <a:t>Valkoista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EI </a:t>
            </a:r>
            <a:r>
              <a:rPr lang="en-US" err="1"/>
              <a:t>saa</a:t>
            </a:r>
            <a:r>
              <a:rPr lang="en-US"/>
              <a:t> </a:t>
            </a:r>
            <a:r>
              <a:rPr lang="en-US" err="1"/>
              <a:t>käyttää</a:t>
            </a:r>
            <a:r>
              <a:rPr lang="en-US"/>
              <a:t> </a:t>
            </a:r>
            <a:r>
              <a:rPr lang="en-US" err="1"/>
              <a:t>tällä</a:t>
            </a:r>
            <a:r>
              <a:rPr lang="en-US"/>
              <a:t> </a:t>
            </a:r>
            <a:r>
              <a:rPr lang="en-US" err="1"/>
              <a:t>pohjalla</a:t>
            </a:r>
            <a:r>
              <a:rPr lang="en-US"/>
              <a:t>.</a:t>
            </a:r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68439-2634-4CE5-A439-FA54ED76F667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C45D8-9939-42A5-8E40-CE05FA6455C7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6F5ACB-EA42-4082-ADD5-382DD120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4A4EF-A433-4DF3-999F-E3972FEB19F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4395A-FDF6-4B48-BE4C-96118F6B3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5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280D72-A781-4EF6-B22B-C4B0676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FFA4EF9-D864-480F-84EC-8B4477FF282E}" type="datetime1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7E0DB-1551-48A8-932D-389FB7CD3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77DB3E-D068-4A24-B54B-1522F4F6FF4B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BF046-D411-46B5-9019-A58903127ABE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3C16C2-0F54-4CF6-AC4E-B2471B3B45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29E7CEA-5EC9-4AE6-A338-97C993490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1349"/>
      </p:ext>
    </p:extLst>
  </p:cSld>
  <p:clrMapOvr>
    <a:masterClrMapping/>
  </p:clrMapOvr>
  <p:transition spd="med">
    <p:pull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tekstilaatikko</a:t>
            </a:r>
            <a:r>
              <a:rPr lang="en-US"/>
              <a:t> ja </a:t>
            </a:r>
            <a:r>
              <a:rPr lang="en-US" err="1"/>
              <a:t>paikka</a:t>
            </a:r>
            <a:r>
              <a:rPr lang="en-US"/>
              <a:t> </a:t>
            </a:r>
            <a:r>
              <a:rPr lang="en-US" err="1"/>
              <a:t>kuvalle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778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</a:p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5"/>
            <a:ext cx="4137025" cy="403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A9BADC6-936D-4403-B720-1408E62E4020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40638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3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Taulukon</a:t>
            </a:r>
            <a:r>
              <a:rPr lang="en-US"/>
              <a:t> </a:t>
            </a:r>
            <a:r>
              <a:rPr lang="en-US" err="1"/>
              <a:t>sivumalli</a:t>
            </a:r>
            <a:r>
              <a:rPr lang="en-US"/>
              <a:t> ja </a:t>
            </a:r>
            <a:r>
              <a:rPr lang="en-US" err="1"/>
              <a:t>pohja</a:t>
            </a:r>
            <a:r>
              <a:rPr lang="en-US"/>
              <a:t>, </a:t>
            </a:r>
            <a:r>
              <a:rPr lang="en-US" err="1"/>
              <a:t>käytä</a:t>
            </a:r>
            <a:r>
              <a:rPr lang="en-US"/>
              <a:t> </a:t>
            </a:r>
            <a:r>
              <a:rPr lang="en-US" err="1"/>
              <a:t>monokromaattista</a:t>
            </a:r>
            <a:r>
              <a:rPr lang="en-US"/>
              <a:t> </a:t>
            </a:r>
            <a:r>
              <a:rPr lang="en-US" err="1"/>
              <a:t>sävyasteikkoa</a:t>
            </a:r>
            <a:r>
              <a:rPr lang="en-US"/>
              <a:t> </a:t>
            </a:r>
            <a:r>
              <a:rPr lang="en-US" err="1"/>
              <a:t>taulukoissa</a:t>
            </a:r>
            <a:r>
              <a:rPr lang="en-US"/>
              <a:t> ja </a:t>
            </a:r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FD5D02-DE80-401E-B07E-60B32CE424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9" y="1992923"/>
            <a:ext cx="10297904" cy="4028464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702A851-CB89-474D-8FC3-A558040BF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63691A75-9939-4A38-90AA-6DAAC023EA65}" type="datetime1">
              <a:rPr lang="fi-FI" smtClean="0"/>
              <a:t>12.3.2026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F150CC1-435E-4F8D-B829-BCE387E3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BA1F83F-6BD3-4204-B92C-81545473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237664"/>
      </p:ext>
    </p:extLst>
  </p:cSld>
  <p:clrMapOvr>
    <a:masterClrMapping/>
  </p:clrMapOvr>
  <p:transition spd="med">
    <p:pull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D95D97E-CCC6-44BC-96FA-496A5873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043" y="354804"/>
            <a:ext cx="1440000" cy="19854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C41671-AD33-4095-9C58-046DDB9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30FF40E-FA54-46FA-B0F2-1F3BB496B509}" type="datetime1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063DB33-98E2-4726-A193-6DF7CF28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CA0C576-B979-4961-AEE4-9E3DBA8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818279"/>
      </p:ext>
    </p:extLst>
  </p:cSld>
  <p:clrMapOvr>
    <a:masterClrMapping/>
  </p:clrMapOvr>
  <p:transition spd="med">
    <p:pull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1984217"/>
            <a:ext cx="408792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kirjoittaa</a:t>
            </a:r>
            <a:r>
              <a:rPr lang="en-US"/>
              <a:t>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2266A-00FA-4077-9C87-BA27033D5BC1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7BEB07-6950-4A72-9BC4-99FFBFF1F70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7ED48A9-6F3F-4D78-90DE-E785B8FF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3D9798A-253D-46C9-9795-00107916A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E9F2D6F1-C510-494D-AC6B-E7E74654BA4E}" type="datetime1">
              <a:rPr lang="fi-FI" smtClean="0"/>
              <a:t>12.3.2026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7497505-C087-46E1-A241-AA77896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13E26C-91C5-405D-9EC7-270D6F97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F58B-C036-44DD-8E64-049A44731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7D4F80-5B7B-44BB-84FB-03A2B07509C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0B8F78-1505-4A8E-93ED-F98EE417C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45B01F6-0318-48B0-8A94-388171B1E0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369"/>
      </p:ext>
    </p:extLst>
  </p:cSld>
  <p:clrMapOvr>
    <a:masterClrMapping/>
  </p:clrMapOvr>
  <p:transition spd="med">
    <p:pull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pysty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454110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Pystymallisen</a:t>
            </a:r>
            <a:r>
              <a:rPr lang="en-US"/>
              <a:t> </a:t>
            </a:r>
            <a:r>
              <a:rPr lang="en-US" err="1"/>
              <a:t>graafin</a:t>
            </a:r>
            <a:r>
              <a:rPr lang="en-US"/>
              <a:t> </a:t>
            </a:r>
            <a:r>
              <a:rPr lang="en-US" err="1"/>
              <a:t>pohja</a:t>
            </a:r>
            <a:r>
              <a:rPr lang="en-US"/>
              <a:t> ja </a:t>
            </a:r>
            <a:r>
              <a:rPr lang="en-US" err="1"/>
              <a:t>sivumalli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4C5200-751F-4CFE-8D6B-1F9F6E3DD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185" y="1991170"/>
            <a:ext cx="453105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80975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27063" indent="-177800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8038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5838" indent="-17780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en-US" err="1"/>
              <a:t>Käytä</a:t>
            </a:r>
            <a:r>
              <a:rPr lang="en-US"/>
              <a:t> </a:t>
            </a:r>
            <a:r>
              <a:rPr lang="en-US" err="1"/>
              <a:t>graafissa</a:t>
            </a:r>
            <a:r>
              <a:rPr lang="en-US"/>
              <a:t> </a:t>
            </a:r>
            <a:r>
              <a:rPr lang="en-US" err="1"/>
              <a:t>monokromaattista</a:t>
            </a:r>
            <a:r>
              <a:rPr lang="en-US"/>
              <a:t> </a:t>
            </a:r>
            <a:r>
              <a:rPr lang="en-US" err="1"/>
              <a:t>sävyasteikkoa</a:t>
            </a:r>
            <a:r>
              <a:rPr lang="en-US"/>
              <a:t> </a:t>
            </a:r>
            <a:r>
              <a:rPr lang="en-US" err="1"/>
              <a:t>mahdollisuuksien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fi-FI"/>
              <a:t> (jos 6 eri sävyä riittää). </a:t>
            </a:r>
            <a:r>
              <a:rPr lang="en-US" err="1"/>
              <a:t>Suosi</a:t>
            </a:r>
            <a:r>
              <a:rPr lang="fi-FI"/>
              <a:t> vihreää tai violettia palettia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4F9E3CD-A31A-433F-A664-934578C33FE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944563"/>
            <a:ext cx="5256213" cy="5079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31E1BAA-AA5A-4927-BB48-95450857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B88C864-5E7E-43BF-84E7-9800B78029B8}" type="datetime1">
              <a:rPr lang="fi-FI" smtClean="0"/>
              <a:t>12.3.2026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B6CE3F0-70C1-40DB-B1BC-4727426B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EF7777C-45E0-450B-8CE0-12EE21B6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469443"/>
      </p:ext>
    </p:extLst>
  </p:cSld>
  <p:clrMapOvr>
    <a:masterClrMapping/>
  </p:clrMapOvr>
  <p:transition spd="med">
    <p:pull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taattipohja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749F01-6EBC-44F9-E72A-A8D4AA05F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159" y="944563"/>
            <a:ext cx="8373682" cy="51063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17445" y="2233808"/>
            <a:ext cx="5757110" cy="2527861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Tämä</a:t>
            </a:r>
            <a:r>
              <a:rPr lang="en-US"/>
              <a:t> on </a:t>
            </a:r>
            <a:r>
              <a:rPr lang="en-US" err="1"/>
              <a:t>sitaattipohja</a:t>
            </a:r>
            <a:r>
              <a:rPr lang="en-US"/>
              <a:t>.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tässä</a:t>
            </a:r>
            <a:r>
              <a:rPr lang="en-US"/>
              <a:t>. 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tyylissä</a:t>
            </a:r>
            <a:r>
              <a:rPr lang="en-US"/>
              <a:t> ja </a:t>
            </a:r>
            <a:r>
              <a:rPr lang="en-US" err="1"/>
              <a:t>pistekoossa</a:t>
            </a:r>
            <a:r>
              <a:rPr lang="en-US"/>
              <a:t>.</a:t>
            </a:r>
            <a:endParaRPr lang="fi-FI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C67250-472B-3E40-0679-AC3BC5C27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7445" y="4867275"/>
            <a:ext cx="5757109" cy="285750"/>
          </a:xfrm>
        </p:spPr>
        <p:txBody>
          <a:bodyPr/>
          <a:lstStyle>
            <a:lvl1pPr marL="0" indent="0" algn="ctr">
              <a:buNone/>
              <a:defRPr sz="1800" b="1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‒ KUKA SANOI CAPS LOCKILLA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B3FBEB-6B5F-4A28-9A37-BA2072436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5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tekstilaatikko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paikka</a:t>
            </a:r>
            <a:r>
              <a:rPr lang="en-US"/>
              <a:t> </a:t>
            </a:r>
            <a:r>
              <a:rPr lang="en-US" err="1"/>
              <a:t>kuvalle</a:t>
            </a:r>
            <a:r>
              <a:rPr lang="en-US"/>
              <a:t> ja </a:t>
            </a:r>
            <a:r>
              <a:rPr lang="en-US" err="1"/>
              <a:t>kuvatekstille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6"/>
            <a:ext cx="4137025" cy="3599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D72AF4-2105-46E3-A9E6-21CC5ECD4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188" y="5746376"/>
            <a:ext cx="4127500" cy="311524"/>
          </a:xfr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239400" indent="0">
              <a:buNone/>
              <a:defRPr sz="1100">
                <a:latin typeface="+mn-lt"/>
              </a:defRPr>
            </a:lvl2pPr>
            <a:lvl3pPr marL="268287" indent="0">
              <a:buNone/>
              <a:defRPr sz="1100">
                <a:latin typeface="+mn-lt"/>
              </a:defRPr>
            </a:lvl3pPr>
            <a:lvl4pPr marL="536575" indent="0">
              <a:buNone/>
              <a:defRPr sz="1100">
                <a:latin typeface="+mn-lt"/>
              </a:defRPr>
            </a:lvl4pPr>
            <a:lvl5pPr marL="804862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. </a:t>
            </a:r>
            <a:r>
              <a:rPr lang="en-US" err="1"/>
              <a:t>Kasvata</a:t>
            </a:r>
            <a:r>
              <a:rPr lang="en-US"/>
              <a:t> </a:t>
            </a:r>
            <a:r>
              <a:rPr lang="en-US" err="1"/>
              <a:t>tarvittaessa</a:t>
            </a:r>
            <a:r>
              <a:rPr lang="en-US"/>
              <a:t> </a:t>
            </a:r>
            <a:r>
              <a:rPr lang="en-US" err="1"/>
              <a:t>laatikkoa</a:t>
            </a:r>
            <a:r>
              <a:rPr lang="en-US"/>
              <a:t> YLÖSPÄIN, EI ALASPÄIN. </a:t>
            </a:r>
            <a:r>
              <a:rPr lang="en-US" err="1"/>
              <a:t>Rajaa</a:t>
            </a:r>
            <a:r>
              <a:rPr lang="en-US"/>
              <a:t> </a:t>
            </a:r>
            <a:r>
              <a:rPr lang="en-US" err="1"/>
              <a:t>silloin</a:t>
            </a:r>
            <a:r>
              <a:rPr lang="en-US"/>
              <a:t> </a:t>
            </a:r>
            <a:r>
              <a:rPr lang="en-US" err="1"/>
              <a:t>kuvaa</a:t>
            </a:r>
            <a:r>
              <a:rPr lang="en-US"/>
              <a:t> </a:t>
            </a:r>
            <a:r>
              <a:rPr lang="en-US" err="1"/>
              <a:t>matalammaksi</a:t>
            </a:r>
            <a:r>
              <a:rPr lang="en-US"/>
              <a:t> </a:t>
            </a:r>
            <a:r>
              <a:rPr lang="en-US" err="1"/>
              <a:t>alhaalta</a:t>
            </a:r>
            <a:r>
              <a:rPr lang="en-US"/>
              <a:t> </a:t>
            </a:r>
            <a:r>
              <a:rPr lang="en-US" err="1"/>
              <a:t>päin</a:t>
            </a:r>
            <a:r>
              <a:rPr lang="en-US"/>
              <a:t>.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4B9F9E6-E4FD-4DC2-8574-2EC748EC5611}" type="datetime1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563331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B6C228-E448-409D-98C5-76EB7875FCF5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0327CE-2779-44AD-8216-B99BBD0B97EE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03BA59B-C7C7-436D-98D7-C8DC7140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err="1"/>
              <a:t>Tärkein</a:t>
            </a:r>
            <a:r>
              <a:rPr lang="en-US"/>
              <a:t> </a:t>
            </a:r>
            <a:r>
              <a:rPr lang="en-US" err="1"/>
              <a:t>viestisi</a:t>
            </a:r>
            <a:r>
              <a:rPr lang="en-US"/>
              <a:t> </a:t>
            </a:r>
            <a:r>
              <a:rPr lang="en-US" err="1"/>
              <a:t>hyvin</a:t>
            </a:r>
            <a:r>
              <a:rPr lang="en-US"/>
              <a:t> </a:t>
            </a:r>
            <a:r>
              <a:rPr lang="en-US" err="1"/>
              <a:t>kiteytettynä</a:t>
            </a:r>
            <a:r>
              <a:rPr lang="en-US"/>
              <a:t> tai </a:t>
            </a:r>
            <a:r>
              <a:rPr lang="en-US" err="1"/>
              <a:t>pelkkä</a:t>
            </a:r>
            <a:r>
              <a:rPr lang="en-US"/>
              <a:t> </a:t>
            </a:r>
            <a:r>
              <a:rPr lang="en-US" err="1"/>
              <a:t>kaunis</a:t>
            </a:r>
            <a:r>
              <a:rPr lang="en-US"/>
              <a:t> KIITOS!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@</a:t>
            </a:r>
            <a:r>
              <a:rPr lang="en-US" err="1"/>
              <a:t>millänimellälöytääsomesta</a:t>
            </a: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A856A5-D2EC-441E-832B-A4A01F5EA02F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D36CA6-B581-4869-84C3-D15557408EAD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9D0EFE-81CD-4B1F-8AF7-D42CBCACD215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D579AE-AE13-44EF-AB9E-394592E76F14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BA6DB6-B666-495B-BA3A-2748E673451B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785AF0-635B-4B1D-9981-1E17515E67AF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A6404-E1D1-4416-89B0-B8E73A56A260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6940C869-33C9-455E-A0C8-005239529785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15208476-5B58-4F87-8327-442FEB8A1CC2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Subtitle 8">
              <a:extLst>
                <a:ext uri="{FF2B5EF4-FFF2-40B4-BE49-F238E27FC236}">
                  <a16:creationId xmlns:a16="http://schemas.microsoft.com/office/drawing/2014/main" id="{74857E02-F87D-40B8-9E2A-7542E7B8D0C6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9" name="Subtitle 8">
              <a:extLst>
                <a:ext uri="{FF2B5EF4-FFF2-40B4-BE49-F238E27FC236}">
                  <a16:creationId xmlns:a16="http://schemas.microsoft.com/office/drawing/2014/main" id="{2EF92C35-B94F-4678-BAEB-51FADD602F7E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err="1">
                  <a:solidFill>
                    <a:schemeClr val="tx2"/>
                  </a:solidFill>
                </a:rPr>
                <a:t>tyoterveyslaitos</a:t>
              </a:r>
              <a:endParaRPr lang="fi-FI" sz="1400" b="0" spc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F746FFB3-5EE7-44F3-BC89-127BCF1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21" name="Picture 20">
              <a:hlinkClick r:id="rId8"/>
              <a:extLst>
                <a:ext uri="{FF2B5EF4-FFF2-40B4-BE49-F238E27FC236}">
                  <a16:creationId xmlns:a16="http://schemas.microsoft.com/office/drawing/2014/main" id="{9C4E4EF3-EFC7-436E-864D-CE0B4F81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22" name="Picture 21">
              <a:hlinkClick r:id="rId10"/>
              <a:extLst>
                <a:ext uri="{FF2B5EF4-FFF2-40B4-BE49-F238E27FC236}">
                  <a16:creationId xmlns:a16="http://schemas.microsoft.com/office/drawing/2014/main" id="{FEE9B284-A03C-44C9-BE24-505BB5EB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EC8B3A94-65EE-479A-A481-791A2209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1C0BC2-59E2-464E-96E3-A84CC59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6751F-2D76-4FBC-802D-7861EB7CDAD0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1DAD-EF02-491C-8C06-35444286F4D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9383F79-8A1C-4826-AFDE-942BE872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3A80FD-A974-422B-B03A-3D2BF5E922AB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140CF6E5-E499-4CCD-B056-3DEFFCA468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1ABA2-A14D-4226-8535-5FBDF291CE69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E0FAFB-2672-4F15-9E94-18D33BD661CA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E38FC0-DC61-4676-BDD6-6D705D0A246E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E76123-B215-4F71-99BA-2B1FE7A96297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107794-4614-4879-964E-BB388DD5D883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FFAC8-01EC-4438-AD4F-4B6EABF2A23E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>
              <a:hlinkClick r:id="rId6"/>
              <a:extLst>
                <a:ext uri="{FF2B5EF4-FFF2-40B4-BE49-F238E27FC236}">
                  <a16:creationId xmlns:a16="http://schemas.microsoft.com/office/drawing/2014/main" id="{1AA9F7FF-54E6-47EA-BA6E-6389F02D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51" name="Picture 50">
              <a:hlinkClick r:id="rId8"/>
              <a:extLst>
                <a:ext uri="{FF2B5EF4-FFF2-40B4-BE49-F238E27FC236}">
                  <a16:creationId xmlns:a16="http://schemas.microsoft.com/office/drawing/2014/main" id="{C99BE471-71BC-43CE-A572-869C0BB0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52" name="Picture 51">
              <a:hlinkClick r:id="rId10"/>
              <a:extLst>
                <a:ext uri="{FF2B5EF4-FFF2-40B4-BE49-F238E27FC236}">
                  <a16:creationId xmlns:a16="http://schemas.microsoft.com/office/drawing/2014/main" id="{F151CC07-420A-472F-9D9A-499F1918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53" name="Picture 52">
              <a:hlinkClick r:id="rId12"/>
              <a:extLst>
                <a:ext uri="{FF2B5EF4-FFF2-40B4-BE49-F238E27FC236}">
                  <a16:creationId xmlns:a16="http://schemas.microsoft.com/office/drawing/2014/main" id="{59A1CFD7-3E07-4140-8E9F-A9639687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D626B9-9DDA-4EE7-B80F-E02661CC8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61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425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02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 userDrawn="1"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253079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kansi</a:t>
            </a:r>
            <a:r>
              <a:rPr lang="en-US" dirty="0"/>
              <a:t> </a:t>
            </a:r>
            <a:r>
              <a:rPr lang="en-US" dirty="0" err="1"/>
              <a:t>oikealla</a:t>
            </a:r>
            <a:r>
              <a:rPr lang="en-US" dirty="0"/>
              <a:t> </a:t>
            </a:r>
            <a:r>
              <a:rPr lang="en-US" dirty="0" err="1"/>
              <a:t>rahoittajalogoilla</a:t>
            </a:r>
            <a:r>
              <a:rPr lang="en-US" dirty="0"/>
              <a:t> </a:t>
            </a:r>
            <a:r>
              <a:rPr lang="en-US" dirty="0" err="1"/>
              <a:t>näin</a:t>
            </a:r>
            <a:r>
              <a:rPr lang="en-US" dirty="0"/>
              <a:t>: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VALITSE SIVU, HIIREN OIKEA -VALIKKO JA AVAA LAYOUT-VALIKKO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8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2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4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2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776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4491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303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sivupohja</a:t>
            </a:r>
            <a:r>
              <a:rPr lang="en-US" dirty="0"/>
              <a:t> on </a:t>
            </a:r>
            <a:r>
              <a:rPr lang="en-US" dirty="0" err="1"/>
              <a:t>ESR-hankkeille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7" name="Picture 6" descr="Euroopan unionin osarahoittama.">
            <a:extLst>
              <a:ext uri="{FF2B5EF4-FFF2-40B4-BE49-F238E27FC236}">
                <a16:creationId xmlns:a16="http://schemas.microsoft.com/office/drawing/2014/main" id="{217E3498-9547-60D4-0773-6A473927D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89" y="5904797"/>
            <a:ext cx="2263874" cy="5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0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lisää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fi-FI" dirty="0"/>
              <a:t>Rahaa rahoittajan logo alla olevaan logopaikkaan.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rahoittajan</a:t>
            </a:r>
            <a:r>
              <a:rPr lang="en-US" dirty="0"/>
              <a:t> logo </a:t>
            </a:r>
            <a:r>
              <a:rPr lang="en-US" dirty="0" err="1"/>
              <a:t>sivupohjaan</a:t>
            </a:r>
            <a:r>
              <a:rPr lang="en-US" dirty="0"/>
              <a:t> </a:t>
            </a:r>
            <a:r>
              <a:rPr lang="en-US" dirty="0" err="1"/>
              <a:t>näin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EA766F-2F5A-2AE9-06EC-74B4706892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4019" y="5903286"/>
            <a:ext cx="2480532" cy="519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3456479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4915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6011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619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791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5216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8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2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9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1pPr>
              <a:defRPr/>
            </a:lvl1pPr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 dirty="0"/>
              <a:t>Muut </a:t>
            </a:r>
            <a:r>
              <a:rPr lang="en-US" dirty="0" err="1"/>
              <a:t>valokuvalliset</a:t>
            </a:r>
            <a:r>
              <a:rPr lang="en-US" dirty="0"/>
              <a:t> </a:t>
            </a:r>
            <a:r>
              <a:rPr lang="en-US" dirty="0" err="1"/>
              <a:t>sivupohjat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Layout-</a:t>
            </a:r>
            <a:r>
              <a:rPr lang="en-US" dirty="0" err="1"/>
              <a:t>valikosta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98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62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51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37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9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64EFC4-0CBE-57AB-31F6-4767CA3A5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19955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9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69421B-E58C-0EFD-279A-F329F2E56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1185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0CA750-6AB6-E8C8-7CB0-11C2198C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40396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0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47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21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556313"/>
            <a:ext cx="10442575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543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396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38950972"/>
      </p:ext>
    </p:extLst>
  </p:cSld>
  <p:clrMapOvr>
    <a:masterClrMapping/>
  </p:clrMapOvr>
  <p:hf sldNum="0" hdr="0" ft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33838214"/>
      </p:ext>
    </p:extLst>
  </p:cSld>
  <p:clrMapOvr>
    <a:masterClrMapping/>
  </p:clrMapOvr>
  <p:hf sldNum="0" hdr="0" ftr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30035725"/>
      </p:ext>
    </p:extLst>
  </p:cSld>
  <p:clrMapOvr>
    <a:masterClrMapping/>
  </p:clrMapOvr>
  <p:hf sldNum="0" hdr="0" ftr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  <p:pic>
        <p:nvPicPr>
          <p:cNvPr id="12" name="Graphic 11" descr="Clock-icon">
            <a:extLst>
              <a:ext uri="{FF2B5EF4-FFF2-40B4-BE49-F238E27FC236}">
                <a16:creationId xmlns:a16="http://schemas.microsoft.com/office/drawing/2014/main" id="{5C1EB6D8-9B21-6553-7F7D-7C7FA60B5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192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04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DDE23F5D-2AB2-4EEC-91B8-39A6B375B2D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Kiitos</a:t>
            </a:r>
            <a:endParaRPr lang="sv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HYVÄÄ</a:t>
            </a:r>
            <a:br>
              <a:rPr lang="sv-FI" dirty="0"/>
            </a:br>
            <a:r>
              <a:rPr lang="sv-FI" dirty="0"/>
              <a:t>TYÖPÄIVÄÄ!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Lisää asiaa työelämästä? Seuraa Työterveyslaitosta somessa ja vieraile verkkosivuillamme ttl.fi</a:t>
            </a:r>
            <a:endParaRPr lang="sv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/>
              <a:t>LISÄTIETOLAATIKKO: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olennaista</a:t>
            </a:r>
            <a:r>
              <a:rPr lang="en-US" dirty="0"/>
              <a:t> </a:t>
            </a:r>
            <a:r>
              <a:rPr lang="en-US" dirty="0" err="1"/>
              <a:t>lisätietoa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6108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5.11.2025</a:t>
            </a:r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9384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41019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4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omalla merkillä sinisellä alue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Tähän esim. pvm tai esittäjä, jos on alaotsikko yllä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0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 userDrawn="1"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1803535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kansi</a:t>
            </a:r>
            <a:r>
              <a:rPr lang="en-US" dirty="0"/>
              <a:t> </a:t>
            </a:r>
            <a:r>
              <a:rPr lang="en-US" dirty="0" err="1"/>
              <a:t>oikealla</a:t>
            </a:r>
            <a:r>
              <a:rPr lang="en-US" dirty="0"/>
              <a:t> </a:t>
            </a:r>
            <a:r>
              <a:rPr lang="en-US" dirty="0" err="1"/>
              <a:t>rahoittajalogoilla</a:t>
            </a:r>
            <a:r>
              <a:rPr lang="en-US" dirty="0"/>
              <a:t> </a:t>
            </a:r>
            <a:r>
              <a:rPr lang="en-US" dirty="0" err="1"/>
              <a:t>näin</a:t>
            </a:r>
            <a:r>
              <a:rPr lang="en-US" dirty="0"/>
              <a:t>: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VALITSE SIVU, HIIREN OIKEA -VALIKKO JA AVAA LAYOUT-VALIKKO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8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6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0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4247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27976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4501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81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256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144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0E1B212-7FDB-E939-4431-8245CBE5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6872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2209CEB-0B6B-D309-78F7-FBA7E72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52608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7386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8D3E856-B709-4DBA-FD0C-B3D53380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17257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1pPr>
              <a:defRPr/>
            </a:lvl1pPr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 dirty="0"/>
              <a:t>Muut </a:t>
            </a:r>
            <a:r>
              <a:rPr lang="en-US" dirty="0" err="1"/>
              <a:t>valokuvalliset</a:t>
            </a:r>
            <a:r>
              <a:rPr lang="en-US" dirty="0"/>
              <a:t> </a:t>
            </a:r>
            <a:r>
              <a:rPr lang="en-US" dirty="0" err="1"/>
              <a:t>sivupohjat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Layout-</a:t>
            </a:r>
            <a:r>
              <a:rPr lang="en-US" dirty="0" err="1"/>
              <a:t>valikosta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8868015-A6B8-0AF8-F3A3-6F7578D8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81304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B1B16D-6D42-C9F1-EA51-3F5877B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04513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F272070-8AF7-1D4D-910E-58468FDC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29225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104E9B8-5CDC-12A1-1E6D-B23F52F2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40493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EC6D3F9-17DC-0B1F-747E-B8027B02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70007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A582EE4-E377-3A3F-8F30-12450F11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6008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0AD581-8A00-B16D-0EAB-593C52E7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99534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8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64EFC4-0CBE-57AB-31F6-4767CA3A5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12991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69421B-E58C-0EFD-279A-F329F2E56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06031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0CA750-6AB6-E8C8-7CB0-11C2198C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23286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8DDD5-ABAC-ADFA-4F13-E01A1738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39358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AD0B4F8-3F7B-AC70-4B80-9D35E38E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72" y="396241"/>
            <a:ext cx="5916052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52097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6B6989-81BB-8C20-BAEC-61A1DA33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809656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42987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01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00157308"/>
      </p:ext>
    </p:extLst>
  </p:cSld>
  <p:clrMapOvr>
    <a:masterClrMapping/>
  </p:clrMapOvr>
  <p:hf sldNum="0" hdr="0" ftr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1008083"/>
      </p:ext>
    </p:extLst>
  </p:cSld>
  <p:clrMapOvr>
    <a:masterClrMapping/>
  </p:clrMapOvr>
  <p:hf sldNum="0" hdr="0" ft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47597957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0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  <p:pic>
        <p:nvPicPr>
          <p:cNvPr id="12" name="Graphic 11" descr="Clock-icon">
            <a:extLst>
              <a:ext uri="{FF2B5EF4-FFF2-40B4-BE49-F238E27FC236}">
                <a16:creationId xmlns:a16="http://schemas.microsoft.com/office/drawing/2014/main" id="{5C1EB6D8-9B21-6553-7F7D-7C7FA60B5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6694"/>
      </p:ext>
    </p:extLst>
  </p:cSld>
  <p:clrMapOvr>
    <a:masterClrMapping/>
  </p:clrMapOvr>
  <p:hf sldNum="0" hdr="0" ftr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DDE23F5D-2AB2-4EEC-91B8-39A6B375B2D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Kiitos</a:t>
            </a:r>
            <a:endParaRPr lang="sv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HYVÄÄ</a:t>
            </a:r>
            <a:br>
              <a:rPr lang="sv-FI" dirty="0"/>
            </a:br>
            <a:r>
              <a:rPr lang="sv-FI" dirty="0"/>
              <a:t>TYÖPÄIVÄÄ!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Lisää asiaa työelämästä? Seuraa Työterveyslaitosta somessa ja vieraile verkkosivuillamme ttl.fi</a:t>
            </a:r>
            <a:endParaRPr lang="sv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/>
              <a:t>LISÄTIETOLAATIKKO: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olennaista</a:t>
            </a:r>
            <a:r>
              <a:rPr lang="en-US" dirty="0"/>
              <a:t> </a:t>
            </a:r>
            <a:r>
              <a:rPr lang="en-US" dirty="0" err="1"/>
              <a:t>lisätietoa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6712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33821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 userDrawn="1"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287866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kansi</a:t>
            </a:r>
            <a:r>
              <a:rPr lang="en-US" dirty="0"/>
              <a:t> </a:t>
            </a:r>
            <a:r>
              <a:rPr lang="en-US" dirty="0" err="1"/>
              <a:t>oikealla</a:t>
            </a:r>
            <a:r>
              <a:rPr lang="en-US" dirty="0"/>
              <a:t> </a:t>
            </a:r>
            <a:r>
              <a:rPr lang="en-US" dirty="0" err="1"/>
              <a:t>rahoittajalogoilla</a:t>
            </a:r>
            <a:r>
              <a:rPr lang="en-US" dirty="0"/>
              <a:t> </a:t>
            </a:r>
            <a:r>
              <a:rPr lang="en-US" dirty="0" err="1"/>
              <a:t>näin</a:t>
            </a:r>
            <a:r>
              <a:rPr lang="en-US" dirty="0"/>
              <a:t>: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VALITSE SIVU, HIIREN OIKEA -VALIKKO JA AVAA LAYOUT-VALIKKO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6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95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91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55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7031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sivupohja</a:t>
            </a:r>
            <a:r>
              <a:rPr lang="en-US" dirty="0"/>
              <a:t> on </a:t>
            </a:r>
            <a:r>
              <a:rPr lang="en-US" dirty="0" err="1"/>
              <a:t>ESR-hankkeille</a:t>
            </a:r>
            <a:endParaRPr lang="sv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7" name="Picture 6" descr="Euroopan unionin osarahoittama.">
            <a:extLst>
              <a:ext uri="{FF2B5EF4-FFF2-40B4-BE49-F238E27FC236}">
                <a16:creationId xmlns:a16="http://schemas.microsoft.com/office/drawing/2014/main" id="{217E3498-9547-60D4-0773-6A473927D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89" y="5904797"/>
            <a:ext cx="2263874" cy="5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20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lisää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rahoittajan</a:t>
            </a:r>
            <a:r>
              <a:rPr lang="en-US" dirty="0"/>
              <a:t> logo </a:t>
            </a:r>
            <a:r>
              <a:rPr lang="en-US" dirty="0" err="1"/>
              <a:t>sivupohjaan</a:t>
            </a:r>
            <a:r>
              <a:rPr lang="en-US" dirty="0"/>
              <a:t> </a:t>
            </a:r>
            <a:r>
              <a:rPr lang="en-US" dirty="0" err="1"/>
              <a:t>näin</a:t>
            </a:r>
            <a:endParaRPr lang="sv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fi-FI" dirty="0"/>
              <a:t>Rahaa rahoittajan logo alla olevaan logopaikkaan.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EA766F-2F5A-2AE9-06EC-74B4706892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4019" y="5903286"/>
            <a:ext cx="2480532" cy="519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14759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5698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5596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437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241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18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60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98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1pPr>
              <a:defRPr/>
            </a:lvl1pPr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 dirty="0"/>
              <a:t>Muut </a:t>
            </a:r>
            <a:r>
              <a:rPr lang="en-US" dirty="0" err="1"/>
              <a:t>valokuvalliset</a:t>
            </a:r>
            <a:r>
              <a:rPr lang="en-US" dirty="0"/>
              <a:t> </a:t>
            </a:r>
            <a:r>
              <a:rPr lang="en-US" dirty="0" err="1"/>
              <a:t>sivupohjat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Layout-</a:t>
            </a:r>
            <a:r>
              <a:rPr lang="en-US" dirty="0" err="1"/>
              <a:t>valikosta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0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6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71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1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4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6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64EFC4-0CBE-57AB-31F6-4767CA3A5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40253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69421B-E58C-0EFD-279A-F329F2E56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92208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0CA750-6AB6-E8C8-7CB0-11C2198C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66958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3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47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1477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556313"/>
            <a:ext cx="10442575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35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675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4142255"/>
      </p:ext>
    </p:extLst>
  </p:cSld>
  <p:clrMapOvr>
    <a:masterClrMapping/>
  </p:clrMapOvr>
  <p:hf sldNum="0" hdr="0" ftr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3413136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17445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9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12033745"/>
      </p:ext>
    </p:extLst>
  </p:cSld>
  <p:clrMapOvr>
    <a:masterClrMapping/>
  </p:clrMapOvr>
  <p:hf sldNum="0" hdr="0" ftr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1EB6D8-9B21-6553-7F7D-7C7FA60B5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9443"/>
      </p:ext>
    </p:extLst>
  </p:cSld>
  <p:clrMapOvr>
    <a:masterClrMapping/>
  </p:clrMapOvr>
  <p:hf sldNum="0" hdr="0" ftr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DDE23F5D-2AB2-4EEC-91B8-39A6B375B2D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Kiitos</a:t>
            </a:r>
            <a:endParaRPr lang="sv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HYVÄÄ</a:t>
            </a:r>
            <a:br>
              <a:rPr lang="sv-FI" dirty="0"/>
            </a:br>
            <a:r>
              <a:rPr lang="sv-FI" dirty="0"/>
              <a:t>TYÖPÄIVÄÄ!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Lisää asiaa työelämästä? Seuraa Työterveyslaitosta somessa ja vieraile verkkosivuillamme ttl.fi</a:t>
            </a:r>
            <a:endParaRPr lang="sv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/>
              <a:t>LISÄTIETOLAATIKKO: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olennaista</a:t>
            </a:r>
            <a:r>
              <a:rPr lang="en-US" dirty="0"/>
              <a:t> </a:t>
            </a:r>
            <a:r>
              <a:rPr lang="en-US" dirty="0" err="1"/>
              <a:t>lisätietoa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88240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tähän mahtuu kaksirivinen otsikko, älä kirjoita sen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 Työterveyslaitos, Putoamissuojainten määräaikaistarkastajien ajankohtaispäivä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113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8824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omalla merkillä sinisellä alue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Tähän esim. pvm tai esittäjä, jos on alaotsikko yllä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 userDrawn="1"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45824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kansi</a:t>
            </a:r>
            <a:r>
              <a:rPr lang="en-US" dirty="0"/>
              <a:t> </a:t>
            </a:r>
            <a:r>
              <a:rPr lang="en-US" dirty="0" err="1"/>
              <a:t>oikealla</a:t>
            </a:r>
            <a:r>
              <a:rPr lang="en-US" dirty="0"/>
              <a:t> </a:t>
            </a:r>
            <a:r>
              <a:rPr lang="en-US" dirty="0" err="1"/>
              <a:t>rahoittajalogoilla</a:t>
            </a:r>
            <a:r>
              <a:rPr lang="en-US" dirty="0"/>
              <a:t> </a:t>
            </a:r>
            <a:r>
              <a:rPr lang="en-US" dirty="0" err="1"/>
              <a:t>näin</a:t>
            </a:r>
            <a:r>
              <a:rPr lang="en-US" dirty="0"/>
              <a:t>: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VALITSE SIVU, HIIREN OIKEA -VALIKKO JA AVAA LAYOUT-VALIKKO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0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47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993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9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pvm</a:t>
            </a:r>
            <a:r>
              <a:rPr lang="en-US" dirty="0"/>
              <a:t> tai </a:t>
            </a:r>
            <a:r>
              <a:rPr lang="en-US" dirty="0" err="1"/>
              <a:t>esittäjä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alaotsikko</a:t>
            </a:r>
            <a:r>
              <a:rPr lang="en-US" dirty="0"/>
              <a:t> </a:t>
            </a:r>
            <a:r>
              <a:rPr lang="en-US" dirty="0" err="1"/>
              <a:t>yllä</a:t>
            </a:r>
            <a:endParaRPr lang="sv-FI" dirty="0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443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3284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91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72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lihavointi</a:t>
            </a:r>
            <a:r>
              <a:rPr lang="en-US" dirty="0"/>
              <a:t>: </a:t>
            </a:r>
            <a:r>
              <a:rPr lang="en-US" dirty="0" err="1"/>
              <a:t>Vaihda</a:t>
            </a:r>
            <a:r>
              <a:rPr lang="en-US" dirty="0"/>
              <a:t> </a:t>
            </a:r>
            <a:r>
              <a:rPr lang="en-US" dirty="0" err="1"/>
              <a:t>fontiksi</a:t>
            </a:r>
            <a:r>
              <a:rPr lang="en-US" dirty="0"/>
              <a:t> Source Sans 3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siis</a:t>
            </a:r>
            <a:r>
              <a:rPr lang="en-US" dirty="0"/>
              <a:t> Medium) ja </a:t>
            </a:r>
            <a:r>
              <a:rPr lang="en-US" dirty="0" err="1"/>
              <a:t>lihavoi</a:t>
            </a:r>
            <a:r>
              <a:rPr lang="en-US" dirty="0"/>
              <a:t>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Boldaamalla</a:t>
            </a:r>
            <a:r>
              <a:rPr lang="en-US" dirty="0"/>
              <a:t> (Ctrl + B)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5569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556313"/>
            <a:ext cx="10442575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931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5B9C59-40DC-4E8F-87D4-2B05A51CDE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9431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0E1B212-7FDB-E939-4431-8245CBE5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35427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2209CEB-0B6B-D309-78F7-FBA7E72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52608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040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8D3E856-B709-4DBA-FD0C-B3D53380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77536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1pPr>
              <a:defRPr/>
            </a:lvl1pPr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 dirty="0"/>
              <a:t>Muut </a:t>
            </a:r>
            <a:r>
              <a:rPr lang="en-US" dirty="0" err="1"/>
              <a:t>valokuvalliset</a:t>
            </a:r>
            <a:r>
              <a:rPr lang="en-US" dirty="0"/>
              <a:t> </a:t>
            </a:r>
            <a:r>
              <a:rPr lang="en-US" dirty="0" err="1"/>
              <a:t>sivupohjat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Layout-</a:t>
            </a:r>
            <a:r>
              <a:rPr lang="en-US" dirty="0" err="1"/>
              <a:t>valikosta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8868015-A6B8-0AF8-F3A3-6F7578D8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455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B1B16D-6D42-C9F1-EA51-3F5877B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98874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F272070-8AF7-1D4D-910E-58468FDC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81739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104E9B8-5CDC-12A1-1E6D-B23F52F2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11771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EC6D3F9-17DC-0B1F-747E-B8027B02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9003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A582EE4-E377-3A3F-8F30-12450F11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35736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48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70AD581-8A00-B16D-0EAB-593C52E7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784108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5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64EFC4-0CBE-57AB-31F6-4767CA3A5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43066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A2EB1-C902-4B19-B7C0-1C8100DA353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69421B-E58C-0EFD-279A-F329F2E56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401333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nosto_kuv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0CA750-6AB6-E8C8-7CB0-11C2198C2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083060"/>
            <a:ext cx="5409486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896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8DDD5-ABAC-ADFA-4F13-E01A1738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544480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07224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AD0B4F8-3F7B-AC70-4B80-9D35E38E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72" y="396241"/>
            <a:ext cx="5916052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145396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6B6989-81BB-8C20-BAEC-61A1DA33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809656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4665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B6CA2EB1-C902-4B19-B7C0-1C8100DA353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AD26BAB-F3D6-54F9-DF7D-A6CDBB3E5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dirty="0" err="1"/>
              <a:t>Mahdollinen</a:t>
            </a:r>
            <a:r>
              <a:rPr lang="en-US" dirty="0"/>
              <a:t> </a:t>
            </a:r>
            <a:r>
              <a:rPr lang="en-US" dirty="0" err="1"/>
              <a:t>lähdemerkintä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972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3742006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leh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15761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 dirty="0"/>
              <a:t>Kirjoita nosto tähän tekstilaatikkoon ja alleviivaa viimeinen rivi punaisella viivalla tässä alla.</a:t>
            </a:r>
            <a:endParaRPr lang="sv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9487218"/>
      </p:ext>
    </p:extLst>
  </p:cSld>
  <p:clrMapOvr>
    <a:masterClrMapping/>
  </p:clrMapOvr>
  <p:hf sldNum="0" hdr="0" ftr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04803788"/>
      </p:ext>
    </p:extLst>
  </p:cSld>
  <p:clrMapOvr>
    <a:masterClrMapping/>
  </p:clrMapOvr>
  <p:hf sldNum="0" hdr="0" ftr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sv-FI" smtClean="0"/>
              <a:pPr/>
              <a:t>2026-03-12</a:t>
            </a:fld>
            <a:endParaRPr lang="sv-FI" dirty="0"/>
          </a:p>
        </p:txBody>
      </p:sp>
      <p:pic>
        <p:nvPicPr>
          <p:cNvPr id="12" name="Graphic 11" descr="Clock-icon">
            <a:extLst>
              <a:ext uri="{FF2B5EF4-FFF2-40B4-BE49-F238E27FC236}">
                <a16:creationId xmlns:a16="http://schemas.microsoft.com/office/drawing/2014/main" id="{5C1EB6D8-9B21-6553-7F7D-7C7FA60B5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30005"/>
      </p:ext>
    </p:extLst>
  </p:cSld>
  <p:clrMapOvr>
    <a:masterClrMapping/>
  </p:clrMapOvr>
  <p:hf sldNum="0" hdr="0" ftr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DDE23F5D-2AB2-4EEC-91B8-39A6B375B2DB}" type="datetime1">
              <a:rPr lang="fi-FI" smtClean="0"/>
              <a:pPr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Kiitos</a:t>
            </a:r>
            <a:endParaRPr lang="sv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HYVÄÄ</a:t>
            </a:r>
            <a:br>
              <a:rPr lang="sv-FI" dirty="0"/>
            </a:br>
            <a:r>
              <a:rPr lang="sv-FI" dirty="0"/>
              <a:t>TYÖPÄIVÄÄ!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 dirty="0"/>
              <a:t>Lisää asiaa työelämästä? Seuraa Työterveyslaitosta somessa ja vieraile verkkosivuillamme ttl.fi</a:t>
            </a:r>
            <a:endParaRPr lang="sv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dirty="0"/>
              <a:t>LISÄTIETOLAATIKKO: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olennaista</a:t>
            </a:r>
            <a:r>
              <a:rPr lang="en-US" dirty="0"/>
              <a:t> </a:t>
            </a:r>
            <a:r>
              <a:rPr lang="en-US" dirty="0" err="1"/>
              <a:t>lisätietoa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18882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leht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27E1D-D86A-7268-B5F3-19FF89FF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69963" y="3159260"/>
            <a:ext cx="0" cy="972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683" y="3083060"/>
            <a:ext cx="5546167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en-US"/>
              <a:t>OSION OTSIKKO VERSAALEIN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886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ina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EE9ED-5193-1125-7F11-EA1318FB7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9" y="3083060"/>
            <a:ext cx="5745162" cy="126402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kumimoji="0" lang="sv-FI" sz="4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</a:lstStyle>
          <a:p>
            <a:r>
              <a:rPr lang="fi-FI"/>
              <a:t>On eräs syyskuun aamu; muutama päivä on mennyt sitten kuin veljesten vaikea retki päättyi. </a:t>
            </a:r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315F2-221C-869F-6155-E17A9FA9C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746750"/>
            <a:ext cx="5038725" cy="292100"/>
          </a:xfrm>
        </p:spPr>
        <p:txBody>
          <a:bodyPr anchor="b"/>
          <a:lstStyle>
            <a:lvl1pPr marL="0" indent="0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— LAINAUKSEN ALKUPERÄ SUURAAKKOSIN</a:t>
            </a:r>
            <a:endParaRPr lang="fi-FI"/>
          </a:p>
        </p:txBody>
      </p:sp>
      <p:pic>
        <p:nvPicPr>
          <p:cNvPr id="5" name="Graphic 4" descr="Quote-icon">
            <a:extLst>
              <a:ext uri="{FF2B5EF4-FFF2-40B4-BE49-F238E27FC236}">
                <a16:creationId xmlns:a16="http://schemas.microsoft.com/office/drawing/2014/main" id="{627DF6E0-94DA-FA0A-DF54-0E61BE13FAD3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44510" y="509276"/>
            <a:ext cx="1350004" cy="13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3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8B46F86-BCE8-89B2-38B7-8D956C1D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0FEF20-80E1-FDAE-2ED1-B5F5EE8A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7FD2A-88D7-B090-A402-9005985D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220999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12" name="Graphic 11" descr="Clock-icon">
            <a:extLst>
              <a:ext uri="{FF2B5EF4-FFF2-40B4-BE49-F238E27FC236}">
                <a16:creationId xmlns:a16="http://schemas.microsoft.com/office/drawing/2014/main" id="{5C1EB6D8-9B21-6553-7F7D-7C7FA60B5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812" y="697838"/>
            <a:ext cx="804863" cy="80486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C6F939-5669-473E-42ED-E9E464DF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4050" y="836343"/>
            <a:ext cx="1773238" cy="2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64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sivu lisätietolaatiko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7CC77F-BCF1-2505-CB4F-D935965D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311" t="19892" b="5771"/>
          <a:stretch/>
        </p:blipFill>
        <p:spPr>
          <a:xfrm>
            <a:off x="0" y="0"/>
            <a:ext cx="7574148" cy="6858000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3ED7E4F-6849-8A8C-76ED-6D6251B2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04546"/>
            <a:ext cx="2563813" cy="365125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l" defTabSz="914400" rtl="0" eaLnBrk="1" latinLnBrk="0" hangingPunct="1">
              <a:defRPr kumimoji="0" lang="fi-FI" sz="14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1A5B96-82F6-D5D0-1534-78824318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315F80-8FAA-4BF4-07D4-654A19548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7BF468C-D578-44B3-4D79-9D9875CD1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87" y="2064630"/>
            <a:ext cx="2494201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Kiitos</a:t>
            </a:r>
            <a:endParaRPr lang="sv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A3C133-1727-49CD-183D-ABEB94D95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4808449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HYVÄÄ</a:t>
            </a:r>
            <a:br>
              <a:rPr lang="sv-FI"/>
            </a:br>
            <a:r>
              <a:rPr lang="sv-FI"/>
              <a:t>TYÖPÄIVÄÄ!</a:t>
            </a:r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984B2E0-43DC-A401-16BD-6D6FC1753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2" y="5416633"/>
            <a:ext cx="4046661" cy="591577"/>
          </a:xfrm>
        </p:spPr>
        <p:txBody>
          <a:bodyPr anchor="b">
            <a:noAutofit/>
          </a:bodyPr>
          <a:lstStyle>
            <a:lvl1pPr marL="0" indent="0">
              <a:buNone/>
              <a:defRPr sz="14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/>
              <a:t>Lisää asiaa työelämästä? Seuraa Työterveyslaitosta somessa ja vieraile verkkosivuillamme ttl.fi</a:t>
            </a:r>
            <a:endParaRPr lang="sv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ADB43-7C05-BBC1-38D3-5BC26EB8D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4111817"/>
            <a:ext cx="4535238" cy="1915443"/>
          </a:xfrm>
        </p:spPr>
        <p:txBody>
          <a:bodyPr anchor="b"/>
          <a:lstStyle>
            <a:lvl1pPr marL="0" indent="0" algn="r">
              <a:buNone/>
              <a:defRPr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LISÄTIETOLAATIKKO: </a:t>
            </a:r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vielä</a:t>
            </a:r>
            <a:r>
              <a:rPr lang="en-US"/>
              <a:t> </a:t>
            </a:r>
            <a:r>
              <a:rPr lang="en-US" err="1"/>
              <a:t>kirjoittaa</a:t>
            </a:r>
            <a:r>
              <a:rPr lang="en-US"/>
              <a:t> </a:t>
            </a:r>
            <a:r>
              <a:rPr lang="en-US" err="1"/>
              <a:t>olennaista</a:t>
            </a:r>
            <a:r>
              <a:rPr lang="en-US"/>
              <a:t> </a:t>
            </a:r>
            <a:r>
              <a:rPr lang="en-US" err="1"/>
              <a:t>lisätietoa</a:t>
            </a:r>
            <a:r>
              <a:rPr lang="en-US"/>
              <a:t> </a:t>
            </a:r>
            <a:r>
              <a:rPr lang="en-US" err="1"/>
              <a:t>tarvittaessa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74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lehti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enintään</a:t>
            </a:r>
            <a:r>
              <a:rPr lang="en-US"/>
              <a:t> </a:t>
            </a:r>
            <a:r>
              <a:rPr lang="en-US" err="1"/>
              <a:t>kolmelle</a:t>
            </a:r>
            <a:r>
              <a:rPr lang="en-US"/>
              <a:t> </a:t>
            </a:r>
            <a:r>
              <a:rPr lang="en-US" err="1"/>
              <a:t>riville</a:t>
            </a:r>
            <a:r>
              <a:rPr lang="en-US"/>
              <a:t> –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fonttikoossa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laatikon</a:t>
            </a:r>
            <a:r>
              <a:rPr lang="en-US"/>
              <a:t> </a:t>
            </a:r>
            <a:r>
              <a:rPr lang="en-US" err="1"/>
              <a:t>koossa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Etunimi</a:t>
            </a:r>
            <a:r>
              <a:rPr lang="en-US"/>
              <a:t> </a:t>
            </a:r>
            <a:r>
              <a:rPr lang="en-US" err="1"/>
              <a:t>Sukunimi</a:t>
            </a:r>
            <a:r>
              <a:rPr lang="en-US"/>
              <a:t>, </a:t>
            </a:r>
            <a:r>
              <a:rPr lang="en-US" err="1"/>
              <a:t>titteli</a:t>
            </a:r>
            <a:r>
              <a:rPr lang="en-US"/>
              <a:t> (1 </a:t>
            </a:r>
            <a:r>
              <a:rPr lang="en-US" err="1"/>
              <a:t>riville</a:t>
            </a:r>
            <a:r>
              <a:rPr lang="en-US"/>
              <a:t>)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Pääsomekanava</a:t>
            </a:r>
            <a:r>
              <a:rPr lang="en-US"/>
              <a:t> @</a:t>
            </a:r>
            <a:r>
              <a:rPr lang="en-US" err="1"/>
              <a:t>loremipsum</a:t>
            </a:r>
            <a:r>
              <a:rPr lang="en-US"/>
              <a:t> (1 </a:t>
            </a:r>
            <a:r>
              <a:rPr lang="en-US" err="1"/>
              <a:t>riville</a:t>
            </a:r>
            <a:r>
              <a:rPr lang="en-US"/>
              <a:t>)</a:t>
            </a: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FD8235-55F0-46D1-8A8C-79B07267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D0921-739D-42F8-ABF3-8134627325F7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57FA5D-D6EC-4C6C-B9CE-A9644501F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0A587BC-0AAB-4FEE-8AE8-95AF39200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3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kansi</a:t>
            </a:r>
            <a:r>
              <a:rPr lang="en-US"/>
              <a:t> </a:t>
            </a:r>
            <a:r>
              <a:rPr lang="en-US" err="1"/>
              <a:t>oikealla</a:t>
            </a:r>
            <a:r>
              <a:rPr lang="en-US"/>
              <a:t> </a:t>
            </a:r>
            <a:r>
              <a:rPr lang="en-US" err="1"/>
              <a:t>rahoittajalogoilla</a:t>
            </a:r>
            <a:r>
              <a:rPr lang="en-US"/>
              <a:t> </a:t>
            </a:r>
            <a:r>
              <a:rPr lang="en-US" err="1"/>
              <a:t>näin</a:t>
            </a:r>
            <a:r>
              <a:rPr lang="en-US"/>
              <a:t>: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VALITSE SIVU, HIIREN OIKEA -VALIKKO JA AVAA LAYOUT-VALIKKO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2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Yksi tekstilaatikko, tähän mahtuu kaksirivinen otsikko, älä kirjoita sen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19049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784DAD-DD02-4505-9289-C54376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E4562-48D0-4230-B1D9-F5D368528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378227-8044-4CA6-B7AB-BDEB4471C117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2B226-6B12-436A-A43E-DFFA2401404F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61C24B-CA46-473B-B264-963187C4685F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15B6512F-07A5-44F8-9E8F-540C356E4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17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5982957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Tälle</a:t>
            </a:r>
            <a:r>
              <a:rPr lang="en-US"/>
              <a:t> </a:t>
            </a:r>
            <a:r>
              <a:rPr lang="en-US" err="1"/>
              <a:t>Vaihdettava</a:t>
            </a:r>
            <a:r>
              <a:rPr lang="en-US"/>
              <a:t> </a:t>
            </a:r>
            <a:r>
              <a:rPr lang="en-US" err="1"/>
              <a:t>pystykuva</a:t>
            </a:r>
            <a:br>
              <a:rPr lang="en-US"/>
            </a:br>
            <a:r>
              <a:rPr lang="en-US"/>
              <a:t>-</a:t>
            </a:r>
            <a:r>
              <a:rPr lang="en-US" err="1"/>
              <a:t>pohjalle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lisätä</a:t>
            </a:r>
            <a:r>
              <a:rPr lang="en-US"/>
              <a:t> </a:t>
            </a:r>
            <a:r>
              <a:rPr lang="en-US" err="1"/>
              <a:t>kuvan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5F9699-F958-40A0-B403-43BD2BD82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829" y="1991170"/>
            <a:ext cx="597367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D1168E-D93E-4EB2-B47E-2D63A899F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7450" y="0"/>
            <a:ext cx="46545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C7B4F91-AA78-4FD6-9B39-F6590169A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1302D08-B93F-4103-9FFA-8CF2B8B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C504C35-9A3F-4A50-9C4B-788C7826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097087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E5AB7-B0FA-441A-96EF-76F3F81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BD5A7-D43E-46C0-8291-E87B7D43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8FE123-E497-45F0-BDB8-2FEB58B0279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3AD810-E420-4095-9E8E-519010BBD7A8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CE015-C962-43E7-B737-E5E8C5C22E01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AA7F7EB-9D65-467F-842F-450978121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23629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, henkilönsuojai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DDDE8-B8ED-46FF-AE20-06D92429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06BF8-EC20-497D-A4FA-802A83DCC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C71449-B809-44C0-AE0F-FC4B9768157C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2C173-FD31-43D7-9F12-F000EF8D1FA4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DF67D-87AD-414D-AD0A-60FA9B53B106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CB08DD2-4189-4CD5-8F79-31442352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782"/>
      </p:ext>
    </p:extLst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ei bullet-li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/>
              <a:t>Tämä sivumalli on Yksi tekstilaatikko, ei </a:t>
            </a:r>
            <a:r>
              <a:rPr lang="fi-FI" err="1"/>
              <a:t>bullet</a:t>
            </a:r>
            <a:r>
              <a:rPr lang="fi-FI"/>
              <a:t>-listaa, otsikko enintään kaksi riviä, älä kirjoita sen enempää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975" indent="0">
              <a:lnSpc>
                <a:spcPct val="95000"/>
              </a:lnSpc>
              <a:spcAft>
                <a:spcPts val="1200"/>
              </a:spcAft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361950" indent="0">
              <a:lnSpc>
                <a:spcPct val="95000"/>
              </a:lnSpc>
              <a:spcAft>
                <a:spcPts val="12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534988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715963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038080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rittä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1170"/>
            <a:ext cx="5977305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A0AA1-9A2F-481D-A2DE-AE33154C5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9"/>
          <a:stretch/>
        </p:blipFill>
        <p:spPr>
          <a:xfrm>
            <a:off x="5838607" y="0"/>
            <a:ext cx="635339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2A9D6-29BB-405C-A727-4D10DF754BC2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46AB7-D2E9-4B69-A6F9-B92C078E3AD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AD1FD3-82EF-4A2D-A32A-9B011EB0649F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B570509-3F99-4CE6-875B-505C64779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0619"/>
      </p:ext>
    </p:extLst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9071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Tämä</a:t>
            </a:r>
            <a:r>
              <a:rPr lang="en-US"/>
              <a:t> on </a:t>
            </a:r>
            <a:r>
              <a:rPr lang="en-US" err="1"/>
              <a:t>välilehti</a:t>
            </a:r>
            <a:r>
              <a:rPr lang="en-US"/>
              <a:t>.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tässä</a:t>
            </a:r>
            <a:r>
              <a:rPr lang="en-US"/>
              <a:t>. 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tyylissä</a:t>
            </a:r>
            <a:r>
              <a:rPr lang="en-US"/>
              <a:t> ja </a:t>
            </a:r>
            <a:r>
              <a:rPr lang="en-US" err="1"/>
              <a:t>pistekoossa</a:t>
            </a:r>
            <a:r>
              <a:rPr lang="en-US"/>
              <a:t>. </a:t>
            </a:r>
            <a:r>
              <a:rPr lang="en-US" err="1"/>
              <a:t>Valkoista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EI </a:t>
            </a:r>
            <a:r>
              <a:rPr lang="en-US" err="1"/>
              <a:t>saa</a:t>
            </a:r>
            <a:r>
              <a:rPr lang="en-US"/>
              <a:t> </a:t>
            </a:r>
            <a:r>
              <a:rPr lang="en-US" err="1"/>
              <a:t>käyttää</a:t>
            </a:r>
            <a:r>
              <a:rPr lang="en-US"/>
              <a:t> </a:t>
            </a:r>
            <a:r>
              <a:rPr lang="en-US" err="1"/>
              <a:t>tällä</a:t>
            </a:r>
            <a:r>
              <a:rPr lang="en-US"/>
              <a:t> </a:t>
            </a:r>
            <a:r>
              <a:rPr lang="en-US" err="1"/>
              <a:t>pohjalla</a:t>
            </a:r>
            <a:r>
              <a:rPr lang="en-US"/>
              <a:t>.</a:t>
            </a:r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68439-2634-4CE5-A439-FA54ED76F667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C45D8-9939-42A5-8E40-CE05FA6455C7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6F5ACB-EA42-4082-ADD5-382DD120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4A4EF-A433-4DF3-999F-E3972FEB19FF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4395A-FDF6-4B48-BE4C-96118F6B3E9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3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280D72-A781-4EF6-B22B-C4B0676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7E0DB-1551-48A8-932D-389FB7CD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77DB3E-D068-4A24-B54B-1522F4F6FF4B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BF046-D411-46B5-9019-A58903127ABE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3C16C2-0F54-4CF6-AC4E-B2471B3B454E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29E7CEA-5EC9-4AE6-A338-97C993490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431"/>
      </p:ext>
    </p:extLst>
  </p:cSld>
  <p:clrMapOvr>
    <a:masterClrMapping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tekstilaatikko</a:t>
            </a:r>
            <a:r>
              <a:rPr lang="en-US"/>
              <a:t> ja </a:t>
            </a:r>
            <a:r>
              <a:rPr lang="en-US" err="1"/>
              <a:t>paikka</a:t>
            </a:r>
            <a:r>
              <a:rPr lang="en-US"/>
              <a:t> </a:t>
            </a:r>
            <a:r>
              <a:rPr lang="en-US" err="1"/>
              <a:t>kuvalle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778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</a:p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5"/>
            <a:ext cx="4137025" cy="403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5280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3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Taulukon</a:t>
            </a:r>
            <a:r>
              <a:rPr lang="en-US"/>
              <a:t> </a:t>
            </a:r>
            <a:r>
              <a:rPr lang="en-US" err="1"/>
              <a:t>sivumalli</a:t>
            </a:r>
            <a:r>
              <a:rPr lang="en-US"/>
              <a:t> ja </a:t>
            </a:r>
            <a:r>
              <a:rPr lang="en-US" err="1"/>
              <a:t>pohja</a:t>
            </a:r>
            <a:r>
              <a:rPr lang="en-US"/>
              <a:t>, </a:t>
            </a:r>
            <a:r>
              <a:rPr lang="en-US" err="1"/>
              <a:t>käytä</a:t>
            </a:r>
            <a:r>
              <a:rPr lang="en-US"/>
              <a:t> </a:t>
            </a:r>
            <a:r>
              <a:rPr lang="en-US" err="1"/>
              <a:t>monokromaattista</a:t>
            </a:r>
            <a:r>
              <a:rPr lang="en-US"/>
              <a:t> </a:t>
            </a:r>
            <a:r>
              <a:rPr lang="en-US" err="1"/>
              <a:t>sävyasteikkoa</a:t>
            </a:r>
            <a:r>
              <a:rPr lang="en-US"/>
              <a:t> </a:t>
            </a:r>
            <a:r>
              <a:rPr lang="en-US" err="1"/>
              <a:t>taulukoissa</a:t>
            </a:r>
            <a:r>
              <a:rPr lang="en-US"/>
              <a:t> ja </a:t>
            </a:r>
            <a:r>
              <a:rPr lang="en-US" err="1"/>
              <a:t>kirjoita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tähän</a:t>
            </a:r>
            <a:endParaRPr lang="fi-FI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FD5D02-DE80-401E-B07E-60B32CE424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9" y="1992923"/>
            <a:ext cx="10297904" cy="4028464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702A851-CB89-474D-8FC3-A558040BF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F150CC1-435E-4F8D-B829-BCE387E3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BA1F83F-6BD3-4204-B92C-81545473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214106"/>
      </p:ext>
    </p:extLst>
  </p:cSld>
  <p:clrMapOvr>
    <a:masterClrMapping/>
  </p:clrMapOvr>
  <p:transition spd="med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D95D97E-CCC6-44BC-96FA-496A5873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043" y="354804"/>
            <a:ext cx="1440000" cy="19854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C41671-AD33-4095-9C58-046DDB9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063DB33-98E2-4726-A193-6DF7CF28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CA0C576-B979-4961-AEE4-9E3DBA8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558476"/>
      </p:ext>
    </p:extLst>
  </p:cSld>
  <p:clrMapOvr>
    <a:masterClrMapping/>
  </p:clrMapOvr>
  <p:transition spd="med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1984217"/>
            <a:ext cx="408792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voit</a:t>
            </a:r>
            <a:r>
              <a:rPr lang="en-US"/>
              <a:t> </a:t>
            </a:r>
            <a:r>
              <a:rPr lang="en-US" err="1"/>
              <a:t>kirjoittaa</a:t>
            </a:r>
            <a:r>
              <a:rPr lang="en-US"/>
              <a:t>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endParaRPr lang="fi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2266A-00FA-4077-9C87-BA27033D5BC1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7BEB07-6950-4A72-9BC4-99FFBFF1F70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7ED48A9-6F3F-4D78-90DE-E785B8FF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3D9798A-253D-46C9-9795-00107916A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7497505-C087-46E1-A241-AA77896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13E26C-91C5-405D-9EC7-270D6F97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F58B-C036-44DD-8E64-049A44731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7D4F80-5B7B-44BB-84FB-03A2B07509C5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0B8F78-1505-4A8E-93ED-F98EE417CDF1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45B01F6-0318-48B0-8A94-388171B1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7726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pysty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454110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Pystymallisen</a:t>
            </a:r>
            <a:r>
              <a:rPr lang="en-US"/>
              <a:t> </a:t>
            </a:r>
            <a:r>
              <a:rPr lang="en-US" err="1"/>
              <a:t>graafin</a:t>
            </a:r>
            <a:r>
              <a:rPr lang="en-US"/>
              <a:t> </a:t>
            </a:r>
            <a:r>
              <a:rPr lang="en-US" err="1"/>
              <a:t>pohja</a:t>
            </a:r>
            <a:r>
              <a:rPr lang="en-US"/>
              <a:t> ja </a:t>
            </a:r>
            <a:r>
              <a:rPr lang="en-US" err="1"/>
              <a:t>sivumalli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4C5200-751F-4CFE-8D6B-1F9F6E3DD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185" y="1991170"/>
            <a:ext cx="453105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80975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27063" indent="-177800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8038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5838" indent="-17780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en-US" err="1"/>
              <a:t>Käytä</a:t>
            </a:r>
            <a:r>
              <a:rPr lang="en-US"/>
              <a:t> </a:t>
            </a:r>
            <a:r>
              <a:rPr lang="en-US" err="1"/>
              <a:t>graafissa</a:t>
            </a:r>
            <a:r>
              <a:rPr lang="en-US"/>
              <a:t> </a:t>
            </a:r>
            <a:r>
              <a:rPr lang="en-US" err="1"/>
              <a:t>monokromaattista</a:t>
            </a:r>
            <a:r>
              <a:rPr lang="en-US"/>
              <a:t> </a:t>
            </a:r>
            <a:r>
              <a:rPr lang="en-US" err="1"/>
              <a:t>sävyasteikkoa</a:t>
            </a:r>
            <a:r>
              <a:rPr lang="en-US"/>
              <a:t> </a:t>
            </a:r>
            <a:r>
              <a:rPr lang="en-US" err="1"/>
              <a:t>mahdollisuuksien</a:t>
            </a:r>
            <a:r>
              <a:rPr lang="en-US"/>
              <a:t> </a:t>
            </a:r>
            <a:r>
              <a:rPr lang="en-US" err="1"/>
              <a:t>mukaan</a:t>
            </a:r>
            <a:r>
              <a:rPr lang="fi-FI"/>
              <a:t> (jos 6 eri sävyä riittää). </a:t>
            </a:r>
            <a:r>
              <a:rPr lang="en-US" err="1"/>
              <a:t>Suosi</a:t>
            </a:r>
            <a:r>
              <a:rPr lang="fi-FI"/>
              <a:t> vihreää tai violettia palettia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4F9E3CD-A31A-433F-A664-934578C33FE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944563"/>
            <a:ext cx="5256213" cy="5079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31E1BAA-AA5A-4927-BB48-95450857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B6CE3F0-70C1-40DB-B1BC-4727426B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EF7777C-45E0-450B-8CE0-12EE21B6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430970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itaattipohja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749F01-6EBC-44F9-E72A-A8D4AA05F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9159" y="944563"/>
            <a:ext cx="8373682" cy="51063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17445" y="2233808"/>
            <a:ext cx="5757110" cy="2527861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err="1"/>
              <a:t>Tämä</a:t>
            </a:r>
            <a:r>
              <a:rPr lang="en-US"/>
              <a:t> on </a:t>
            </a:r>
            <a:r>
              <a:rPr lang="en-US" err="1"/>
              <a:t>sitaattipohja</a:t>
            </a:r>
            <a:r>
              <a:rPr lang="en-US"/>
              <a:t>. </a:t>
            </a:r>
            <a:r>
              <a:rPr lang="en-US" err="1"/>
              <a:t>Enintään</a:t>
            </a:r>
            <a:r>
              <a:rPr lang="en-US"/>
              <a:t> 4 </a:t>
            </a:r>
            <a:r>
              <a:rPr lang="en-US" err="1"/>
              <a:t>riviä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tässä</a:t>
            </a:r>
            <a:r>
              <a:rPr lang="en-US"/>
              <a:t>. </a:t>
            </a:r>
            <a:r>
              <a:rPr lang="en-US" err="1"/>
              <a:t>Pitäydy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tyylissä</a:t>
            </a:r>
            <a:r>
              <a:rPr lang="en-US"/>
              <a:t> ja </a:t>
            </a:r>
            <a:r>
              <a:rPr lang="en-US" err="1"/>
              <a:t>pistekoossa</a:t>
            </a:r>
            <a:r>
              <a:rPr lang="en-US"/>
              <a:t>.</a:t>
            </a:r>
            <a:endParaRPr lang="fi-FI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C67250-472B-3E40-0679-AC3BC5C27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7445" y="4867275"/>
            <a:ext cx="5757109" cy="285750"/>
          </a:xfrm>
        </p:spPr>
        <p:txBody>
          <a:bodyPr/>
          <a:lstStyle>
            <a:lvl1pPr marL="0" indent="0" algn="ctr">
              <a:buNone/>
              <a:defRPr sz="1800" b="1" spc="1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‒ KUKA SANOI CAPS LOCKILLA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B3FBEB-6B5F-4A28-9A37-BA2072436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1737" y="115298"/>
            <a:ext cx="1735077" cy="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tekstilaatikko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paikka</a:t>
            </a:r>
            <a:r>
              <a:rPr lang="en-US"/>
              <a:t> </a:t>
            </a:r>
            <a:r>
              <a:rPr lang="en-US" err="1"/>
              <a:t>kuvalle</a:t>
            </a:r>
            <a:r>
              <a:rPr lang="en-US"/>
              <a:t> ja </a:t>
            </a:r>
            <a:r>
              <a:rPr lang="en-US" err="1"/>
              <a:t>kuvatekstille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/>
              <a:t>Kuvan rajausta pääsee muokkaamaan </a:t>
            </a:r>
            <a:r>
              <a:rPr lang="fi-FI" err="1"/>
              <a:t>Format</a:t>
            </a:r>
            <a:r>
              <a:rPr lang="fi-FI"/>
              <a:t>-välilehdeltä </a:t>
            </a:r>
            <a:r>
              <a:rPr lang="fi-FI" err="1"/>
              <a:t>Crop</a:t>
            </a:r>
            <a:r>
              <a:rPr lang="fi-FI"/>
              <a:t>-työkalulla. Noudata brändikirjan kuvavalintaohjeita kun valitset kuvituskuvia esitykseesi. Kuvan resoluutio tulee olla 150 </a:t>
            </a:r>
            <a:r>
              <a:rPr lang="fi-FI" err="1"/>
              <a:t>ppi</a:t>
            </a:r>
            <a:r>
              <a:rPr lang="fi-FI"/>
              <a:t> (1:1 koossa), jotta kuva toistuu terävänä esitystilanteissa.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6"/>
            <a:ext cx="4137025" cy="3599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D72AF4-2105-46E3-A9E6-21CC5ECD4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188" y="5746376"/>
            <a:ext cx="4127500" cy="311524"/>
          </a:xfr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239400" indent="0">
              <a:buNone/>
              <a:defRPr sz="1100">
                <a:latin typeface="+mn-lt"/>
              </a:defRPr>
            </a:lvl2pPr>
            <a:lvl3pPr marL="268287" indent="0">
              <a:buNone/>
              <a:defRPr sz="1100">
                <a:latin typeface="+mn-lt"/>
              </a:defRPr>
            </a:lvl3pPr>
            <a:lvl4pPr marL="536575" indent="0">
              <a:buNone/>
              <a:defRPr sz="1100">
                <a:latin typeface="+mn-lt"/>
              </a:defRPr>
            </a:lvl4pPr>
            <a:lvl5pPr marL="804862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err="1"/>
              <a:t>Kuvateksti</a:t>
            </a:r>
            <a:r>
              <a:rPr lang="en-US"/>
              <a:t>. </a:t>
            </a:r>
            <a:r>
              <a:rPr lang="en-US" err="1"/>
              <a:t>Kasvata</a:t>
            </a:r>
            <a:r>
              <a:rPr lang="en-US"/>
              <a:t> </a:t>
            </a:r>
            <a:r>
              <a:rPr lang="en-US" err="1"/>
              <a:t>tarvittaessa</a:t>
            </a:r>
            <a:r>
              <a:rPr lang="en-US"/>
              <a:t> </a:t>
            </a:r>
            <a:r>
              <a:rPr lang="en-US" err="1"/>
              <a:t>laatikkoa</a:t>
            </a:r>
            <a:r>
              <a:rPr lang="en-US"/>
              <a:t> YLÖSPÄIN, EI ALASPÄIN. </a:t>
            </a:r>
            <a:r>
              <a:rPr lang="en-US" err="1"/>
              <a:t>Rajaa</a:t>
            </a:r>
            <a:r>
              <a:rPr lang="en-US"/>
              <a:t> </a:t>
            </a:r>
            <a:r>
              <a:rPr lang="en-US" err="1"/>
              <a:t>silloin</a:t>
            </a:r>
            <a:r>
              <a:rPr lang="en-US"/>
              <a:t> </a:t>
            </a:r>
            <a:r>
              <a:rPr lang="en-US" err="1"/>
              <a:t>kuvaa</a:t>
            </a:r>
            <a:r>
              <a:rPr lang="en-US"/>
              <a:t> </a:t>
            </a:r>
            <a:r>
              <a:rPr lang="en-US" err="1"/>
              <a:t>matalammaksi</a:t>
            </a:r>
            <a:r>
              <a:rPr lang="en-US"/>
              <a:t> </a:t>
            </a:r>
            <a:r>
              <a:rPr lang="en-US" err="1"/>
              <a:t>alhaalta</a:t>
            </a:r>
            <a:r>
              <a:rPr lang="en-US"/>
              <a:t> </a:t>
            </a:r>
            <a:r>
              <a:rPr lang="en-US" err="1"/>
              <a:t>päin</a:t>
            </a:r>
            <a:r>
              <a:rPr lang="en-US"/>
              <a:t>.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B2A96F7-13BD-481D-BD4A-B4F28EEAEB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054661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sivu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B6C228-E448-409D-98C5-76EB7875FCF5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0327CE-2779-44AD-8216-B99BBD0B97EE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03BA59B-C7C7-436D-98D7-C8DC7140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err="1"/>
              <a:t>Tärkein</a:t>
            </a:r>
            <a:r>
              <a:rPr lang="en-US"/>
              <a:t> </a:t>
            </a:r>
            <a:r>
              <a:rPr lang="en-US" err="1"/>
              <a:t>viestisi</a:t>
            </a:r>
            <a:r>
              <a:rPr lang="en-US"/>
              <a:t> </a:t>
            </a:r>
            <a:r>
              <a:rPr lang="en-US" err="1"/>
              <a:t>hyvin</a:t>
            </a:r>
            <a:r>
              <a:rPr lang="en-US"/>
              <a:t> </a:t>
            </a:r>
            <a:r>
              <a:rPr lang="en-US" err="1"/>
              <a:t>kiteytettynä</a:t>
            </a:r>
            <a:r>
              <a:rPr lang="en-US"/>
              <a:t> tai </a:t>
            </a:r>
            <a:r>
              <a:rPr lang="en-US" err="1"/>
              <a:t>pelkkä</a:t>
            </a:r>
            <a:r>
              <a:rPr lang="en-US"/>
              <a:t> </a:t>
            </a:r>
            <a:r>
              <a:rPr lang="en-US" err="1"/>
              <a:t>kaunis</a:t>
            </a:r>
            <a:r>
              <a:rPr lang="en-US"/>
              <a:t> KIITOS!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@</a:t>
            </a:r>
            <a:r>
              <a:rPr lang="en-US" err="1"/>
              <a:t>millänimellälöytääsomesta</a:t>
            </a: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A856A5-D2EC-441E-832B-A4A01F5EA02F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D36CA6-B581-4869-84C3-D15557408EAD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9D0EFE-81CD-4B1F-8AF7-D42CBCACD215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D579AE-AE13-44EF-AB9E-394592E76F14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BA6DB6-B666-495B-BA3A-2748E673451B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785AF0-635B-4B1D-9981-1E17515E67AF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A6404-E1D1-4416-89B0-B8E73A56A260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6940C869-33C9-455E-A0C8-005239529785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15208476-5B58-4F87-8327-442FEB8A1CC2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Subtitle 8">
              <a:extLst>
                <a:ext uri="{FF2B5EF4-FFF2-40B4-BE49-F238E27FC236}">
                  <a16:creationId xmlns:a16="http://schemas.microsoft.com/office/drawing/2014/main" id="{74857E02-F87D-40B8-9E2A-7542E7B8D0C6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9" name="Subtitle 8">
              <a:extLst>
                <a:ext uri="{FF2B5EF4-FFF2-40B4-BE49-F238E27FC236}">
                  <a16:creationId xmlns:a16="http://schemas.microsoft.com/office/drawing/2014/main" id="{2EF92C35-B94F-4678-BAEB-51FADD602F7E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err="1">
                  <a:solidFill>
                    <a:schemeClr val="tx2"/>
                  </a:solidFill>
                </a:rPr>
                <a:t>tyoterveyslaitos</a:t>
              </a:r>
              <a:endParaRPr lang="fi-FI" sz="1400" b="0" spc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F746FFB3-5EE7-44F3-BC89-127BCF1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21" name="Picture 20">
              <a:hlinkClick r:id="rId8"/>
              <a:extLst>
                <a:ext uri="{FF2B5EF4-FFF2-40B4-BE49-F238E27FC236}">
                  <a16:creationId xmlns:a16="http://schemas.microsoft.com/office/drawing/2014/main" id="{9C4E4EF3-EFC7-436E-864D-CE0B4F81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22" name="Picture 21">
              <a:hlinkClick r:id="rId10"/>
              <a:extLst>
                <a:ext uri="{FF2B5EF4-FFF2-40B4-BE49-F238E27FC236}">
                  <a16:creationId xmlns:a16="http://schemas.microsoft.com/office/drawing/2014/main" id="{FEE9B284-A03C-44C9-BE24-505BB5EB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EC8B3A94-65EE-479A-A481-791A2209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1C0BC2-59E2-464E-96E3-A84CC59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6751F-2D76-4FBC-802D-7861EB7CDAD0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1DAD-EF02-491C-8C06-35444286F4D6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9383F79-8A1C-4826-AFDE-942BE872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3A80FD-A974-422B-B03A-3D2BF5E922A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140CF6E5-E499-4CCD-B056-3DEFFCA46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1ABA2-A14D-4226-8535-5FBDF291CE69}"/>
              </a:ext>
            </a:extLst>
          </p:cNvPr>
          <p:cNvGrpSpPr/>
          <p:nvPr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E0FAFB-2672-4F15-9E94-18D33BD661CA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E38FC0-DC61-4676-BDD6-6D705D0A246E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E76123-B215-4F71-99BA-2B1FE7A96297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107794-4614-4879-964E-BB388DD5D883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FFAC8-01EC-4438-AD4F-4B6EABF2A23E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>
              <a:hlinkClick r:id="rId6"/>
              <a:extLst>
                <a:ext uri="{FF2B5EF4-FFF2-40B4-BE49-F238E27FC236}">
                  <a16:creationId xmlns:a16="http://schemas.microsoft.com/office/drawing/2014/main" id="{1AA9F7FF-54E6-47EA-BA6E-6389F02D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51" name="Picture 50">
              <a:hlinkClick r:id="rId8"/>
              <a:extLst>
                <a:ext uri="{FF2B5EF4-FFF2-40B4-BE49-F238E27FC236}">
                  <a16:creationId xmlns:a16="http://schemas.microsoft.com/office/drawing/2014/main" id="{C99BE471-71BC-43CE-A572-869C0BB0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52" name="Picture 51">
              <a:hlinkClick r:id="rId10"/>
              <a:extLst>
                <a:ext uri="{FF2B5EF4-FFF2-40B4-BE49-F238E27FC236}">
                  <a16:creationId xmlns:a16="http://schemas.microsoft.com/office/drawing/2014/main" id="{F151CC07-420A-472F-9D9A-499F1918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53" name="Picture 52">
              <a:hlinkClick r:id="rId12"/>
              <a:extLst>
                <a:ext uri="{FF2B5EF4-FFF2-40B4-BE49-F238E27FC236}">
                  <a16:creationId xmlns:a16="http://schemas.microsoft.com/office/drawing/2014/main" id="{59A1CFD7-3E07-4140-8E9F-A9639687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D626B9-9DDA-4EE7-B80F-E02661CC8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916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19A7-9645-2307-4BB9-AE0A13EE3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8A538-59D5-01D4-71C0-7086AA316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9761-6FD2-2EE5-B2E6-8F922714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CBB1-0D25-FA7E-3212-8431ECE5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DA48-A63B-2447-2520-FF959740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3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2FB4-865E-311D-1575-88ADB89F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70301-D85A-B597-F9AC-EF3F49068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D7BD-D70B-8FEF-4DB2-04A366C2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A4E43-CB3E-C87F-D850-8EF025A3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14E02-1E29-8903-FCA7-A86552A7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77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89A7-12FB-9368-A7FB-EA458D01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DF8C8-7C53-81F2-4CBB-AB1892F9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FAAC-B814-0786-3BDA-F898D2E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8A14-F613-FD18-50E9-695C68F4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B6705-20FA-9FDC-5360-415EF46A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99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0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A4D7-6341-ACAE-FAC5-7CA7E645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C300E-B0EB-494F-DD4E-1672CF9D2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89A8A-F0BD-4180-C1DF-4EF95134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80D70-4CD3-10EE-2832-2E7185E7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D875F-52A5-DB3E-6866-6B457721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7AEA-6F7A-7918-9B4F-E3B9045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359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3CB9-64FF-94BB-82E0-0B0900E9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640C-4BCB-AD34-807A-A08DEC590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10612-2CE0-0C32-A49D-3D9AFDC19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4B46C-1B0D-04BA-4ACE-BA7C2BEFC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A88B3-52AC-3321-8B10-9DD3966C9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F4A2E-A285-EF90-368E-38F34314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8CADA-5B72-3BEA-7820-9FC8EF59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A9858-28C4-0F05-9F42-E1D6B5EE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704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2574-CDEC-D768-BDF8-1CBFFB31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768F8-C388-9032-6814-49FCE34C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893A1-52A6-7A7E-E1A3-D0FBFD51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5CD25-0EAE-04D8-5A6F-79DE154F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77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F3CE1-CA12-3342-19E6-E8F5C01E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F93D-7F52-3385-4590-9C196083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2A5EF-B63F-9890-F2B8-DE8521C2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308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D4E2-E360-03FE-F064-56B23826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33E0-223F-A92C-432D-79F67396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84CC0-2B60-187C-4F14-E029C32AA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23491-CB1B-E550-1202-75B51092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6ADB9-8668-BCDB-1EF0-83FF797F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829D5-2B23-1E3F-4057-8E22A772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115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13B2-BC10-F291-0772-E92FF4DE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FCE96-BD23-7117-ED6D-086453669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7243E-1A2E-F985-62ED-34A0D75BA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69D76-659B-CAD4-CA27-4FE39D02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5568-8CB0-F7DC-A044-9A033B51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8C735-CA1E-816F-18BE-7E758073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142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9E2A-CD4B-59F7-44DD-4845D0FF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E698D-7A43-6CDB-3C44-1C727B975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48004-6819-7004-4FDB-693A6656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4AEEB-1CA4-D18F-79C5-BD63DA7B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044B-F4CC-3ED1-250B-E6A149FD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877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551EA-BA7C-71C0-17B5-DFA1908DA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4C735-353B-533E-5987-4A6EBAA03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38C47-CF61-7930-A2F0-E2BE2973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2A55-9D2F-BF5A-6278-4BECFCC9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E02BC-AEA4-18CE-BBBC-9D66BC9C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08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5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6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71917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-v.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11" t="19892" b="5771"/>
          <a:stretch/>
        </p:blipFill>
        <p:spPr>
          <a:xfrm>
            <a:off x="748395" y="0"/>
            <a:ext cx="75949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4057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27567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fi-FI"/>
              <a:t>Tähän esim. pvm tai esittäjä, jos on alaotsikko yllä</a:t>
            </a:r>
          </a:p>
        </p:txBody>
      </p:sp>
      <p:pic>
        <p:nvPicPr>
          <p:cNvPr id="20" name="Graphic 19" descr="80 vuotta hyvinvointia työstä">
            <a:extLst>
              <a:ext uri="{FF2B5EF4-FFF2-40B4-BE49-F238E27FC236}">
                <a16:creationId xmlns:a16="http://schemas.microsoft.com/office/drawing/2014/main" id="{B763FF38-1DDE-FE3F-53CC-EE121321D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43375" y="4629745"/>
            <a:ext cx="2973913" cy="8999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EDFCD1-91CC-8DC5-F013-CF377C3F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1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hteistyöprojekte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148F8F-6151-92FE-B198-64DBE54D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0DCC56-FD92-3FB7-435C-7F53C70AD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1" y="1970501"/>
            <a:ext cx="6583109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9" y="4132793"/>
            <a:ext cx="551497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9BF4E7-F7BD-3F54-BFBC-AD9022FD2656}"/>
              </a:ext>
            </a:extLst>
          </p:cNvPr>
          <p:cNvSpPr txBox="1">
            <a:spLocks/>
          </p:cNvSpPr>
          <p:nvPr userDrawn="1"/>
        </p:nvSpPr>
        <p:spPr>
          <a:xfrm>
            <a:off x="6565377" y="622321"/>
            <a:ext cx="4808449" cy="7457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20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8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en-US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Segoe UI Black" panose="020B0A02040204020203" pitchFamily="34" charset="0"/>
              <a:buNone/>
              <a:defRPr lang="sv-FI" sz="1600" kern="1200">
                <a:solidFill>
                  <a:schemeClr val="tx1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rPr>
              <a:t>YHTEISTYÖSSÄ:</a:t>
            </a:r>
          </a:p>
        </p:txBody>
      </p:sp>
    </p:spTree>
    <p:extLst>
      <p:ext uri="{BB962C8B-B14F-4D97-AF65-F5344CB8AC3E}">
        <p14:creationId xmlns:p14="http://schemas.microsoft.com/office/powerpoint/2010/main" val="191615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kansi</a:t>
            </a:r>
            <a:r>
              <a:rPr lang="en-US"/>
              <a:t> </a:t>
            </a:r>
            <a:r>
              <a:rPr lang="en-US" err="1"/>
              <a:t>oikealla</a:t>
            </a:r>
            <a:r>
              <a:rPr lang="en-US"/>
              <a:t> </a:t>
            </a:r>
            <a:r>
              <a:rPr lang="en-US" err="1"/>
              <a:t>rahoittajalogoilla</a:t>
            </a:r>
            <a:r>
              <a:rPr lang="en-US"/>
              <a:t> </a:t>
            </a:r>
            <a:r>
              <a:rPr lang="en-US" err="1"/>
              <a:t>näin</a:t>
            </a:r>
            <a:r>
              <a:rPr lang="en-US"/>
              <a:t>: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35625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VALITSE SIVU, HIIREN OIKEA -VALIKKO JA AVAA LAYOUT-VALIKKO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1" name="Picture 10" descr="Euroopan unionin rahoittama">
            <a:extLst>
              <a:ext uri="{FF2B5EF4-FFF2-40B4-BE49-F238E27FC236}">
                <a16:creationId xmlns:a16="http://schemas.microsoft.com/office/drawing/2014/main" id="{D41D3BCD-C4F2-B86E-6BD5-B71AD3937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0" y="5186063"/>
            <a:ext cx="3777310" cy="7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osarahoitta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3" name="Picture 12" descr="Euroopan unionin osarahoittama">
            <a:extLst>
              <a:ext uri="{FF2B5EF4-FFF2-40B4-BE49-F238E27FC236}">
                <a16:creationId xmlns:a16="http://schemas.microsoft.com/office/drawing/2014/main" id="{4CA1CE37-1C5A-3B94-40D2-C1F1F7D26C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5186064"/>
            <a:ext cx="3777310" cy="7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S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3" name="Picture 2" descr="Työsuojelurahaston rahoittama">
            <a:extLst>
              <a:ext uri="{FF2B5EF4-FFF2-40B4-BE49-F238E27FC236}">
                <a16:creationId xmlns:a16="http://schemas.microsoft.com/office/drawing/2014/main" id="{206FDE3B-DDCA-9098-9143-47C48A9EC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855" y="4867179"/>
            <a:ext cx="3071040" cy="1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 &amp; S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5928956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7" name="Picture 6" descr="Suomen kestävän kasvun ohjelma">
            <a:extLst>
              <a:ext uri="{FF2B5EF4-FFF2-40B4-BE49-F238E27FC236}">
                <a16:creationId xmlns:a16="http://schemas.microsoft.com/office/drawing/2014/main" id="{47B0C368-B0BF-2B47-DF2F-021B314818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6" y="3903903"/>
            <a:ext cx="2699140" cy="1127315"/>
          </a:xfrm>
          <a:prstGeom prst="rect">
            <a:avLst/>
          </a:prstGeom>
        </p:spPr>
      </p:pic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27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6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7" name="Picture 6" descr="Pätevä15-merkki: Työterveyshuoltoon pätevöittävä moniammatillinen koulutus (15 opintopistettä)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85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>
                <a:latin typeface="Source Sans 3 Medium" panose="020B0303030403020204" pitchFamily="34" charset="0"/>
              </a:defRPr>
            </a:lvl1pPr>
            <a:lvl2pPr>
              <a:defRPr>
                <a:latin typeface="Source Sans 3 Medium" panose="020B0303030403020204" pitchFamily="34" charset="0"/>
              </a:defRPr>
            </a:lvl2pPr>
            <a:lvl3pPr marL="714375" indent="-171450">
              <a:defRPr>
                <a:latin typeface="Source Sans 3 Medium" panose="020B0303030403020204" pitchFamily="34" charset="0"/>
              </a:defRPr>
            </a:lvl3pPr>
            <a:lvl4pPr marL="895350" indent="-180975">
              <a:defRPr>
                <a:latin typeface="Source Sans 3 Medium" panose="020B0303030403020204" pitchFamily="34" charset="0"/>
              </a:defRPr>
            </a:lvl4pPr>
            <a:lvl5pPr marL="1076325" indent="-180975">
              <a:defRPr>
                <a:latin typeface="Source Sans 3 Medium" panose="020B0303030403020204" pitchFamily="34" charset="0"/>
              </a:defRPr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6FB38F-8B62-418C-BA5C-CE12730CB862}" type="datetime1">
              <a:rPr lang="fi-FI" smtClean="0"/>
              <a:t>12.3.2026</a:t>
            </a:fld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7DF1-B363-5F8A-350E-CF1B38965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141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ilman_lähdemerkintä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0CAC3A-2419-484D-9E48-302272202CEE}" type="datetime1">
              <a:rPr lang="fi-FI" smtClean="0"/>
              <a:t>12.3.2026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6094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EU Next 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rgbClr val="FF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bg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bg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10" name="Picture 9" descr="Euroopan unioinin rahoittama - NextGenerationEU">
            <a:extLst>
              <a:ext uri="{FF2B5EF4-FFF2-40B4-BE49-F238E27FC236}">
                <a16:creationId xmlns:a16="http://schemas.microsoft.com/office/drawing/2014/main" id="{B486FC1C-E88D-F864-F260-24B4B00F5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96" y="5050268"/>
            <a:ext cx="3869519" cy="10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9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sivupohja</a:t>
            </a:r>
            <a:r>
              <a:rPr lang="en-US"/>
              <a:t> on </a:t>
            </a:r>
            <a:r>
              <a:rPr lang="en-US" err="1"/>
              <a:t>ESR-hankkeille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53A61B-A922-4B43-AB49-E5477BD37C55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  <p:pic>
        <p:nvPicPr>
          <p:cNvPr id="7" name="Picture 6" descr="Euroopan unionin osarahoittama.">
            <a:extLst>
              <a:ext uri="{FF2B5EF4-FFF2-40B4-BE49-F238E27FC236}">
                <a16:creationId xmlns:a16="http://schemas.microsoft.com/office/drawing/2014/main" id="{217E3498-9547-60D4-0773-6A473927D4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89" y="5904797"/>
            <a:ext cx="2263874" cy="5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1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lisää_rahoittaj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>
              <a:defRPr/>
            </a:lvl1pPr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fi-FI"/>
              <a:t>Rahaa rahoittajan logo alla olevaan logopaikkaan.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8801"/>
            <a:ext cx="810736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rahoittajan</a:t>
            </a:r>
            <a:r>
              <a:rPr lang="en-US"/>
              <a:t> logo </a:t>
            </a:r>
            <a:r>
              <a:rPr lang="en-US" err="1"/>
              <a:t>sivupohjaan</a:t>
            </a:r>
            <a:r>
              <a:rPr lang="en-US"/>
              <a:t> </a:t>
            </a:r>
            <a:r>
              <a:rPr lang="en-US" err="1"/>
              <a:t>näin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8BB4EA-070A-4DEA-AA78-9D3E7CD53B95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072337-2242-D85E-5F21-18BF32A20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3115" y="5949950"/>
            <a:ext cx="291024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C1AB40-089D-06E1-3D0C-81B22D0A9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7288" y="866301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6E6E-894C-CD46-79C8-9040BB5CF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EA766F-2F5A-2AE9-06EC-74B4706892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4019" y="5903286"/>
            <a:ext cx="2480532" cy="519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617956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447675" indent="-447675">
              <a:spcAft>
                <a:spcPts val="2400"/>
              </a:spcAft>
              <a:buSzPct val="200000"/>
              <a:buFont typeface="+mj-lt"/>
              <a:buAutoNum type="arabicPeriod"/>
              <a:defRPr/>
            </a:lvl1pPr>
            <a:lvl2pPr marL="809625" indent="-361950">
              <a:spcAft>
                <a:spcPts val="2400"/>
              </a:spcAft>
              <a:buSzPct val="200000"/>
              <a:buFont typeface="+mj-lt"/>
              <a:buAutoNum type="arabicPeriod"/>
              <a:defRPr/>
            </a:lvl2pPr>
            <a:lvl3pPr marL="116205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3pPr>
            <a:lvl4pPr marL="1438275" indent="-276225">
              <a:spcAft>
                <a:spcPts val="2400"/>
              </a:spcAft>
              <a:buSzPct val="200000"/>
              <a:buFont typeface="+mj-lt"/>
              <a:buAutoNum type="arabicPeriod"/>
              <a:defRPr/>
            </a:lvl4pPr>
            <a:lvl5pPr marL="1790700" indent="-352425">
              <a:spcAft>
                <a:spcPts val="2400"/>
              </a:spcAft>
              <a:buSzPct val="200000"/>
              <a:buFont typeface="+mj-lt"/>
              <a:buAutoNum type="arabicPeriod"/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13B5EB-02A6-4223-9FE0-A1B23D3BC2E8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F1D1334-03B5-47E7-337F-BB7B08CD7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487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bullet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9299AB-2CAB-46EA-979F-84B8D5FB16B2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3pPr marL="714375" indent="-171450">
              <a:defRPr/>
            </a:lvl3pPr>
            <a:lvl4pPr marL="895350" indent="-180975">
              <a:defRPr/>
            </a:lvl4pPr>
            <a:lvl5pPr marL="1076325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FC2C-8E2C-DCA5-72D4-5115173A00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84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1" y="1736725"/>
            <a:ext cx="10442577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95350" indent="0">
              <a:buNone/>
              <a:defRPr/>
            </a:lvl4pPr>
            <a:lvl5pPr marL="1257300" indent="0">
              <a:buNone/>
              <a:defRPr/>
            </a:lvl5pPr>
          </a:lstStyle>
          <a:p>
            <a:pPr lvl="0"/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lihavointi</a:t>
            </a:r>
            <a:r>
              <a:rPr lang="en-US"/>
              <a:t>: </a:t>
            </a:r>
            <a:r>
              <a:rPr lang="en-US" err="1"/>
              <a:t>Vaihda</a:t>
            </a:r>
            <a:r>
              <a:rPr lang="en-US"/>
              <a:t> </a:t>
            </a:r>
            <a:r>
              <a:rPr lang="en-US" err="1"/>
              <a:t>fontiksi</a:t>
            </a:r>
            <a:r>
              <a:rPr lang="en-US"/>
              <a:t> Source Sans 3 (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siis</a:t>
            </a:r>
            <a:r>
              <a:rPr lang="en-US"/>
              <a:t> Medium) ja </a:t>
            </a:r>
            <a:r>
              <a:rPr lang="en-US" err="1"/>
              <a:t>lihavoi</a:t>
            </a:r>
            <a:r>
              <a:rPr lang="en-US"/>
              <a:t> </a:t>
            </a:r>
            <a:r>
              <a:rPr lang="en-US" err="1"/>
              <a:t>sitten</a:t>
            </a:r>
            <a:r>
              <a:rPr lang="en-US"/>
              <a:t> </a:t>
            </a:r>
            <a:r>
              <a:rPr lang="en-US" err="1"/>
              <a:t>Boldaamalla</a:t>
            </a:r>
            <a:r>
              <a:rPr lang="en-US"/>
              <a:t> (Ctrl + B)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9A136D-3AD8-486F-BD76-2139BF9B3353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D305AE-A278-C93A-0E39-7D2391F3B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539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736725"/>
            <a:ext cx="5221288" cy="3843338"/>
          </a:xfrm>
        </p:spPr>
        <p:txBody>
          <a:bodyPr rIns="36000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3DD030-807F-40C2-A818-E8E7F2A1215E}" type="datetime1">
              <a:rPr lang="fi-FI" smtClean="0"/>
              <a:t>12.3.2026</a:t>
            </a:fld>
            <a:endParaRPr lang="sv-FI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388A3A-E2C9-3200-C429-EF4AC8C17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36725"/>
            <a:ext cx="5221288" cy="3843338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0DD8-EC6D-551E-EDC9-BBAFC6323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119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us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3F6FA004-801B-47F5-8D20-D9B8D48FB62B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B64E-2647-3D82-2E01-92B9F8B140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591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DE6EE222-2E5F-45E4-BB8F-8A00E67BCD32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89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AC6E8D-CD25-4EBC-B683-6768D9A086F2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0EA4A1-B6AE-4A37-A639-70AE865D32AE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0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nsi EU Next G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1C33CF3-E630-9F16-2DC8-D975AE70F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90" t="19892" b="5771"/>
          <a:stretch/>
        </p:blipFill>
        <p:spPr>
          <a:xfrm>
            <a:off x="0" y="0"/>
            <a:ext cx="834745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34BBE8-3922-06D1-921E-380138E0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43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42416-E17F-1B8D-0016-1DAAB96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14" y="4111817"/>
            <a:ext cx="0" cy="684000"/>
          </a:xfrm>
          <a:prstGeom prst="line">
            <a:avLst/>
          </a:prstGeom>
          <a:ln w="190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FBE3B3-9C83-99EB-934E-17496C5F3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62" y="836343"/>
            <a:ext cx="2160000" cy="297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895D6E-B289-7D16-DD90-4DE049A61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962" y="1970501"/>
            <a:ext cx="6588000" cy="16607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D16586-C041-0910-D7C4-A1829411A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6348" y="4132793"/>
            <a:ext cx="5508000" cy="7457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sv-FI" sz="3000" kern="1200" dirty="0">
                <a:solidFill>
                  <a:schemeClr val="tx1"/>
                </a:solidFill>
                <a:latin typeface="Rajdhani Medium" panose="02000000000000000000" pitchFamily="2" charset="0"/>
                <a:ea typeface="+mn-ea"/>
                <a:cs typeface="Rajdhani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1534F5-976A-C5B0-E66D-24998A6E0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963" y="5293098"/>
            <a:ext cx="5232242" cy="193301"/>
          </a:xfrm>
        </p:spPr>
        <p:txBody>
          <a:bodyPr>
            <a:noAutofit/>
          </a:bodyPr>
          <a:lstStyle>
            <a:lvl1pPr marL="0" indent="0">
              <a:buNone/>
              <a:defRPr sz="1800" kern="100" spc="0" baseline="0">
                <a:solidFill>
                  <a:schemeClr val="tx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  <a:lvl2pPr marL="355600" indent="0">
              <a:buNone/>
              <a:defRPr/>
            </a:lvl2pPr>
            <a:lvl3pPr marL="719138" indent="0">
              <a:buNone/>
              <a:defRPr/>
            </a:lvl3pPr>
            <a:lvl4pPr marL="1076325" indent="0">
              <a:buNone/>
              <a:defRPr/>
            </a:lvl4pPr>
            <a:lvl5pPr marL="1431925" indent="0">
              <a:buNone/>
              <a:defRPr/>
            </a:lvl5pPr>
          </a:lstStyle>
          <a:p>
            <a:pPr lvl="0"/>
            <a:r>
              <a:rPr lang="en-US" err="1"/>
              <a:t>Tähän</a:t>
            </a:r>
            <a:r>
              <a:rPr lang="en-US"/>
              <a:t> </a:t>
            </a:r>
            <a:r>
              <a:rPr lang="en-US" err="1"/>
              <a:t>esim</a:t>
            </a:r>
            <a:r>
              <a:rPr lang="en-US"/>
              <a:t>. </a:t>
            </a:r>
            <a:r>
              <a:rPr lang="en-US" err="1"/>
              <a:t>pvm</a:t>
            </a:r>
            <a:r>
              <a:rPr lang="en-US"/>
              <a:t> tai </a:t>
            </a:r>
            <a:r>
              <a:rPr lang="en-US" err="1"/>
              <a:t>esittäjä</a:t>
            </a:r>
            <a:r>
              <a:rPr lang="en-US"/>
              <a:t>, </a:t>
            </a:r>
            <a:r>
              <a:rPr lang="en-US" err="1"/>
              <a:t>jos</a:t>
            </a:r>
            <a:r>
              <a:rPr lang="en-US"/>
              <a:t> on </a:t>
            </a:r>
            <a:r>
              <a:rPr lang="en-US" err="1"/>
              <a:t>alaotsikko</a:t>
            </a:r>
            <a:r>
              <a:rPr lang="en-US"/>
              <a:t> </a:t>
            </a:r>
            <a:r>
              <a:rPr lang="en-US" err="1"/>
              <a:t>yllä</a:t>
            </a:r>
            <a:endParaRPr lang="sv-FI"/>
          </a:p>
        </p:txBody>
      </p:sp>
      <p:pic>
        <p:nvPicPr>
          <p:cNvPr id="3" name="Picture 2" descr="Pätevä2-merkki: Työterveyshuoltoon pätevöittävä koulutus asiantuntijoille (2 opintopistettä).">
            <a:extLst>
              <a:ext uri="{FF2B5EF4-FFF2-40B4-BE49-F238E27FC236}">
                <a16:creationId xmlns:a16="http://schemas.microsoft.com/office/drawing/2014/main" id="{615765A8-E8AE-326D-8B9F-37A2F1DF1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-168891"/>
            <a:ext cx="3528616" cy="3528616"/>
          </a:xfrm>
          <a:prstGeom prst="rect">
            <a:avLst/>
          </a:prstGeom>
        </p:spPr>
      </p:pic>
      <p:pic>
        <p:nvPicPr>
          <p:cNvPr id="7" name="Picture 6" descr="A purple circle with a heart and gears&#10;&#10;AI-generated content may be incorrect.">
            <a:extLst>
              <a:ext uri="{FF2B5EF4-FFF2-40B4-BE49-F238E27FC236}">
                <a16:creationId xmlns:a16="http://schemas.microsoft.com/office/drawing/2014/main" id="{5C655D99-E86A-9CF7-CC51-9380DAF39F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B3A6C0-F041-46E7-BEA6-788E0A7275E1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773F2-FD0C-4FE2-8CD3-D204B28DBEF9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7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984880A4-FE0D-4004-8E96-14E7680F02BC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4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4C89D-0CF2-45E1-BBEB-BFBCFB4D35AF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A2E12-9E9E-461E-B0C1-1947B66881F8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37EA98-9EBF-47E7-8453-8A109EA9EA3B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1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ksti_bullet_kuv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7B1F-7896-E132-5CD6-1474ED96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831DAF-BF49-D6DC-D2EC-EED1F7DA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945" t="19892" b="5771"/>
          <a:stretch/>
        </p:blipFill>
        <p:spPr>
          <a:xfrm>
            <a:off x="0" y="0"/>
            <a:ext cx="7612253" cy="6858000"/>
          </a:xfrm>
          <a:prstGeom prst="rect">
            <a:avLst/>
          </a:prstGeom>
          <a:effectLst>
            <a:outerShdw blurRad="50800" algn="l" rotWithShape="0">
              <a:prstClr val="black">
                <a:alpha val="3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643B8-9E97-3828-46C1-649EABE9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C1A1D1-81E9-4C51-8368-133EF1699281}" type="datetime1">
              <a:rPr lang="fi-FI" smtClean="0"/>
              <a:t>12.3.2026</a:t>
            </a:fld>
            <a:endParaRPr lang="fi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4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_bullet_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77125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7471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38C24EE2-088E-4AAC-ADA7-118C790749C7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4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_bullet_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734239-B405-CD76-EA5C-8A835062A6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14875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KUVAPAIKKA</a:t>
            </a:r>
            <a:endParaRPr lang="sv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37C1DB-CADE-662F-BFCE-C6C3E324A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9472" y="1736725"/>
            <a:ext cx="5916052" cy="3843338"/>
          </a:xfrm>
        </p:spPr>
        <p:txBody>
          <a:bodyPr/>
          <a:lstStyle>
            <a:lvl3pPr marL="893763" indent="-174625">
              <a:defRPr/>
            </a:lvl3pPr>
            <a:lvl4pPr marL="1257300" indent="-180975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473" y="556313"/>
            <a:ext cx="5916052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9EADB785-8A04-427F-BCAC-79EDD04DD55C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E7D0770-4B6B-25D2-122D-D11D63F5F5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773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48D3551-6A1F-01DA-0970-A915F38A5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556313"/>
            <a:ext cx="10442575" cy="69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A62A44-AFE3-CE1C-CF64-EF6DC77B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fld id="{75FF778B-73D4-458D-B538-8D5074A182AE}" type="datetime1">
              <a:rPr lang="fi-FI" smtClean="0"/>
              <a:t>12.3.2026</a:t>
            </a:fld>
            <a:endParaRPr lang="sv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704E4A-1A80-67ED-5D75-86E8730E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963C27-AFF6-E240-0224-1BA9B6449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5768283"/>
            <a:ext cx="10442575" cy="224170"/>
          </a:xfrm>
        </p:spPr>
        <p:txBody>
          <a:bodyPr anchor="b"/>
          <a:lstStyle>
            <a:lvl1pPr marL="0" indent="0" algn="r">
              <a:buNone/>
              <a:defRPr sz="1000"/>
            </a:lvl1pPr>
            <a:lvl2pPr marL="266700" indent="0" algn="r">
              <a:buNone/>
              <a:defRPr sz="1200"/>
            </a:lvl2pPr>
            <a:lvl3pPr marL="542925" indent="0" algn="r">
              <a:buNone/>
              <a:defRPr sz="1200"/>
            </a:lvl3pPr>
            <a:lvl4pPr marL="1076325" indent="0" algn="r">
              <a:buNone/>
              <a:defRPr sz="1200"/>
            </a:lvl4pPr>
            <a:lvl5pPr marL="1431925" indent="0" algn="r">
              <a:buNone/>
              <a:defRPr sz="1200"/>
            </a:lvl5pPr>
          </a:lstStyle>
          <a:p>
            <a:pPr lvl="0"/>
            <a:r>
              <a:rPr lang="en-US" err="1"/>
              <a:t>Mahdollinen</a:t>
            </a:r>
            <a:r>
              <a:rPr lang="en-US"/>
              <a:t> </a:t>
            </a:r>
            <a:r>
              <a:rPr lang="en-US" err="1"/>
              <a:t>lähdemerkintä</a:t>
            </a:r>
            <a:r>
              <a:rPr lang="en-US"/>
              <a:t> </a:t>
            </a:r>
            <a:r>
              <a:rPr lang="en-US" err="1"/>
              <a:t>tähän</a:t>
            </a:r>
            <a:r>
              <a:rPr lang="en-US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192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9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42" Type="http://schemas.openxmlformats.org/officeDocument/2006/relationships/slideLayout" Target="../slideLayouts/slideLayout165.xml"/><Relationship Id="rId47" Type="http://schemas.openxmlformats.org/officeDocument/2006/relationships/slideLayout" Target="../slideLayouts/slideLayout170.xml"/><Relationship Id="rId50" Type="http://schemas.openxmlformats.org/officeDocument/2006/relationships/slideLayout" Target="../slideLayouts/slideLayout173.xml"/><Relationship Id="rId55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60.xml"/><Relationship Id="rId40" Type="http://schemas.openxmlformats.org/officeDocument/2006/relationships/slideLayout" Target="../slideLayouts/slideLayout163.xml"/><Relationship Id="rId45" Type="http://schemas.openxmlformats.org/officeDocument/2006/relationships/slideLayout" Target="../slideLayouts/slideLayout168.xml"/><Relationship Id="rId53" Type="http://schemas.openxmlformats.org/officeDocument/2006/relationships/slideLayout" Target="../slideLayouts/slideLayout176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43" Type="http://schemas.openxmlformats.org/officeDocument/2006/relationships/slideLayout" Target="../slideLayouts/slideLayout166.xml"/><Relationship Id="rId48" Type="http://schemas.openxmlformats.org/officeDocument/2006/relationships/slideLayout" Target="../slideLayouts/slideLayout171.xml"/><Relationship Id="rId56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31.xml"/><Relationship Id="rId51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slideLayout" Target="../slideLayouts/slideLayout161.xml"/><Relationship Id="rId46" Type="http://schemas.openxmlformats.org/officeDocument/2006/relationships/slideLayout" Target="../slideLayouts/slideLayout169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64.xml"/><Relationship Id="rId54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49" Type="http://schemas.openxmlformats.org/officeDocument/2006/relationships/slideLayout" Target="../slideLayouts/slideLayout172.xml"/><Relationship Id="rId57" Type="http://schemas.openxmlformats.org/officeDocument/2006/relationships/theme" Target="../theme/theme4.xml"/><Relationship Id="rId10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54.xml"/><Relationship Id="rId44" Type="http://schemas.openxmlformats.org/officeDocument/2006/relationships/slideLayout" Target="../slideLayouts/slideLayout167.xml"/><Relationship Id="rId52" Type="http://schemas.openxmlformats.org/officeDocument/2006/relationships/slideLayout" Target="../slideLayouts/slideLayout17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26" Type="http://schemas.openxmlformats.org/officeDocument/2006/relationships/slideLayout" Target="../slideLayouts/slideLayout205.xml"/><Relationship Id="rId39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00.xml"/><Relationship Id="rId34" Type="http://schemas.openxmlformats.org/officeDocument/2006/relationships/slideLayout" Target="../slideLayouts/slideLayout213.xml"/><Relationship Id="rId42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slideLayout" Target="../slideLayouts/slideLayout203.xml"/><Relationship Id="rId32" Type="http://schemas.openxmlformats.org/officeDocument/2006/relationships/slideLayout" Target="../slideLayouts/slideLayout211.xml"/><Relationship Id="rId37" Type="http://schemas.openxmlformats.org/officeDocument/2006/relationships/slideLayout" Target="../slideLayouts/slideLayout216.xml"/><Relationship Id="rId40" Type="http://schemas.openxmlformats.org/officeDocument/2006/relationships/slideLayout" Target="../slideLayouts/slideLayout219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28" Type="http://schemas.openxmlformats.org/officeDocument/2006/relationships/slideLayout" Target="../slideLayouts/slideLayout207.xml"/><Relationship Id="rId36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31" Type="http://schemas.openxmlformats.org/officeDocument/2006/relationships/slideLayout" Target="../slideLayouts/slideLayout210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Relationship Id="rId27" Type="http://schemas.openxmlformats.org/officeDocument/2006/relationships/slideLayout" Target="../slideLayouts/slideLayout206.xml"/><Relationship Id="rId30" Type="http://schemas.openxmlformats.org/officeDocument/2006/relationships/slideLayout" Target="../slideLayouts/slideLayout209.xml"/><Relationship Id="rId35" Type="http://schemas.openxmlformats.org/officeDocument/2006/relationships/slideLayout" Target="../slideLayouts/slideLayout214.xml"/><Relationship Id="rId43" Type="http://schemas.openxmlformats.org/officeDocument/2006/relationships/theme" Target="../theme/theme5.xml"/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slideLayout" Target="../slideLayouts/slideLayout204.xml"/><Relationship Id="rId33" Type="http://schemas.openxmlformats.org/officeDocument/2006/relationships/slideLayout" Target="../slideLayouts/slideLayout212.xml"/><Relationship Id="rId38" Type="http://schemas.openxmlformats.org/officeDocument/2006/relationships/slideLayout" Target="../slideLayouts/slideLayout217.xml"/><Relationship Id="rId20" Type="http://schemas.openxmlformats.org/officeDocument/2006/relationships/slideLayout" Target="../slideLayouts/slideLayout199.xml"/><Relationship Id="rId41" Type="http://schemas.openxmlformats.org/officeDocument/2006/relationships/slideLayout" Target="../slideLayouts/slideLayout22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9" Type="http://schemas.openxmlformats.org/officeDocument/2006/relationships/slideLayout" Target="../slideLayouts/slideLayout260.xml"/><Relationship Id="rId21" Type="http://schemas.openxmlformats.org/officeDocument/2006/relationships/slideLayout" Target="../slideLayouts/slideLayout242.xml"/><Relationship Id="rId34" Type="http://schemas.openxmlformats.org/officeDocument/2006/relationships/slideLayout" Target="../slideLayouts/slideLayout255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32" Type="http://schemas.openxmlformats.org/officeDocument/2006/relationships/slideLayout" Target="../slideLayouts/slideLayout253.xml"/><Relationship Id="rId37" Type="http://schemas.openxmlformats.org/officeDocument/2006/relationships/slideLayout" Target="../slideLayouts/slideLayout258.xml"/><Relationship Id="rId40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36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31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slideLayout" Target="../slideLayouts/slideLayout251.xml"/><Relationship Id="rId35" Type="http://schemas.openxmlformats.org/officeDocument/2006/relationships/slideLayout" Target="../slideLayouts/slideLayout256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33" Type="http://schemas.openxmlformats.org/officeDocument/2006/relationships/slideLayout" Target="../slideLayouts/slideLayout254.xml"/><Relationship Id="rId38" Type="http://schemas.openxmlformats.org/officeDocument/2006/relationships/slideLayout" Target="../slideLayouts/slideLayout259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4.xml"/><Relationship Id="rId18" Type="http://schemas.openxmlformats.org/officeDocument/2006/relationships/slideLayout" Target="../slideLayouts/slideLayout279.xml"/><Relationship Id="rId26" Type="http://schemas.openxmlformats.org/officeDocument/2006/relationships/slideLayout" Target="../slideLayouts/slideLayout287.xml"/><Relationship Id="rId39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82.xml"/><Relationship Id="rId34" Type="http://schemas.openxmlformats.org/officeDocument/2006/relationships/slideLayout" Target="../slideLayouts/slideLayout295.xml"/><Relationship Id="rId42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3.xml"/><Relationship Id="rId16" Type="http://schemas.openxmlformats.org/officeDocument/2006/relationships/slideLayout" Target="../slideLayouts/slideLayout277.xml"/><Relationship Id="rId29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24" Type="http://schemas.openxmlformats.org/officeDocument/2006/relationships/slideLayout" Target="../slideLayouts/slideLayout285.xml"/><Relationship Id="rId32" Type="http://schemas.openxmlformats.org/officeDocument/2006/relationships/slideLayout" Target="../slideLayouts/slideLayout293.xml"/><Relationship Id="rId37" Type="http://schemas.openxmlformats.org/officeDocument/2006/relationships/slideLayout" Target="../slideLayouts/slideLayout298.xml"/><Relationship Id="rId40" Type="http://schemas.openxmlformats.org/officeDocument/2006/relationships/slideLayout" Target="../slideLayouts/slideLayout301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266.xml"/><Relationship Id="rId15" Type="http://schemas.openxmlformats.org/officeDocument/2006/relationships/slideLayout" Target="../slideLayouts/slideLayout276.xml"/><Relationship Id="rId23" Type="http://schemas.openxmlformats.org/officeDocument/2006/relationships/slideLayout" Target="../slideLayouts/slideLayout284.xml"/><Relationship Id="rId28" Type="http://schemas.openxmlformats.org/officeDocument/2006/relationships/slideLayout" Target="../slideLayouts/slideLayout289.xml"/><Relationship Id="rId36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71.xml"/><Relationship Id="rId19" Type="http://schemas.openxmlformats.org/officeDocument/2006/relationships/slideLayout" Target="../slideLayouts/slideLayout280.xml"/><Relationship Id="rId31" Type="http://schemas.openxmlformats.org/officeDocument/2006/relationships/slideLayout" Target="../slideLayouts/slideLayout292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slideLayout" Target="../slideLayouts/slideLayout275.xml"/><Relationship Id="rId22" Type="http://schemas.openxmlformats.org/officeDocument/2006/relationships/slideLayout" Target="../slideLayouts/slideLayout283.xml"/><Relationship Id="rId27" Type="http://schemas.openxmlformats.org/officeDocument/2006/relationships/slideLayout" Target="../slideLayouts/slideLayout288.xml"/><Relationship Id="rId30" Type="http://schemas.openxmlformats.org/officeDocument/2006/relationships/slideLayout" Target="../slideLayouts/slideLayout291.xml"/><Relationship Id="rId35" Type="http://schemas.openxmlformats.org/officeDocument/2006/relationships/slideLayout" Target="../slideLayouts/slideLayout296.xml"/><Relationship Id="rId43" Type="http://schemas.openxmlformats.org/officeDocument/2006/relationships/theme" Target="../theme/theme7.xml"/><Relationship Id="rId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73.xml"/><Relationship Id="rId17" Type="http://schemas.openxmlformats.org/officeDocument/2006/relationships/slideLayout" Target="../slideLayouts/slideLayout278.xml"/><Relationship Id="rId25" Type="http://schemas.openxmlformats.org/officeDocument/2006/relationships/slideLayout" Target="../slideLayouts/slideLayout286.xml"/><Relationship Id="rId33" Type="http://schemas.openxmlformats.org/officeDocument/2006/relationships/slideLayout" Target="../slideLayouts/slideLayout294.xml"/><Relationship Id="rId38" Type="http://schemas.openxmlformats.org/officeDocument/2006/relationships/slideLayout" Target="../slideLayouts/slideLayout299.xml"/><Relationship Id="rId20" Type="http://schemas.openxmlformats.org/officeDocument/2006/relationships/slideLayout" Target="../slideLayouts/slideLayout281.xml"/><Relationship Id="rId41" Type="http://schemas.openxmlformats.org/officeDocument/2006/relationships/slideLayout" Target="../slideLayouts/slideLayout302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6.xml"/><Relationship Id="rId18" Type="http://schemas.openxmlformats.org/officeDocument/2006/relationships/slideLayout" Target="../slideLayouts/slideLayout321.xml"/><Relationship Id="rId26" Type="http://schemas.openxmlformats.org/officeDocument/2006/relationships/slideLayout" Target="../slideLayouts/slideLayout329.xml"/><Relationship Id="rId39" Type="http://schemas.openxmlformats.org/officeDocument/2006/relationships/slideLayout" Target="../slideLayouts/slideLayout342.xml"/><Relationship Id="rId21" Type="http://schemas.openxmlformats.org/officeDocument/2006/relationships/slideLayout" Target="../slideLayouts/slideLayout324.xml"/><Relationship Id="rId34" Type="http://schemas.openxmlformats.org/officeDocument/2006/relationships/slideLayout" Target="../slideLayouts/slideLayout337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5.xml"/><Relationship Id="rId16" Type="http://schemas.openxmlformats.org/officeDocument/2006/relationships/slideLayout" Target="../slideLayouts/slideLayout319.xml"/><Relationship Id="rId20" Type="http://schemas.openxmlformats.org/officeDocument/2006/relationships/slideLayout" Target="../slideLayouts/slideLayout323.xml"/><Relationship Id="rId29" Type="http://schemas.openxmlformats.org/officeDocument/2006/relationships/slideLayout" Target="../slideLayouts/slideLayout332.xml"/><Relationship Id="rId41" Type="http://schemas.openxmlformats.org/officeDocument/2006/relationships/theme" Target="../theme/theme8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24" Type="http://schemas.openxmlformats.org/officeDocument/2006/relationships/slideLayout" Target="../slideLayouts/slideLayout327.xml"/><Relationship Id="rId32" Type="http://schemas.openxmlformats.org/officeDocument/2006/relationships/slideLayout" Target="../slideLayouts/slideLayout335.xml"/><Relationship Id="rId37" Type="http://schemas.openxmlformats.org/officeDocument/2006/relationships/slideLayout" Target="../slideLayouts/slideLayout340.xml"/><Relationship Id="rId40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23" Type="http://schemas.openxmlformats.org/officeDocument/2006/relationships/slideLayout" Target="../slideLayouts/slideLayout326.xml"/><Relationship Id="rId28" Type="http://schemas.openxmlformats.org/officeDocument/2006/relationships/slideLayout" Target="../slideLayouts/slideLayout331.xml"/><Relationship Id="rId36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13.xml"/><Relationship Id="rId19" Type="http://schemas.openxmlformats.org/officeDocument/2006/relationships/slideLayout" Target="../slideLayouts/slideLayout322.xml"/><Relationship Id="rId31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Relationship Id="rId22" Type="http://schemas.openxmlformats.org/officeDocument/2006/relationships/slideLayout" Target="../slideLayouts/slideLayout325.xml"/><Relationship Id="rId27" Type="http://schemas.openxmlformats.org/officeDocument/2006/relationships/slideLayout" Target="../slideLayouts/slideLayout330.xml"/><Relationship Id="rId30" Type="http://schemas.openxmlformats.org/officeDocument/2006/relationships/slideLayout" Target="../slideLayouts/slideLayout333.xml"/><Relationship Id="rId35" Type="http://schemas.openxmlformats.org/officeDocument/2006/relationships/slideLayout" Target="../slideLayouts/slideLayout338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5.xml"/><Relationship Id="rId17" Type="http://schemas.openxmlformats.org/officeDocument/2006/relationships/slideLayout" Target="../slideLayouts/slideLayout320.xml"/><Relationship Id="rId25" Type="http://schemas.openxmlformats.org/officeDocument/2006/relationships/slideLayout" Target="../slideLayouts/slideLayout328.xml"/><Relationship Id="rId33" Type="http://schemas.openxmlformats.org/officeDocument/2006/relationships/slideLayout" Target="../slideLayouts/slideLayout336.xml"/><Relationship Id="rId38" Type="http://schemas.openxmlformats.org/officeDocument/2006/relationships/slideLayout" Target="../slideLayouts/slideLayout3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558801"/>
            <a:ext cx="10442576" cy="691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47B60FAE-8CEA-4BF4-95D6-3BA845647190}" type="datetimeFigureOut">
              <a:rPr lang="fi-FI" smtClean="0"/>
              <a:t>12.3.2026</a:t>
            </a:fld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6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020C2-DDC9-DB02-B221-50550333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CAE41-E815-3265-537D-CED0A3AE0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F160D-B381-D68F-1645-63E4260E2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0F0EC-0A2E-4D2B-9DFB-D466F4D0E55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FA237-D002-022B-C3C0-63EDC252B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A71E-82CE-157F-215D-6A5F60FF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3FD26-6C61-4BF2-8ABD-5869D01275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6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558801"/>
            <a:ext cx="10442576" cy="691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5738D74-49EA-43FE-95F5-428F4BEB5B1A}" type="datetime1">
              <a:rPr lang="fi-FI" smtClean="0"/>
              <a:t>12.3.2026</a:t>
            </a:fld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3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  <p:sldLayoutId id="2147483778" r:id="rId48"/>
    <p:sldLayoutId id="2147483779" r:id="rId49"/>
    <p:sldLayoutId id="2147483780" r:id="rId50"/>
    <p:sldLayoutId id="2147483781" r:id="rId51"/>
    <p:sldLayoutId id="2147483782" r:id="rId52"/>
    <p:sldLayoutId id="2147483783" r:id="rId53"/>
    <p:sldLayoutId id="2147483784" r:id="rId54"/>
    <p:sldLayoutId id="2147483785" r:id="rId55"/>
    <p:sldLayoutId id="2147483786" r:id="rId56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558801"/>
            <a:ext cx="10442576" cy="691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5738D74-49EA-43FE-95F5-428F4BEB5B1A}" type="datetime1">
              <a:rPr lang="fi-FI" smtClean="0"/>
              <a:t>12.3.2026</a:t>
            </a:fld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46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  <p:sldLayoutId id="2147483823" r:id="rId36"/>
    <p:sldLayoutId id="2147483824" r:id="rId37"/>
    <p:sldLayoutId id="2147483825" r:id="rId38"/>
    <p:sldLayoutId id="2147483826" r:id="rId39"/>
    <p:sldLayoutId id="2147483827" r:id="rId40"/>
    <p:sldLayoutId id="2147483828" r:id="rId41"/>
    <p:sldLayoutId id="2147483829" r:id="rId42"/>
    <p:sldLayoutId id="2147483830" r:id="rId43"/>
    <p:sldLayoutId id="2147483831" r:id="rId44"/>
    <p:sldLayoutId id="2147483832" r:id="rId45"/>
    <p:sldLayoutId id="2147483833" r:id="rId46"/>
    <p:sldLayoutId id="2147483834" r:id="rId47"/>
    <p:sldLayoutId id="2147483835" r:id="rId48"/>
    <p:sldLayoutId id="2147483836" r:id="rId49"/>
    <p:sldLayoutId id="2147483837" r:id="rId50"/>
    <p:sldLayoutId id="2147483838" r:id="rId51"/>
    <p:sldLayoutId id="2147483839" r:id="rId52"/>
    <p:sldLayoutId id="2147483840" r:id="rId53"/>
    <p:sldLayoutId id="2147483841" r:id="rId54"/>
    <p:sldLayoutId id="2147483842" r:id="rId55"/>
    <p:sldLayoutId id="2147483843" r:id="rId56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558801"/>
            <a:ext cx="10442576" cy="691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fi-FI" smtClean="0"/>
              <a:pPr/>
              <a:t>12.3.2026</a:t>
            </a:fld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7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  <p:sldLayoutId id="2147483870" r:id="rId26"/>
    <p:sldLayoutId id="2147483871" r:id="rId27"/>
    <p:sldLayoutId id="2147483872" r:id="rId28"/>
    <p:sldLayoutId id="2147483873" r:id="rId29"/>
    <p:sldLayoutId id="2147483874" r:id="rId30"/>
    <p:sldLayoutId id="2147483875" r:id="rId31"/>
    <p:sldLayoutId id="2147483876" r:id="rId32"/>
    <p:sldLayoutId id="2147483877" r:id="rId33"/>
    <p:sldLayoutId id="2147483878" r:id="rId34"/>
    <p:sldLayoutId id="2147483879" r:id="rId35"/>
    <p:sldLayoutId id="2147483880" r:id="rId36"/>
    <p:sldLayoutId id="2147483881" r:id="rId37"/>
    <p:sldLayoutId id="2147483882" r:id="rId38"/>
    <p:sldLayoutId id="2147483883" r:id="rId39"/>
    <p:sldLayoutId id="2147483884" r:id="rId40"/>
    <p:sldLayoutId id="2147483885" r:id="rId41"/>
    <p:sldLayoutId id="2147483886" r:id="rId42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809656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fi-FI" smtClean="0"/>
              <a:pPr/>
              <a:t>12.3.2026</a:t>
            </a:fld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</p:sldLayoutIdLst>
  <p:hf sldNum="0" hdr="0" ft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558801"/>
            <a:ext cx="10442576" cy="691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fi-FI" smtClean="0"/>
              <a:pPr/>
              <a:t>12.3.2026</a:t>
            </a:fld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03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  <p:sldLayoutId id="2147483948" r:id="rId20"/>
    <p:sldLayoutId id="2147483949" r:id="rId21"/>
    <p:sldLayoutId id="2147483950" r:id="rId22"/>
    <p:sldLayoutId id="2147483951" r:id="rId23"/>
    <p:sldLayoutId id="2147483952" r:id="rId24"/>
    <p:sldLayoutId id="2147483953" r:id="rId25"/>
    <p:sldLayoutId id="2147483954" r:id="rId26"/>
    <p:sldLayoutId id="2147483955" r:id="rId27"/>
    <p:sldLayoutId id="2147483956" r:id="rId28"/>
    <p:sldLayoutId id="2147483957" r:id="rId29"/>
    <p:sldLayoutId id="2147483958" r:id="rId30"/>
    <p:sldLayoutId id="2147483959" r:id="rId31"/>
    <p:sldLayoutId id="2147483960" r:id="rId32"/>
    <p:sldLayoutId id="2147483961" r:id="rId33"/>
    <p:sldLayoutId id="2147483962" r:id="rId34"/>
    <p:sldLayoutId id="2147483963" r:id="rId35"/>
    <p:sldLayoutId id="2147483964" r:id="rId36"/>
    <p:sldLayoutId id="2147483965" r:id="rId37"/>
    <p:sldLayoutId id="2147483966" r:id="rId38"/>
    <p:sldLayoutId id="2147483967" r:id="rId39"/>
    <p:sldLayoutId id="2147483968" r:id="rId40"/>
    <p:sldLayoutId id="2147483969" r:id="rId41"/>
    <p:sldLayoutId id="2147483970" r:id="rId42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3F5A09-0252-5887-BAA2-21C84C7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6241"/>
            <a:ext cx="8096567" cy="101244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 click to edit Master title style</a:t>
            </a:r>
            <a:endParaRPr lang="sv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ABB07B-D55A-4C6B-B0F1-154A102B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736726"/>
            <a:ext cx="10442576" cy="3850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24DE859-B993-8AD8-C352-E3220C4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53475" y="6173735"/>
            <a:ext cx="2563813" cy="412390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marL="0" algn="r" defTabSz="914400" rtl="0" eaLnBrk="1" latinLnBrk="0" hangingPunct="1">
              <a:defRPr kumimoji="0" lang="fi-FI" sz="1200" b="0" i="0" u="none" strike="noStrike" kern="1200" cap="none" normalizeH="0" baseline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defRPr>
            </a:lvl1pPr>
          </a:lstStyle>
          <a:p>
            <a:fld id="{7FB1FC27-EB9B-4A66-A806-9EE05A6BAE9C}" type="datetime1">
              <a:rPr lang="fi-FI" smtClean="0"/>
              <a:pPr/>
              <a:t>12.3.2026</a:t>
            </a:fld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618E2E-A462-B87E-6242-E485B405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74712" y="6267409"/>
            <a:ext cx="1440000" cy="1985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9EF328-5E92-7388-72EB-1446EF7B1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0901" y="6312646"/>
            <a:ext cx="8100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611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5" r:id="rId34"/>
    <p:sldLayoutId id="2147484006" r:id="rId35"/>
    <p:sldLayoutId id="2147484007" r:id="rId36"/>
    <p:sldLayoutId id="2147484008" r:id="rId37"/>
    <p:sldLayoutId id="2147484009" r:id="rId38"/>
    <p:sldLayoutId id="2147484010" r:id="rId39"/>
    <p:sldLayoutId id="2147484011" r:id="rId40"/>
  </p:sldLayoutIdLst>
  <p:hf sldNum="0" hdr="0" ft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lang="sv-FI" sz="3200" b="1" kern="1200" dirty="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10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800" kern="120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1pPr>
      <a:lvl2pPr marL="538163" indent="-271463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6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2pPr>
      <a:lvl3pPr marL="893763" indent="-350838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4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3pPr>
      <a:lvl4pPr marL="1362075" indent="-285750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en-US" sz="1200" kern="1200" dirty="0" smtClean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4pPr>
      <a:lvl5pPr marL="1612900" indent="-180975" algn="l" defTabSz="914400" rtl="0" eaLnBrk="1" latinLnBrk="0" hangingPunct="1">
        <a:lnSpc>
          <a:spcPct val="95000"/>
        </a:lnSpc>
        <a:spcBef>
          <a:spcPts val="500"/>
        </a:spcBef>
        <a:spcAft>
          <a:spcPts val="1200"/>
        </a:spcAft>
        <a:buClr>
          <a:schemeClr val="accent2"/>
        </a:buClr>
        <a:buSzPct val="120000"/>
        <a:buFont typeface="Segoe UI Black" panose="020B0A02040204020203" pitchFamily="34" charset="0"/>
        <a:buChar char="●"/>
        <a:defRPr lang="sv-FI" sz="1200" kern="1200" dirty="0">
          <a:solidFill>
            <a:schemeClr val="tx1"/>
          </a:solidFill>
          <a:latin typeface="Source Sans 3 Medium" panose="020B03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orient="horz" pos="3974">
          <p15:clr>
            <a:srgbClr val="F26B43"/>
          </p15:clr>
        </p15:guide>
        <p15:guide id="7" pos="7015">
          <p15:clr>
            <a:srgbClr val="F26B43"/>
          </p15:clr>
        </p15:guide>
        <p15:guide id="9" pos="665">
          <p15:clr>
            <a:srgbClr val="F26B43"/>
          </p15:clr>
        </p15:guide>
        <p15:guide id="10" orient="horz" pos="1094">
          <p15:clr>
            <a:srgbClr val="F26B43"/>
          </p15:clr>
        </p15:guide>
        <p15:guide id="11" pos="551">
          <p15:clr>
            <a:srgbClr val="F26B43"/>
          </p15:clr>
        </p15:guide>
        <p15:guide id="12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tl.fi/koulutus/verkkovalmennus/ttl-suojainasiantuntijar-verkkokoulutus-kasvojen-ja-silmiensuojaimet-3" TargetMode="External"/><Relationship Id="rId13" Type="http://schemas.openxmlformats.org/officeDocument/2006/relationships/hyperlink" Target="https://www.ttl.fi/koulutus/verkkovalmennus/ttl-suojainasiantuntijar-verkkokoulutus-kortin-paivitys-syyskuu-3" TargetMode="External"/><Relationship Id="rId18" Type="http://schemas.openxmlformats.org/officeDocument/2006/relationships/image" Target="../media/image82.wmf"/><Relationship Id="rId3" Type="http://schemas.openxmlformats.org/officeDocument/2006/relationships/hyperlink" Target="https://www.ttl.fi/koulutus/verkkovalmennus/ttl-suojainasiantuntijar-verkkokoulutus-henkilonsuojainten-perusteet-syyskuu-3" TargetMode="External"/><Relationship Id="rId7" Type="http://schemas.openxmlformats.org/officeDocument/2006/relationships/hyperlink" Target="https://www.ttl.fi/koulutus/verkkovalmennus/ttl-suojainasiantuntijar-verkkokoulutus-putoamissuojaimet-1" TargetMode="External"/><Relationship Id="rId12" Type="http://schemas.openxmlformats.org/officeDocument/2006/relationships/hyperlink" Target="https://www.ttl.fi/koulutus/verkkovalmennus/ttl-suojainasiantuntijar-verkkokoulutus-kortin-paivitys-toukokuu-3" TargetMode="External"/><Relationship Id="rId17" Type="http://schemas.openxmlformats.org/officeDocument/2006/relationships/image" Target="../media/image81.wmf"/><Relationship Id="rId2" Type="http://schemas.openxmlformats.org/officeDocument/2006/relationships/hyperlink" Target="https://www.ttl.fi/koulutus/verkkovalmennus/ttl-suojainasiantuntijar-verkkokoulutus-henkilonsuojainten-perusteet-toukokuu-3" TargetMode="External"/><Relationship Id="rId16" Type="http://schemas.openxmlformats.org/officeDocument/2006/relationships/image" Target="../media/image80.jpg"/><Relationship Id="rId1" Type="http://schemas.openxmlformats.org/officeDocument/2006/relationships/slideLayout" Target="../slideLayouts/slideLayout277.xml"/><Relationship Id="rId6" Type="http://schemas.openxmlformats.org/officeDocument/2006/relationships/hyperlink" Target="https://www.ttl.fi/koulutus/verkkovalmennus/ttl-suojainasiantuntijar-verkkokoulutus-suojakasineet-3" TargetMode="External"/><Relationship Id="rId11" Type="http://schemas.openxmlformats.org/officeDocument/2006/relationships/hyperlink" Target="https://www.ttl.fi/koulutus/verkkovalmennus/ttl-suojainasiantuntijar-verkkokoulutus-paansuojaimet-3" TargetMode="External"/><Relationship Id="rId5" Type="http://schemas.openxmlformats.org/officeDocument/2006/relationships/hyperlink" Target="https://www.ttl.fi/koulutus/verkkovalmennus/ttl-suojainasiantuntijar-verkkokoulutus-suojavaatetus-3" TargetMode="External"/><Relationship Id="rId15" Type="http://schemas.openxmlformats.org/officeDocument/2006/relationships/image" Target="../media/image79.jpg"/><Relationship Id="rId10" Type="http://schemas.openxmlformats.org/officeDocument/2006/relationships/hyperlink" Target="https://www.ttl.fi/koulutus/verkkovalmennus/ttl-suojainasiantuntijar-verkkokoulutus-tyo-ja-turvajalkineet-3" TargetMode="External"/><Relationship Id="rId4" Type="http://schemas.openxmlformats.org/officeDocument/2006/relationships/hyperlink" Target="https://www.ttl.fi/koulutus/verkkovalmennus/ttl-suojainasiantuntijar-verkkokoulutus-hengityksensuojaimet-3" TargetMode="External"/><Relationship Id="rId9" Type="http://schemas.openxmlformats.org/officeDocument/2006/relationships/hyperlink" Target="https://www.ttl.fi/koulutus/verkkovalmennus/ttl-suojainasiantuntijar-verkkokoulutus-kuulonsuojaimet-3" TargetMode="External"/><Relationship Id="rId14" Type="http://schemas.openxmlformats.org/officeDocument/2006/relationships/hyperlink" Target="https://www.ttl.fi/palvelut/koulutu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tl.fi/palvelut/koulutus" TargetMode="External"/><Relationship Id="rId1" Type="http://schemas.openxmlformats.org/officeDocument/2006/relationships/slideLayout" Target="../slideLayouts/slideLayout3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l.fi/tyoturvallisuuslak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hnet.eu/conference-2026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4.xml"/><Relationship Id="rId6" Type="http://schemas.openxmlformats.org/officeDocument/2006/relationships/chart" Target="../charts/chart1.xml"/><Relationship Id="rId5" Type="http://schemas.openxmlformats.org/officeDocument/2006/relationships/image" Target="../media/image39.png"/><Relationship Id="rId4" Type="http://schemas.microsoft.com/office/2014/relationships/chartEx" Target="../charts/chartEx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8.xml"/><Relationship Id="rId4" Type="http://schemas.openxmlformats.org/officeDocument/2006/relationships/image" Target="../media/image7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l.fi/palvelut/koulut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3.xml"/><Relationship Id="rId5" Type="http://schemas.openxmlformats.org/officeDocument/2006/relationships/hyperlink" Target="https://www.ttl.fi/koulutus?s=put_ajank#koulutushaku" TargetMode="External"/><Relationship Id="rId4" Type="http://schemas.openxmlformats.org/officeDocument/2006/relationships/hyperlink" Target="https://www.ttl.fi/koulutus?s=put_perusk#koulutushak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3.xml"/><Relationship Id="rId5" Type="http://schemas.openxmlformats.org/officeDocument/2006/relationships/image" Target="../media/image78.JPG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FCCBE-FCD5-4545-A083-2FB01C9A0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961" y="1317357"/>
            <a:ext cx="8998382" cy="1660711"/>
          </a:xfrm>
        </p:spPr>
        <p:txBody>
          <a:bodyPr>
            <a:normAutofit/>
          </a:bodyPr>
          <a:lstStyle/>
          <a:p>
            <a:r>
              <a:rPr lang="en-US" dirty="0" err="1"/>
              <a:t>Työterveyslaitos</a:t>
            </a:r>
            <a:r>
              <a:rPr lang="en-US" dirty="0"/>
              <a:t> 2026</a:t>
            </a:r>
            <a:endParaRPr lang="fi-FI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9CA990E-B2E9-48CE-AC56-418FBC699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914" y="3406089"/>
            <a:ext cx="7881255" cy="1819051"/>
          </a:xfrm>
        </p:spPr>
        <p:txBody>
          <a:bodyPr/>
          <a:lstStyle/>
          <a:p>
            <a:r>
              <a:rPr lang="en-US" dirty="0" err="1"/>
              <a:t>Työturvallisuuden</a:t>
            </a:r>
            <a:r>
              <a:rPr lang="en-US" dirty="0"/>
              <a:t> </a:t>
            </a:r>
            <a:r>
              <a:rPr lang="en-US" dirty="0" err="1"/>
              <a:t>yhteystyökokous</a:t>
            </a:r>
            <a:r>
              <a:rPr lang="en-US" dirty="0"/>
              <a:t> 11.3.2026</a:t>
            </a:r>
          </a:p>
          <a:p>
            <a:endParaRPr lang="en-US" dirty="0"/>
          </a:p>
          <a:p>
            <a:r>
              <a:rPr lang="en-US" dirty="0"/>
              <a:t>Ilkka Kantasalmi, </a:t>
            </a:r>
            <a:r>
              <a:rPr lang="en-US" dirty="0" err="1"/>
              <a:t>johtava</a:t>
            </a:r>
            <a:r>
              <a:rPr lang="en-US" dirty="0"/>
              <a:t> </a:t>
            </a:r>
            <a:r>
              <a:rPr lang="en-US" dirty="0" err="1"/>
              <a:t>asiantuntija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94DAA-95B7-4627-990F-4CA5674FE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4963" y="5663222"/>
            <a:ext cx="5232242" cy="193301"/>
          </a:xfrm>
        </p:spPr>
        <p:txBody>
          <a:bodyPr/>
          <a:lstStyle/>
          <a:p>
            <a:r>
              <a:rPr lang="fi-FI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42769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B3C363-CA23-590D-18A8-4C0EDD427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159203"/>
            <a:ext cx="5181600" cy="384333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2"/>
              </a:rPr>
              <a:t>Henkilönsuojainten perusteet 1.–29.05.2026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3"/>
              </a:rPr>
              <a:t>Henkilönsuojainten perusteet 1.–30.09.2026</a:t>
            </a:r>
            <a:r>
              <a:rPr lang="fi-FI" u="sng" dirty="0"/>
              <a:t> </a:t>
            </a:r>
            <a:endParaRPr lang="fi-FI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b="1" kern="100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Kahdeksan (8) valinnaista suojainmoduulia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4"/>
              </a:rPr>
              <a:t>Hengityksensuojaimet 2.–31.03.2026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5"/>
              </a:rPr>
              <a:t>Suojavaatetus 2.–31.03.2026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6"/>
              </a:rPr>
              <a:t>Suojakäsineet 1.–30.04.2026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7"/>
              </a:rPr>
              <a:t>Putoamissuojaimet 1.–30.04.2026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8"/>
              </a:rPr>
              <a:t>Kasvojen- ja silmiensuojaimet 1.–30.10.2026</a:t>
            </a:r>
            <a:r>
              <a:rPr lang="fi-FI" u="sng" dirty="0"/>
              <a:t> 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9"/>
              </a:rPr>
              <a:t>Kuulonsuojaimet 1.-30.10.2026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10"/>
              </a:rPr>
              <a:t>Työ- ja turvajalkineet 2.–30.11.2026</a:t>
            </a:r>
            <a:r>
              <a:rPr lang="fi-FI" dirty="0"/>
              <a:t>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11"/>
              </a:rPr>
              <a:t>Päänsuojaimet 2.–30.11.2026</a:t>
            </a:r>
            <a:endParaRPr lang="fi-FI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i-FI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F5DAB-0213-4180-9733-54A72E93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59074"/>
            <a:ext cx="10442576" cy="691200"/>
          </a:xfrm>
        </p:spPr>
        <p:txBody>
          <a:bodyPr/>
          <a:lstStyle/>
          <a:p>
            <a:r>
              <a:rPr lang="fi-FI" dirty="0"/>
              <a:t>TTL SUOJAINASIANTUNTIJA® -verkkokoulutus 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513FD4-ABDF-AF0C-F7C9-9C3EDCED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150788"/>
            <a:ext cx="5181600" cy="241134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12"/>
              </a:rPr>
              <a:t>Kortin päivitys 1.–29.05.2026</a:t>
            </a:r>
            <a:endParaRPr lang="fi-FI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u="sng" dirty="0">
                <a:hlinkClick r:id="rId13"/>
              </a:rPr>
              <a:t>Kortin päivitys 1.–30.09.2026</a:t>
            </a:r>
            <a:r>
              <a:rPr lang="fi-FI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Koulutus sisältää tehtäviä ja lopputentin.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Kortin saaminen edellyttää perusteet ja yhden valinnaisen moduulin suorittamisen hyväksyttävästi.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D6B83F-2073-CD4B-CFDC-D97E2DF2A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953" y="6308725"/>
            <a:ext cx="5107623" cy="224170"/>
          </a:xfrm>
        </p:spPr>
        <p:txBody>
          <a:bodyPr/>
          <a:lstStyle/>
          <a:p>
            <a:r>
              <a:rPr lang="fi-FI" dirty="0">
                <a:hlinkClick r:id="rId14"/>
              </a:rPr>
              <a:t>Koulutus | Työterveyslaitos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5CD9B-4997-4466-8E91-9C4126F135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40" y="4358634"/>
            <a:ext cx="2650873" cy="1464145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9D8F2-9E82-4857-9EAB-7BC5E5AD10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23" y="4358634"/>
            <a:ext cx="2597722" cy="1464994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028" name="DefaultOcx">
            <a:extLst>
              <a:ext uri="{FF2B5EF4-FFF2-40B4-BE49-F238E27FC236}">
                <a16:creationId xmlns:a16="http://schemas.microsoft.com/office/drawing/2014/main" id="{45330755-2E45-4BE5-A02E-FD7793E44CF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Checkbox1">
            <a:extLst>
              <a:ext uri="{FF2B5EF4-FFF2-40B4-BE49-F238E27FC236}">
                <a16:creationId xmlns:a16="http://schemas.microsoft.com/office/drawing/2014/main" id="{3CA29764-5741-46ED-B7B5-AC527E435DB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Checkbox2">
            <a:extLst>
              <a:ext uri="{FF2B5EF4-FFF2-40B4-BE49-F238E27FC236}">
                <a16:creationId xmlns:a16="http://schemas.microsoft.com/office/drawing/2014/main" id="{B7B816FF-3D3F-41A8-9B86-252ED500F74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Checkbox3">
            <a:extLst>
              <a:ext uri="{FF2B5EF4-FFF2-40B4-BE49-F238E27FC236}">
                <a16:creationId xmlns:a16="http://schemas.microsoft.com/office/drawing/2014/main" id="{079D36AD-C2F6-4DE4-97C5-5EF5C2B4A00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Checkbox4">
            <a:extLst>
              <a:ext uri="{FF2B5EF4-FFF2-40B4-BE49-F238E27FC236}">
                <a16:creationId xmlns:a16="http://schemas.microsoft.com/office/drawing/2014/main" id="{BEDEFFE4-64FA-47DF-A56A-41DA5AE12E0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Checkbox5">
            <a:extLst>
              <a:ext uri="{FF2B5EF4-FFF2-40B4-BE49-F238E27FC236}">
                <a16:creationId xmlns:a16="http://schemas.microsoft.com/office/drawing/2014/main" id="{F112E03B-BF8B-4B6C-AD02-7DD4F2CC3BD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Checkbox6">
            <a:extLst>
              <a:ext uri="{FF2B5EF4-FFF2-40B4-BE49-F238E27FC236}">
                <a16:creationId xmlns:a16="http://schemas.microsoft.com/office/drawing/2014/main" id="{4B628A5A-F0C5-4D93-9BC9-AED516494DC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Checkbox7">
            <a:extLst>
              <a:ext uri="{FF2B5EF4-FFF2-40B4-BE49-F238E27FC236}">
                <a16:creationId xmlns:a16="http://schemas.microsoft.com/office/drawing/2014/main" id="{682EC376-F5FD-4281-A56A-1A6D7912764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Checkbox8">
            <a:extLst>
              <a:ext uri="{FF2B5EF4-FFF2-40B4-BE49-F238E27FC236}">
                <a16:creationId xmlns:a16="http://schemas.microsoft.com/office/drawing/2014/main" id="{F3A35958-0AC7-4365-9069-DDECF01CA5E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Checkbox9">
            <a:extLst>
              <a:ext uri="{FF2B5EF4-FFF2-40B4-BE49-F238E27FC236}">
                <a16:creationId xmlns:a16="http://schemas.microsoft.com/office/drawing/2014/main" id="{79871D8C-6638-4865-95A1-9C87867BBC17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Checkbox10">
            <a:extLst>
              <a:ext uri="{FF2B5EF4-FFF2-40B4-BE49-F238E27FC236}">
                <a16:creationId xmlns:a16="http://schemas.microsoft.com/office/drawing/2014/main" id="{8B2E123F-A0C2-49DE-AC22-3DFE2A00B27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Checkbox11">
            <a:extLst>
              <a:ext uri="{FF2B5EF4-FFF2-40B4-BE49-F238E27FC236}">
                <a16:creationId xmlns:a16="http://schemas.microsoft.com/office/drawing/2014/main" id="{F0C1636D-1572-4A43-A5F3-DB603EB7F5F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Checkbox12">
            <a:extLst>
              <a:ext uri="{FF2B5EF4-FFF2-40B4-BE49-F238E27FC236}">
                <a16:creationId xmlns:a16="http://schemas.microsoft.com/office/drawing/2014/main" id="{993789DB-F56C-4FDC-B907-3B978438D76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Checkbox13">
            <a:extLst>
              <a:ext uri="{FF2B5EF4-FFF2-40B4-BE49-F238E27FC236}">
                <a16:creationId xmlns:a16="http://schemas.microsoft.com/office/drawing/2014/main" id="{12CDCBBA-D787-4CD7-AB08-D89C984F363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Checkbox14">
            <a:extLst>
              <a:ext uri="{FF2B5EF4-FFF2-40B4-BE49-F238E27FC236}">
                <a16:creationId xmlns:a16="http://schemas.microsoft.com/office/drawing/2014/main" id="{A5FB1DAB-7A3B-43B4-A96C-B836851595E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Checkbox15">
            <a:extLst>
              <a:ext uri="{FF2B5EF4-FFF2-40B4-BE49-F238E27FC236}">
                <a16:creationId xmlns:a16="http://schemas.microsoft.com/office/drawing/2014/main" id="{4D226E9C-E922-4F21-AE10-4ECBFF5908B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Checkbox16">
            <a:extLst>
              <a:ext uri="{FF2B5EF4-FFF2-40B4-BE49-F238E27FC236}">
                <a16:creationId xmlns:a16="http://schemas.microsoft.com/office/drawing/2014/main" id="{1CACE2DF-6D61-4549-9F18-E451A1DA846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Checkbox17">
            <a:extLst>
              <a:ext uri="{FF2B5EF4-FFF2-40B4-BE49-F238E27FC236}">
                <a16:creationId xmlns:a16="http://schemas.microsoft.com/office/drawing/2014/main" id="{84CAD03F-02AB-44E3-B9FF-655356B405A1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Checkbox18">
            <a:extLst>
              <a:ext uri="{FF2B5EF4-FFF2-40B4-BE49-F238E27FC236}">
                <a16:creationId xmlns:a16="http://schemas.microsoft.com/office/drawing/2014/main" id="{DA2B5670-16FC-4DB5-ADFF-4630751DEF0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HTMLCheckbox19">
            <a:extLst>
              <a:ext uri="{FF2B5EF4-FFF2-40B4-BE49-F238E27FC236}">
                <a16:creationId xmlns:a16="http://schemas.microsoft.com/office/drawing/2014/main" id="{5C895412-CA66-4E9A-907C-AD176939FD9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HTMLCheckbox20">
            <a:extLst>
              <a:ext uri="{FF2B5EF4-FFF2-40B4-BE49-F238E27FC236}">
                <a16:creationId xmlns:a16="http://schemas.microsoft.com/office/drawing/2014/main" id="{3A506B1C-CC03-4250-BCF1-99159F20874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HTMLCheckbox21">
            <a:extLst>
              <a:ext uri="{FF2B5EF4-FFF2-40B4-BE49-F238E27FC236}">
                <a16:creationId xmlns:a16="http://schemas.microsoft.com/office/drawing/2014/main" id="{650397DC-E8E8-41B8-BDAE-48E88C42C56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HTMLCheckbox22">
            <a:extLst>
              <a:ext uri="{FF2B5EF4-FFF2-40B4-BE49-F238E27FC236}">
                <a16:creationId xmlns:a16="http://schemas.microsoft.com/office/drawing/2014/main" id="{F4E9D693-FE1D-438D-AE06-1C709F2F3E6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HTMLCheckbox23">
            <a:extLst>
              <a:ext uri="{FF2B5EF4-FFF2-40B4-BE49-F238E27FC236}">
                <a16:creationId xmlns:a16="http://schemas.microsoft.com/office/drawing/2014/main" id="{4ECE1D33-2A8E-4BB6-B054-2A5E1552CDC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HTMLCheckbox24">
            <a:extLst>
              <a:ext uri="{FF2B5EF4-FFF2-40B4-BE49-F238E27FC236}">
                <a16:creationId xmlns:a16="http://schemas.microsoft.com/office/drawing/2014/main" id="{2D9AC89D-6141-41B2-893F-94C9BE0F83C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7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5534DF-B298-BCED-4F7B-66C1692A3638}"/>
              </a:ext>
            </a:extLst>
          </p:cNvPr>
          <p:cNvSpPr txBox="1">
            <a:spLocks/>
          </p:cNvSpPr>
          <p:nvPr/>
        </p:nvSpPr>
        <p:spPr>
          <a:xfrm>
            <a:off x="685800" y="762910"/>
            <a:ext cx="10141585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Source Sans 3 Medium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7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1FB8-65E5-E00C-54BC-B0C3F346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Suojainten ajankohtaispäivät 2.-3.12.2026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33EAB-F9F5-5FD3-78C2-FE452BD93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Suojainten ajankohtaispäivät tarjoaa mahdollisuuden tutustua henkilönsuojauksen kehitykseen sekä saada uusia näkökulmia henkilönsuojainten ja suojavaatteiden suunnittelua, hankintaa ja käyttöä koskeviin ajankohtaisiin teemoihin. </a:t>
            </a:r>
          </a:p>
          <a:p>
            <a:r>
              <a:rPr lang="fi-FI" dirty="0"/>
              <a:t>Päivien aiheet pohjautuvat suojaimia koskeviin tutkimus- ja kehittämishankkeisiin sekä käytännön kokemuksiin.</a:t>
            </a:r>
          </a:p>
          <a:p>
            <a:r>
              <a:rPr lang="fi-FI" dirty="0"/>
              <a:t>Sisältää työpaikkakäynnin SSAB Hämeenlinna. </a:t>
            </a:r>
          </a:p>
          <a:p>
            <a:r>
              <a:rPr lang="fi-FI" dirty="0"/>
              <a:t>Paikka: Sokos Hotel, Hämeenlinna</a:t>
            </a:r>
          </a:p>
          <a:p>
            <a:pPr marL="0" indent="0">
              <a:buNone/>
            </a:pPr>
            <a:endParaRPr lang="fi-FI" dirty="0"/>
          </a:p>
          <a:p>
            <a:pPr marL="0" indent="0" algn="r">
              <a:buNone/>
            </a:pPr>
            <a:r>
              <a:rPr lang="fi-FI" dirty="0">
                <a:hlinkClick r:id="rId2"/>
              </a:rPr>
              <a:t>Koulutus | Työterveyslaitos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3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A2E02-F1C0-3D0A-66E8-0CFEBDFC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C59A71-1169-E0F0-21D2-407EA9212F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947862-19B6-C268-10CC-CAD1D6768A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HYVÄÄ</a:t>
            </a:r>
            <a:br>
              <a:rPr lang="fi-FI" dirty="0"/>
            </a:br>
            <a:r>
              <a:rPr lang="fi-FI" dirty="0"/>
              <a:t>TYÖPÄIVÄÄ!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285EA2-EB08-73B8-AC9C-C07B7BFE55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874963" y="5416633"/>
            <a:ext cx="3839710" cy="591577"/>
          </a:xfrm>
        </p:spPr>
        <p:txBody>
          <a:bodyPr/>
          <a:lstStyle/>
          <a:p>
            <a:r>
              <a:rPr lang="fi-FI" dirty="0"/>
              <a:t>Lisää asiaa työelämästä? Seuraa Työterveyslaitosta somessa ja vieraile verkkosivuillamme ttl.fi. Muista myös tilata uutiskirjeemme!</a:t>
            </a:r>
            <a:endParaRPr lang="sv-FI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F21DD-22D4-FBC7-EDDB-3A0DDD71A1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LinkedIn, X ja Facebook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7586900-C37A-CD7B-D30F-607B5F3AE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7748" y="5442573"/>
            <a:ext cx="533317" cy="5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88070-247C-2934-3374-CD3073937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Työturvallisuuslain sisältö maksuttomasti verkossa</a:t>
            </a:r>
          </a:p>
          <a:p>
            <a:r>
              <a:rPr lang="fi-FI" dirty="0"/>
              <a:t>Tärkein kohderyhmä ovat työpaikat</a:t>
            </a:r>
          </a:p>
          <a:p>
            <a:r>
              <a:rPr lang="fi-FI" dirty="0"/>
              <a:t>Laki kertoo, mitä velvoitetaan tekemään, Työturvallisuuslain soveltamisopas auttaa ymmärtämään, miten se tehdään käytännössä.</a:t>
            </a:r>
          </a:p>
          <a:p>
            <a:r>
              <a:rPr lang="fi-FI" dirty="0"/>
              <a:t>Julkaisija Työterveyslaitos</a:t>
            </a:r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ED067-F82E-4D93-1AB9-FFDB0674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Työturvallisuuslain soveltamisopas</a:t>
            </a:r>
            <a:endParaRPr lang="fi-FI" sz="2400" b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657970-978A-C49F-91CB-D2AD0E50AC85}"/>
              </a:ext>
            </a:extLst>
          </p:cNvPr>
          <p:cNvGraphicFramePr>
            <a:graphicFrameLocks noGrp="1"/>
          </p:cNvGraphicFramePr>
          <p:nvPr/>
        </p:nvGraphicFramePr>
        <p:xfrm>
          <a:off x="6651744" y="1614345"/>
          <a:ext cx="4566382" cy="422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382">
                  <a:extLst>
                    <a:ext uri="{9D8B030D-6E8A-4147-A177-3AD203B41FA5}">
                      <a16:colId xmlns:a16="http://schemas.microsoft.com/office/drawing/2014/main" val="4073924700"/>
                    </a:ext>
                  </a:extLst>
                </a:gridCol>
              </a:tblGrid>
              <a:tr h="1295606">
                <a:tc>
                  <a:txBody>
                    <a:bodyPr/>
                    <a:lstStyle/>
                    <a:p>
                      <a:pPr algn="ctr"/>
                      <a:endParaRPr lang="fi-FI"/>
                    </a:p>
                    <a:p>
                      <a:pPr algn="ctr"/>
                      <a:endParaRPr lang="fi-FI"/>
                    </a:p>
                    <a:p>
                      <a:pPr algn="ctr"/>
                      <a:r>
                        <a:rPr lang="fi-FI" sz="2400"/>
                        <a:t>Sisältö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9644"/>
                  </a:ext>
                </a:extLst>
              </a:tr>
              <a:tr h="2473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Ajantasainen laki pykäläkohtaisesti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Lain soveltaminen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Hyvät käytännöt, jotka tukevat lain soveltamista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400" dirty="0"/>
                        <a:t>Lisätiedon lähteet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22533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3D9C3-F11B-9B41-F204-751295F41F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5.11.2025</a:t>
            </a: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3548F-B702-92A3-C2F6-002572E2F48F}"/>
              </a:ext>
            </a:extLst>
          </p:cNvPr>
          <p:cNvSpPr txBox="1"/>
          <p:nvPr/>
        </p:nvSpPr>
        <p:spPr>
          <a:xfrm>
            <a:off x="874711" y="5022326"/>
            <a:ext cx="49107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Source Sans 3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  <a:hlinkClick r:id="rId3"/>
              </a:rPr>
              <a:t>www.ttl.fi/tyoturvallisuuslaki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Source Sans 3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Source Sans 3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06845B-648A-FB03-912F-25EB6189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Työsuojelualan konferenssi Helsingissä 27.-28.5.2026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8CEFA-7098-03DF-8EC0-811CD22AA9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B9C59-40DC-4E8F-87D4-2B05A51CDE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12.3.2026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8FB900-0E1E-4351-A5EF-A5BFEBD0E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5" y="1487820"/>
            <a:ext cx="3839111" cy="4163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DDAE3-B5DB-34CD-A1EB-4ECFEBFF48EF}"/>
              </a:ext>
            </a:extLst>
          </p:cNvPr>
          <p:cNvSpPr txBox="1"/>
          <p:nvPr/>
        </p:nvSpPr>
        <p:spPr>
          <a:xfrm>
            <a:off x="6126454" y="4878912"/>
            <a:ext cx="4417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</a:rPr>
              <a:t>Lisätietoa ja ilmoittautuminen: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  <a:hlinkClick r:id="rId3"/>
              </a:rPr>
              <a:t>Conference 2026 | EUROSHNET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Source Sans 3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Source Sans 3 Medium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E7196-5658-68F3-CB14-DFC0F72FB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826" y="2146361"/>
            <a:ext cx="5241297" cy="918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3C71E-F38A-1C7B-9303-A73B9580A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115145"/>
            <a:ext cx="4907928" cy="773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17421D-F9A5-8E8B-F794-FC43FE5CC178}"/>
              </a:ext>
            </a:extLst>
          </p:cNvPr>
          <p:cNvSpPr txBox="1"/>
          <p:nvPr/>
        </p:nvSpPr>
        <p:spPr>
          <a:xfrm>
            <a:off x="6095999" y="172703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</a:rPr>
              <a:t>Konferenssin nimi: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B655-CB72-2100-0FC6-9442688367F0}"/>
              </a:ext>
            </a:extLst>
          </p:cNvPr>
          <p:cNvSpPr/>
          <p:nvPr/>
        </p:nvSpPr>
        <p:spPr>
          <a:xfrm>
            <a:off x="6095999" y="1487820"/>
            <a:ext cx="5377842" cy="3109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55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CB5B8-4183-6E0F-10D7-870F78C80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962" y="1970501"/>
            <a:ext cx="6369118" cy="166071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Segoe UI Light"/>
              </a:rPr>
              <a:t>Ajankohtaista</a:t>
            </a:r>
            <a:r>
              <a:rPr lang="en-US" dirty="0">
                <a:cs typeface="Segoe UI Light"/>
              </a:rPr>
              <a:t> </a:t>
            </a:r>
            <a:br>
              <a:rPr lang="en-US" dirty="0">
                <a:cs typeface="Segoe UI Light"/>
              </a:rPr>
            </a:br>
            <a:r>
              <a:rPr lang="en-US" dirty="0">
                <a:cs typeface="Segoe UI Light"/>
              </a:rPr>
              <a:t>Nolla </a:t>
            </a:r>
            <a:r>
              <a:rPr lang="en-US" dirty="0" err="1">
                <a:cs typeface="Segoe UI Light"/>
              </a:rPr>
              <a:t>tapaturmaa</a:t>
            </a:r>
            <a:r>
              <a:rPr lang="en-US" dirty="0">
                <a:cs typeface="Segoe UI Light"/>
              </a:rPr>
              <a:t> -</a:t>
            </a:r>
            <a:r>
              <a:rPr lang="en-US" dirty="0" err="1">
                <a:cs typeface="Segoe UI Light"/>
              </a:rPr>
              <a:t>foorumista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5A2A0AB-8C91-34BA-7549-A95ABE7BF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@NollaTapaturmaa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61F2DC-89AA-335E-3721-27F86485A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11.3.2026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8D0E963-DEBA-F04F-C07F-6C14FC0AE7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288" y="553309"/>
            <a:ext cx="2340000" cy="10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96C8-3D03-D824-B588-027E28C6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A1B098-755E-FC5D-51B9-5DBE369DEB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547092"/>
            <a:ext cx="10442577" cy="3843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Jäsenmäärä 585 (4.3.)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kasvaa edelleen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Turvallisuus on kulttuuria –seminaari 28.-29.4.2026 Oulu. Vuonna 2025 Jyväskylässä 530 osallistujaa.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17 alueverkostoa, joissa tapaamiset 1-2 kertaa vuodessa eri jäsentyöpaikoilla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Webinaarit, kuukausiteema- ja muut materiaalit käytäntöjen </a:t>
            </a:r>
            <a:r>
              <a:rPr lang="fi-FI"/>
              <a:t>kehittämiseksi työpaikoilla</a:t>
            </a:r>
            <a:endParaRPr lang="fi-FI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Vuosittainen työturvallisuuden tasoluokitushaku käynnissä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Turvallisuuden tunnusluvut vuoden teemana Nollis-ohjausryhmässä</a:t>
            </a:r>
          </a:p>
          <a:p>
            <a:endParaRPr lang="fi-FI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66ADDEF-5DD1-671E-74B4-A1ABFB3D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Nollis® tilastoina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AD095-764D-8871-FED5-BA0B245957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2EB1-C902-4B19-B7C0-1C8100DA353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12.3.2026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pic>
        <p:nvPicPr>
          <p:cNvPr id="4" name="Picture Placeholder 2">
            <a:extLst>
              <a:ext uri="{FF2B5EF4-FFF2-40B4-BE49-F238E27FC236}">
                <a16:creationId xmlns:a16="http://schemas.microsoft.com/office/drawing/2014/main" id="{01CD039B-10A6-DD1E-92E0-15066C5A19FE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150" t="-16541" r="-3121" b="-8154"/>
          <a:stretch>
            <a:fillRect/>
          </a:stretch>
        </p:blipFill>
        <p:spPr>
          <a:xfrm>
            <a:off x="9834196" y="606056"/>
            <a:ext cx="1528787" cy="842392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770350E2-FA0C-1EE3-96BF-369FB9B0C1F2}"/>
                  </a:ext>
                </a:extLst>
              </p:cNvPr>
              <p:cNvGraphicFramePr/>
              <p:nvPr/>
            </p:nvGraphicFramePr>
            <p:xfrm>
              <a:off x="975360" y="3801110"/>
              <a:ext cx="3799840" cy="21488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770350E2-FA0C-1EE3-96BF-369FB9B0C1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360" y="3801110"/>
                <a:ext cx="3799840" cy="2148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B2F868A-4B3F-5B3E-3896-8B02C91DD386}"/>
              </a:ext>
            </a:extLst>
          </p:cNvPr>
          <p:cNvGraphicFramePr>
            <a:graphicFrameLocks/>
          </p:cNvGraphicFramePr>
          <p:nvPr/>
        </p:nvGraphicFramePr>
        <p:xfrm>
          <a:off x="6277610" y="3666224"/>
          <a:ext cx="3924300" cy="260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109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7C1F8-6ADD-2D14-52F8-209C563EB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9CA92EF-F358-980D-B250-FBE88CD7DF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55B9C59-40DC-4E8F-87D4-2B05A51CDE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12.3.2026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srgbClr val="003C78"/>
              </a:solidFill>
              <a:effectLst/>
              <a:uLnTx/>
              <a:uFillTx/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674CA8-84AB-4095-9CF6-78358FCF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4400" dirty="0" err="1">
                <a:solidFill>
                  <a:schemeClr val="tx1"/>
                </a:solidFill>
              </a:rPr>
              <a:t>Suojainkoulutukset</a:t>
            </a:r>
            <a:endParaRPr lang="fi-FI" sz="4400" dirty="0">
              <a:solidFill>
                <a:schemeClr val="tx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6D4F19A-AD3D-E158-D10E-C1ED8556A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9243" y="3205598"/>
            <a:ext cx="1477133" cy="15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95871"/>
            <a:ext cx="10943273" cy="774000"/>
          </a:xfrm>
        </p:spPr>
        <p:txBody>
          <a:bodyPr/>
          <a:lstStyle/>
          <a:p>
            <a:br>
              <a:rPr lang="fi-FI" sz="3600" b="1" dirty="0"/>
            </a:br>
            <a:r>
              <a:rPr lang="fi-FI" sz="3600" b="1" dirty="0"/>
              <a:t>Putoamissuojainten määräaikaistarkastajien koulutukset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2160" y="5434186"/>
            <a:ext cx="4502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</a:rPr>
              <a:t>Valitse valikosta hakusana: Suojaimet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  <a:hlinkClick r:id="rId3"/>
              </a:rPr>
              <a:t>Koulutus | Työterveyslaitos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C78"/>
                </a:solidFill>
                <a:effectLst/>
                <a:uLnTx/>
                <a:uFillTx/>
                <a:latin typeface="Source Sans 3 Medium"/>
                <a:ea typeface="+mn-ea"/>
                <a:cs typeface="+mn-cs"/>
              </a:rPr>
              <a:t>       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49FAD3-0483-51E5-3E98-D09E294FA8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3" y="1069871"/>
            <a:ext cx="10399713" cy="4424776"/>
          </a:xfrm>
        </p:spPr>
        <p:txBody>
          <a:bodyPr numCol="2"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000" b="1" u="sng" dirty="0">
                <a:solidFill>
                  <a:srgbClr val="2E75B6"/>
                </a:solidFill>
                <a:effectLst/>
                <a:ea typeface="Calibri" panose="020F0502020204030204" pitchFamily="34" charset="0"/>
                <a:hlinkClick r:id="rId4"/>
              </a:rPr>
              <a:t>Peruskurssit</a:t>
            </a:r>
            <a:br>
              <a:rPr lang="fi-FI" sz="2000" b="1" u="sng" dirty="0">
                <a:solidFill>
                  <a:srgbClr val="2E75B6"/>
                </a:solidFill>
                <a:ea typeface="Calibri" panose="020F0502020204030204" pitchFamily="34" charset="0"/>
              </a:rPr>
            </a:br>
            <a:br>
              <a:rPr lang="fi-FI" sz="2000" dirty="0">
                <a:ea typeface="Calibri" panose="020F0502020204030204" pitchFamily="34" charset="0"/>
              </a:rPr>
            </a:br>
            <a:r>
              <a:rPr lang="fi-FI" sz="2000" b="1" dirty="0">
                <a:solidFill>
                  <a:schemeClr val="tx1"/>
                </a:solidFill>
                <a:ea typeface="Calibri" panose="020F0502020204030204" pitchFamily="34" charset="0"/>
              </a:rPr>
              <a:t>Naantali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, Naantali </a:t>
            </a:r>
            <a:r>
              <a:rPr lang="fi-FI" sz="2000" dirty="0" err="1">
                <a:solidFill>
                  <a:schemeClr val="tx1"/>
                </a:solidFill>
                <a:ea typeface="Calibri" panose="020F0502020204030204" pitchFamily="34" charset="0"/>
              </a:rPr>
              <a:t>Spa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, 14.–15.04.2026</a:t>
            </a:r>
            <a:b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fi-FI" sz="2000" b="1" dirty="0">
                <a:solidFill>
                  <a:schemeClr val="tx1"/>
                </a:solidFill>
                <a:ea typeface="Calibri" panose="020F0502020204030204" pitchFamily="34" charset="0"/>
              </a:rPr>
              <a:t>Ikaalinen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, Ikaalinen </a:t>
            </a:r>
            <a:r>
              <a:rPr lang="fi-FI" sz="2000" dirty="0" err="1">
                <a:solidFill>
                  <a:schemeClr val="tx1"/>
                </a:solidFill>
                <a:ea typeface="Calibri" panose="020F0502020204030204" pitchFamily="34" charset="0"/>
              </a:rPr>
              <a:t>Spa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ea typeface="Calibri" panose="020F0502020204030204" pitchFamily="34" charset="0"/>
              </a:rPr>
              <a:t>Resort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, 19.–20.05.2026 </a:t>
            </a:r>
            <a:b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fi-FI" sz="2000" b="1" dirty="0">
                <a:solidFill>
                  <a:schemeClr val="tx1"/>
                </a:solidFill>
              </a:rPr>
              <a:t>Vantaa, </a:t>
            </a:r>
            <a:r>
              <a:rPr lang="fi-FI" sz="2000" dirty="0">
                <a:solidFill>
                  <a:schemeClr val="tx1"/>
                </a:solidFill>
              </a:rPr>
              <a:t>Sokos Hotel Flamingo, 25.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–</a:t>
            </a:r>
            <a:r>
              <a:rPr lang="fi-FI" sz="2000" dirty="0">
                <a:solidFill>
                  <a:schemeClr val="tx1"/>
                </a:solidFill>
              </a:rPr>
              <a:t>26.8.2026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Ikaalinen</a:t>
            </a:r>
            <a:r>
              <a:rPr lang="fi-FI" sz="2000" dirty="0">
                <a:solidFill>
                  <a:schemeClr val="tx1"/>
                </a:solidFill>
              </a:rPr>
              <a:t>, Ikaalinen </a:t>
            </a:r>
            <a:r>
              <a:rPr lang="fi-FI" sz="2000" dirty="0" err="1">
                <a:solidFill>
                  <a:schemeClr val="tx1"/>
                </a:solidFill>
              </a:rPr>
              <a:t>Spa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 err="1">
                <a:solidFill>
                  <a:schemeClr val="tx1"/>
                </a:solidFill>
              </a:rPr>
              <a:t>Resort</a:t>
            </a:r>
            <a:r>
              <a:rPr lang="fi-FI" sz="2000" dirty="0">
                <a:solidFill>
                  <a:schemeClr val="tx1"/>
                </a:solidFill>
              </a:rPr>
              <a:t>, 15.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–</a:t>
            </a:r>
            <a:r>
              <a:rPr lang="fi-FI" sz="2000" dirty="0">
                <a:solidFill>
                  <a:schemeClr val="tx1"/>
                </a:solidFill>
              </a:rPr>
              <a:t>16.9.2026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Kuopio</a:t>
            </a:r>
            <a:r>
              <a:rPr lang="fi-FI" sz="2000" dirty="0">
                <a:solidFill>
                  <a:schemeClr val="tx1"/>
                </a:solidFill>
              </a:rPr>
              <a:t>, 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Scandic Kuopio, 17.–18.11.2026</a:t>
            </a:r>
            <a:b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fi-FI" sz="2000" b="1" dirty="0">
                <a:solidFill>
                  <a:schemeClr val="tx1"/>
                </a:solidFill>
              </a:rPr>
              <a:t>Jyväskylä</a:t>
            </a:r>
            <a:r>
              <a:rPr lang="fi-FI" sz="2000" dirty="0">
                <a:solidFill>
                  <a:schemeClr val="tx1"/>
                </a:solidFill>
              </a:rPr>
              <a:t>, 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Sokos Hotel Alexandra, 8.–9.12.2026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i-FI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i-FI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0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Ajankohtaispäivät</a:t>
            </a:r>
            <a:br>
              <a:rPr lang="fi-FI" sz="2000" u="sng" dirty="0">
                <a:solidFill>
                  <a:schemeClr val="tx1"/>
                </a:solidFill>
                <a:ea typeface="Calibri" panose="020F0502020204030204" pitchFamily="34" charset="0"/>
              </a:rPr>
            </a:br>
            <a:b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fi-FI" sz="2000" b="1" dirty="0">
                <a:solidFill>
                  <a:schemeClr val="tx1"/>
                </a:solidFill>
              </a:rPr>
              <a:t>Naantali</a:t>
            </a:r>
            <a:r>
              <a:rPr lang="fi-FI" sz="2000" dirty="0">
                <a:solidFill>
                  <a:schemeClr val="tx1"/>
                </a:solidFill>
              </a:rPr>
              <a:t>, 16.4.2026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 Ikaalinen,</a:t>
            </a:r>
            <a:r>
              <a:rPr lang="fi-FI" sz="2000" dirty="0">
                <a:solidFill>
                  <a:schemeClr val="tx1"/>
                </a:solidFill>
              </a:rPr>
              <a:t> 21.5.2026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Vantaa,</a:t>
            </a:r>
            <a:r>
              <a:rPr lang="fi-FI" sz="2000" dirty="0">
                <a:solidFill>
                  <a:schemeClr val="tx1"/>
                </a:solidFill>
              </a:rPr>
              <a:t> 27.8.2026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Ikaalinen</a:t>
            </a:r>
            <a:r>
              <a:rPr lang="fi-FI" sz="2000" dirty="0">
                <a:solidFill>
                  <a:schemeClr val="tx1"/>
                </a:solidFill>
              </a:rPr>
              <a:t>, 17.9.2026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b="1" dirty="0">
                <a:solidFill>
                  <a:schemeClr val="tx1"/>
                </a:solidFill>
              </a:rPr>
              <a:t>Kuopio</a:t>
            </a:r>
            <a:r>
              <a:rPr lang="fi-FI" sz="2000" dirty="0">
                <a:solidFill>
                  <a:schemeClr val="tx1"/>
                </a:solidFill>
              </a:rPr>
              <a:t>, </a:t>
            </a:r>
            <a: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  <a:t>19.11.2026</a:t>
            </a:r>
            <a:br>
              <a:rPr lang="fi-FI" sz="20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fi-FI" sz="2000" b="1" dirty="0">
                <a:solidFill>
                  <a:schemeClr val="tx1"/>
                </a:solidFill>
              </a:rPr>
              <a:t>Jyväskylä, </a:t>
            </a:r>
            <a:r>
              <a:rPr lang="fi-FI" sz="2000" dirty="0">
                <a:solidFill>
                  <a:schemeClr val="tx1"/>
                </a:solidFill>
              </a:rPr>
              <a:t>10.12.2026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67882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BB0C48-92B3-4EBC-2642-292ECB6A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TTL Suojainasiantuntija® -verkkokoulutus</a:t>
            </a:r>
            <a:br>
              <a:rPr lang="fi-FI" dirty="0"/>
            </a:br>
            <a:r>
              <a:rPr lang="fi-FI" dirty="0"/>
              <a:t>Putoamissuojaimet –moduuli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3C77C-7356-A067-E276-C2B0BDB07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90" y="1991170"/>
            <a:ext cx="10701722" cy="4138168"/>
          </a:xfrm>
        </p:spPr>
        <p:txBody>
          <a:bodyPr vert="horz" lIns="0" tIns="0" rIns="0" bIns="0" numCol="1" rtlCol="0" anchor="t"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rgbClr val="2B2B2B"/>
                </a:solidFill>
                <a:latin typeface="Segoe UI" panose="020B0502040204020203" pitchFamily="34" charset="0"/>
              </a:rPr>
              <a:t>Sisältö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B2B2B"/>
                </a:solidFill>
                <a:latin typeface="Segoe UI" panose="020B0502040204020203" pitchFamily="34" charset="0"/>
              </a:rPr>
              <a:t>Putoamisvaarallisella alueella työskentely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B2B2B"/>
                </a:solidFill>
                <a:latin typeface="Segoe UI" panose="020B0502040204020203" pitchFamily="34" charset="0"/>
              </a:rPr>
              <a:t>Putoamissuojaimia koskevat vaatimukset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B2B2B"/>
                </a:solidFill>
                <a:latin typeface="Segoe UI" panose="020B0502040204020203" pitchFamily="34" charset="0"/>
              </a:rPr>
              <a:t>Oikea valinta ja turvallinen käyttö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B2B2B"/>
                </a:solidFill>
                <a:latin typeface="Segoe UI"/>
                <a:cs typeface="Segoe UI"/>
              </a:rPr>
              <a:t>Opetus ja ohjaus</a:t>
            </a:r>
          </a:p>
          <a:p>
            <a:pPr marL="0" indent="0">
              <a:buNone/>
            </a:pPr>
            <a:endParaRPr lang="fi-FI" sz="2400" dirty="0">
              <a:solidFill>
                <a:srgbClr val="2B2B2B"/>
              </a:solidFill>
              <a:latin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93649-5738-162C-8BAB-0F2DFA91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66762"/>
            <a:ext cx="10523417" cy="1050138"/>
          </a:xfrm>
          <a:prstGeom prst="rect">
            <a:avLst/>
          </a:prstGeom>
        </p:spPr>
      </p:pic>
      <p:pic>
        <p:nvPicPr>
          <p:cNvPr id="9" name="Picture 8" descr="A group of people climbing on a glass wall&#10;&#10;AI-generated content may be incorrect.">
            <a:extLst>
              <a:ext uri="{FF2B5EF4-FFF2-40B4-BE49-F238E27FC236}">
                <a16:creationId xmlns:a16="http://schemas.microsoft.com/office/drawing/2014/main" id="{5E7B9536-D338-1CB2-7FC9-53F71B3D5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234" y="1764158"/>
            <a:ext cx="4363975" cy="2454736"/>
          </a:xfrm>
          <a:prstGeom prst="rect">
            <a:avLst/>
          </a:prstGeom>
        </p:spPr>
      </p:pic>
      <p:pic>
        <p:nvPicPr>
          <p:cNvPr id="11" name="Picture 10" descr="A green and black logo&#10;&#10;AI-generated content may be incorrect.">
            <a:extLst>
              <a:ext uri="{FF2B5EF4-FFF2-40B4-BE49-F238E27FC236}">
                <a16:creationId xmlns:a16="http://schemas.microsoft.com/office/drawing/2014/main" id="{49A434EA-DAA8-6D18-EBD4-8D1E98C6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12" y="898966"/>
            <a:ext cx="1118997" cy="6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36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L esityspohja FI 2025" id="{67D66856-C91A-494C-92E7-A6596EEB42F6}" vid="{7E0909B8-AAF1-4601-85FA-3CA72AAA1C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L esityspohja FI 2025" id="{67D66856-C91A-494C-92E7-A6596EEB42F6}" vid="{7E0909B8-AAF1-4601-85FA-3CA72AAA1C5B}"/>
    </a:ext>
  </a:extLst>
</a:theme>
</file>

<file path=ppt/theme/theme4.xml><?xml version="1.0" encoding="utf-8"?>
<a:theme xmlns:a="http://schemas.openxmlformats.org/drawingml/2006/main" name="3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L esityspohja FI 2025" id="{67D66856-C91A-494C-92E7-A6596EEB42F6}" vid="{7E0909B8-AAF1-4601-85FA-3CA72AAA1C5B}"/>
    </a:ext>
  </a:extLst>
</a:theme>
</file>

<file path=ppt/theme/theme5.xml><?xml version="1.0" encoding="utf-8"?>
<a:theme xmlns:a="http://schemas.openxmlformats.org/drawingml/2006/main" name="4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TL esityspohja FI 2025  -  Read-Only" id="{ADB98197-8398-4FF2-B0E2-A5C6A8C74E03}" vid="{DFC229E7-87AF-42CB-9703-21E22C21895C}"/>
    </a:ext>
  </a:extLst>
</a:theme>
</file>

<file path=ppt/theme/theme6.xml><?xml version="1.0" encoding="utf-8"?>
<a:theme xmlns:a="http://schemas.openxmlformats.org/drawingml/2006/main" name="5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usien info_260126" id="{E9B7BBFA-B194-4078-B0DE-84B9F6DFBA15}" vid="{4419D626-BDF7-4A69-99F0-41468441A637}"/>
    </a:ext>
  </a:extLst>
</a:theme>
</file>

<file path=ppt/theme/theme7.xml><?xml version="1.0" encoding="utf-8"?>
<a:theme xmlns:a="http://schemas.openxmlformats.org/drawingml/2006/main" name="6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AA4E1CE-A76A-4170-8C0E-D9B083214734}" vid="{A3FB23D7-C64E-4DC1-B72C-8ABF1E652093}"/>
    </a:ext>
  </a:extLst>
</a:theme>
</file>

<file path=ppt/theme/theme8.xml><?xml version="1.0" encoding="utf-8"?>
<a:theme xmlns:a="http://schemas.openxmlformats.org/drawingml/2006/main" name="7_Office Theme">
  <a:themeElements>
    <a:clrScheme name="TTL 2025">
      <a:dk1>
        <a:srgbClr val="003C78"/>
      </a:dk1>
      <a:lt1>
        <a:srgbClr val="FFFFFF"/>
      </a:lt1>
      <a:dk2>
        <a:srgbClr val="003C78"/>
      </a:dk2>
      <a:lt2>
        <a:srgbClr val="CCEFF4"/>
      </a:lt2>
      <a:accent1>
        <a:srgbClr val="CCEFF4"/>
      </a:accent1>
      <a:accent2>
        <a:srgbClr val="FF5C5C"/>
      </a:accent2>
      <a:accent3>
        <a:srgbClr val="7FD7E4"/>
      </a:accent3>
      <a:accent4>
        <a:srgbClr val="00A3BD"/>
      </a:accent4>
      <a:accent5>
        <a:srgbClr val="FFFFFF"/>
      </a:accent5>
      <a:accent6>
        <a:srgbClr val="FF5C5C"/>
      </a:accent6>
      <a:hlink>
        <a:srgbClr val="003C78"/>
      </a:hlink>
      <a:folHlink>
        <a:srgbClr val="00A3BD"/>
      </a:folHlink>
    </a:clrScheme>
    <a:fontScheme name="Työterveyslaitos-brändi 2025">
      <a:majorFont>
        <a:latin typeface="Rajdhani"/>
        <a:ea typeface=""/>
        <a:cs typeface=""/>
      </a:majorFont>
      <a:minorFont>
        <a:latin typeface="Source Sans 3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usien info_260126" id="{E9B7BBFA-B194-4078-B0DE-84B9F6DFBA15}" vid="{4419D626-BDF7-4A69-99F0-41468441A637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Uusi suojalasistandardi DIAT</Template>
  <TotalTime>67</TotalTime>
  <Words>491</Words>
  <Application>Microsoft Office PowerPoint</Application>
  <PresentationFormat>Widescreen</PresentationFormat>
  <Paragraphs>92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Aptos</vt:lpstr>
      <vt:lpstr>Aptos Display</vt:lpstr>
      <vt:lpstr>Aptos Narrow</vt:lpstr>
      <vt:lpstr>Arial</vt:lpstr>
      <vt:lpstr>Calibri</vt:lpstr>
      <vt:lpstr>Rajdhani</vt:lpstr>
      <vt:lpstr>Rajdhani Medium</vt:lpstr>
      <vt:lpstr>Rajdhani SemiBold</vt:lpstr>
      <vt:lpstr>Segoe UI</vt:lpstr>
      <vt:lpstr>Segoe UI Black</vt:lpstr>
      <vt:lpstr>Segoe UI Light</vt:lpstr>
      <vt:lpstr>Segoe UI Semibold</vt:lpstr>
      <vt:lpstr>Source Sans 3 Medium</vt:lpstr>
      <vt:lpstr>Times New Roman</vt:lpstr>
      <vt:lpstr>Wingdings</vt:lpstr>
      <vt:lpstr>2_Office Theme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Työterveyslaitos 2026</vt:lpstr>
      <vt:lpstr>Työturvallisuuslain soveltamisopas</vt:lpstr>
      <vt:lpstr>Työsuojelualan konferenssi Helsingissä 27.-28.5.2026</vt:lpstr>
      <vt:lpstr>Ajankohtaista  Nolla tapaturmaa -foorumista</vt:lpstr>
      <vt:lpstr>Nollis® tilastoina</vt:lpstr>
      <vt:lpstr>PowerPoint Presentation</vt:lpstr>
      <vt:lpstr> Suojainkoulutukset</vt:lpstr>
      <vt:lpstr> Putoamissuojainten määräaikaistarkastajien koulutukset</vt:lpstr>
      <vt:lpstr>TTL Suojainasiantuntija® -verkkokoulutus Putoamissuojaimet –moduuli</vt:lpstr>
      <vt:lpstr>TTL SUOJAINASIANTUNTIJA® -verkkokoulutus </vt:lpstr>
      <vt:lpstr>Suojainten ajankohtaispäivät 2.-3.12.2026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Kantasalmi Ilkka</dc:creator>
  <cp:lastModifiedBy>Kantasalmi Ilkka</cp:lastModifiedBy>
  <cp:revision>1</cp:revision>
  <dcterms:created xsi:type="dcterms:W3CDTF">2026-03-04T08:01:16Z</dcterms:created>
  <dcterms:modified xsi:type="dcterms:W3CDTF">2026-03-12T07:28:42Z</dcterms:modified>
</cp:coreProperties>
</file>