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86" r:id="rId3"/>
    <p:sldId id="258" r:id="rId4"/>
    <p:sldId id="287" r:id="rId5"/>
    <p:sldId id="288" r:id="rId6"/>
    <p:sldId id="284" r:id="rId7"/>
    <p:sldId id="259" r:id="rId8"/>
    <p:sldId id="28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4577A-416E-4177-A3B1-F94A6AFDFE6C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2A21-0186-4CC3-947F-19B8519C5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67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88D34C7-FAF2-EC2C-0181-ECB3ECE01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3C8BE-D231-4AC4-AF66-C1C8912BD00D}" type="slidenum">
              <a:rPr kumimoji="0" lang="en-GB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83E2C2F-CEE9-BCCD-B429-0A5C0EF4D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893ABDB-A2D2-6DA1-401F-3FDBFDC65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Times New Roman" panose="02020603050405020304" pitchFamily="18" charset="0"/>
            </a:endParaRPr>
          </a:p>
        </p:txBody>
      </p:sp>
      <p:sp>
        <p:nvSpPr>
          <p:cNvPr id="6149" name="Tijdelijke aanduiding voor datum 4">
            <a:extLst>
              <a:ext uri="{FF2B5EF4-FFF2-40B4-BE49-F238E27FC236}">
                <a16:creationId xmlns:a16="http://schemas.microsoft.com/office/drawing/2014/main" id="{34C1A998-7007-BFFC-F8B4-430A2BFD5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215A3-4903-4674-A840-7803325FF20B}" type="datetime1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5/03/2026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Tijdelijke aanduiding voor voettekst 5">
            <a:extLst>
              <a:ext uri="{FF2B5EF4-FFF2-40B4-BE49-F238E27FC236}">
                <a16:creationId xmlns:a16="http://schemas.microsoft.com/office/drawing/2014/main" id="{77B4E99C-B27C-1689-D443-B1B9442C7C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European Safety Federation ivzw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FDC9E-6D04-182F-AAF1-454EFF93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B120862-A947-3074-7B7E-2C2FF1638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3C8BE-D231-4AC4-AF66-C1C8912BD00D}" type="slidenum">
              <a:rPr kumimoji="0" lang="en-GB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D05F0AD-F7D3-E3D7-C092-2804469980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0A92838-1A49-676C-BBA7-306DCE6BC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Times New Roman" panose="02020603050405020304" pitchFamily="18" charset="0"/>
            </a:endParaRPr>
          </a:p>
        </p:txBody>
      </p:sp>
      <p:sp>
        <p:nvSpPr>
          <p:cNvPr id="6149" name="Tijdelijke aanduiding voor datum 4">
            <a:extLst>
              <a:ext uri="{FF2B5EF4-FFF2-40B4-BE49-F238E27FC236}">
                <a16:creationId xmlns:a16="http://schemas.microsoft.com/office/drawing/2014/main" id="{5DB9BBC1-401B-5904-D5B0-66B5CCEF25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215A3-4903-4674-A840-7803325FF20B}" type="datetime1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5/03/2026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Tijdelijke aanduiding voor voettekst 5">
            <a:extLst>
              <a:ext uri="{FF2B5EF4-FFF2-40B4-BE49-F238E27FC236}">
                <a16:creationId xmlns:a16="http://schemas.microsoft.com/office/drawing/2014/main" id="{EF6B10B3-C6E2-2CD7-B392-BCB3F47D99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European Safety Federation ivzw</a:t>
            </a:r>
          </a:p>
        </p:txBody>
      </p:sp>
    </p:spTree>
    <p:extLst>
      <p:ext uri="{BB962C8B-B14F-4D97-AF65-F5344CB8AC3E}">
        <p14:creationId xmlns:p14="http://schemas.microsoft.com/office/powerpoint/2010/main" val="3673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804BD-419F-AA45-D60A-51EC33F1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9EB38E-8536-F235-94A5-880A69EB0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3C8BE-D231-4AC4-AF66-C1C8912BD00D}" type="slidenum">
              <a:rPr kumimoji="0" lang="en-GB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BC158D7-4206-574B-B475-DE7F2EAB0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BA5B7F5-9585-AA8B-4DF6-7630729A5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 dirty="0">
              <a:latin typeface="Times New Roman" panose="02020603050405020304" pitchFamily="18" charset="0"/>
            </a:endParaRPr>
          </a:p>
        </p:txBody>
      </p:sp>
      <p:sp>
        <p:nvSpPr>
          <p:cNvPr id="6149" name="Tijdelijke aanduiding voor datum 4">
            <a:extLst>
              <a:ext uri="{FF2B5EF4-FFF2-40B4-BE49-F238E27FC236}">
                <a16:creationId xmlns:a16="http://schemas.microsoft.com/office/drawing/2014/main" id="{57B35042-0EE4-DB68-76BB-F0D29FCAE5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215A3-4903-4674-A840-7803325FF20B}" type="datetime1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5/03/2026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Tijdelijke aanduiding voor voettekst 5">
            <a:extLst>
              <a:ext uri="{FF2B5EF4-FFF2-40B4-BE49-F238E27FC236}">
                <a16:creationId xmlns:a16="http://schemas.microsoft.com/office/drawing/2014/main" id="{05B3C717-8487-8097-E204-F4AF15971F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European Safety Federation ivzw</a:t>
            </a:r>
          </a:p>
        </p:txBody>
      </p:sp>
    </p:spTree>
    <p:extLst>
      <p:ext uri="{BB962C8B-B14F-4D97-AF65-F5344CB8AC3E}">
        <p14:creationId xmlns:p14="http://schemas.microsoft.com/office/powerpoint/2010/main" val="153959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F5DA-4DCA-EF84-78B7-C919F788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3CF1F16-D609-118B-0BA3-D5BD4B8D2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3C8BE-D231-4AC4-AF66-C1C8912BD00D}" type="slidenum">
              <a:rPr kumimoji="0" lang="en-GB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0576B06-02C5-9CFD-D5F3-DF9217EAE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03D2C3E-4669-3C4A-6C23-C16C19BF3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Times New Roman" panose="02020603050405020304" pitchFamily="18" charset="0"/>
            </a:endParaRPr>
          </a:p>
        </p:txBody>
      </p:sp>
      <p:sp>
        <p:nvSpPr>
          <p:cNvPr id="6149" name="Tijdelijke aanduiding voor datum 4">
            <a:extLst>
              <a:ext uri="{FF2B5EF4-FFF2-40B4-BE49-F238E27FC236}">
                <a16:creationId xmlns:a16="http://schemas.microsoft.com/office/drawing/2014/main" id="{520ACCC0-4522-B2D0-7EEF-6C8C7696F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215A3-4903-4674-A840-7803325FF20B}" type="datetime1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5/03/2026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Tijdelijke aanduiding voor voettekst 5">
            <a:extLst>
              <a:ext uri="{FF2B5EF4-FFF2-40B4-BE49-F238E27FC236}">
                <a16:creationId xmlns:a16="http://schemas.microsoft.com/office/drawing/2014/main" id="{33C08D8E-2D0D-4963-3F83-3DC4C7BE62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European Safety Federation ivzw</a:t>
            </a:r>
          </a:p>
        </p:txBody>
      </p:sp>
    </p:spTree>
    <p:extLst>
      <p:ext uri="{BB962C8B-B14F-4D97-AF65-F5344CB8AC3E}">
        <p14:creationId xmlns:p14="http://schemas.microsoft.com/office/powerpoint/2010/main" val="73574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8306F-2A97-467E-E240-E60D44F4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43612B9-91C5-43B3-CD9D-AC32EDB6A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3C8BE-D231-4AC4-AF66-C1C8912BD00D}" type="slidenum">
              <a:rPr kumimoji="0" lang="en-GB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08355C7-7EA7-7983-1FEF-5648E58EF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CAEC2B0-1BFC-A052-8E9F-AEE71BDEC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Times New Roman" panose="02020603050405020304" pitchFamily="18" charset="0"/>
            </a:endParaRPr>
          </a:p>
        </p:txBody>
      </p:sp>
      <p:sp>
        <p:nvSpPr>
          <p:cNvPr id="6149" name="Tijdelijke aanduiding voor datum 4">
            <a:extLst>
              <a:ext uri="{FF2B5EF4-FFF2-40B4-BE49-F238E27FC236}">
                <a16:creationId xmlns:a16="http://schemas.microsoft.com/office/drawing/2014/main" id="{EEDA9D29-63E7-5391-31F2-4E11F98AD2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215A3-4903-4674-A840-7803325FF20B}" type="datetime1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5/03/2026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Tijdelijke aanduiding voor voettekst 5">
            <a:extLst>
              <a:ext uri="{FF2B5EF4-FFF2-40B4-BE49-F238E27FC236}">
                <a16:creationId xmlns:a16="http://schemas.microsoft.com/office/drawing/2014/main" id="{86BC99FB-02AE-5D80-6F89-B0C83BFC20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European Safety Federation ivzw</a:t>
            </a:r>
          </a:p>
        </p:txBody>
      </p:sp>
    </p:spTree>
    <p:extLst>
      <p:ext uri="{BB962C8B-B14F-4D97-AF65-F5344CB8AC3E}">
        <p14:creationId xmlns:p14="http://schemas.microsoft.com/office/powerpoint/2010/main" val="42122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335BC-05F2-0F52-EB3D-7747392F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9AFD59-8B66-8C3E-8BA6-BA793C964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3C8BE-D231-4AC4-AF66-C1C8912BD00D}" type="slidenum">
              <a:rPr kumimoji="0" lang="en-GB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2705404-C993-5FE8-828D-CA962011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F46FAF1-5FF5-A40A-219E-F94C19953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Times New Roman" panose="02020603050405020304" pitchFamily="18" charset="0"/>
            </a:endParaRPr>
          </a:p>
        </p:txBody>
      </p:sp>
      <p:sp>
        <p:nvSpPr>
          <p:cNvPr id="6149" name="Tijdelijke aanduiding voor datum 4">
            <a:extLst>
              <a:ext uri="{FF2B5EF4-FFF2-40B4-BE49-F238E27FC236}">
                <a16:creationId xmlns:a16="http://schemas.microsoft.com/office/drawing/2014/main" id="{BCB99B03-1DF4-80EA-1F38-08AFD70740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215A3-4903-4674-A840-7803325FF20B}" type="datetime1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5/03/2026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Tijdelijke aanduiding voor voettekst 5">
            <a:extLst>
              <a:ext uri="{FF2B5EF4-FFF2-40B4-BE49-F238E27FC236}">
                <a16:creationId xmlns:a16="http://schemas.microsoft.com/office/drawing/2014/main" id="{97E83249-0E01-2A71-DD59-FEB4595286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European Safety Federation ivzw</a:t>
            </a:r>
          </a:p>
        </p:txBody>
      </p:sp>
    </p:spTree>
    <p:extLst>
      <p:ext uri="{BB962C8B-B14F-4D97-AF65-F5344CB8AC3E}">
        <p14:creationId xmlns:p14="http://schemas.microsoft.com/office/powerpoint/2010/main" val="269387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B104A-B3D1-2588-D8D4-586AB2F92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2F1099E-5E4F-34F6-8BD9-5F8AC6558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3C8BE-D231-4AC4-AF66-C1C8912BD00D}" type="slidenum">
              <a:rPr kumimoji="0" lang="en-GB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1832197-DEF1-A476-E77C-CBC86F78C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7930BF3-4B2D-465A-C6AE-F70E87083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Times New Roman" panose="02020603050405020304" pitchFamily="18" charset="0"/>
            </a:endParaRPr>
          </a:p>
        </p:txBody>
      </p:sp>
      <p:sp>
        <p:nvSpPr>
          <p:cNvPr id="6149" name="Tijdelijke aanduiding voor datum 4">
            <a:extLst>
              <a:ext uri="{FF2B5EF4-FFF2-40B4-BE49-F238E27FC236}">
                <a16:creationId xmlns:a16="http://schemas.microsoft.com/office/drawing/2014/main" id="{E7E72713-DD80-DB15-8831-9274B41B9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215A3-4903-4674-A840-7803325FF20B}" type="datetime1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5/03/2026</a:t>
            </a:fld>
            <a:endParaRPr kumimoji="0" lang="en-GB" altLang="nl-BE" sz="1200" b="0" i="0" u="none" strike="noStrike" kern="1200" cap="none" spc="0" normalizeH="0" baseline="0" noProof="0">
              <a:ln>
                <a:noFill/>
              </a:ln>
              <a:solidFill>
                <a:srgbClr val="2236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Tijdelijke aanduiding voor voettekst 5">
            <a:extLst>
              <a:ext uri="{FF2B5EF4-FFF2-40B4-BE49-F238E27FC236}">
                <a16:creationId xmlns:a16="http://schemas.microsoft.com/office/drawing/2014/main" id="{6D4CB136-52F1-647F-61D7-3BF6DFF461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2236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European Safety Federation ivzw</a:t>
            </a:r>
          </a:p>
        </p:txBody>
      </p:sp>
    </p:spTree>
    <p:extLst>
      <p:ext uri="{BB962C8B-B14F-4D97-AF65-F5344CB8AC3E}">
        <p14:creationId xmlns:p14="http://schemas.microsoft.com/office/powerpoint/2010/main" val="230536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886631-19FB-A5D2-2CD6-67BB8583A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B0930-9083-F1D8-E7BD-5A8A2468B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FC4C47-E1BA-0775-22CC-4FAEFD092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D969-C968-4E27-BD06-3E3BFB21F35E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230235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6A62F7-028B-5D41-CED5-894C9EF6B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FEF61-A094-B8A4-149D-2291FBD9F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82912F-4F39-BF61-6C28-2DC11A947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1F58-981C-4467-822A-BAEE219626BA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40621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384176"/>
            <a:ext cx="2590800" cy="57118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384176"/>
            <a:ext cx="7569200" cy="57118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EC4958-F943-1CCC-6735-CBBEBE97A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2FE20D-10FE-5265-761F-6374E45AD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54515C-C8B8-9C39-8F9F-90FD5465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22D1-1B49-491A-B164-FC3A5ED2656D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192826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55B141-EF56-64F8-BFF3-526C84E61C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90868" y="6575426"/>
            <a:ext cx="218017" cy="92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6EC1DE7A-5AA2-4F0F-8246-44FE82FDB010}" type="slidenum">
              <a:rPr lang="en-US" altLang="en-BE" sz="600" smtClean="0"/>
              <a:pPr algn="r">
                <a:defRPr/>
              </a:pPr>
              <a:t>‹#›</a:t>
            </a:fld>
            <a:endParaRPr lang="en-US" altLang="en-BE" sz="6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1" y="1295401"/>
            <a:ext cx="5715000" cy="4953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  <a:lvl2pPr marL="136922" marR="0" indent="-136922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235744" marR="0" indent="-98822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3pPr>
            <a:lvl4pPr marL="354806" marR="0" indent="-86916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4pPr>
            <a:lvl5pPr marL="482204" marR="0" indent="-77391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  <a:lvl2pPr marL="136922" marR="0" indent="-136922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235744" marR="0" indent="-98822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3pPr>
            <a:lvl4pPr marL="354806" marR="0" indent="-86916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4pPr>
            <a:lvl5pPr marL="482204" marR="0" indent="-77391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85114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964D22-0A8C-2669-557C-AA5970EDB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1B579-D6D9-8CFD-CB54-E985AE2E6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1533C-EE2B-AFE8-71AF-6FAEE8667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9C6-D373-48F0-A855-6DDBD9C98AD9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159460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06A50-48CC-E7FF-5A5D-965DCBDF9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C3EB5E-5108-B76C-26CF-506B0E4A6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0A7A14-46CF-E057-9D2F-81486EB65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338-1BDB-436B-B00B-CC7B86A2669B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194869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FEFFA-34D4-6F49-1BC4-AA4B17CB6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47295-9EB8-E9EB-15AB-FCDCB845F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5D8E6-0652-493A-4B09-3B57F880A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69C7-3ED2-4658-8710-A0892A8A1531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169642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81BC9A-5DF5-275A-E906-8581CA0D8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E39169-3111-33AF-1CF2-8DA185147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96CCF5-31F2-B2B6-CAE7-D6CEEF9C5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D76E-D226-4070-808A-6857268C8F1C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24384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3DCB9A-5F70-401B-F726-0259B56D9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984D07-25E1-DFF5-4246-507D85D8B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FF4726-A779-C82A-46C2-8ECC19CD2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9009-F10C-4FCF-8B98-05A88AF1EF8C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352930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22CC3A-80BD-7182-BAA6-11141C830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5BC146-3D4F-64C3-8F70-5B3C96E91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679305-0D3B-B985-B2D4-77168C18B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AD712-EE4F-45E7-8E4A-7D3C0BFC206A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331371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2F16F-4DF7-612B-9AA1-0CE1B284A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38E52-841F-B054-3600-F4D4A0617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505ED-9DF9-4776-B915-69DBEACBF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01E61-FC41-49AA-BAC6-EA344AD2F0B8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82882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DE0E1-B249-86A0-BD23-3E40B4D4F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0290B-1ECF-E6D7-F386-B9D801DB4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B20BDD-0098-FA6D-BD93-405D16EAC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494-B0AA-465E-8097-6884CEC3B10F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25470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EFB0BD-E53E-0F9F-305F-9DAE1DC79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4033" y="384175"/>
            <a:ext cx="102954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FE07F6-351A-CB27-A273-745365D29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1036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/>
              <a:t>Click to edit Master text styles</a:t>
            </a:r>
          </a:p>
          <a:p>
            <a:pPr lvl="1"/>
            <a:r>
              <a:rPr lang="en-GB" altLang="nl-BE"/>
              <a:t>Second level</a:t>
            </a:r>
          </a:p>
          <a:p>
            <a:pPr lvl="2"/>
            <a:r>
              <a:rPr lang="en-GB" altLang="nl-BE"/>
              <a:t>Third level</a:t>
            </a:r>
          </a:p>
          <a:p>
            <a:pPr lvl="3"/>
            <a:endParaRPr lang="en-GB" altLang="nl-BE"/>
          </a:p>
          <a:p>
            <a:pPr lvl="4"/>
            <a:endParaRPr lang="en-GB" altLang="nl-BE"/>
          </a:p>
          <a:p>
            <a:pPr lvl="4"/>
            <a:endParaRPr lang="en-GB" altLang="nl-BE"/>
          </a:p>
          <a:p>
            <a:pPr lvl="2"/>
            <a:endParaRPr lang="en-GB" altLang="nl-BE"/>
          </a:p>
          <a:p>
            <a:pPr lvl="2"/>
            <a:endParaRPr lang="en-GB" altLang="nl-B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360FCB-AFCA-D65A-EA76-977595E195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0251" y="656272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24388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03/04/2025</a:t>
            </a: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008585-0992-D328-8714-32EAF1EC52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00" y="65436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24388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ESF strategy exercise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E639D1-E877-6E4A-EA02-E28859B157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436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2438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4267AD-E76C-412B-B90B-E58FF2511EA8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  <p:pic>
        <p:nvPicPr>
          <p:cNvPr id="1031" name="Afbeelding 8" descr="ESF_Logo_Blauw_4_CMYK_Transparant_1laagkopie.jpg">
            <a:extLst>
              <a:ext uri="{FF2B5EF4-FFF2-40B4-BE49-F238E27FC236}">
                <a16:creationId xmlns:a16="http://schemas.microsoft.com/office/drawing/2014/main" id="{F1FF197C-1CF1-836B-2054-00326017E4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6072189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kstvak 9">
            <a:extLst>
              <a:ext uri="{FF2B5EF4-FFF2-40B4-BE49-F238E27FC236}">
                <a16:creationId xmlns:a16="http://schemas.microsoft.com/office/drawing/2014/main" id="{300D20AB-AB19-D7AE-C2EE-2DA032CBB7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62000" y="1"/>
            <a:ext cx="1047751" cy="7110413"/>
          </a:xfrm>
          <a:prstGeom prst="rect">
            <a:avLst/>
          </a:prstGeom>
          <a:solidFill>
            <a:srgbClr val="223688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  <a:p>
            <a:pPr eaLnBrk="1" hangingPunct="1">
              <a:defRPr/>
            </a:pPr>
            <a:endParaRPr lang="nl-BE" altLang="en-BE" sz="2400"/>
          </a:p>
        </p:txBody>
      </p:sp>
    </p:spTree>
    <p:extLst>
      <p:ext uri="{BB962C8B-B14F-4D97-AF65-F5344CB8AC3E}">
        <p14:creationId xmlns:p14="http://schemas.microsoft.com/office/powerpoint/2010/main" val="186438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4388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4388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24388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4388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388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4388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4388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4388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4388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43886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pe-seminar.e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ESF_Logo_Blauw_4_CMYK_Transparant_1laagkopie.jpg">
            <a:extLst>
              <a:ext uri="{FF2B5EF4-FFF2-40B4-BE49-F238E27FC236}">
                <a16:creationId xmlns:a16="http://schemas.microsoft.com/office/drawing/2014/main" id="{ADEA95AF-018C-9C6D-0D3A-144F3F225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1336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5374DE7-E06F-5FFE-4838-FD9584C01AF7}"/>
              </a:ext>
            </a:extLst>
          </p:cNvPr>
          <p:cNvSpPr txBox="1"/>
          <p:nvPr/>
        </p:nvSpPr>
        <p:spPr>
          <a:xfrm>
            <a:off x="7739063" y="50006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223688"/>
                </a:solidFill>
                <a:latin typeface="Arial"/>
              </a:rPr>
              <a:t>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8BB38B5-0B27-3CE1-DC09-6CAF4EB25C00}"/>
              </a:ext>
            </a:extLst>
          </p:cNvPr>
          <p:cNvSpPr txBox="1">
            <a:spLocks/>
          </p:cNvSpPr>
          <p:nvPr/>
        </p:nvSpPr>
        <p:spPr bwMode="auto">
          <a:xfrm>
            <a:off x="5016500" y="2424114"/>
            <a:ext cx="5194300" cy="10175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4388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>
                <a:latin typeface="Arial"/>
              </a:rPr>
              <a:t>STYL </a:t>
            </a:r>
            <a:r>
              <a:rPr lang="en-GB" kern="0" dirty="0" err="1">
                <a:latin typeface="Arial"/>
              </a:rPr>
              <a:t>yhteistyökokous</a:t>
            </a:r>
            <a:endParaRPr lang="en-GB" kern="0" dirty="0">
              <a:latin typeface="Arial"/>
            </a:endParaRPr>
          </a:p>
          <a:p>
            <a:pPr>
              <a:defRPr/>
            </a:pPr>
            <a:r>
              <a:rPr lang="en-GB" kern="0" dirty="0">
                <a:latin typeface="Arial"/>
              </a:rPr>
              <a:t>ESF 11.3.2026</a:t>
            </a:r>
            <a:endParaRPr lang="en-US" sz="2400" kern="0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3BDCE-C39F-BC8C-FBB7-2683E4DEB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CDE3771-EFF6-D40F-7A0A-EF6956D4B5E4}"/>
              </a:ext>
            </a:extLst>
          </p:cNvPr>
          <p:cNvSpPr txBox="1"/>
          <p:nvPr/>
        </p:nvSpPr>
        <p:spPr>
          <a:xfrm>
            <a:off x="7739063" y="50006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223688"/>
                </a:solidFill>
                <a:latin typeface="Arial"/>
              </a:rPr>
              <a:t>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1C38538-771F-3069-EB9E-79122660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ESF kuulumisia 2026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069C2B7-91BA-0292-57C0-04ACF9A9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784558"/>
          </a:xfrm>
        </p:spPr>
        <p:txBody>
          <a:bodyPr/>
          <a:lstStyle/>
          <a:p>
            <a:r>
              <a:rPr lang="fi-FI" dirty="0"/>
              <a:t>Käyttöohjeet</a:t>
            </a:r>
          </a:p>
          <a:p>
            <a:pPr lvl="1"/>
            <a:r>
              <a:rPr lang="fi-FI" dirty="0"/>
              <a:t>Työ jatkuu…</a:t>
            </a:r>
          </a:p>
          <a:p>
            <a:pPr lvl="1"/>
            <a:r>
              <a:rPr lang="fi-FI" dirty="0"/>
              <a:t>KAT 3 painetut käyttöohjeet</a:t>
            </a:r>
          </a:p>
          <a:p>
            <a:pPr lvl="1"/>
            <a:r>
              <a:rPr lang="fi-FI" dirty="0"/>
              <a:t>Kuluttajille suunnatut suojaimet -&gt; painetut käyttöohjeet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rgbClr val="243886"/>
                </a:solidFill>
                <a:effectLst/>
                <a:uLnTx/>
                <a:uFillTx/>
                <a:latin typeface="Arial"/>
              </a:rPr>
              <a:t>”</a:t>
            </a:r>
            <a:r>
              <a:rPr kumimoji="0" lang="fi-FI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43886"/>
                </a:solidFill>
                <a:effectLst/>
                <a:uLnTx/>
                <a:uFillTx/>
                <a:latin typeface="Arial"/>
              </a:rPr>
              <a:t>Foreseeable</a:t>
            </a: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rgbClr val="243886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i-FI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43886"/>
                </a:solidFill>
                <a:effectLst/>
                <a:uLnTx/>
                <a:uFillTx/>
                <a:latin typeface="Arial"/>
              </a:rPr>
              <a:t>use</a:t>
            </a: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rgbClr val="243886"/>
                </a:solidFill>
                <a:effectLst/>
                <a:uLnTx/>
                <a:uFillTx/>
                <a:latin typeface="Arial"/>
              </a:rPr>
              <a:t>” ennakoitavissa oleva käyttö -&gt; painetut käyttöohjeet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243886"/>
                </a:solidFill>
                <a:effectLst/>
                <a:uLnTx/>
                <a:uFillTx/>
                <a:latin typeface="Arial"/>
              </a:rPr>
              <a:t>Tämä jättää varsin paljon tilaa tulkinnoille</a:t>
            </a:r>
            <a:endParaRPr lang="fi-FI" dirty="0"/>
          </a:p>
          <a:p>
            <a:pPr lvl="1"/>
            <a:r>
              <a:rPr lang="fi-FI" dirty="0"/>
              <a:t>Turvallisen käytön kannalta merkittävien suojainten käyttöohjeet</a:t>
            </a:r>
          </a:p>
        </p:txBody>
      </p:sp>
    </p:spTree>
    <p:extLst>
      <p:ext uri="{BB962C8B-B14F-4D97-AF65-F5344CB8AC3E}">
        <p14:creationId xmlns:p14="http://schemas.microsoft.com/office/powerpoint/2010/main" val="7614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FD93-47F0-622D-0C9A-9F89F9AC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259F2DE-E7BC-A257-F5DC-6BE1EE12831E}"/>
              </a:ext>
            </a:extLst>
          </p:cNvPr>
          <p:cNvSpPr txBox="1"/>
          <p:nvPr/>
        </p:nvSpPr>
        <p:spPr>
          <a:xfrm>
            <a:off x="7739063" y="50006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223688"/>
                </a:solidFill>
                <a:latin typeface="Arial"/>
              </a:rPr>
              <a:t>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B0D0158-E643-45F7-4563-CA0A9565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ESF kuulumisia 2026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B2264C6-2D73-63E5-B723-4DBFE2516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Seuraava hallituksen F-to-F –kokous Kööpenhaminassa huhtikuussa</a:t>
            </a:r>
          </a:p>
          <a:p>
            <a:pPr lvl="1"/>
            <a:r>
              <a:rPr lang="fi-FI" sz="2000" dirty="0"/>
              <a:t>Sihteerimme </a:t>
            </a:r>
            <a:r>
              <a:rPr lang="fi-FI" sz="2000" dirty="0" err="1"/>
              <a:t>Gwin</a:t>
            </a:r>
            <a:r>
              <a:rPr lang="fi-FI" sz="2000" dirty="0"/>
              <a:t> </a:t>
            </a:r>
            <a:r>
              <a:rPr lang="fi-FI" sz="2000" dirty="0" err="1"/>
              <a:t>Steenhoudt</a:t>
            </a:r>
            <a:r>
              <a:rPr lang="fi-FI" sz="2000" dirty="0"/>
              <a:t> jäi </a:t>
            </a:r>
            <a:r>
              <a:rPr lang="fi-FI" sz="2000" dirty="0" err="1"/>
              <a:t>ESF:stä</a:t>
            </a:r>
            <a:r>
              <a:rPr lang="fi-FI" sz="2000" dirty="0"/>
              <a:t> eläkkeelle vuoden vaihteesta. </a:t>
            </a:r>
          </a:p>
          <a:p>
            <a:r>
              <a:rPr lang="fi-FI" sz="2400" dirty="0"/>
              <a:t>Uusi varsinainen hallituksen jäsenorganisaatio:</a:t>
            </a:r>
          </a:p>
          <a:p>
            <a:pPr lvl="1"/>
            <a:r>
              <a:rPr lang="fi-FI" sz="2000" dirty="0"/>
              <a:t>VAS (</a:t>
            </a:r>
            <a:r>
              <a:rPr lang="fi-FI" sz="2000" dirty="0" err="1"/>
              <a:t>Verband</a:t>
            </a:r>
            <a:r>
              <a:rPr lang="fi-FI" sz="2000" dirty="0"/>
              <a:t> </a:t>
            </a:r>
            <a:r>
              <a:rPr lang="fi-FI" sz="2000" dirty="0" err="1"/>
              <a:t>Arbeitssicherheit</a:t>
            </a:r>
            <a:r>
              <a:rPr lang="fi-FI" sz="2000" dirty="0"/>
              <a:t>), </a:t>
            </a:r>
            <a:r>
              <a:rPr lang="fi-FI" sz="2000" dirty="0" err="1"/>
              <a:t>Itävälta</a:t>
            </a:r>
            <a:endParaRPr lang="fi-FI" sz="2000" dirty="0"/>
          </a:p>
          <a:p>
            <a:r>
              <a:rPr lang="fi-FI" sz="2400" dirty="0"/>
              <a:t>Painopistealueita 2026</a:t>
            </a:r>
          </a:p>
          <a:p>
            <a:pPr lvl="1"/>
            <a:r>
              <a:rPr lang="fi-FI" sz="2000" dirty="0"/>
              <a:t>Webinaarit ja yleisesti ainakin seuraavat aihealueet: Vastuullisuus, Käyttöohjeet, Tiiviystestaus, PFAS, </a:t>
            </a:r>
            <a:r>
              <a:rPr lang="fi-FI" sz="2000" dirty="0" err="1"/>
              <a:t>Skin</a:t>
            </a:r>
            <a:r>
              <a:rPr lang="fi-FI" sz="2000" dirty="0"/>
              <a:t> </a:t>
            </a:r>
            <a:r>
              <a:rPr lang="fi-FI" sz="2000" dirty="0" err="1"/>
              <a:t>care</a:t>
            </a:r>
            <a:r>
              <a:rPr lang="fi-FI" sz="2000" dirty="0"/>
              <a:t> jne. </a:t>
            </a:r>
          </a:p>
          <a:p>
            <a:r>
              <a:rPr lang="fi-FI" sz="2400" dirty="0"/>
              <a:t>ESF uusi </a:t>
            </a:r>
            <a:r>
              <a:rPr lang="fi-FI" sz="2400" dirty="0" err="1"/>
              <a:t>Youtube</a:t>
            </a:r>
            <a:r>
              <a:rPr lang="fi-FI" sz="2400" dirty="0"/>
              <a:t> –kanava: @ESF-EuropeanSafetyFederation</a:t>
            </a:r>
          </a:p>
          <a:p>
            <a:pPr lvl="2"/>
            <a:r>
              <a:rPr lang="fi-FI" sz="1800" dirty="0"/>
              <a:t>3 </a:t>
            </a:r>
            <a:r>
              <a:rPr lang="fi-FI" sz="1800" dirty="0" err="1"/>
              <a:t>playlistiä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61585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DC8CD-786A-B77E-2E7D-2F33188DB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, kuvakaappaus, Verkkosivusto, Verkkomainonta">
            <a:extLst>
              <a:ext uri="{FF2B5EF4-FFF2-40B4-BE49-F238E27FC236}">
                <a16:creationId xmlns:a16="http://schemas.microsoft.com/office/drawing/2014/main" id="{FC99BCA6-CC9D-B174-1B96-9EA182A30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64114" y="1205648"/>
            <a:ext cx="5487515" cy="471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14437F5-D412-973F-114A-68588073B566}"/>
              </a:ext>
            </a:extLst>
          </p:cNvPr>
          <p:cNvSpPr txBox="1"/>
          <p:nvPr/>
        </p:nvSpPr>
        <p:spPr>
          <a:xfrm>
            <a:off x="7739063" y="50006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223688"/>
                </a:solidFill>
                <a:latin typeface="Arial"/>
              </a:rPr>
              <a:t>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E8B8D2-B130-66B4-174C-E05C47A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ESF tulevia tapahtumia</a:t>
            </a:r>
          </a:p>
        </p:txBody>
      </p:sp>
    </p:spTree>
    <p:extLst>
      <p:ext uri="{BB962C8B-B14F-4D97-AF65-F5344CB8AC3E}">
        <p14:creationId xmlns:p14="http://schemas.microsoft.com/office/powerpoint/2010/main" val="42605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BD9E3-CA68-4F94-AB60-EF80F89B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8840E3D-C921-8D38-BF32-7442BC44E034}"/>
              </a:ext>
            </a:extLst>
          </p:cNvPr>
          <p:cNvSpPr txBox="1"/>
          <p:nvPr/>
        </p:nvSpPr>
        <p:spPr>
          <a:xfrm>
            <a:off x="7739063" y="50006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223688"/>
                </a:solidFill>
                <a:latin typeface="Arial"/>
              </a:rPr>
              <a:t>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4F6F14B-424F-96A4-B397-ECA3C45E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ESF tulevia tapahtumia</a:t>
            </a:r>
          </a:p>
        </p:txBody>
      </p:sp>
      <p:pic>
        <p:nvPicPr>
          <p:cNvPr id="1026" name="Picture 2" descr="PPE_seminar_2027">
            <a:extLst>
              <a:ext uri="{FF2B5EF4-FFF2-40B4-BE49-F238E27FC236}">
                <a16:creationId xmlns:a16="http://schemas.microsoft.com/office/drawing/2014/main" id="{B7108042-2321-1392-4C73-BF4520E7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8" y="1306286"/>
            <a:ext cx="6368233" cy="5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5D1663C-D344-1D3E-FB7D-3A0AF3B97213}"/>
              </a:ext>
            </a:extLst>
          </p:cNvPr>
          <p:cNvSpPr txBox="1"/>
          <p:nvPr/>
        </p:nvSpPr>
        <p:spPr>
          <a:xfrm>
            <a:off x="7156585" y="1754155"/>
            <a:ext cx="49918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decided : </a:t>
            </a:r>
          </a:p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2027 PPE seminar </a:t>
            </a:r>
            <a:r>
              <a:rPr lang="en-US" dirty="0"/>
              <a:t>will take place </a:t>
            </a:r>
            <a:r>
              <a:rPr lang="en-US" dirty="0">
                <a:highlight>
                  <a:srgbClr val="FFFF00"/>
                </a:highlight>
              </a:rPr>
              <a:t>from 16th till 18th June</a:t>
            </a:r>
            <a:r>
              <a:rPr lang="en-US" dirty="0"/>
              <a:t> at the Martin’s Château du Lac hotel in </a:t>
            </a:r>
            <a:r>
              <a:rPr lang="en-US" dirty="0" err="1"/>
              <a:t>Genval</a:t>
            </a:r>
            <a:r>
              <a:rPr lang="en-US" dirty="0"/>
              <a:t>, Belgium.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Mark your calendar !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We will keep the information updated on the webpage </a:t>
            </a:r>
            <a:r>
              <a:rPr lang="en-US" dirty="0">
                <a:highlight>
                  <a:srgbClr val="FFFF00"/>
                </a:highlight>
                <a:hlinkClick r:id="rId4"/>
              </a:rPr>
              <a:t>www.ppe-seminar.eu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Looking forward to meet you in </a:t>
            </a:r>
            <a:r>
              <a:rPr lang="en-US" dirty="0" err="1"/>
              <a:t>Genval</a:t>
            </a:r>
            <a:r>
              <a:rPr lang="en-US" dirty="0"/>
              <a:t> for PPE expert insights with a sustainability focus and of course topped with plenty of networking.</a:t>
            </a:r>
          </a:p>
          <a:p>
            <a:endParaRPr lang="en-US" dirty="0"/>
          </a:p>
          <a:p>
            <a:r>
              <a:rPr lang="en-US" dirty="0"/>
              <a:t>If you are interested to have a presentation, demonstration or be a sponsor, please contact the ESF secretariat.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896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F144D414-3AAE-20E5-53F6-CF3D7DEBD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ESF </a:t>
            </a:r>
            <a:r>
              <a:rPr lang="en-GB" altLang="en-US" dirty="0" err="1"/>
              <a:t>palvelut</a:t>
            </a:r>
            <a:endParaRPr lang="en-GB" altLang="en-US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896ACE8-7077-0095-2796-39ABACAF2470}"/>
              </a:ext>
            </a:extLst>
          </p:cNvPr>
          <p:cNvSpPr txBox="1"/>
          <p:nvPr/>
        </p:nvSpPr>
        <p:spPr>
          <a:xfrm>
            <a:off x="2116138" y="3370263"/>
            <a:ext cx="254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err="1">
                <a:solidFill>
                  <a:srgbClr val="22369A"/>
                </a:solidFill>
                <a:latin typeface="Arial"/>
                <a:ea typeface="Tahoma" pitchFamily="34" charset="0"/>
                <a:cs typeface="Tahoma" pitchFamily="34" charset="0"/>
              </a:rPr>
              <a:t>Verkostoituminen</a:t>
            </a:r>
            <a:r>
              <a:rPr lang="en-GB" sz="2400" dirty="0">
                <a:solidFill>
                  <a:srgbClr val="22369A"/>
                </a:solidFill>
                <a:latin typeface="Arial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  <a:ea typeface="Tahoma" pitchFamily="34" charset="0"/>
                <a:cs typeface="Tahoma" pitchFamily="34" charset="0"/>
              </a:rPr>
              <a:t>eli</a:t>
            </a:r>
            <a:r>
              <a:rPr lang="en-GB" sz="2400" dirty="0">
                <a:solidFill>
                  <a:srgbClr val="22369A"/>
                </a:solidFill>
                <a:latin typeface="Arial"/>
                <a:ea typeface="Tahoma" pitchFamily="34" charset="0"/>
                <a:cs typeface="Tahoma" pitchFamily="34" charset="0"/>
              </a:rPr>
              <a:t> Networking  </a:t>
            </a:r>
            <a:r>
              <a:rPr lang="en-GB" sz="2400" dirty="0" err="1">
                <a:solidFill>
                  <a:srgbClr val="22369A"/>
                </a:solidFill>
                <a:latin typeface="Arial"/>
                <a:ea typeface="Tahoma" pitchFamily="34" charset="0"/>
                <a:cs typeface="Tahoma" pitchFamily="34" charset="0"/>
              </a:rPr>
              <a:t>Euroopan</a:t>
            </a:r>
            <a:r>
              <a:rPr lang="en-GB" sz="2400" dirty="0">
                <a:solidFill>
                  <a:srgbClr val="22369A"/>
                </a:solidFill>
                <a:latin typeface="Arial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  <a:ea typeface="Tahoma" pitchFamily="34" charset="0"/>
                <a:cs typeface="Tahoma" pitchFamily="34" charset="0"/>
              </a:rPr>
              <a:t>tasolla</a:t>
            </a:r>
            <a:endParaRPr lang="en-GB" sz="2400" dirty="0">
              <a:solidFill>
                <a:srgbClr val="22369A"/>
              </a:solidFill>
              <a:latin typeface="Arial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0CA5DC2-4E3F-CA47-4565-BF01A82EFBC5}"/>
              </a:ext>
            </a:extLst>
          </p:cNvPr>
          <p:cNvSpPr txBox="1"/>
          <p:nvPr/>
        </p:nvSpPr>
        <p:spPr>
          <a:xfrm>
            <a:off x="4617197" y="1773238"/>
            <a:ext cx="2539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err="1">
                <a:solidFill>
                  <a:srgbClr val="22369A"/>
                </a:solidFill>
                <a:latin typeface="Arial"/>
              </a:rPr>
              <a:t>Lobbaus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Euroopan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tasolla</a:t>
            </a:r>
            <a:endParaRPr lang="en-GB" sz="2400" dirty="0">
              <a:solidFill>
                <a:srgbClr val="22369A"/>
              </a:solidFill>
              <a:latin typeface="Arial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E26F558B-81B7-70CA-178E-0E8FB41C9873}"/>
              </a:ext>
            </a:extLst>
          </p:cNvPr>
          <p:cNvSpPr txBox="1"/>
          <p:nvPr/>
        </p:nvSpPr>
        <p:spPr>
          <a:xfrm>
            <a:off x="7248524" y="2997200"/>
            <a:ext cx="3772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err="1">
                <a:solidFill>
                  <a:srgbClr val="22369A"/>
                </a:solidFill>
                <a:latin typeface="Arial"/>
              </a:rPr>
              <a:t>Jäsenten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konsultoiminen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,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esimerkiksi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kannanottojen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valmistelu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suojainalaa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koskevissa</a:t>
            </a:r>
            <a:r>
              <a:rPr lang="en-GB" sz="2400" dirty="0">
                <a:solidFill>
                  <a:srgbClr val="22369A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22369A"/>
                </a:solidFill>
                <a:latin typeface="Arial"/>
              </a:rPr>
              <a:t>asioissa</a:t>
            </a:r>
            <a:endParaRPr lang="en-GB" sz="2400" dirty="0">
              <a:solidFill>
                <a:srgbClr val="22369A"/>
              </a:solidFill>
              <a:latin typeface="Arial"/>
            </a:endParaRPr>
          </a:p>
        </p:txBody>
      </p:sp>
      <p:sp>
        <p:nvSpPr>
          <p:cNvPr id="55" name="Toelichting met pijl in vier richtingen 54">
            <a:extLst>
              <a:ext uri="{FF2B5EF4-FFF2-40B4-BE49-F238E27FC236}">
                <a16:creationId xmlns:a16="http://schemas.microsoft.com/office/drawing/2014/main" id="{7406151E-616F-25E0-B6CB-5CBE7F08AEE2}"/>
              </a:ext>
            </a:extLst>
          </p:cNvPr>
          <p:cNvSpPr/>
          <p:nvPr/>
        </p:nvSpPr>
        <p:spPr>
          <a:xfrm rot="1319578">
            <a:off x="4800601" y="2565401"/>
            <a:ext cx="2303463" cy="2087563"/>
          </a:xfrm>
          <a:prstGeom prst="quad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97" name="Tijdelijke aanduiding voor dianummer 3">
            <a:extLst>
              <a:ext uri="{FF2B5EF4-FFF2-40B4-BE49-F238E27FC236}">
                <a16:creationId xmlns:a16="http://schemas.microsoft.com/office/drawing/2014/main" id="{99390EA2-8976-7D22-F6BF-5D5799D64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62E7ED-EE03-4F8B-AE30-D8CD6151EA6C}" type="slidenum">
              <a:rPr lang="en-GB" altLang="LID4096" sz="800">
                <a:solidFill>
                  <a:srgbClr val="24388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LID4096" sz="800">
              <a:solidFill>
                <a:srgbClr val="24388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339C3DE-C796-14D8-B317-67434F70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7722C0C-2212-E6C9-C658-233B47AEE2EF}"/>
              </a:ext>
            </a:extLst>
          </p:cNvPr>
          <p:cNvSpPr txBox="1"/>
          <p:nvPr/>
        </p:nvSpPr>
        <p:spPr>
          <a:xfrm>
            <a:off x="7739063" y="50006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223688"/>
                </a:solidFill>
                <a:latin typeface="Arial"/>
              </a:rPr>
              <a:t>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3A30EAA-E328-CE7B-39C3-B8D47EE1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34" y="2606270"/>
            <a:ext cx="4257232" cy="1143000"/>
          </a:xfrm>
        </p:spPr>
        <p:txBody>
          <a:bodyPr/>
          <a:lstStyle/>
          <a:p>
            <a:r>
              <a:rPr lang="fi-FI" dirty="0"/>
              <a:t>Uudet ESF nettisivut</a:t>
            </a:r>
            <a:br>
              <a:rPr lang="fi-FI" dirty="0"/>
            </a:br>
            <a:r>
              <a:rPr lang="fi-FI" dirty="0"/>
              <a:t>www.esf-eu.org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B6C6B94-5F46-4E10-8E9D-7FD91AAE2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1206" y="14180"/>
            <a:ext cx="6213987" cy="6838588"/>
          </a:xfrm>
        </p:spPr>
      </p:pic>
    </p:spTree>
    <p:extLst>
      <p:ext uri="{BB962C8B-B14F-4D97-AF65-F5344CB8AC3E}">
        <p14:creationId xmlns:p14="http://schemas.microsoft.com/office/powerpoint/2010/main" val="362939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3E9C6-BA13-9BB6-6A09-41705C0E3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F9C7512-77F0-F701-6E77-F889932DA788}"/>
              </a:ext>
            </a:extLst>
          </p:cNvPr>
          <p:cNvSpPr txBox="1"/>
          <p:nvPr/>
        </p:nvSpPr>
        <p:spPr>
          <a:xfrm>
            <a:off x="7739063" y="50006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223688"/>
                </a:solidFill>
                <a:latin typeface="Arial"/>
              </a:rPr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999466-0217-E189-DD5A-19485342C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691925"/>
            <a:ext cx="9410700" cy="497696"/>
          </a:xfrm>
        </p:spPr>
        <p:txBody>
          <a:bodyPr>
            <a:normAutofit fontScale="92500" lnSpcReduction="20000"/>
          </a:bodyPr>
          <a:lstStyle/>
          <a:p>
            <a:r>
              <a:rPr lang="fi-FI" sz="1600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Esa Kivisoja, MoS, </a:t>
            </a:r>
            <a:r>
              <a:rPr lang="fi-FI" sz="1600" b="0" i="1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</a:rPr>
              <a:t>Director</a:t>
            </a:r>
            <a:r>
              <a:rPr lang="fi-FI" sz="1600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&amp; </a:t>
            </a:r>
            <a:r>
              <a:rPr lang="fi-FI" sz="1600" b="0" i="1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</a:rPr>
              <a:t>Member</a:t>
            </a:r>
            <a:r>
              <a:rPr lang="fi-FI" sz="1600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of </a:t>
            </a:r>
            <a:r>
              <a:rPr lang="fi-FI" sz="1600" b="0" i="1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</a:rPr>
              <a:t>the</a:t>
            </a:r>
            <a:r>
              <a:rPr lang="fi-FI" sz="1600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Board of Directors, ESF –European Safety Federation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br>
              <a:rPr lang="fi-FI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endParaRPr lang="fi-FI" sz="1600" dirty="0"/>
          </a:p>
        </p:txBody>
      </p:sp>
      <p:pic>
        <p:nvPicPr>
          <p:cNvPr id="5" name="Kuva 4" descr="Kuva, joka sisältää kohteen henkilö, mies, silmälasit, seisominen&#10;&#10;Kuvaus luotu automaattisesti">
            <a:extLst>
              <a:ext uri="{FF2B5EF4-FFF2-40B4-BE49-F238E27FC236}">
                <a16:creationId xmlns:a16="http://schemas.microsoft.com/office/drawing/2014/main" id="{5C82F584-5A5D-F7CE-DD8D-165BF5B6B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15296" b="16991"/>
          <a:stretch/>
        </p:blipFill>
        <p:spPr>
          <a:xfrm>
            <a:off x="1897480" y="3055692"/>
            <a:ext cx="1430713" cy="15640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9EBA016-66B9-6940-9252-CA423E63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328194" y="579184"/>
            <a:ext cx="5718844" cy="58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44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ESF">
      <a:dk1>
        <a:srgbClr val="22369A"/>
      </a:dk1>
      <a:lt1>
        <a:srgbClr val="FFFFFF"/>
      </a:lt1>
      <a:dk2>
        <a:srgbClr val="000000"/>
      </a:dk2>
      <a:lt2>
        <a:srgbClr val="808080"/>
      </a:lt2>
      <a:accent1>
        <a:srgbClr val="551D9F"/>
      </a:accent1>
      <a:accent2>
        <a:srgbClr val="666699"/>
      </a:accent2>
      <a:accent3>
        <a:srgbClr val="00CCFF"/>
      </a:accent3>
      <a:accent4>
        <a:srgbClr val="009999"/>
      </a:accent4>
      <a:accent5>
        <a:srgbClr val="008080"/>
      </a:accent5>
      <a:accent6>
        <a:srgbClr val="E30803"/>
      </a:accent6>
      <a:hlink>
        <a:srgbClr val="22369A"/>
      </a:hlink>
      <a:folHlink>
        <a:srgbClr val="22369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301</Words>
  <Application>Microsoft Office PowerPoint</Application>
  <PresentationFormat>Laajakuva</PresentationFormat>
  <Paragraphs>66</Paragraphs>
  <Slides>8</Slides>
  <Notes>7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Aptos</vt:lpstr>
      <vt:lpstr>Arial</vt:lpstr>
      <vt:lpstr>Segoe UI</vt:lpstr>
      <vt:lpstr>Times New Roman</vt:lpstr>
      <vt:lpstr>Wingdings</vt:lpstr>
      <vt:lpstr>Default Design</vt:lpstr>
      <vt:lpstr>PowerPoint-esitys</vt:lpstr>
      <vt:lpstr>ESF kuulumisia 2026</vt:lpstr>
      <vt:lpstr>ESF kuulumisia 2026</vt:lpstr>
      <vt:lpstr>ESF tulevia tapahtumia</vt:lpstr>
      <vt:lpstr>ESF tulevia tapahtumia</vt:lpstr>
      <vt:lpstr>ESF palvelut</vt:lpstr>
      <vt:lpstr>Uudet ESF nettisivut www.esf-eu.org</vt:lpstr>
      <vt:lpstr>PowerPoint-esitys</vt:lpstr>
    </vt:vector>
  </TitlesOfParts>
  <Company>Ejendals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Esa Kivisoja</dc:creator>
  <cp:lastModifiedBy>Esa Kivisoja</cp:lastModifiedBy>
  <cp:revision>6</cp:revision>
  <dcterms:created xsi:type="dcterms:W3CDTF">2025-03-25T06:03:47Z</dcterms:created>
  <dcterms:modified xsi:type="dcterms:W3CDTF">2026-03-06T14:18:12Z</dcterms:modified>
</cp:coreProperties>
</file>