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3" r:id="rId12"/>
    <p:sldId id="26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1D04E049-90FE-4F5D-9093-0300ACBA5A0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8"/>
            <p14:sldId id="265"/>
            <p14:sldId id="263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3E39-6889-4820-A674-6FE3CBC2CD18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306F4-5199-4E28-AEBB-8427DBD23B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84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3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22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71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24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39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68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83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73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36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76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306F4-5199-4E28-AEBB-8427DBD23B1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35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15C5-93E3-44D0-9FDD-7586033EB6E9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99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78F6-55AC-4CE8-9613-B702F4498AB2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74913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78F6-55AC-4CE8-9613-B702F4498AB2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9627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78F6-55AC-4CE8-9613-B702F4498AB2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21324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78F6-55AC-4CE8-9613-B702F4498AB2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22283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78F6-55AC-4CE8-9613-B702F4498AB2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67322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F70D-ACB4-4CB0-8673-8B1E41BDBDE1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4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E276-2582-4264-9E7C-044F662840E6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68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FBC-145D-42CC-A0E9-E39FF3E7047F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34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821-43F6-4C25-B1F3-3C604D2F2C62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43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4273-F300-4D93-B494-D84B414BB954}" type="datetime1">
              <a:rPr lang="fi-FI" smtClean="0"/>
              <a:t>18.2.2022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4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EF9-7333-4C2F-954A-6DD1B3D6FEF4}" type="datetime1">
              <a:rPr lang="fi-FI" smtClean="0"/>
              <a:t>18.2.2022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74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32EC-D915-4D29-BC2D-4B72C532FD11}" type="datetime1">
              <a:rPr lang="fi-FI" smtClean="0"/>
              <a:t>18.2.2022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0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F06-9880-4F1F-9D93-154968510EC8}" type="datetime1">
              <a:rPr lang="fi-FI" smtClean="0"/>
              <a:t>18.2.2022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9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B5F-C948-4160-8D51-D571C93B3EDA}" type="datetime1">
              <a:rPr lang="fi-FI" smtClean="0"/>
              <a:t>18.2.2022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A7DB-0CFD-420B-8A8E-FA349D865765}" type="datetime1">
              <a:rPr lang="fi-FI" smtClean="0"/>
              <a:t>18.2.2022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52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78F6-55AC-4CE8-9613-B702F4498AB2}" type="datetime1">
              <a:rPr lang="fi-FI" smtClean="0"/>
              <a:t>18.2.2022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40ABED-D792-4FF3-B413-5CD413A7E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27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iorkunto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ulunseutu@hengitysyhdistys.f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JCgiSGyzs&amp;list=PL_J3yMteTVjhys0umhAeuGMoyP1mrNfv1&amp;index=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JtxWRaWez3Q&amp;list=PL_J3yMteTVjhys0umhAeuGMoyP1mrNfv1&amp;index=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-0akrzpQ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b="1" dirty="0">
                <a:solidFill>
                  <a:schemeClr val="accent2">
                    <a:lumMod val="75000"/>
                  </a:schemeClr>
                </a:solidFill>
              </a:rPr>
              <a:t>Hengitys ja fysioterapia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770966" y="2160588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>
                <a:solidFill>
                  <a:schemeClr val="tx1"/>
                </a:solidFill>
              </a:rPr>
              <a:t>Fysioterapeutti</a:t>
            </a:r>
          </a:p>
          <a:p>
            <a:pPr marL="0" indent="0">
              <a:buNone/>
            </a:pPr>
            <a:r>
              <a:rPr lang="fi-FI" sz="4000" dirty="0">
                <a:solidFill>
                  <a:schemeClr val="tx1"/>
                </a:solidFill>
              </a:rPr>
              <a:t>Leena Lång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www.seniorkunto.fi</a:t>
            </a:r>
            <a:endParaRPr lang="fi-FI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17.2.2022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Oulu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76850" y="6041362"/>
            <a:ext cx="1698096" cy="365125"/>
          </a:xfrm>
          <a:noFill/>
        </p:spPr>
        <p:txBody>
          <a:bodyPr/>
          <a:lstStyle/>
          <a:p>
            <a:endParaRPr lang="fi-FI" dirty="0"/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4"/>
          <a:srcRect l="1694"/>
          <a:stretch/>
        </p:blipFill>
        <p:spPr>
          <a:xfrm>
            <a:off x="1714500" y="2931267"/>
            <a:ext cx="2019300" cy="18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78985" y="621445"/>
            <a:ext cx="7361808" cy="9361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Fysioterapiapalvelut</a:t>
            </a:r>
            <a:br>
              <a:rPr lang="fi-FI" dirty="0"/>
            </a:br>
            <a:endParaRPr lang="fi-FI" sz="22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69701" y="1340768"/>
            <a:ext cx="11264293" cy="530768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fi-FI" dirty="0"/>
          </a:p>
          <a:p>
            <a:pPr algn="just"/>
            <a:endParaRPr lang="fi-FI" sz="3600" dirty="0">
              <a:latin typeface="Andalus" pitchFamily="18" charset="-78"/>
              <a:cs typeface="Andalus" pitchFamily="18" charset="-78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Oululainen Yritys on toiminut ensi vuonna 12 vuotta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Työsuhteessa 6 fysioterapeuttia ja toimistosihteeri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3 toimipistettä, 3 autoa kotikäyntejä varten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Yksilö- ja ryhmäkuntoutus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neurologinen kuntoutus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tuki- ja liikuntaelinkuntoutus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muistisairaiden kuntoutus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veteraanikuntoutus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lääkinnällinen kuntoutus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voima- ja tasapainoryhmät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Hengitysterapia</a:t>
            </a:r>
          </a:p>
          <a:p>
            <a:pPr marL="914400" lvl="1" indent="-457200" algn="just">
              <a:buFontTx/>
              <a:buChar char="-"/>
            </a:pPr>
            <a:r>
              <a:rPr lang="fi-FI" sz="8000" i="1" dirty="0" err="1">
                <a:solidFill>
                  <a:schemeClr val="tx1"/>
                </a:solidFill>
                <a:cs typeface="Andalus" pitchFamily="18" charset="-78"/>
              </a:rPr>
              <a:t>Kela-</a:t>
            </a:r>
            <a:r>
              <a:rPr lang="fi-FI" sz="8000" i="1" dirty="0">
                <a:solidFill>
                  <a:schemeClr val="tx1"/>
                </a:solidFill>
                <a:cs typeface="Andalus" pitchFamily="18" charset="-78"/>
              </a:rPr>
              <a:t> kuntoutus</a:t>
            </a:r>
          </a:p>
          <a:p>
            <a:pPr marL="914400" lvl="1" indent="-457200" algn="just">
              <a:buFontTx/>
              <a:buChar char="-"/>
            </a:pPr>
            <a:endParaRPr lang="fi-FI" sz="8000" dirty="0">
              <a:latin typeface="Andalus" pitchFamily="18" charset="-78"/>
              <a:cs typeface="Andalus" pitchFamily="18" charset="-78"/>
            </a:endParaRPr>
          </a:p>
          <a:p>
            <a:pPr marL="914400" lvl="1" indent="-457200" algn="just">
              <a:buFontTx/>
              <a:buChar char="-"/>
            </a:pPr>
            <a:endParaRPr lang="fi-FI" sz="8000" dirty="0">
              <a:latin typeface="Andalus" pitchFamily="18" charset="-78"/>
              <a:cs typeface="Andalus" pitchFamily="18" charset="-78"/>
            </a:endParaRPr>
          </a:p>
          <a:p>
            <a:pPr marL="914400" lvl="1" indent="-457200" algn="just">
              <a:buFontTx/>
              <a:buChar char="-"/>
            </a:pPr>
            <a:endParaRPr lang="fi-FI" sz="8000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fi-FI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fi-FI" sz="3600" b="1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	</a:t>
            </a:r>
            <a:endParaRPr lang="fi-FI" sz="33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9029700" y="3020306"/>
            <a:ext cx="2904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prstClr val="black"/>
                </a:solidFill>
              </a:rPr>
              <a:t>Metsolan Kartano</a:t>
            </a:r>
          </a:p>
          <a:p>
            <a:r>
              <a:rPr lang="fi-FI" i="1" dirty="0">
                <a:solidFill>
                  <a:prstClr val="black"/>
                </a:solidFill>
              </a:rPr>
              <a:t>Mielikintie 8</a:t>
            </a:r>
          </a:p>
          <a:p>
            <a:r>
              <a:rPr lang="fi-FI" i="1" dirty="0">
                <a:solidFill>
                  <a:prstClr val="black"/>
                </a:solidFill>
              </a:rPr>
              <a:t>90550 Oulu</a:t>
            </a:r>
          </a:p>
          <a:p>
            <a:endParaRPr lang="fi-FI" i="1" dirty="0">
              <a:solidFill>
                <a:prstClr val="black"/>
              </a:solidFill>
            </a:endParaRPr>
          </a:p>
          <a:p>
            <a:r>
              <a:rPr lang="fi-FI" i="1" dirty="0">
                <a:solidFill>
                  <a:prstClr val="black"/>
                </a:solidFill>
              </a:rPr>
              <a:t>Metsolan Hovi</a:t>
            </a:r>
          </a:p>
          <a:p>
            <a:r>
              <a:rPr lang="fi-FI" i="1" dirty="0">
                <a:solidFill>
                  <a:prstClr val="black"/>
                </a:solidFill>
              </a:rPr>
              <a:t>Mäkituvantie 1</a:t>
            </a:r>
          </a:p>
          <a:p>
            <a:r>
              <a:rPr lang="fi-FI" i="1" dirty="0">
                <a:solidFill>
                  <a:prstClr val="black"/>
                </a:solidFill>
              </a:rPr>
              <a:t>90650 Oulu</a:t>
            </a:r>
          </a:p>
          <a:p>
            <a:endParaRPr lang="fi-FI" i="1" dirty="0">
              <a:solidFill>
                <a:prstClr val="black"/>
              </a:solidFill>
            </a:endParaRPr>
          </a:p>
          <a:p>
            <a:r>
              <a:rPr lang="fi-FI" i="1" dirty="0" err="1">
                <a:solidFill>
                  <a:prstClr val="black"/>
                </a:solidFill>
              </a:rPr>
              <a:t>Esperi</a:t>
            </a:r>
            <a:r>
              <a:rPr lang="fi-FI" i="1" dirty="0">
                <a:solidFill>
                  <a:prstClr val="black"/>
                </a:solidFill>
              </a:rPr>
              <a:t> Hoivakoti Teppola </a:t>
            </a:r>
          </a:p>
          <a:p>
            <a:r>
              <a:rPr lang="fi-FI" i="1" dirty="0">
                <a:solidFill>
                  <a:prstClr val="black"/>
                </a:solidFill>
              </a:rPr>
              <a:t>Vehnäkuja 4</a:t>
            </a:r>
          </a:p>
          <a:p>
            <a:r>
              <a:rPr lang="fi-FI" i="1" dirty="0">
                <a:solidFill>
                  <a:prstClr val="black"/>
                </a:solidFill>
              </a:rPr>
              <a:t>90460 Oulunsalo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3" y="3088713"/>
            <a:ext cx="3391953" cy="300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42156"/>
            <a:ext cx="2679700" cy="297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04" y="3088713"/>
            <a:ext cx="3619499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561976" y="2047874"/>
            <a:ext cx="7191374" cy="723901"/>
          </a:xfrm>
        </p:spPr>
        <p:txBody>
          <a:bodyPr/>
          <a:lstStyle/>
          <a:p>
            <a:r>
              <a:rPr lang="fi-FI" sz="3600" dirty="0"/>
              <a:t>Oulun</a:t>
            </a:r>
            <a:r>
              <a:rPr lang="fi-FI" dirty="0"/>
              <a:t> </a:t>
            </a:r>
            <a:r>
              <a:rPr lang="fi-FI" sz="3600" dirty="0"/>
              <a:t>seudun hengitysyhdistys</a:t>
            </a:r>
            <a:r>
              <a:rPr lang="fi-FI" dirty="0"/>
              <a:t> </a:t>
            </a:r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406768" y="3827362"/>
            <a:ext cx="3800476" cy="2007067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Kumppanuuskeskuksessa  </a:t>
            </a:r>
          </a:p>
          <a:p>
            <a:pPr algn="l"/>
            <a:r>
              <a:rPr lang="fi-FI" dirty="0"/>
              <a:t>Kansankatu 53, 90100 Oulu</a:t>
            </a:r>
          </a:p>
          <a:p>
            <a:pPr algn="l"/>
            <a:r>
              <a:rPr lang="fi-FI" dirty="0">
                <a:hlinkClick r:id="rId3"/>
              </a:rPr>
              <a:t>oulunseutu@hengitysyhdistys.fi</a:t>
            </a:r>
            <a:endParaRPr lang="fi-FI" dirty="0"/>
          </a:p>
          <a:p>
            <a:pPr algn="l"/>
            <a:r>
              <a:rPr lang="fi-FI" dirty="0"/>
              <a:t>Puh. 040 5057 495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871166" y="6117562"/>
            <a:ext cx="6297612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4"/>
          <a:srcRect l="1694"/>
          <a:stretch/>
        </p:blipFill>
        <p:spPr>
          <a:xfrm>
            <a:off x="9871166" y="4382118"/>
            <a:ext cx="1805953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9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07067" y="1613959"/>
            <a:ext cx="4131733" cy="1646302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-2128136" y="2711811"/>
            <a:ext cx="7766936" cy="1096899"/>
          </a:xfrm>
        </p:spPr>
        <p:txBody>
          <a:bodyPr>
            <a:norm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Kiitos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871166" y="6117562"/>
            <a:ext cx="6297612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6061166" y="4153518"/>
            <a:ext cx="1805953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Hengityssairaudet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30446" y="1767397"/>
            <a:ext cx="8596668" cy="4816283"/>
          </a:xfrm>
        </p:spPr>
        <p:txBody>
          <a:bodyPr/>
          <a:lstStyle/>
          <a:p>
            <a:r>
              <a:rPr lang="fi-FI" i="1" dirty="0"/>
              <a:t>Noin joka viidennellä suomalaisella on hengityshäiriö tai diagnosoitu hengityssairaus</a:t>
            </a:r>
          </a:p>
          <a:p>
            <a:r>
              <a:rPr lang="fi-FI" i="1" dirty="0"/>
              <a:t>Keuhkojen toimintakykyyn vaikuttavat monet asiat. Pidämme hengittämistä itsestäänselvyytenä, emmekä usein pysähdy ajattelemaan sitä, mistä kaikesta hengittämisessä oikein onkaan kyse</a:t>
            </a:r>
          </a:p>
          <a:p>
            <a:r>
              <a:rPr lang="fi-FI" i="1" dirty="0"/>
              <a:t>Akuutti hengitystieinfektio, allerginen nuha, astma, keuhkoahtaumatauti ja uniapnea sekä harvinaiset hengityssairaudet, joista esim. </a:t>
            </a:r>
            <a:r>
              <a:rPr lang="fi-FI" i="1" dirty="0" err="1"/>
              <a:t>bronkiektasiatauti</a:t>
            </a:r>
            <a:r>
              <a:rPr lang="fi-FI" i="1" dirty="0"/>
              <a:t> </a:t>
            </a:r>
          </a:p>
          <a:p>
            <a:pPr marL="0" indent="0">
              <a:buNone/>
            </a:pPr>
            <a:r>
              <a:rPr lang="fi-FI" i="1" dirty="0"/>
              <a:t>-&gt;krooninen tulehdus, joka aiheuttaa parantumattomia laajentumisia ja liman kertymistä keuhkoihin, </a:t>
            </a:r>
            <a:r>
              <a:rPr lang="fi-FI" i="1" dirty="0" err="1"/>
              <a:t>bronko</a:t>
            </a:r>
            <a:r>
              <a:rPr lang="fi-FI" i="1" dirty="0"/>
              <a:t>- tai </a:t>
            </a:r>
            <a:r>
              <a:rPr lang="fi-FI" i="1" dirty="0" err="1"/>
              <a:t>trakeomalasia</a:t>
            </a:r>
            <a:r>
              <a:rPr lang="fi-FI" i="1" dirty="0"/>
              <a:t> -&gt; yleisimpiä oireita jatkuva yskä, limaisuus, toistuvat infektiot ja hengenahdistus, </a:t>
            </a:r>
            <a:r>
              <a:rPr lang="fi-FI" i="1" dirty="0" err="1"/>
              <a:t>Keuhkofibroosi</a:t>
            </a:r>
            <a:r>
              <a:rPr lang="fi-FI" i="1" dirty="0"/>
              <a:t> -&gt; esiintyä itsenäisenä sairautena tai liittyä reuma- ja sidekudossairauksiin-&gt;aiheuttaa kivi- tai </a:t>
            </a:r>
            <a:r>
              <a:rPr lang="fi-FI" i="1" dirty="0" err="1"/>
              <a:t>aspestipöly</a:t>
            </a:r>
            <a:r>
              <a:rPr lang="fi-FI" i="1" dirty="0"/>
              <a:t>, </a:t>
            </a:r>
            <a:r>
              <a:rPr lang="fi-FI" i="1" dirty="0" err="1"/>
              <a:t>Kystinen</a:t>
            </a:r>
            <a:r>
              <a:rPr lang="fi-FI" i="1" dirty="0"/>
              <a:t> </a:t>
            </a:r>
            <a:r>
              <a:rPr lang="fi-FI" i="1" dirty="0" err="1"/>
              <a:t>fibroosi</a:t>
            </a:r>
            <a:r>
              <a:rPr lang="fi-FI" i="1" dirty="0"/>
              <a:t> -&gt;perinnöllinen monielinsairaus-&gt;vauriot </a:t>
            </a:r>
            <a:r>
              <a:rPr lang="fi-FI" i="1" dirty="0" err="1"/>
              <a:t>keukoissa</a:t>
            </a:r>
            <a:r>
              <a:rPr lang="fi-FI" i="1" dirty="0"/>
              <a:t>, haimassa, maksassa ja suolistossa -&gt;hengitysoireita ja hengenahdistusta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44099" y="6361622"/>
            <a:ext cx="1438275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9785441" y="4655292"/>
            <a:ext cx="1805953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9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10659" y="1"/>
            <a:ext cx="8596668" cy="781050"/>
          </a:xfrm>
        </p:spPr>
        <p:txBody>
          <a:bodyPr>
            <a:noAutofit/>
          </a:bodyPr>
          <a:lstStyle/>
          <a:p>
            <a:r>
              <a:rPr lang="fi-FI" sz="4000" dirty="0"/>
              <a:t>Keuhkojen rakenne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77334" y="781050"/>
            <a:ext cx="8596668" cy="5549236"/>
          </a:xfrm>
        </p:spPr>
        <p:txBody>
          <a:bodyPr/>
          <a:lstStyle/>
          <a:p>
            <a:r>
              <a:rPr lang="fi-FI" sz="1600" i="1" dirty="0"/>
              <a:t>Vuorokaudessa ihminen vetää ilmaa keuhkoihinsa lähes 20 000 kertaa</a:t>
            </a:r>
          </a:p>
          <a:p>
            <a:pPr marL="0" indent="0">
              <a:buNone/>
            </a:pPr>
            <a:r>
              <a:rPr lang="fi-FI" sz="1600" i="1" dirty="0">
                <a:solidFill>
                  <a:schemeClr val="accent1"/>
                </a:solidFill>
              </a:rPr>
              <a:t>Mitkä kaikki vaikuttaa hengittämiseen</a:t>
            </a:r>
          </a:p>
          <a:p>
            <a:r>
              <a:rPr lang="fi-FI" sz="1600" i="1" dirty="0"/>
              <a:t>Hengitystiheyteen vaikuttavat esim. ponnistelu, stressi, jännittäminen, kipu ja ryhti</a:t>
            </a:r>
          </a:p>
          <a:p>
            <a:r>
              <a:rPr lang="fi-FI" sz="1600" i="1" dirty="0"/>
              <a:t>Aikuinen hengittää 12–16 kertaa minuutissa normaalissa lepohengityksessä. Voimakkaassa rasituksessa hengitystiheys voi olla 35 tai jopa 60 kertaa </a:t>
            </a:r>
            <a:r>
              <a:rPr lang="fi-FI" sz="1600" dirty="0"/>
              <a:t>minuutissa</a:t>
            </a:r>
          </a:p>
          <a:p>
            <a:r>
              <a:rPr lang="fi-FI" sz="1600" i="1" dirty="0"/>
              <a:t>uloshengityksen tulisi olla puolet sisäänhengitystä pidempi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i="1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029824" y="6041362"/>
            <a:ext cx="2009775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10029824" y="4382118"/>
            <a:ext cx="1805953" cy="165924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38449"/>
            <a:ext cx="8362951" cy="40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Fysioterapeuttinen tutkiminen keuhkosairauksien yhteydessä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677334" y="2628899"/>
            <a:ext cx="4184035" cy="3412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1. Haastattelu</a:t>
            </a:r>
          </a:p>
          <a:p>
            <a:r>
              <a:rPr lang="fi-FI" dirty="0"/>
              <a:t>Diagnoosi</a:t>
            </a:r>
          </a:p>
          <a:p>
            <a:r>
              <a:rPr lang="fi-FI" dirty="0"/>
              <a:t>Oireet</a:t>
            </a:r>
          </a:p>
          <a:p>
            <a:r>
              <a:rPr lang="fi-FI" dirty="0"/>
              <a:t> Lääkitys</a:t>
            </a:r>
          </a:p>
          <a:p>
            <a:r>
              <a:rPr lang="fi-FI" dirty="0"/>
              <a:t>Suorituskyky</a:t>
            </a:r>
          </a:p>
          <a:p>
            <a:r>
              <a:rPr lang="fi-FI" dirty="0" err="1"/>
              <a:t>hengenahdistyskysely</a:t>
            </a: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5089970" y="2628899"/>
            <a:ext cx="4184034" cy="2971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2. Elintoiminnot</a:t>
            </a:r>
          </a:p>
          <a:p>
            <a:r>
              <a:rPr lang="fi-FI" dirty="0"/>
              <a:t>Syke</a:t>
            </a:r>
          </a:p>
          <a:p>
            <a:r>
              <a:rPr lang="fi-FI" dirty="0"/>
              <a:t>Verenpaine</a:t>
            </a:r>
          </a:p>
          <a:p>
            <a:r>
              <a:rPr lang="fi-FI" dirty="0"/>
              <a:t>Hengitysfrekvenssi</a:t>
            </a:r>
          </a:p>
          <a:p>
            <a:r>
              <a:rPr lang="fi-FI" dirty="0"/>
              <a:t>Happisaturaatio</a:t>
            </a:r>
          </a:p>
          <a:p>
            <a:r>
              <a:rPr lang="fi-FI" dirty="0"/>
              <a:t>Pituus</a:t>
            </a:r>
          </a:p>
          <a:p>
            <a:r>
              <a:rPr lang="fi-FI" dirty="0"/>
              <a:t>Paino</a:t>
            </a:r>
          </a:p>
          <a:p>
            <a:r>
              <a:rPr lang="fi-FI" dirty="0"/>
              <a:t>BMI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633572" y="6041362"/>
            <a:ext cx="2406028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9633572" y="4258293"/>
            <a:ext cx="1805953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7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29685" y="0"/>
            <a:ext cx="8596668" cy="742950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334434" y="1065700"/>
            <a:ext cx="4184035" cy="454871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3. Havainnointi ja palpointi</a:t>
            </a:r>
          </a:p>
          <a:p>
            <a:r>
              <a:rPr lang="fi-FI" dirty="0"/>
              <a:t>Ryhti</a:t>
            </a:r>
          </a:p>
          <a:p>
            <a:r>
              <a:rPr lang="fi-FI" dirty="0"/>
              <a:t>Rintarangan liikkuvuus</a:t>
            </a:r>
          </a:p>
          <a:p>
            <a:r>
              <a:rPr lang="fi-FI" dirty="0">
                <a:hlinkClick r:id="rId3"/>
              </a:rPr>
              <a:t>Rintarangan liikkuvuus</a:t>
            </a:r>
            <a:endParaRPr lang="fi-FI" dirty="0"/>
          </a:p>
          <a:p>
            <a:r>
              <a:rPr lang="fi-FI" dirty="0"/>
              <a:t>Olkanivelten liikkuvuus</a:t>
            </a:r>
          </a:p>
          <a:p>
            <a:r>
              <a:rPr lang="fi-FI" dirty="0"/>
              <a:t>Kaularangan liikkuvuus</a:t>
            </a:r>
          </a:p>
          <a:p>
            <a:r>
              <a:rPr lang="fi-FI" dirty="0"/>
              <a:t>Hengitysapulihasten käyttö</a:t>
            </a:r>
          </a:p>
          <a:p>
            <a:r>
              <a:rPr lang="fi-FI" dirty="0"/>
              <a:t>Hengitystapa</a:t>
            </a:r>
          </a:p>
          <a:p>
            <a:r>
              <a:rPr lang="fi-FI" dirty="0">
                <a:hlinkClick r:id="rId4"/>
              </a:rPr>
              <a:t>Hengitys</a:t>
            </a:r>
            <a:endParaRPr lang="fi-FI" dirty="0"/>
          </a:p>
          <a:p>
            <a:r>
              <a:rPr lang="fi-FI" dirty="0"/>
              <a:t>Hengitysäänet</a:t>
            </a:r>
          </a:p>
          <a:p>
            <a:r>
              <a:rPr lang="fi-FI" dirty="0"/>
              <a:t>Sormien kynsinauha muutokset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5051870" y="1065699"/>
            <a:ext cx="4184034" cy="534078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4. Keuhkojen kuuntelu</a:t>
            </a:r>
          </a:p>
          <a:p>
            <a:r>
              <a:rPr lang="fi-FI" dirty="0"/>
              <a:t>Sisäänhengitysäänet</a:t>
            </a:r>
          </a:p>
          <a:p>
            <a:r>
              <a:rPr lang="fi-FI" dirty="0"/>
              <a:t>Uloshengitysäänet</a:t>
            </a:r>
          </a:p>
          <a:p>
            <a:r>
              <a:rPr lang="fi-FI" dirty="0"/>
              <a:t>Hengitysteiden ahtaus</a:t>
            </a:r>
          </a:p>
          <a:p>
            <a:r>
              <a:rPr lang="fi-FI" dirty="0"/>
              <a:t>Nesteen kertyminen</a:t>
            </a:r>
          </a:p>
          <a:p>
            <a:r>
              <a:rPr lang="fi-FI" dirty="0"/>
              <a:t>Lisäaineet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5. Toimintakyvyn testaaminen</a:t>
            </a:r>
          </a:p>
          <a:p>
            <a:r>
              <a:rPr lang="fi-FI" dirty="0"/>
              <a:t>6 min. kävelytesti</a:t>
            </a:r>
          </a:p>
          <a:p>
            <a:r>
              <a:rPr lang="fi-FI" dirty="0"/>
              <a:t>Lihastestaus</a:t>
            </a:r>
          </a:p>
          <a:p>
            <a:r>
              <a:rPr lang="fi-FI" dirty="0"/>
              <a:t>Hengityslihakset</a:t>
            </a:r>
          </a:p>
          <a:p>
            <a:r>
              <a:rPr lang="fi-FI" dirty="0"/>
              <a:t>Spirometri</a:t>
            </a:r>
          </a:p>
          <a:p>
            <a:r>
              <a:rPr lang="fi-FI" dirty="0" err="1"/>
              <a:t>Ergospirometri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28316" y="6041362"/>
            <a:ext cx="2073184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5"/>
          <a:srcRect l="1694"/>
          <a:stretch/>
        </p:blipFill>
        <p:spPr>
          <a:xfrm>
            <a:off x="9928316" y="4100975"/>
            <a:ext cx="1805953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0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784" y="303214"/>
            <a:ext cx="8596668" cy="849311"/>
          </a:xfrm>
        </p:spPr>
        <p:txBody>
          <a:bodyPr/>
          <a:lstStyle/>
          <a:p>
            <a:r>
              <a:rPr lang="fi-FI" dirty="0"/>
              <a:t>Hengitystoimintaa tukeva fysioterapia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77334" y="1247775"/>
            <a:ext cx="8387118" cy="5524500"/>
          </a:xfrm>
        </p:spPr>
        <p:txBody>
          <a:bodyPr>
            <a:normAutofit fontScale="92500" lnSpcReduction="10000"/>
          </a:bodyPr>
          <a:lstStyle/>
          <a:p>
            <a:r>
              <a:rPr lang="fi-FI" i="1" dirty="0"/>
              <a:t>Hengityssairauksissa keskeiset ongelmat ovat hengenahdistus ja lisääntynyt limaneritys</a:t>
            </a:r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Fysioterapian tavoite</a:t>
            </a:r>
          </a:p>
          <a:p>
            <a:r>
              <a:rPr lang="fi-FI" i="1" dirty="0"/>
              <a:t> Hengityssairauksien yhteydessä ovat hapen saannin parantuminen </a:t>
            </a:r>
          </a:p>
          <a:p>
            <a:r>
              <a:rPr lang="fi-FI" i="1" dirty="0"/>
              <a:t>Hengitysteiden limaisuuden vähentäminen </a:t>
            </a:r>
          </a:p>
          <a:p>
            <a:r>
              <a:rPr lang="fi-FI" i="1" dirty="0"/>
              <a:t>Hengityslihasten vahvistaminen</a:t>
            </a:r>
          </a:p>
          <a:p>
            <a:r>
              <a:rPr lang="fi-FI" i="1" dirty="0"/>
              <a:t>Rintarangan ja kehän liikkuvuuden lisääminen</a:t>
            </a:r>
          </a:p>
          <a:p>
            <a:r>
              <a:rPr lang="fi-FI" i="1" dirty="0"/>
              <a:t>Yleiskunnon kohottaminen</a:t>
            </a:r>
          </a:p>
          <a:p>
            <a:r>
              <a:rPr lang="fi-FI" i="1" dirty="0"/>
              <a:t>Kuntoutujan tukeminen ja sairauteen liittyvien pelkojen ja ahdistuksen vähentäminen </a:t>
            </a:r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Fysioterapia koostuu </a:t>
            </a:r>
          </a:p>
          <a:p>
            <a:r>
              <a:rPr lang="fi-FI" i="1" dirty="0"/>
              <a:t>opetuksesta, valistuksesta</a:t>
            </a:r>
          </a:p>
          <a:p>
            <a:r>
              <a:rPr lang="fi-FI" i="1" dirty="0"/>
              <a:t>varsinaisesta hengitysfysioterapiasta </a:t>
            </a:r>
          </a:p>
          <a:p>
            <a:r>
              <a:rPr lang="fi-FI" i="1" dirty="0"/>
              <a:t>liikunnan ohjauksesta</a:t>
            </a:r>
          </a:p>
          <a:p>
            <a:r>
              <a:rPr lang="fi-FI" i="1" dirty="0"/>
              <a:t>Elintapaohjauksesta</a:t>
            </a:r>
          </a:p>
          <a:p>
            <a:r>
              <a:rPr lang="fi-FI" i="1" dirty="0"/>
              <a:t>Psyykkisten ja sosiaalisten valmiuksien tukeminen</a:t>
            </a:r>
          </a:p>
          <a:p>
            <a:endParaRPr lang="fi-FI" i="1" dirty="0"/>
          </a:p>
          <a:p>
            <a:endParaRPr lang="fi-FI" i="1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37841" y="6041362"/>
            <a:ext cx="1892209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9937841" y="4382118"/>
            <a:ext cx="1805953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37841" y="6003262"/>
            <a:ext cx="6297612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 idx="4294967295"/>
          </p:nvPr>
        </p:nvSpPr>
        <p:spPr>
          <a:xfrm>
            <a:off x="307975" y="152403"/>
            <a:ext cx="8596313" cy="852487"/>
          </a:xfrm>
        </p:spPr>
        <p:txBody>
          <a:bodyPr>
            <a:normAutofit/>
          </a:bodyPr>
          <a:lstStyle/>
          <a:p>
            <a:r>
              <a:rPr lang="fi-FI" i="1" dirty="0"/>
              <a:t>Ventilaation lisäämistä voi parantaa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4294967295"/>
          </p:nvPr>
        </p:nvSpPr>
        <p:spPr>
          <a:xfrm>
            <a:off x="384175" y="927101"/>
            <a:ext cx="8672513" cy="5711824"/>
          </a:xfrm>
        </p:spPr>
        <p:txBody>
          <a:bodyPr>
            <a:normAutofit/>
          </a:bodyPr>
          <a:lstStyle/>
          <a:p>
            <a:r>
              <a:rPr lang="fi-FI" i="1" dirty="0"/>
              <a:t>Oikealla hengitystekniikalla </a:t>
            </a:r>
          </a:p>
          <a:p>
            <a:r>
              <a:rPr lang="fi-FI" i="1" dirty="0"/>
              <a:t>Tehostetuilla ja vastustetuilla hengitysharjoituksilla (</a:t>
            </a:r>
            <a:r>
              <a:rPr lang="fi-FI" i="1" dirty="0" err="1"/>
              <a:t>man</a:t>
            </a:r>
            <a:r>
              <a:rPr lang="fi-FI" i="1" dirty="0"/>
              <a:t> </a:t>
            </a:r>
            <a:r>
              <a:rPr lang="fi-FI" i="1" dirty="0" err="1"/>
              <a:t>ft</a:t>
            </a:r>
            <a:r>
              <a:rPr lang="fi-FI" i="1" dirty="0"/>
              <a:t> tai </a:t>
            </a:r>
            <a:r>
              <a:rPr lang="fi-FI" i="1" dirty="0" err="1"/>
              <a:t>ktj:n</a:t>
            </a:r>
            <a:r>
              <a:rPr lang="fi-FI" i="1" dirty="0"/>
              <a:t> kädet)</a:t>
            </a:r>
          </a:p>
          <a:p>
            <a:r>
              <a:rPr lang="fi-FI" i="1" dirty="0"/>
              <a:t>Tehokkaalla yskimistekniikalla ( </a:t>
            </a:r>
            <a:r>
              <a:rPr lang="fi-FI" i="1" dirty="0" err="1"/>
              <a:t>Huffaaminen</a:t>
            </a:r>
            <a:r>
              <a:rPr lang="fi-FI" i="1" dirty="0"/>
              <a:t>)</a:t>
            </a:r>
          </a:p>
          <a:p>
            <a:r>
              <a:rPr lang="fi-FI" i="1" dirty="0"/>
              <a:t>Rentoutumisharjoituksilla</a:t>
            </a:r>
          </a:p>
          <a:p>
            <a:pPr marL="0" indent="0">
              <a:buNone/>
            </a:pPr>
            <a:r>
              <a:rPr lang="fi-FI" i="1" dirty="0"/>
              <a:t>- Hengitys syvenee palleahengitystä kohti ja </a:t>
            </a:r>
            <a:r>
              <a:rPr lang="fi-FI" i="1" dirty="0" err="1"/>
              <a:t>hengitysrefrekvenssi</a:t>
            </a:r>
            <a:r>
              <a:rPr lang="fi-FI" i="1" dirty="0"/>
              <a:t> laskee</a:t>
            </a:r>
          </a:p>
          <a:p>
            <a:r>
              <a:rPr lang="fi-FI" i="1" dirty="0"/>
              <a:t>Lepoasentojen ohjauksella (tyyny tai vartalotyyny)</a:t>
            </a:r>
          </a:p>
          <a:p>
            <a:r>
              <a:rPr lang="fi-FI" i="1" dirty="0"/>
              <a:t>Rintakehän liikkuvuutta</a:t>
            </a:r>
          </a:p>
          <a:p>
            <a:pPr marL="0" indent="0">
              <a:buNone/>
            </a:pPr>
            <a:r>
              <a:rPr lang="fi-FI" i="1" dirty="0"/>
              <a:t>- Kannattaa aina yhdistää kontrolloitu hengitys ja tehdä harjoitteet hengitysrytmin mukaan</a:t>
            </a:r>
          </a:p>
          <a:p>
            <a:r>
              <a:rPr lang="fi-FI" i="1" dirty="0"/>
              <a:t>Sisäänhengityslihasten voimaa lisäävillä harjoituksilla</a:t>
            </a:r>
          </a:p>
          <a:p>
            <a:pPr marL="0" indent="0">
              <a:buNone/>
            </a:pPr>
            <a:r>
              <a:rPr lang="fi-FI" i="1" dirty="0"/>
              <a:t>-lisätään vastustetuilla hengitysharjoituksilla ja</a:t>
            </a:r>
          </a:p>
          <a:p>
            <a:pPr marL="0" indent="0">
              <a:buNone/>
            </a:pPr>
            <a:r>
              <a:rPr lang="fi-FI" i="1" dirty="0"/>
              <a:t> tätä varten suunnitetuilla laitteilla </a:t>
            </a:r>
            <a:r>
              <a:rPr lang="fi-FI" i="1" dirty="0" err="1"/>
              <a:t>spirotiger</a:t>
            </a:r>
            <a:endParaRPr lang="fi-FI" i="1" dirty="0"/>
          </a:p>
          <a:p>
            <a:r>
              <a:rPr lang="fi-FI" i="1" dirty="0"/>
              <a:t>Liikunta ohjauksella</a:t>
            </a:r>
          </a:p>
          <a:p>
            <a:pPr marL="0" indent="0">
              <a:buNone/>
            </a:pPr>
            <a:endParaRPr lang="fi-FI" i="1" dirty="0"/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9937841" y="4264767"/>
            <a:ext cx="1805953" cy="1659244"/>
          </a:xfrm>
          <a:prstGeom prst="rect">
            <a:avLst/>
          </a:prstGeom>
        </p:spPr>
      </p:pic>
      <p:sp>
        <p:nvSpPr>
          <p:cNvPr id="9" name="AutoShape 2" descr="Boost your performance with respiratory training"/>
          <p:cNvSpPr>
            <a:spLocks noChangeAspect="1" noChangeArrowheads="1"/>
          </p:cNvSpPr>
          <p:nvPr/>
        </p:nvSpPr>
        <p:spPr bwMode="auto">
          <a:xfrm>
            <a:off x="7980363" y="1414463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AutoShape 4" descr="Boost your performance with respiratory training"/>
          <p:cNvSpPr>
            <a:spLocks noChangeAspect="1" noChangeArrowheads="1"/>
          </p:cNvSpPr>
          <p:nvPr/>
        </p:nvSpPr>
        <p:spPr bwMode="auto">
          <a:xfrm>
            <a:off x="307975" y="-814388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AutoShape 6" descr="Boost your performance with respiratory training"/>
          <p:cNvSpPr>
            <a:spLocks noChangeAspect="1" noChangeArrowheads="1"/>
          </p:cNvSpPr>
          <p:nvPr/>
        </p:nvSpPr>
        <p:spPr bwMode="auto">
          <a:xfrm>
            <a:off x="460375" y="-661988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AutoShape 8" descr="Boost your performance with respiratory trai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utoShape 10" descr="Boost your performance with respiratory trai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26" y="4861285"/>
            <a:ext cx="1693863" cy="164185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12" y="2959895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525"/>
          </a:xfrm>
        </p:spPr>
        <p:txBody>
          <a:bodyPr/>
          <a:lstStyle/>
          <a:p>
            <a:r>
              <a:rPr lang="fi-FI" dirty="0"/>
              <a:t>Tyhjennysharjoitukset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677334" y="1857375"/>
            <a:ext cx="8596668" cy="5000625"/>
          </a:xfrm>
        </p:spPr>
        <p:txBody>
          <a:bodyPr/>
          <a:lstStyle/>
          <a:p>
            <a:r>
              <a:rPr lang="fi-FI" i="1" dirty="0"/>
              <a:t>Pulloon puhallus </a:t>
            </a:r>
          </a:p>
          <a:p>
            <a:pPr marL="0" indent="0">
              <a:buNone/>
            </a:pPr>
            <a:r>
              <a:rPr lang="fi-FI" i="1" dirty="0"/>
              <a:t>Katso linkki </a:t>
            </a:r>
            <a:r>
              <a:rPr lang="fi-FI" i="1" dirty="0">
                <a:sym typeface="Wingdings" panose="05000000000000000000" pitchFamily="2" charset="2"/>
              </a:rPr>
              <a:t></a:t>
            </a:r>
            <a:r>
              <a:rPr lang="fi-FI" i="1" dirty="0">
                <a:hlinkClick r:id="rId3"/>
              </a:rPr>
              <a:t>   Pulloon puhallus</a:t>
            </a:r>
            <a:r>
              <a:rPr lang="fi-FI" i="1" dirty="0"/>
              <a:t> </a:t>
            </a:r>
          </a:p>
          <a:p>
            <a:pPr marL="0" indent="0">
              <a:buNone/>
            </a:pPr>
            <a:r>
              <a:rPr lang="fi-FI" i="1" dirty="0"/>
              <a:t>- </a:t>
            </a:r>
            <a:r>
              <a:rPr lang="fi-FI" i="1" dirty="0" err="1"/>
              <a:t>Acapella</a:t>
            </a:r>
            <a:r>
              <a:rPr lang="fi-FI" i="1" dirty="0"/>
              <a:t>, jossa paineen vastapaineen aiheuttama uloshengityksen vastus voidaan säätää venttiilin avulla kuntoutujan voimien mukaan</a:t>
            </a:r>
          </a:p>
          <a:p>
            <a:r>
              <a:rPr lang="fi-FI" i="1" dirty="0"/>
              <a:t>Tehokkaalla yskimistekniikalla ( </a:t>
            </a:r>
            <a:r>
              <a:rPr lang="fi-FI" i="1" dirty="0" err="1"/>
              <a:t>Huffaaminen</a:t>
            </a:r>
            <a:r>
              <a:rPr lang="fi-FI" i="1" dirty="0"/>
              <a:t>)</a:t>
            </a:r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Aktiivinen uloshengitys </a:t>
            </a:r>
          </a:p>
          <a:p>
            <a:pPr marL="0" indent="0">
              <a:buNone/>
            </a:pPr>
            <a:r>
              <a:rPr lang="fi-FI" i="1" dirty="0"/>
              <a:t>-keuhkot täytetään palleahengityksen avulla ja hengitystä </a:t>
            </a:r>
          </a:p>
          <a:p>
            <a:pPr marL="0" indent="0">
              <a:buNone/>
            </a:pPr>
            <a:r>
              <a:rPr lang="fi-FI" i="1" dirty="0"/>
              <a:t>pidätetään muutaman sekunnin ajan. Hengityksen </a:t>
            </a:r>
          </a:p>
          <a:p>
            <a:pPr marL="0" indent="0">
              <a:buNone/>
            </a:pPr>
            <a:r>
              <a:rPr lang="fi-FI" i="1" dirty="0"/>
              <a:t>pidätyksen aikana paine keuhkoissa nousee ja ilma avaa </a:t>
            </a:r>
          </a:p>
          <a:p>
            <a:pPr marL="0" indent="0">
              <a:buNone/>
            </a:pPr>
            <a:r>
              <a:rPr lang="fi-FI" i="1" dirty="0"/>
              <a:t>tukkeutuneita ilmateitä ja hakeutuu limatukosten perifeeriselle puolelle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766391" y="6041362"/>
            <a:ext cx="1301127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4"/>
          <a:srcRect l="1694"/>
          <a:stretch/>
        </p:blipFill>
        <p:spPr>
          <a:xfrm>
            <a:off x="9766391" y="4245717"/>
            <a:ext cx="1805953" cy="1659244"/>
          </a:xfrm>
          <a:prstGeom prst="rect">
            <a:avLst/>
          </a:prstGeom>
        </p:spPr>
      </p:pic>
      <p:sp>
        <p:nvSpPr>
          <p:cNvPr id="2" name="AutoShape 2" descr="Boost your performance with respiratory training"/>
          <p:cNvSpPr>
            <a:spLocks noChangeAspect="1" noChangeArrowheads="1"/>
          </p:cNvSpPr>
          <p:nvPr/>
        </p:nvSpPr>
        <p:spPr bwMode="auto">
          <a:xfrm>
            <a:off x="155575" y="-966788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11" y="3333749"/>
            <a:ext cx="266148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2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677334" y="66676"/>
            <a:ext cx="8596668" cy="676274"/>
          </a:xfrm>
        </p:spPr>
        <p:txBody>
          <a:bodyPr/>
          <a:lstStyle/>
          <a:p>
            <a:r>
              <a:rPr lang="fi-FI" dirty="0"/>
              <a:t>Tyhjennyshoidot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677334" y="1857375"/>
            <a:ext cx="8596668" cy="5000625"/>
          </a:xfrm>
        </p:spPr>
        <p:txBody>
          <a:bodyPr/>
          <a:lstStyle/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766391" y="6041362"/>
            <a:ext cx="1301127" cy="365125"/>
          </a:xfrm>
        </p:spPr>
        <p:txBody>
          <a:bodyPr/>
          <a:lstStyle/>
          <a:p>
            <a:r>
              <a:rPr lang="fi-FI" dirty="0"/>
              <a:t>Leena Lång 17.2.2022</a:t>
            </a:r>
          </a:p>
        </p:txBody>
      </p:sp>
      <p:pic>
        <p:nvPicPr>
          <p:cNvPr id="4" name="Kuva 3" descr="Logo, company name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9766391" y="4245717"/>
            <a:ext cx="1805953" cy="1659244"/>
          </a:xfrm>
          <a:prstGeom prst="rect">
            <a:avLst/>
          </a:prstGeom>
        </p:spPr>
      </p:pic>
      <p:sp>
        <p:nvSpPr>
          <p:cNvPr id="2" name="AutoShape 2" descr="Boost your performance with respiratory training"/>
          <p:cNvSpPr>
            <a:spLocks noChangeAspect="1" noChangeArrowheads="1"/>
          </p:cNvSpPr>
          <p:nvPr/>
        </p:nvSpPr>
        <p:spPr bwMode="auto">
          <a:xfrm>
            <a:off x="155575" y="-966788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742950"/>
            <a:ext cx="78105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4494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1404</TotalTime>
  <Words>557</Words>
  <Application>Microsoft Office PowerPoint</Application>
  <PresentationFormat>Laajakuva</PresentationFormat>
  <Paragraphs>155</Paragraphs>
  <Slides>12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Andalus</vt:lpstr>
      <vt:lpstr>Arial</vt:lpstr>
      <vt:lpstr>Calibri</vt:lpstr>
      <vt:lpstr>Trebuchet MS</vt:lpstr>
      <vt:lpstr>Wingdings 3</vt:lpstr>
      <vt:lpstr>Pinta</vt:lpstr>
      <vt:lpstr>Hengitys ja fysioterapia</vt:lpstr>
      <vt:lpstr>Hengityssairaudet</vt:lpstr>
      <vt:lpstr>Keuhkojen rakenne</vt:lpstr>
      <vt:lpstr>Fysioterapeuttinen tutkiminen keuhkosairauksien yhteydessä</vt:lpstr>
      <vt:lpstr>PowerPoint-esitys</vt:lpstr>
      <vt:lpstr>Hengitystoimintaa tukeva fysioterapia</vt:lpstr>
      <vt:lpstr>Ventilaation lisäämistä voi parantaa</vt:lpstr>
      <vt:lpstr>Tyhjennysharjoitukset</vt:lpstr>
      <vt:lpstr>Tyhjennyshoidot</vt:lpstr>
      <vt:lpstr>Fysioterapiapalvelut </vt:lpstr>
      <vt:lpstr>Oulun seudun hengitysyhdistys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Hengitys ja fysioterapia</dc:title>
  <dc:creator>Leena</dc:creator>
  <cp:lastModifiedBy>Timo Sairanen</cp:lastModifiedBy>
  <cp:revision>42</cp:revision>
  <dcterms:created xsi:type="dcterms:W3CDTF">2022-02-07T14:54:30Z</dcterms:created>
  <dcterms:modified xsi:type="dcterms:W3CDTF">2022-02-18T13:00:58Z</dcterms:modified>
</cp:coreProperties>
</file>